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2" r:id="rId2"/>
    <p:sldId id="325" r:id="rId3"/>
    <p:sldId id="329" r:id="rId4"/>
    <p:sldId id="331" r:id="rId5"/>
    <p:sldId id="347" r:id="rId6"/>
    <p:sldId id="334" r:id="rId7"/>
    <p:sldId id="335" r:id="rId8"/>
    <p:sldId id="336" r:id="rId9"/>
    <p:sldId id="338" r:id="rId10"/>
    <p:sldId id="339" r:id="rId11"/>
    <p:sldId id="340" r:id="rId12"/>
    <p:sldId id="346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56F89B-96C8-4E0A-9100-E6377902F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FA0AC3-34AA-469D-B527-29BD221D6C93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CA314F-0A0E-4500-86EB-BDD52F2D3E38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C29D4-A44A-42CE-AA58-2370D19B64A5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383EF8-B255-41B2-AA75-6533116E26E5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42FFE0-373C-41B4-97A2-FF8610EAE342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982756-74D0-4F4B-8AD1-78679D263B75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B2A2F5-88EC-49CA-ABDF-CA9FE89ADEC1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54270-BFF6-4E75-966D-4A9A702B6F22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02876-A88C-4344-9482-60A05311D1E2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9516D8-6A1C-4455-A9F2-8CE1FA17D474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AC04B9-0825-44E2-A6E3-CCA40731B594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C638B-7D30-4F13-9C2D-972A0F244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67094-65ED-49A2-8865-4CE83F532D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866FE-241E-477C-8FF3-C95C2806A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510D8-CC50-4B23-9CBF-B39002C5D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1A4A0-AE3B-4BFD-B780-ED65D69DC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C1B-2CC4-4C33-B22B-C35ACB3197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56E74-0FA0-4F81-B0B6-0C2C7CCE3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8717B-2168-430A-BE87-625E67DE2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0F928-EEB8-40F0-89F5-3CBBF98D72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E094-73FC-4C8B-8936-B4715526F3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127C6-257A-4DF3-9995-74AF32F9C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BA123-70B8-443B-9621-E5B2C8B266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C7446-56CD-4499-92A3-8CBE594C7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65DEC-460E-4D6F-A57A-8D1086FA5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2008-09 LMIS- LISGIS and ICF Macro 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0D3CD0F-A490-4017-88CB-637A49BD3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5334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>
                <a:latin typeface="Calibri" pitchFamily="34" charset="0"/>
              </a:rPr>
              <a:t>Household and Respondent Characteristics</a:t>
            </a:r>
          </a:p>
          <a:p>
            <a:pPr algn="ctr">
              <a:spcBef>
                <a:spcPct val="20000"/>
              </a:spcBef>
            </a:pPr>
            <a:endParaRPr lang="en-US" sz="3600" b="1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1054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2008-09 Liberia Malaria Indicator Survey</a:t>
            </a:r>
          </a:p>
        </p:txBody>
      </p:sp>
      <p:sp>
        <p:nvSpPr>
          <p:cNvPr id="5124" name="Date Placeholder 6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  <p:grpSp>
        <p:nvGrpSpPr>
          <p:cNvPr id="5125" name="Group 8"/>
          <p:cNvGrpSpPr>
            <a:grpSpLocks/>
          </p:cNvGrpSpPr>
          <p:nvPr/>
        </p:nvGrpSpPr>
        <p:grpSpPr bwMode="auto">
          <a:xfrm>
            <a:off x="-1066800" y="2057400"/>
            <a:ext cx="10668000" cy="2514600"/>
            <a:chOff x="-1066800" y="2057400"/>
            <a:chExt cx="10668000" cy="2514600"/>
          </a:xfrm>
        </p:grpSpPr>
        <p:sp>
          <p:nvSpPr>
            <p:cNvPr id="10" name="Rectangle 9"/>
            <p:cNvSpPr/>
            <p:nvPr/>
          </p:nvSpPr>
          <p:spPr>
            <a:xfrm>
              <a:off x="0" y="2057400"/>
              <a:ext cx="9144000" cy="25146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2286000"/>
              <a:ext cx="9144000" cy="2057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76200" y="2362200"/>
              <a:ext cx="9677400" cy="1905000"/>
            </a:xfrm>
            <a:prstGeom prst="rect">
              <a:avLst/>
            </a:prstGeom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5131" name="Picture 12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7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2" name="Picture 13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8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3" name="Picture 14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668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0" y="1676400"/>
          <a:ext cx="8534400" cy="4159250"/>
        </p:xfrm>
        <a:graphic>
          <a:graphicData uri="http://schemas.openxmlformats.org/presentationml/2006/ole">
            <p:oleObj spid="_x0000_s3074" r:id="rId4" imgW="9144793" imgH="4456562" progId="Excel.Chart.8">
              <p:embed/>
            </p:oleObj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/>
              <a:t>Educational Level of Respondents</a:t>
            </a:r>
            <a:endParaRPr lang="en-US" sz="3200" smtClean="0"/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943600" y="42672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Incomplete or complete secondary</a:t>
            </a:r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1905000" y="4343400"/>
            <a:ext cx="160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No education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4114800" y="4267200"/>
            <a:ext cx="213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Incomplete or complete primary</a:t>
            </a:r>
          </a:p>
        </p:txBody>
      </p:sp>
      <p:sp>
        <p:nvSpPr>
          <p:cNvPr id="3079" name="Text Box 17"/>
          <p:cNvSpPr txBox="1">
            <a:spLocks noChangeArrowheads="1"/>
          </p:cNvSpPr>
          <p:nvPr/>
        </p:nvSpPr>
        <p:spPr bwMode="auto">
          <a:xfrm>
            <a:off x="7315200" y="5029200"/>
            <a:ext cx="1371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/>
              <a:t>More than secondary</a:t>
            </a:r>
          </a:p>
        </p:txBody>
      </p:sp>
      <p:sp>
        <p:nvSpPr>
          <p:cNvPr id="3080" name="Date Placeholder 8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Women’s Literacy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124200"/>
          </a:xfrm>
        </p:spPr>
        <p:txBody>
          <a:bodyPr/>
          <a:lstStyle/>
          <a:p>
            <a:pPr algn="ctr">
              <a:buFontTx/>
              <a:buNone/>
              <a:defRPr/>
            </a:pPr>
            <a:endParaRPr lang="en-US" sz="4000" dirty="0" smtClean="0"/>
          </a:p>
          <a:p>
            <a:pPr algn="ctr">
              <a:buFontTx/>
              <a:buNone/>
              <a:defRPr/>
            </a:pPr>
            <a:r>
              <a:rPr lang="en-US" sz="4000" b="1" dirty="0" smtClean="0">
                <a:solidFill>
                  <a:schemeClr val="accent4"/>
                </a:solidFill>
              </a:rPr>
              <a:t>40% percent </a:t>
            </a:r>
            <a:r>
              <a:rPr lang="en-US" sz="4000" dirty="0" smtClean="0"/>
              <a:t>of women </a:t>
            </a:r>
            <a:br>
              <a:rPr lang="en-US" sz="4000" dirty="0" smtClean="0"/>
            </a:br>
            <a:r>
              <a:rPr lang="en-US" sz="4000" dirty="0" smtClean="0"/>
              <a:t>age 15-49 are literate.</a:t>
            </a:r>
            <a:endParaRPr lang="en-US" sz="4000" dirty="0"/>
          </a:p>
        </p:txBody>
      </p:sp>
      <p:sp>
        <p:nvSpPr>
          <p:cNvPr id="12292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75% </a:t>
            </a:r>
            <a:r>
              <a:rPr lang="en-US" dirty="0" smtClean="0"/>
              <a:t>of Liberians have access to an </a:t>
            </a:r>
            <a:r>
              <a:rPr lang="en-US" b="1" dirty="0" smtClean="0">
                <a:solidFill>
                  <a:schemeClr val="accent4"/>
                </a:solidFill>
              </a:rPr>
              <a:t>improved water source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Only 2% </a:t>
            </a:r>
            <a:r>
              <a:rPr lang="en-US" dirty="0" smtClean="0"/>
              <a:t>of Liberian households have </a:t>
            </a:r>
            <a:r>
              <a:rPr lang="en-US" b="1" dirty="0" smtClean="0">
                <a:solidFill>
                  <a:schemeClr val="accent4"/>
                </a:solidFill>
              </a:rPr>
              <a:t>electricity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Wealth</a:t>
            </a:r>
            <a:r>
              <a:rPr lang="en-US" dirty="0" smtClean="0"/>
              <a:t> is very unevenly distributed in Liberia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42%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accent6"/>
                </a:solidFill>
              </a:rPr>
              <a:t>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accent4"/>
                </a:solidFill>
              </a:rPr>
              <a:t>no formal education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40%</a:t>
            </a:r>
            <a:r>
              <a:rPr lang="en-US" dirty="0" smtClean="0"/>
              <a:t> of female respondents age 15-49 are </a:t>
            </a:r>
            <a:r>
              <a:rPr lang="en-US" b="1" dirty="0" smtClean="0">
                <a:solidFill>
                  <a:schemeClr val="accent4"/>
                </a:solidFill>
              </a:rPr>
              <a:t>literate</a:t>
            </a:r>
          </a:p>
        </p:txBody>
      </p:sp>
      <p:sp>
        <p:nvSpPr>
          <p:cNvPr id="1331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Household and Respondent Characteristics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752600"/>
            <a:ext cx="54102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>
                <a:solidFill>
                  <a:schemeClr val="accent4"/>
                </a:solidFill>
              </a:rPr>
              <a:t>Household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Education and literacy</a:t>
            </a:r>
          </a:p>
        </p:txBody>
      </p:sp>
      <p:sp>
        <p:nvSpPr>
          <p:cNvPr id="6150" name="Date Placeholder 7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Drinking Water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accent4"/>
                </a:solidFill>
              </a:rPr>
              <a:t>Three-quarters</a:t>
            </a:r>
            <a:r>
              <a:rPr lang="en-US" dirty="0" smtClean="0"/>
              <a:t> of Liberians live in households with an </a:t>
            </a:r>
            <a:r>
              <a:rPr lang="en-US" b="1" dirty="0" smtClean="0">
                <a:solidFill>
                  <a:schemeClr val="accent4"/>
                </a:solidFill>
              </a:rPr>
              <a:t>improved source of drinking water</a:t>
            </a:r>
            <a:r>
              <a:rPr lang="en-US" dirty="0" smtClean="0"/>
              <a:t>, i.e., piped water or protected well or spring. </a:t>
            </a:r>
            <a:br>
              <a:rPr lang="en-US" dirty="0" smtClean="0"/>
            </a:br>
            <a:endParaRPr lang="en-US" dirty="0" smtClean="0"/>
          </a:p>
          <a:p>
            <a:pPr algn="ctr">
              <a:buFontTx/>
              <a:buNone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93% </a:t>
            </a:r>
            <a:r>
              <a:rPr lang="en-US" dirty="0" smtClean="0"/>
              <a:t>of households in </a:t>
            </a:r>
            <a:r>
              <a:rPr lang="en-US" b="1" dirty="0" smtClean="0">
                <a:solidFill>
                  <a:schemeClr val="accent4"/>
                </a:solidFill>
              </a:rPr>
              <a:t>urban areas </a:t>
            </a:r>
            <a:r>
              <a:rPr lang="en-US" dirty="0" smtClean="0"/>
              <a:t>have an improved source of drinking water compared to </a:t>
            </a:r>
            <a:r>
              <a:rPr lang="en-US" b="1" dirty="0" smtClean="0">
                <a:solidFill>
                  <a:schemeClr val="accent4"/>
                </a:solidFill>
              </a:rPr>
              <a:t>58% in rural areas</a:t>
            </a:r>
            <a:r>
              <a:rPr lang="en-US" dirty="0" smtClean="0">
                <a:solidFill>
                  <a:schemeClr val="accent6"/>
                </a:solidFill>
              </a:rPr>
              <a:t>.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717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Sanitation</a:t>
            </a:r>
          </a:p>
        </p:txBody>
      </p:sp>
      <p:graphicFrame>
        <p:nvGraphicFramePr>
          <p:cNvPr id="1026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1026" r:id="rId4" imgW="8230313" imgH="4523624" progId="Excel.Char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447800"/>
            <a:ext cx="2362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improved toilets</a:t>
            </a:r>
          </a:p>
        </p:txBody>
      </p:sp>
      <p:sp>
        <p:nvSpPr>
          <p:cNvPr id="1029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Electricity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accent4"/>
                </a:solidFill>
              </a:rPr>
              <a:t>Only 2% </a:t>
            </a:r>
            <a:r>
              <a:rPr lang="en-US" dirty="0" smtClean="0"/>
              <a:t>of Liberian households have </a:t>
            </a:r>
            <a:r>
              <a:rPr lang="en-US" b="1" dirty="0" smtClean="0">
                <a:solidFill>
                  <a:schemeClr val="accent4"/>
                </a:solidFill>
              </a:rPr>
              <a:t>electricity.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819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900" smtClean="0"/>
              <a:t>Household Durable Goods and Possessions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owning the following goods </a:t>
            </a:r>
          </a:p>
        </p:txBody>
      </p:sp>
      <p:graphicFrame>
        <p:nvGraphicFramePr>
          <p:cNvPr id="2050" name="Chart 7"/>
          <p:cNvGraphicFramePr>
            <a:graphicFrameLocks/>
          </p:cNvGraphicFramePr>
          <p:nvPr/>
        </p:nvGraphicFramePr>
        <p:xfrm>
          <a:off x="685800" y="1397000"/>
          <a:ext cx="8001000" cy="4927600"/>
        </p:xfrm>
        <a:graphic>
          <a:graphicData uri="http://schemas.openxmlformats.org/presentationml/2006/ole">
            <p:oleObj spid="_x0000_s2050" r:id="rId4" imgW="7998645" imgH="4932091" progId="Excel.Chart.8">
              <p:embed/>
            </p:oleObj>
          </a:graphicData>
        </a:graphic>
      </p:graphicFrame>
      <p:sp>
        <p:nvSpPr>
          <p:cNvPr id="2053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in the highest quintile may not be “rich” but they are of higher socioeconomic status than the other 80% of households in the country.</a:t>
            </a:r>
          </a:p>
        </p:txBody>
      </p:sp>
      <p:sp>
        <p:nvSpPr>
          <p:cNvPr id="9220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762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 pitchFamily="34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81000" y="1447800"/>
            <a:ext cx="84740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+mn-lt"/>
                <a:cs typeface="Arial" charset="0"/>
              </a:rPr>
              <a:t>Most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rich</a:t>
            </a:r>
            <a:r>
              <a:rPr lang="en-US" sz="3200" b="1" dirty="0">
                <a:latin typeface="+mn-lt"/>
                <a:cs typeface="Arial" charset="0"/>
              </a:rPr>
              <a:t> households are in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urban</a:t>
            </a:r>
            <a:r>
              <a:rPr lang="en-US" sz="3200" b="1" dirty="0">
                <a:latin typeface="+mn-lt"/>
                <a:cs typeface="Arial" charset="0"/>
              </a:rPr>
              <a:t> areas, while the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poorest</a:t>
            </a:r>
            <a:r>
              <a:rPr lang="en-US" sz="3200" b="1" dirty="0">
                <a:solidFill>
                  <a:schemeClr val="accent3"/>
                </a:solidFill>
                <a:latin typeface="+mn-lt"/>
                <a:cs typeface="Arial" charset="0"/>
              </a:rPr>
              <a:t> </a:t>
            </a:r>
            <a:r>
              <a:rPr lang="en-US" sz="3200" b="1" dirty="0">
                <a:latin typeface="+mn-lt"/>
                <a:cs typeface="Arial" charset="0"/>
              </a:rPr>
              <a:t>households are more often in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rural</a:t>
            </a:r>
            <a:r>
              <a:rPr lang="en-US" sz="3200" b="1" dirty="0">
                <a:latin typeface="+mn-lt"/>
                <a:cs typeface="Arial" charset="0"/>
              </a:rPr>
              <a:t> areas.</a:t>
            </a:r>
          </a:p>
          <a:p>
            <a:pPr algn="ctr">
              <a:defRPr/>
            </a:pPr>
            <a:endParaRPr lang="en-US" sz="3200" b="1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en-US" sz="3200" b="1" dirty="0">
                <a:latin typeface="+mn-lt"/>
                <a:cs typeface="Arial" charset="0"/>
              </a:rPr>
              <a:t>The highest proportions of the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poorest</a:t>
            </a:r>
            <a:r>
              <a:rPr lang="en-US" sz="3200" b="1" dirty="0">
                <a:latin typeface="+mn-lt"/>
                <a:cs typeface="Arial" charset="0"/>
              </a:rPr>
              <a:t> people live in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South Eastern A and South Eastern B </a:t>
            </a:r>
            <a:r>
              <a:rPr lang="en-US" sz="3200" b="1" dirty="0">
                <a:latin typeface="+mn-lt"/>
                <a:cs typeface="Arial" charset="0"/>
              </a:rPr>
              <a:t>(49% and 39% in the lowest quintile, respectively), and the largest proportion of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wealthy </a:t>
            </a:r>
            <a:r>
              <a:rPr lang="en-US" sz="3200" b="1" dirty="0">
                <a:latin typeface="+mn-lt"/>
                <a:cs typeface="Arial" charset="0"/>
              </a:rPr>
              <a:t>households are in</a:t>
            </a:r>
            <a:r>
              <a:rPr lang="en-US" sz="3200" dirty="0">
                <a:latin typeface="+mn-lt"/>
                <a:cs typeface="Arial" charset="0"/>
              </a:rPr>
              <a:t>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Monrovia </a:t>
            </a:r>
            <a:r>
              <a:rPr lang="en-US" sz="3200" b="1" dirty="0">
                <a:latin typeface="+mn-lt"/>
                <a:cs typeface="Arial" charset="0"/>
              </a:rPr>
              <a:t>(59% in the highest quintile).</a:t>
            </a:r>
          </a:p>
        </p:txBody>
      </p:sp>
      <p:sp>
        <p:nvSpPr>
          <p:cNvPr id="10245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Respondent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Education and literacy</a:t>
            </a:r>
          </a:p>
        </p:txBody>
      </p:sp>
      <p:sp>
        <p:nvSpPr>
          <p:cNvPr id="11269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Household and Respondent Characteristics</a:t>
            </a:r>
          </a:p>
        </p:txBody>
      </p:sp>
      <p:sp>
        <p:nvSpPr>
          <p:cNvPr id="11270" name="Date Placeholder 7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iberia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FF0000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381</Words>
  <Application>Microsoft Office PowerPoint</Application>
  <PresentationFormat>On-screen Show (4:3)</PresentationFormat>
  <Paragraphs>71</Paragraphs>
  <Slides>12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Std</vt:lpstr>
      <vt:lpstr>Default Design</vt:lpstr>
      <vt:lpstr>Microsoft Office Excel Chart</vt:lpstr>
      <vt:lpstr>Slide 1</vt:lpstr>
      <vt:lpstr>Household and Respondent Characteristics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Household and Respondent Characteristics</vt:lpstr>
      <vt:lpstr>Educational Level of Respondents</vt:lpstr>
      <vt:lpstr>Women’s Literacy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102</cp:revision>
  <dcterms:created xsi:type="dcterms:W3CDTF">2005-10-11T14:32:07Z</dcterms:created>
  <dcterms:modified xsi:type="dcterms:W3CDTF">2012-05-09T18:40:27Z</dcterms:modified>
</cp:coreProperties>
</file>