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59" r:id="rId2"/>
    <p:sldId id="360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70" autoAdjust="0"/>
  </p:normalViewPr>
  <p:slideViewPr>
    <p:cSldViewPr>
      <p:cViewPr varScale="1">
        <p:scale>
          <a:sx n="82" d="100"/>
          <a:sy n="82" d="100"/>
        </p:scale>
        <p:origin x="-989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2BA8E2-E1A5-4DCE-8214-3C5717287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61A6BA-7161-403D-8C0C-8BB6C0E03C9B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7FFB6B-CDEE-4924-AB2D-D0A6224DC38A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8AC096-8FE7-4717-B996-4C4907403546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972A12-C2E9-4228-BC57-9548BDA682B4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B7433-B031-4EDD-BFE0-1A2E92F57344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4AF7EA-0D91-46CF-9F67-118C0D1D648F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300D53-7D43-4403-956D-7BCD05EC48F0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709CF3-FA1F-416D-9C07-87EB61EC7C85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89730" tIns="44865" rIns="89730" bIns="44865"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33B2A-9B76-4E20-8EE3-D2CB002B77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A0295-7309-42BE-B67A-3B97088E0A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F25C6-ACB0-4182-B661-533551D2E3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B5D90-D052-46F4-B6B2-FE81CE354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D461A-71BD-49CE-A4B9-6BB0835D6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4FAB9-6779-46F2-9700-370F72ECB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7C2EB-C69A-4A38-AE45-DBA4E9A894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387DA-3223-4D07-87F1-AA7B6B3186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12F18-2301-43BD-9C22-158A9BD688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E074E-DF65-467D-A1A2-0E5F72EFA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A0718-6441-4222-8493-4912D61D04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14512-0156-499F-A966-9CF6BD171E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A0992-0BD1-410F-AF85-F1BDC36E7B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22D87-EA08-49FE-8CF9-CADCC0D002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2008-09 LMIS- LISGIS and ICF Macro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2B447F7-C9F5-4E31-BB93-C2A03B843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533400" y="533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>
                <a:solidFill>
                  <a:srgbClr val="F8F8F8"/>
                </a:solidFill>
                <a:latin typeface="Calibri" pitchFamily="34" charset="0"/>
              </a:rPr>
              <a:t>Introduction and Methodology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48006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rgbClr val="F8F8F8"/>
                </a:solidFill>
                <a:latin typeface="+mn-lt"/>
                <a:cs typeface="+mn-cs"/>
              </a:rPr>
              <a:t>2008-09 Liberia 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rgbClr val="F8F8F8"/>
                </a:solidFill>
                <a:latin typeface="+mn-lt"/>
                <a:cs typeface="+mn-cs"/>
              </a:rPr>
              <a:t>Malaria Indicator Survey</a:t>
            </a:r>
          </a:p>
        </p:txBody>
      </p:sp>
      <p:sp>
        <p:nvSpPr>
          <p:cNvPr id="2052" name="Date Placeholder 6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  <p:grpSp>
        <p:nvGrpSpPr>
          <p:cNvPr id="2053" name="Group 14"/>
          <p:cNvGrpSpPr>
            <a:grpSpLocks/>
          </p:cNvGrpSpPr>
          <p:nvPr/>
        </p:nvGrpSpPr>
        <p:grpSpPr bwMode="auto">
          <a:xfrm>
            <a:off x="-1066800" y="2057400"/>
            <a:ext cx="10668000" cy="2514600"/>
            <a:chOff x="-1066800" y="2057400"/>
            <a:chExt cx="10668000" cy="2514600"/>
          </a:xfrm>
        </p:grpSpPr>
        <p:sp>
          <p:nvSpPr>
            <p:cNvPr id="21" name="Rectangle 20"/>
            <p:cNvSpPr/>
            <p:nvPr/>
          </p:nvSpPr>
          <p:spPr>
            <a:xfrm>
              <a:off x="0" y="2057400"/>
              <a:ext cx="9144000" cy="25146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2286000"/>
              <a:ext cx="9144000" cy="2057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-76200" y="2362200"/>
              <a:ext cx="9677400" cy="1905000"/>
            </a:xfrm>
            <a:prstGeom prst="rect">
              <a:avLst/>
            </a:prstGeom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059" name="Picture 11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7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38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13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668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Questionnaires: Woman’s Questionnaire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1524000"/>
            <a:ext cx="72390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smtClean="0"/>
              <a:t>Background characteristics (age, education, literacy, employment, media exposure,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smtClean="0"/>
              <a:t>Full reproductive history and child mortality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smtClean="0"/>
              <a:t>Prenatal care and preventive malaria treatment for most recent birth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smtClean="0"/>
              <a:t>Prevalence and treatment of fever among children under 5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smtClean="0"/>
              <a:t>Knowledge about malaria</a:t>
            </a:r>
          </a:p>
        </p:txBody>
      </p:sp>
      <p:sp>
        <p:nvSpPr>
          <p:cNvPr id="1126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Survey Timeline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Survey training: </a:t>
            </a:r>
            <a:r>
              <a:rPr lang="en-US" b="1" smtClean="0"/>
              <a:t>December 2008</a:t>
            </a:r>
            <a:endParaRPr lang="en-US" smtClean="0">
              <a:solidFill>
                <a:schemeClr val="bg2"/>
              </a:solidFill>
            </a:endParaRPr>
          </a:p>
          <a:p>
            <a:r>
              <a:rPr lang="en-US" b="1" smtClean="0"/>
              <a:t>56 persons </a:t>
            </a:r>
            <a:r>
              <a:rPr lang="en-US" smtClean="0"/>
              <a:t>trained as field staff: supervisors, field editors, interviewers, bio-marker technicians, and quality control personnel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Laboratory Testing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ct val="70000"/>
              </a:spcAft>
            </a:pPr>
            <a:r>
              <a:rPr lang="en-US" sz="2800" smtClean="0"/>
              <a:t>7 microscopists trained at laboratory</a:t>
            </a:r>
            <a:r>
              <a:rPr lang="en-US" sz="2900" b="1" smtClean="0"/>
              <a:t> </a:t>
            </a:r>
            <a:r>
              <a:rPr lang="en-US" sz="2900" smtClean="0"/>
              <a:t>to read blood smears</a:t>
            </a:r>
          </a:p>
          <a:p>
            <a:pPr eaLnBrk="1" hangingPunct="1">
              <a:spcAft>
                <a:spcPct val="70000"/>
              </a:spcAft>
            </a:pPr>
            <a:r>
              <a:rPr lang="en-US" sz="2900" smtClean="0"/>
              <a:t>300 slides sent to the ??? Laboratory in Saclapea for quality control check</a:t>
            </a:r>
            <a:endParaRPr lang="en-US" sz="2800" smtClean="0"/>
          </a:p>
        </p:txBody>
      </p:sp>
      <p:sp>
        <p:nvSpPr>
          <p:cNvPr id="1331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620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  <a:t>   </a:t>
            </a:r>
            <a:b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</a:br>
            <a:r>
              <a:rPr lang="en-US" sz="3600" dirty="0" smtClean="0"/>
              <a:t>Results of the household </a:t>
            </a:r>
            <a:br>
              <a:rPr lang="en-US" sz="3600" dirty="0" smtClean="0"/>
            </a:br>
            <a:r>
              <a:rPr lang="en-US" sz="3600" dirty="0" smtClean="0"/>
              <a:t>and individual interviews </a:t>
            </a:r>
            <a:r>
              <a:rPr lang="en-GB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GB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3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4339" name="Group 5"/>
          <p:cNvGrpSpPr>
            <a:grpSpLocks/>
          </p:cNvGrpSpPr>
          <p:nvPr/>
        </p:nvGrpSpPr>
        <p:grpSpPr bwMode="auto">
          <a:xfrm>
            <a:off x="1692275" y="1558925"/>
            <a:ext cx="5905500" cy="1947863"/>
            <a:chOff x="1392" y="1007"/>
            <a:chExt cx="3720" cy="1675"/>
          </a:xfrm>
        </p:grpSpPr>
        <p:sp>
          <p:nvSpPr>
            <p:cNvPr id="14344" name="Text Box 6"/>
            <p:cNvSpPr txBox="1">
              <a:spLocks noChangeArrowheads="1"/>
            </p:cNvSpPr>
            <p:nvPr/>
          </p:nvSpPr>
          <p:spPr bwMode="auto">
            <a:xfrm>
              <a:off x="1392" y="1007"/>
              <a:ext cx="2536" cy="1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US" sz="2400" dirty="0">
                  <a:solidFill>
                    <a:schemeClr val="accent4"/>
                  </a:solidFill>
                  <a:latin typeface="Calibri" pitchFamily="34" charset="0"/>
                </a:rPr>
                <a:t>Households Selected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dirty="0">
                  <a:solidFill>
                    <a:schemeClr val="accent4"/>
                  </a:solidFill>
                  <a:latin typeface="Calibri" pitchFamily="34" charset="0"/>
                </a:rPr>
                <a:t>Households Occupied</a:t>
              </a:r>
              <a:endParaRPr lang="en-GB" sz="2400" dirty="0">
                <a:solidFill>
                  <a:schemeClr val="accent4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GB" sz="2400" dirty="0">
                  <a:solidFill>
                    <a:schemeClr val="accent4"/>
                  </a:solidFill>
                  <a:latin typeface="Calibri" pitchFamily="34" charset="0"/>
                </a:rPr>
                <a:t>Households Interviewed</a:t>
              </a:r>
            </a:p>
            <a:p>
              <a:pPr eaLnBrk="0" hangingPunct="0">
                <a:lnSpc>
                  <a:spcPct val="70000"/>
                </a:lnSpc>
                <a:defRPr/>
              </a:pPr>
              <a:endParaRPr lang="en-GB" sz="2400" dirty="0">
                <a:solidFill>
                  <a:schemeClr val="accent4"/>
                </a:solidFill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dirty="0">
                  <a:solidFill>
                    <a:schemeClr val="accent4"/>
                  </a:solidFill>
                </a:rPr>
                <a:t> 	</a:t>
              </a:r>
              <a:r>
                <a:rPr lang="en-GB" sz="2400" dirty="0">
                  <a:solidFill>
                    <a:schemeClr val="accent4"/>
                  </a:solidFill>
                  <a:latin typeface="Calibri" pitchFamily="34" charset="0"/>
                </a:rPr>
                <a:t>Response </a:t>
              </a:r>
              <a:r>
                <a:rPr lang="en-US" sz="2400" dirty="0">
                  <a:solidFill>
                    <a:schemeClr val="accent4"/>
                  </a:solidFill>
                  <a:latin typeface="Calibri" pitchFamily="34" charset="0"/>
                </a:rPr>
                <a:t>r</a:t>
              </a:r>
              <a:r>
                <a:rPr lang="en-GB" sz="2400" dirty="0">
                  <a:solidFill>
                    <a:schemeClr val="accent4"/>
                  </a:solidFill>
                  <a:latin typeface="Calibri" pitchFamily="34" charset="0"/>
                </a:rPr>
                <a:t>ate (%)</a:t>
              </a:r>
            </a:p>
          </p:txBody>
        </p:sp>
        <p:sp>
          <p:nvSpPr>
            <p:cNvPr id="14345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612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/>
                <a:t> </a:t>
              </a:r>
              <a:r>
                <a:rPr lang="en-US" sz="2400" b="1">
                  <a:latin typeface="Calibri" pitchFamily="34" charset="0"/>
                </a:rPr>
                <a:t>4,485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>
                  <a:latin typeface="Calibri" pitchFamily="34" charset="0"/>
                </a:rPr>
                <a:t> 4,285</a:t>
              </a:r>
              <a:endParaRPr lang="en-GB" sz="2400" b="1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>
                  <a:latin typeface="Calibri" pitchFamily="34" charset="0"/>
                </a:rPr>
                <a:t> 4,162</a:t>
              </a:r>
            </a:p>
            <a:p>
              <a:pPr eaLnBrk="0" hangingPunct="0">
                <a:lnSpc>
                  <a:spcPct val="40000"/>
                </a:lnSpc>
              </a:pPr>
              <a:endParaRPr lang="en-US" sz="2400" b="1"/>
            </a:p>
            <a:p>
              <a:pPr eaLnBrk="0" hangingPunct="0">
                <a:lnSpc>
                  <a:spcPct val="90000"/>
                </a:lnSpc>
              </a:pPr>
              <a:r>
                <a:rPr lang="en-US" sz="2400" b="1"/>
                <a:t>  </a:t>
              </a:r>
              <a:r>
                <a:rPr lang="en-US" sz="2400" b="1">
                  <a:latin typeface="Calibri" pitchFamily="34" charset="0"/>
                </a:rPr>
                <a:t>97%</a:t>
              </a:r>
            </a:p>
            <a:p>
              <a:pPr eaLnBrk="0" hangingPunct="0"/>
              <a:endParaRPr lang="en-US" sz="2400"/>
            </a:p>
          </p:txBody>
        </p:sp>
      </p:grpSp>
      <p:grpSp>
        <p:nvGrpSpPr>
          <p:cNvPr id="14340" name="Group 8"/>
          <p:cNvGrpSpPr>
            <a:grpSpLocks/>
          </p:cNvGrpSpPr>
          <p:nvPr/>
        </p:nvGrpSpPr>
        <p:grpSpPr bwMode="auto">
          <a:xfrm>
            <a:off x="1768475" y="3429000"/>
            <a:ext cx="5851525" cy="1311275"/>
            <a:chOff x="1392" y="2186"/>
            <a:chExt cx="3686" cy="826"/>
          </a:xfrm>
        </p:grpSpPr>
        <p:sp>
          <p:nvSpPr>
            <p:cNvPr id="14342" name="Text Box 9"/>
            <p:cNvSpPr txBox="1">
              <a:spLocks noChangeArrowheads="1"/>
            </p:cNvSpPr>
            <p:nvPr/>
          </p:nvSpPr>
          <p:spPr bwMode="auto">
            <a:xfrm>
              <a:off x="1392" y="2226"/>
              <a:ext cx="2443" cy="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dirty="0">
                  <a:solidFill>
                    <a:schemeClr val="accent4"/>
                  </a:solidFill>
                  <a:latin typeface="Calibri" pitchFamily="34" charset="0"/>
                </a:rPr>
                <a:t>Eligible Women</a:t>
              </a: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dirty="0">
                  <a:solidFill>
                    <a:schemeClr val="accent4"/>
                  </a:solidFill>
                  <a:latin typeface="Calibri" pitchFamily="34" charset="0"/>
                </a:rPr>
                <a:t>Women Interviewed</a:t>
              </a:r>
              <a:r>
                <a:rPr lang="en-GB" sz="2400" dirty="0">
                  <a:solidFill>
                    <a:schemeClr val="accent4"/>
                  </a:solidFill>
                </a:rPr>
                <a:t>		</a:t>
              </a:r>
            </a:p>
            <a:p>
              <a:pPr eaLnBrk="0" hangingPunct="0">
                <a:lnSpc>
                  <a:spcPct val="70000"/>
                </a:lnSpc>
                <a:defRPr/>
              </a:pPr>
              <a:endParaRPr lang="en-GB" sz="2400" dirty="0">
                <a:solidFill>
                  <a:schemeClr val="accent4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dirty="0">
                  <a:solidFill>
                    <a:schemeClr val="accent4"/>
                  </a:solidFill>
                  <a:latin typeface="Calibri" pitchFamily="34" charset="0"/>
                </a:rPr>
                <a:t>  	Response </a:t>
              </a:r>
              <a:r>
                <a:rPr lang="en-US" sz="2400" dirty="0">
                  <a:solidFill>
                    <a:schemeClr val="accent4"/>
                  </a:solidFill>
                  <a:latin typeface="Calibri" pitchFamily="34" charset="0"/>
                </a:rPr>
                <a:t>r</a:t>
              </a:r>
              <a:r>
                <a:rPr lang="en-GB" sz="2400" dirty="0">
                  <a:solidFill>
                    <a:schemeClr val="accent4"/>
                  </a:solidFill>
                  <a:latin typeface="Calibri" pitchFamily="34" charset="0"/>
                </a:rPr>
                <a:t>ate (%)</a:t>
              </a:r>
            </a:p>
          </p:txBody>
        </p:sp>
        <p:sp>
          <p:nvSpPr>
            <p:cNvPr id="15371" name="Text Box 10"/>
            <p:cNvSpPr txBox="1">
              <a:spLocks noChangeArrowheads="1"/>
            </p:cNvSpPr>
            <p:nvPr/>
          </p:nvSpPr>
          <p:spPr bwMode="auto">
            <a:xfrm>
              <a:off x="4368" y="2186"/>
              <a:ext cx="710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2400" b="1" dirty="0">
                  <a:latin typeface="+mn-lt"/>
                </a:rPr>
                <a:t>   4,512</a:t>
              </a:r>
            </a:p>
            <a:p>
              <a:pPr eaLnBrk="0" hangingPunct="0">
                <a:defRPr/>
              </a:pPr>
              <a:r>
                <a:rPr lang="en-US" sz="2400" b="1" dirty="0">
                  <a:latin typeface="Calibri" pitchFamily="34" charset="0"/>
                </a:rPr>
                <a:t>   4,397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130000"/>
                </a:lnSpc>
                <a:defRPr/>
              </a:pPr>
              <a:r>
                <a:rPr lang="en-US" sz="2400" b="1" dirty="0">
                  <a:latin typeface="Calibri" pitchFamily="34" charset="0"/>
                </a:rPr>
                <a:t>     98%</a:t>
              </a:r>
            </a:p>
          </p:txBody>
        </p:sp>
      </p:grpSp>
      <p:sp>
        <p:nvSpPr>
          <p:cNvPr id="14341" name="Date Placeholder 8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4876800"/>
            <a:ext cx="9144000" cy="19812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2400" y="228600"/>
            <a:ext cx="8839200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This report presents the findings of the 2008-09 Liberia Malaria Indicator Survey (LMIS) implemented by the National Malaria Control Program of the Ministry of Health and Social Welfare  (MOHSW).  The Liberia Institute of Statistics and Geo-Information Services (LISGIS) assisted in the design of the survey, as well as the training and monitoring of data collection staff.   The Laboratory at the China-Liberia Malaria Center provided microscopic reading of malaria slides.</a:t>
            </a:r>
          </a:p>
          <a:p>
            <a:pPr algn="ctr">
              <a:defRPr/>
            </a:pPr>
            <a:endParaRPr lang="en-US" sz="2000" dirty="0">
              <a:latin typeface="+mj-lt"/>
            </a:endParaRPr>
          </a:p>
          <a:p>
            <a:pPr algn="ctr">
              <a:defRPr/>
            </a:pPr>
            <a:r>
              <a:rPr lang="en-US" sz="2000" dirty="0">
                <a:latin typeface="+mj-lt"/>
              </a:rPr>
              <a:t>Technical assistance was provided by ICF Macro, an </a:t>
            </a:r>
            <a:r>
              <a:rPr lang="en-US" sz="2000" dirty="0">
                <a:latin typeface="Calibri" pitchFamily="34" charset="0"/>
              </a:rPr>
              <a:t>ICF International company</a:t>
            </a:r>
            <a:r>
              <a:rPr lang="en-US" sz="2000">
                <a:latin typeface="Calibri" pitchFamily="34" charset="0"/>
              </a:rPr>
              <a:t>, through </a:t>
            </a:r>
            <a:r>
              <a:rPr lang="en-US" sz="2000" dirty="0">
                <a:latin typeface="Calibri" pitchFamily="34" charset="0"/>
              </a:rPr>
              <a:t>every phase of the survey through the worldwide MEASURE DHS program.</a:t>
            </a:r>
          </a:p>
          <a:p>
            <a:pPr algn="ctr">
              <a:defRPr/>
            </a:pPr>
            <a:endParaRPr lang="en-US" sz="2000" dirty="0">
              <a:latin typeface="Calibri" pitchFamily="34" charset="0"/>
            </a:endParaRPr>
          </a:p>
          <a:p>
            <a:pPr algn="ctr">
              <a:defRPr/>
            </a:pPr>
            <a:r>
              <a:rPr lang="en-US" sz="2000" dirty="0">
                <a:latin typeface="Calibri" pitchFamily="34" charset="0"/>
              </a:rPr>
              <a:t>Funding was provided by the United States Agency for International Development (USAID) through the MEASURE DHS program, and the President’s Malaria Initiative. </a:t>
            </a:r>
            <a:endParaRPr lang="en-US" sz="2000" dirty="0">
              <a:latin typeface="+mj-lt"/>
            </a:endParaRPr>
          </a:p>
          <a:p>
            <a:pPr algn="ctr">
              <a:defRPr/>
            </a:pPr>
            <a:endParaRPr lang="en-US" sz="2000" dirty="0">
              <a:latin typeface="+mj-lt"/>
            </a:endParaRPr>
          </a:p>
          <a:p>
            <a:pPr algn="ctr">
              <a:defRPr/>
            </a:pPr>
            <a:endParaRPr lang="en-US" sz="2000" dirty="0">
              <a:latin typeface="+mj-lt"/>
            </a:endParaRPr>
          </a:p>
        </p:txBody>
      </p:sp>
      <p:sp>
        <p:nvSpPr>
          <p:cNvPr id="3080" name="Date Placeholder 7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  <p:pic>
        <p:nvPicPr>
          <p:cNvPr id="5" name="Picture 4" descr="Liberia_MIS_log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5334000"/>
            <a:ext cx="6918960" cy="11125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Objectives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>
              <a:spcAft>
                <a:spcPct val="110000"/>
              </a:spcAft>
            </a:pPr>
            <a:r>
              <a:rPr lang="en-GB" sz="2400" smtClean="0"/>
              <a:t>Measure ownership and use of mosquito nets</a:t>
            </a:r>
          </a:p>
          <a:p>
            <a:pPr eaLnBrk="1" hangingPunct="1">
              <a:spcAft>
                <a:spcPct val="110000"/>
              </a:spcAft>
            </a:pPr>
            <a:r>
              <a:rPr lang="en-GB" sz="2400" smtClean="0"/>
              <a:t>Assess coverage of intermittent preventive treatment (IPT) for pregnant women</a:t>
            </a:r>
          </a:p>
          <a:p>
            <a:pPr eaLnBrk="1" hangingPunct="1">
              <a:spcAft>
                <a:spcPct val="110000"/>
              </a:spcAft>
            </a:pPr>
            <a:r>
              <a:rPr lang="en-GB" sz="2400" smtClean="0"/>
              <a:t>Identify practices used to treat malaria in children</a:t>
            </a:r>
          </a:p>
          <a:p>
            <a:pPr eaLnBrk="1" hangingPunct="1">
              <a:spcAft>
                <a:spcPct val="110000"/>
              </a:spcAft>
            </a:pPr>
            <a:r>
              <a:rPr lang="en-GB" sz="2400" smtClean="0"/>
              <a:t>Measure prevalence of malaria and anaemia in children</a:t>
            </a:r>
          </a:p>
          <a:p>
            <a:pPr eaLnBrk="1" hangingPunct="1">
              <a:spcAft>
                <a:spcPct val="110000"/>
              </a:spcAft>
            </a:pPr>
            <a:r>
              <a:rPr lang="en-GB" sz="2400" smtClean="0"/>
              <a:t>Assess knowledge, attitudes, and practices relating to malaria</a:t>
            </a:r>
          </a:p>
        </p:txBody>
      </p:sp>
      <p:sp>
        <p:nvSpPr>
          <p:cNvPr id="410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The Survey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3581400"/>
          </a:xfrm>
        </p:spPr>
        <p:txBody>
          <a:bodyPr/>
          <a:lstStyle/>
          <a:p>
            <a:pPr eaLnBrk="1" hangingPunct="1">
              <a:defRPr/>
            </a:pPr>
            <a:r>
              <a:rPr lang="en-GB" sz="2800" dirty="0" smtClean="0"/>
              <a:t>The </a:t>
            </a:r>
            <a:r>
              <a:rPr lang="en-US" sz="2800" dirty="0" smtClean="0"/>
              <a:t>LMIS </a:t>
            </a:r>
            <a:r>
              <a:rPr lang="en-GB" sz="2800" dirty="0" smtClean="0"/>
              <a:t>sample is a nationally representative sample.</a:t>
            </a:r>
          </a:p>
          <a:p>
            <a:pPr eaLnBrk="1" hangingPunct="1">
              <a:defRPr/>
            </a:pPr>
            <a:r>
              <a:rPr lang="en-US" sz="2800" dirty="0" smtClean="0"/>
              <a:t>It</a:t>
            </a:r>
            <a:r>
              <a:rPr lang="en-GB" sz="2800" dirty="0" smtClean="0"/>
              <a:t> </a:t>
            </a:r>
            <a:r>
              <a:rPr lang="en-US" sz="2800" dirty="0" smtClean="0"/>
              <a:t>was designed to provide estimates for the whole country, for urban and rural areas, Monrovia, and 5 regions formed by grouping the 15 counties: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Greater Monrovia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North Western (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Bomi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Grand Cape Mount,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Gbarpolu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)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South Central (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Montserrado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(outside Monrovia),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Marbigi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Grand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Bassa</a:t>
            </a:r>
            <a:endParaRPr lang="en-US" sz="24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Southeastern A (River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Cess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Sinoe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Grand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Gedeh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)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Southeastern B (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Rivergee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Grand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Kru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Maryland)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North Central (Bong,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Nimba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Lofa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)</a:t>
            </a:r>
          </a:p>
          <a:p>
            <a:pPr lvl="1" eaLnBrk="1" hangingPunct="1">
              <a:defRPr/>
            </a:pPr>
            <a:endParaRPr lang="en-US" sz="2400" dirty="0" smtClean="0"/>
          </a:p>
          <a:p>
            <a:pPr eaLnBrk="1" hangingPunct="1">
              <a:buFontTx/>
              <a:buNone/>
              <a:defRPr/>
            </a:pPr>
            <a:endParaRPr lang="en-US" sz="2800" i="1" dirty="0" smtClean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mtClean="0"/>
              <a:t>2008-09 LMIS Regions</a:t>
            </a:r>
          </a:p>
        </p:txBody>
      </p:sp>
      <p:pic>
        <p:nvPicPr>
          <p:cNvPr id="6147" name="Picture 156" descr="Liberia DHS map"/>
          <p:cNvPicPr>
            <a:picLocks noChangeAspect="1" noChangeArrowheads="1"/>
          </p:cNvPicPr>
          <p:nvPr/>
        </p:nvPicPr>
        <p:blipFill>
          <a:blip r:embed="rId2" cstate="print"/>
          <a:srcRect l="12132" t="14294" r="16299" b="27390"/>
          <a:stretch>
            <a:fillRect/>
          </a:stretch>
        </p:blipFill>
        <p:spPr bwMode="auto">
          <a:xfrm>
            <a:off x="1828800" y="990600"/>
            <a:ext cx="5410200" cy="570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Sample Design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305800" cy="4525963"/>
          </a:xfrm>
        </p:spPr>
        <p:txBody>
          <a:bodyPr/>
          <a:lstStyle/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smtClean="0"/>
              <a:t>Sampling frame: </a:t>
            </a:r>
            <a:r>
              <a:rPr lang="en-US" sz="2800" smtClean="0"/>
              <a:t>2008 National Population and Housing Census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smtClean="0"/>
              <a:t>First stage: </a:t>
            </a:r>
            <a:r>
              <a:rPr lang="en-US" sz="2800" smtClean="0"/>
              <a:t>150 clusters selected ; stratification done to ensure representation from urban/rural areas and all regions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smtClean="0"/>
              <a:t>Second stage: </a:t>
            </a:r>
            <a:r>
              <a:rPr lang="en-US" sz="2800" smtClean="0"/>
              <a:t>30 households from each cluster selected; final sample of 4,485 households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smtClean="0"/>
              <a:t>Selected households were visited and interviewed; all women age 15-49 were interviewed</a:t>
            </a:r>
            <a:r>
              <a:rPr lang="en-US" sz="3000" smtClean="0"/>
              <a:t>; children age 6-59 months were eligible for anemia and malaria testing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smtClean="0"/>
              <a:t>	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endParaRPr lang="en-US" smtClean="0"/>
          </a:p>
        </p:txBody>
      </p:sp>
      <p:sp>
        <p:nvSpPr>
          <p:cNvPr id="717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Anaemia and Malaria Testing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4754563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Children age 6-59 months in households selected for the survey were tested for anaemia and malaria</a:t>
            </a:r>
          </a:p>
          <a:p>
            <a:pPr>
              <a:defRPr/>
            </a:pPr>
            <a:r>
              <a:rPr lang="en-GB" sz="2400" b="1" dirty="0" err="1" smtClean="0"/>
              <a:t>Anemia</a:t>
            </a:r>
            <a:r>
              <a:rPr lang="en-GB" sz="2400" b="1" dirty="0" smtClean="0"/>
              <a:t> testing </a:t>
            </a:r>
            <a:r>
              <a:rPr lang="en-GB" sz="2400" dirty="0" smtClean="0"/>
              <a:t>was collected from finger-prick blood samples.  Results were reported in the field; parents of children with </a:t>
            </a:r>
            <a:r>
              <a:rPr lang="en-GB" sz="2400" dirty="0" err="1" smtClean="0"/>
              <a:t>hemoglobin</a:t>
            </a:r>
            <a:r>
              <a:rPr lang="en-GB" sz="2400" dirty="0" smtClean="0"/>
              <a:t> level of under 8g/dl were urged to take the child to a health care facility.</a:t>
            </a:r>
          </a:p>
          <a:p>
            <a:pPr>
              <a:defRPr/>
            </a:pPr>
            <a:r>
              <a:rPr lang="en-GB" sz="2400" dirty="0" smtClean="0"/>
              <a:t>Malaria testing</a:t>
            </a:r>
          </a:p>
          <a:p>
            <a:pPr lvl="1">
              <a:defRPr/>
            </a:pPr>
            <a:r>
              <a:rPr lang="en-GB" sz="2200" dirty="0" smtClean="0">
                <a:solidFill>
                  <a:schemeClr val="accent4"/>
                </a:solidFill>
              </a:rPr>
              <a:t>Rapid test (same finger-prick used for </a:t>
            </a:r>
            <a:r>
              <a:rPr lang="en-GB" sz="2200" dirty="0" err="1" smtClean="0">
                <a:solidFill>
                  <a:schemeClr val="accent4"/>
                </a:solidFill>
              </a:rPr>
              <a:t>anemia</a:t>
            </a:r>
            <a:r>
              <a:rPr lang="en-GB" sz="2200" dirty="0" smtClean="0">
                <a:solidFill>
                  <a:schemeClr val="accent4"/>
                </a:solidFill>
              </a:rPr>
              <a:t> testing)</a:t>
            </a:r>
          </a:p>
          <a:p>
            <a:pPr lvl="2">
              <a:defRPr/>
            </a:pPr>
            <a:r>
              <a:rPr lang="en-GB" sz="1800" dirty="0" smtClean="0">
                <a:solidFill>
                  <a:schemeClr val="accent4"/>
                </a:solidFill>
              </a:rPr>
              <a:t>Results available in 15 minutes</a:t>
            </a:r>
          </a:p>
          <a:p>
            <a:pPr lvl="2">
              <a:defRPr/>
            </a:pPr>
            <a:r>
              <a:rPr lang="en-GB" sz="1800" dirty="0" smtClean="0">
                <a:solidFill>
                  <a:schemeClr val="accent4"/>
                </a:solidFill>
              </a:rPr>
              <a:t>Results provided to child’s parent/guardian</a:t>
            </a:r>
          </a:p>
          <a:p>
            <a:pPr lvl="2">
              <a:defRPr/>
            </a:pPr>
            <a:r>
              <a:rPr lang="en-GB" sz="1800" dirty="0" smtClean="0">
                <a:solidFill>
                  <a:schemeClr val="accent4"/>
                </a:solidFill>
              </a:rPr>
              <a:t>Those who tested positive for malaria using the rapid test were offered a full course of medicine</a:t>
            </a:r>
          </a:p>
          <a:p>
            <a:pPr lvl="1">
              <a:defRPr/>
            </a:pPr>
            <a:r>
              <a:rPr lang="en-GB" sz="2200" dirty="0" smtClean="0">
                <a:solidFill>
                  <a:schemeClr val="accent4"/>
                </a:solidFill>
              </a:rPr>
              <a:t>Blood smears</a:t>
            </a:r>
          </a:p>
          <a:p>
            <a:pPr lvl="2">
              <a:defRPr/>
            </a:pPr>
            <a:r>
              <a:rPr lang="en-GB" sz="1800" dirty="0" smtClean="0">
                <a:solidFill>
                  <a:schemeClr val="accent4"/>
                </a:solidFill>
              </a:rPr>
              <a:t>Tick blood smear taken for all children tested</a:t>
            </a:r>
          </a:p>
          <a:p>
            <a:pPr lvl="2">
              <a:defRPr/>
            </a:pPr>
            <a:r>
              <a:rPr lang="en-GB" sz="1800" dirty="0" smtClean="0">
                <a:solidFill>
                  <a:schemeClr val="accent4"/>
                </a:solidFill>
              </a:rPr>
              <a:t>Sent to lab in Monrovia for determination</a:t>
            </a:r>
          </a:p>
          <a:p>
            <a:pPr lvl="2">
              <a:defRPr/>
            </a:pPr>
            <a:endParaRPr lang="en-GB" sz="1800" dirty="0" smtClean="0">
              <a:solidFill>
                <a:schemeClr val="accent1"/>
              </a:solidFill>
            </a:endParaRPr>
          </a:p>
        </p:txBody>
      </p:sp>
      <p:sp>
        <p:nvSpPr>
          <p:cNvPr id="819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Protocol for testing was approved by the Liberian National Ethics Committee on Bio-Medical Research and the Institutional Review Board of ICF/Macro</a:t>
            </a:r>
          </a:p>
          <a:p>
            <a:r>
              <a:rPr lang="en-GB" smtClean="0"/>
              <a:t>Obtained </a:t>
            </a:r>
            <a:r>
              <a:rPr lang="en-GB" b="1" smtClean="0"/>
              <a:t>informed consent from parents/guardians</a:t>
            </a:r>
          </a:p>
          <a:p>
            <a:r>
              <a:rPr lang="en-US" smtClean="0"/>
              <a:t>Data collection teams included 2 health technicians and one medically trained staff</a:t>
            </a:r>
          </a:p>
        </p:txBody>
      </p:sp>
      <p:sp>
        <p:nvSpPr>
          <p:cNvPr id="92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Anaemia and Malaria Testing</a:t>
            </a:r>
          </a:p>
        </p:txBody>
      </p:sp>
      <p:sp>
        <p:nvSpPr>
          <p:cNvPr id="922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smtClean="0"/>
              <a:t>Questionnaires: Household Questionnaire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smtClean="0"/>
              <a:t>Listed usual members and visitors to identify eligible women for interview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smtClean="0"/>
              <a:t>Basic characteristics of each person in the household collected (age, sex, education, etc.)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smtClean="0"/>
              <a:t>Housing characteristics (access to water, sanitation facilities, floor/roof/wall materials,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smtClean="0"/>
              <a:t>Identify children age 6-59 months eligible for anemia and malaria testing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smtClean="0"/>
              <a:t>Identify ownership and use of mosquito nets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endParaRPr lang="en-US" sz="2600" smtClean="0"/>
          </a:p>
        </p:txBody>
      </p:sp>
      <p:sp>
        <p:nvSpPr>
          <p:cNvPr id="1024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2008-09 LMIS- LISGIS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Liberia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FF0000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</TotalTime>
  <Words>786</Words>
  <Application>Microsoft Office PowerPoint</Application>
  <PresentationFormat>On-screen Show (4:3)</PresentationFormat>
  <Paragraphs>103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Slide 1</vt:lpstr>
      <vt:lpstr>Slide 2</vt:lpstr>
      <vt:lpstr>Objectives</vt:lpstr>
      <vt:lpstr>The Survey</vt:lpstr>
      <vt:lpstr>2008-09 LMIS Regions</vt:lpstr>
      <vt:lpstr>Sample Design</vt:lpstr>
      <vt:lpstr>Anaemia and Malaria Testing</vt:lpstr>
      <vt:lpstr>Anaemia and Malaria Testing</vt:lpstr>
      <vt:lpstr>Questionnaires: Household Questionnaire</vt:lpstr>
      <vt:lpstr>Questionnaires: Woman’s Questionnaire</vt:lpstr>
      <vt:lpstr>Survey Timeline</vt:lpstr>
      <vt:lpstr>Laboratory Testing</vt:lpstr>
      <vt:lpstr>    Results of the household  and individual interviews  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102</cp:revision>
  <dcterms:created xsi:type="dcterms:W3CDTF">2005-10-11T14:32:07Z</dcterms:created>
  <dcterms:modified xsi:type="dcterms:W3CDTF">2012-06-14T21:58:36Z</dcterms:modified>
</cp:coreProperties>
</file>