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89" r:id="rId2"/>
    <p:sldId id="286" r:id="rId3"/>
    <p:sldId id="287" r:id="rId4"/>
    <p:sldId id="288" r:id="rId5"/>
    <p:sldId id="281" r:id="rId6"/>
    <p:sldId id="282" r:id="rId7"/>
    <p:sldId id="283" r:id="rId8"/>
    <p:sldId id="284" r:id="rId9"/>
    <p:sldId id="285" r:id="rId10"/>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85052" autoAdjust="0"/>
  </p:normalViewPr>
  <p:slideViewPr>
    <p:cSldViewPr>
      <p:cViewPr varScale="1">
        <p:scale>
          <a:sx n="74" d="100"/>
          <a:sy n="74" d="100"/>
        </p:scale>
        <p:origin x="-398" y="-6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6CF790C3-65DA-49E9-B278-CF42C63662E5}" type="datetimeFigureOut">
              <a:rPr lang="en-US"/>
              <a:pPr>
                <a:defRPr/>
              </a:pPr>
              <a:t>5/10/2012</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6A5B2FC-E870-496C-A5BC-26458F30AF6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2740081-CCB7-4405-8A43-5D28D649DDD5}" type="datetimeFigureOut">
              <a:rPr lang="en-US"/>
              <a:pPr>
                <a:defRPr/>
              </a:pPr>
              <a:t>5/10/2012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AA8A42A-1230-4D2D-98BE-431A43DEC65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pitchFamily="34" charset="0"/>
              <a:cs typeface="Arial" pitchFamily="34" charset="0"/>
            </a:endParaRPr>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670E078-D26D-489E-8997-BACB8AF2857C}" type="slidenum">
              <a:rPr lang="en-US" smtClean="0">
                <a:latin typeface="Arial" pitchFamily="34" charset="0"/>
                <a:cs typeface="Arial" pitchFamily="34" charset="0"/>
              </a:rPr>
              <a:pPr fontAlgn="base">
                <a:spcBef>
                  <a:spcPct val="0"/>
                </a:spcBef>
                <a:spcAft>
                  <a:spcPct val="0"/>
                </a:spcAft>
              </a:pPr>
              <a:t>2</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8E7A43-0FC3-4B44-A04D-C27BD8A98537}"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676368-5FD8-4561-A3E1-E1DEB0775082}"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8"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4575AB-E96D-4FA6-930B-B435B81142D7}"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412"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F16D26-BE2A-4CF1-9A70-4CA44BE227D2}" type="slidenum">
              <a:rPr lang="en-US" smtClean="0">
                <a:latin typeface="Arial" pitchFamily="34" charset="0"/>
                <a:cs typeface="Arial" pitchFamily="34" charset="0"/>
              </a:rPr>
              <a:pPr fontAlgn="base">
                <a:spcBef>
                  <a:spcPct val="0"/>
                </a:spcBef>
                <a:spcAft>
                  <a:spcPct val="0"/>
                </a:spcAft>
              </a:pPr>
              <a:t>7</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6"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56466D-81FF-46CB-B7A9-1C4C5AF97BCE}" type="slidenum">
              <a:rPr lang="en-US" smtClean="0">
                <a:latin typeface="Arial" pitchFamily="34" charset="0"/>
                <a:cs typeface="Arial" pitchFamily="34" charset="0"/>
              </a:rPr>
              <a:pPr fontAlgn="base">
                <a:spcBef>
                  <a:spcPct val="0"/>
                </a:spcBef>
                <a:spcAft>
                  <a:spcPct val="0"/>
                </a:spcAft>
              </a:pPr>
              <a:t>8</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6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156010-A2E7-4971-A170-C65143D27833}"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bwMode="auto">
          <a:xfrm>
            <a:off x="1106488" y="696913"/>
            <a:ext cx="4646612" cy="3486150"/>
          </a:xfrm>
          <a:noFill/>
          <a:ln>
            <a:solidFill>
              <a:srgbClr val="000000"/>
            </a:solidFill>
            <a:miter lim="800000"/>
            <a:headEnd/>
            <a:tailEnd/>
          </a:ln>
        </p:spPr>
      </p:sp>
      <p:sp>
        <p:nvSpPr>
          <p:cNvPr id="20484" name="Rectangle 3"/>
          <p:cNvSpPr>
            <a:spLocks noGrp="1" noChangeArrowheads="1"/>
          </p:cNvSpPr>
          <p:nvPr>
            <p:ph type="body" idx="1"/>
          </p:nvPr>
        </p:nvSpPr>
        <p:spPr bwMode="auto">
          <a:xfrm>
            <a:off x="914400" y="4416425"/>
            <a:ext cx="5029200" cy="4183063"/>
          </a:xfrm>
          <a:noFill/>
        </p:spPr>
        <p:txBody>
          <a:bodyPr wrap="square" lIns="89730" tIns="44865" rIns="89730" bIns="44865"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3D0E2D5-6262-455C-A6F9-855FE9DF7B13}"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1EDEE9-D465-4F92-899A-5F2AF8769D8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4F8CDDD-9F8B-4D64-B3B1-B3B739487458}"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A997F3-31F2-4631-88BA-E7ADE5F98CB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530D17-2022-40F8-B252-415B972F61B7}"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99C9A3-1AD1-4FF6-845C-B7AF492E2B4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6AC46739-034E-4EB6-AC3D-8AB6EE2ED75C}"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21F1A7CA-33B7-4D23-A0EC-ED280D3AD08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8DA926C-F731-41CE-BDF8-12ED5C2D2C04}"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7506FE4-37FD-4056-A6E2-62D873C9B25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94F16ED-F342-4C8B-BF0E-4BBB2B2B1807}" type="datetimeFigureOut">
              <a:rPr lang="en-US"/>
              <a:pPr>
                <a:defRPr/>
              </a:pPr>
              <a:t>5/10/2012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0EFA30-6804-44D4-852F-7E19153B1D5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DFE2A8E-013A-49F2-B376-D256ACA56572}"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FCFA73-CA93-49B8-BECB-885A5993721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0F94A34-FCD7-4E10-9CBC-F09F9C7C411B}" type="datetimeFigureOut">
              <a:rPr lang="en-US"/>
              <a:pPr>
                <a:defRPr/>
              </a:pPr>
              <a:t>5/10/2012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CD60AB8-E3F9-4075-9728-C2A2BDFAAE6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08EC1BE-6A1D-43D4-9B96-DCBF0199558C}" type="datetimeFigureOut">
              <a:rPr lang="en-US"/>
              <a:pPr>
                <a:defRPr/>
              </a:pPr>
              <a:t>5/10/2012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C470C76-6A36-463F-B1E9-CBC380484E9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8DC4EBF-824D-4F08-A52E-FEF3A474A740}" type="datetimeFigureOut">
              <a:rPr lang="en-US"/>
              <a:pPr>
                <a:defRPr/>
              </a:pPr>
              <a:t>5/10/2012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24E5B82-65CE-43BA-AC43-5BF3D952791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CF5FC40-428C-4EA0-9A9D-37867F31C8EC}"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A8CAF4E-6C4E-4A12-96EE-47C0C80EF2A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417A4D0-5C47-4798-8475-F731E8B7239A}" type="datetimeFigureOut">
              <a:rPr lang="en-US"/>
              <a:pPr>
                <a:defRPr/>
              </a:pPr>
              <a:t>5/10/2012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26C1EAE-B596-4025-B092-076C74CF0FD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DE7211F-4EA6-4A0C-A543-221C8FDDBF86}" type="datetimeFigureOut">
              <a:rPr lang="en-US"/>
              <a:pPr>
                <a:defRPr/>
              </a:pPr>
              <a:t>5/10/2012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E831A69-A78E-4D8B-90B7-448196B5717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subTitle" idx="1"/>
          </p:nvPr>
        </p:nvSpPr>
        <p:spPr>
          <a:xfrm>
            <a:off x="152400" y="685800"/>
            <a:ext cx="8763000" cy="1066800"/>
          </a:xfrm>
        </p:spPr>
        <p:txBody>
          <a:bodyPr rtlCol="0">
            <a:normAutofit/>
          </a:bodyPr>
          <a:lstStyle/>
          <a:p>
            <a:pPr eaLnBrk="1" fontAlgn="auto" hangingPunct="1">
              <a:spcAft>
                <a:spcPts val="0"/>
              </a:spcAft>
              <a:defRPr/>
            </a:pPr>
            <a:r>
              <a:rPr lang="en-US" sz="4000" b="1" dirty="0" smtClean="0">
                <a:solidFill>
                  <a:schemeClr val="bg1"/>
                </a:solidFill>
              </a:rPr>
              <a:t>Methodology</a:t>
            </a:r>
          </a:p>
          <a:p>
            <a:pPr eaLnBrk="1" fontAlgn="auto" hangingPunct="1">
              <a:spcAft>
                <a:spcPts val="0"/>
              </a:spcAft>
              <a:defRPr/>
            </a:pPr>
            <a:endParaRPr lang="en-US" sz="3600" dirty="0" smtClean="0"/>
          </a:p>
          <a:p>
            <a:pPr eaLnBrk="1" fontAlgn="auto" hangingPunct="1">
              <a:spcAft>
                <a:spcPts val="0"/>
              </a:spcAft>
              <a:defRPr/>
            </a:pPr>
            <a:endParaRPr lang="en-US" sz="3600" dirty="0" smtClean="0"/>
          </a:p>
          <a:p>
            <a:pPr eaLnBrk="1" fontAlgn="auto" hangingPunct="1">
              <a:spcAft>
                <a:spcPts val="0"/>
              </a:spcAft>
              <a:defRPr/>
            </a:pPr>
            <a:endParaRPr lang="en-US" sz="3600" dirty="0" smtClean="0"/>
          </a:p>
          <a:p>
            <a:pPr eaLnBrk="1" fontAlgn="auto" hangingPunct="1">
              <a:spcAft>
                <a:spcPts val="0"/>
              </a:spcAft>
              <a:defRPr/>
            </a:pPr>
            <a:endParaRPr lang="en-US" sz="3600" dirty="0" smtClean="0"/>
          </a:p>
          <a:p>
            <a:pPr eaLnBrk="1" fontAlgn="auto" hangingPunct="1">
              <a:spcAft>
                <a:spcPts val="0"/>
              </a:spcAft>
              <a:defRPr/>
            </a:pPr>
            <a:endParaRPr lang="en-US" sz="3600" dirty="0" smtClean="0"/>
          </a:p>
          <a:p>
            <a:pPr eaLnBrk="1" fontAlgn="auto" hangingPunct="1">
              <a:spcAft>
                <a:spcPts val="0"/>
              </a:spcAft>
              <a:defRPr/>
            </a:pPr>
            <a:endParaRPr lang="en-US" sz="3600" dirty="0" smtClean="0"/>
          </a:p>
          <a:p>
            <a:pPr eaLnBrk="1" fontAlgn="auto" hangingPunct="1">
              <a:spcAft>
                <a:spcPts val="0"/>
              </a:spcAft>
              <a:defRPr/>
            </a:pPr>
            <a:endParaRPr lang="en-US" sz="2400" dirty="0" smtClean="0"/>
          </a:p>
          <a:p>
            <a:pPr eaLnBrk="1" fontAlgn="auto" hangingPunct="1">
              <a:spcAft>
                <a:spcPts val="0"/>
              </a:spcAft>
              <a:defRPr/>
            </a:pPr>
            <a:endParaRPr lang="en-US" sz="3600" dirty="0" smtClean="0"/>
          </a:p>
        </p:txBody>
      </p:sp>
      <p:sp>
        <p:nvSpPr>
          <p:cNvPr id="4099" name="Rectangle 6"/>
          <p:cNvSpPr>
            <a:spLocks noChangeArrowheads="1"/>
          </p:cNvSpPr>
          <p:nvPr/>
        </p:nvSpPr>
        <p:spPr bwMode="auto">
          <a:xfrm>
            <a:off x="1524000" y="4953000"/>
            <a:ext cx="6477000" cy="762000"/>
          </a:xfrm>
          <a:prstGeom prst="rect">
            <a:avLst/>
          </a:prstGeom>
          <a:noFill/>
          <a:ln w="9525" algn="ctr">
            <a:noFill/>
            <a:miter lim="800000"/>
            <a:headEnd/>
            <a:tailEnd/>
          </a:ln>
        </p:spPr>
        <p:txBody>
          <a:bodyPr anchor="ctr"/>
          <a:lstStyle/>
          <a:p>
            <a:pPr algn="ctr"/>
            <a:r>
              <a:rPr lang="en-US" sz="3200">
                <a:solidFill>
                  <a:schemeClr val="bg1"/>
                </a:solidFill>
                <a:latin typeface="Calibri" pitchFamily="34" charset="0"/>
              </a:rPr>
              <a:t>2009 Lesotho Demographic and Health Survey</a:t>
            </a:r>
            <a:endParaRPr lang="en-US" sz="3600">
              <a:solidFill>
                <a:schemeClr val="bg1"/>
              </a:solidFill>
              <a:latin typeface="Calibri" pitchFamily="34" charset="0"/>
            </a:endParaRPr>
          </a:p>
        </p:txBody>
      </p:sp>
      <p:sp>
        <p:nvSpPr>
          <p:cNvPr id="11" name="Rectangle 10"/>
          <p:cNvSpPr/>
          <p:nvPr/>
        </p:nvSpPr>
        <p:spPr>
          <a:xfrm>
            <a:off x="0" y="1981200"/>
            <a:ext cx="9144000" cy="2133600"/>
          </a:xfrm>
          <a:prstGeom prst="rect">
            <a:avLst/>
          </a:prstGeom>
          <a:solidFill>
            <a:srgbClr val="A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5" descr="Lesotho-motif-from-psd.jpg"/>
          <p:cNvPicPr>
            <a:picLocks noChangeAspect="1"/>
          </p:cNvPicPr>
          <p:nvPr/>
        </p:nvPicPr>
        <p:blipFill>
          <a:blip r:embed="rId2" cstate="print"/>
          <a:stretch>
            <a:fillRect/>
          </a:stretch>
        </p:blipFill>
        <p:spPr>
          <a:xfrm>
            <a:off x="0" y="2133600"/>
            <a:ext cx="9144000" cy="182880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p:cNvSpPr>
            <a:spLocks noChangeArrowheads="1"/>
          </p:cNvSpPr>
          <p:nvPr/>
        </p:nvSpPr>
        <p:spPr bwMode="auto">
          <a:xfrm>
            <a:off x="304800" y="685800"/>
            <a:ext cx="8458200" cy="5508625"/>
          </a:xfrm>
          <a:prstGeom prst="rect">
            <a:avLst/>
          </a:prstGeom>
          <a:noFill/>
          <a:ln w="9525">
            <a:noFill/>
            <a:miter lim="800000"/>
            <a:headEnd/>
            <a:tailEnd/>
          </a:ln>
        </p:spPr>
        <p:txBody>
          <a:bodyPr>
            <a:spAutoFit/>
          </a:bodyPr>
          <a:lstStyle/>
          <a:p>
            <a:pPr algn="ctr"/>
            <a:r>
              <a:rPr lang="en-US" sz="2200">
                <a:latin typeface="Calibri" pitchFamily="34" charset="0"/>
              </a:rPr>
              <a:t>The 2009 Lesotho Demographic and Health Survey (LDHS) was carried out by the Ministry of Health and Social Welfare.  </a:t>
            </a:r>
          </a:p>
          <a:p>
            <a:pPr algn="ctr"/>
            <a:endParaRPr lang="en-US" sz="2200">
              <a:latin typeface="Calibri" pitchFamily="34" charset="0"/>
            </a:endParaRPr>
          </a:p>
          <a:p>
            <a:pPr algn="ctr"/>
            <a:r>
              <a:rPr lang="en-US" sz="2200">
                <a:latin typeface="Calibri" pitchFamily="34" charset="0"/>
              </a:rPr>
              <a:t>Funding for the Lesotho DHS was provided by The Government of Lesotho, The Global Fund to Fight AIDS, Tuberculosis, and Malaria, Irish Aid, MCA, National AIDS Commission (NAC), PEPFAR, UNFPA, UNICEF, USAID, and WHO.  </a:t>
            </a:r>
          </a:p>
          <a:p>
            <a:pPr algn="ctr"/>
            <a:endParaRPr lang="en-US" sz="2200">
              <a:latin typeface="Calibri" pitchFamily="34" charset="0"/>
            </a:endParaRPr>
          </a:p>
          <a:p>
            <a:pPr algn="ctr"/>
            <a:r>
              <a:rPr lang="en-US" sz="2200">
                <a:latin typeface="Calibri" pitchFamily="34" charset="0"/>
              </a:rPr>
              <a:t>ICF Macro, an ICF International Company, provided technical assistance for the survey through the MEASURE DHS programme, which is funded by USAID and designed to assist developing countries to collect data on fertility, family planning, and maternal and child health.</a:t>
            </a:r>
          </a:p>
          <a:p>
            <a:pPr algn="ctr"/>
            <a:endParaRPr lang="en-US" sz="2200">
              <a:latin typeface="Calibri" pitchFamily="34" charset="0"/>
            </a:endParaRPr>
          </a:p>
          <a:p>
            <a:pPr algn="ctr"/>
            <a:r>
              <a:rPr lang="en-US" sz="2200">
                <a:latin typeface="Calibri" pitchFamily="34" charset="0"/>
              </a:rPr>
              <a:t>MEASURE DHS arranged for the Global Clinical and Viral Laboratory (GCVL) of South Africa to help with the training and laboratory processing for the HIV testing component of the survey.</a:t>
            </a:r>
            <a:endParaRPr lang="en-GB" sz="220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4"/>
          <p:cNvSpPr>
            <a:spLocks noGrp="1"/>
          </p:cNvSpPr>
          <p:nvPr>
            <p:ph type="title"/>
          </p:nvPr>
        </p:nvSpPr>
        <p:spPr/>
        <p:txBody>
          <a:bodyPr/>
          <a:lstStyle/>
          <a:p>
            <a:pPr eaLnBrk="1" hangingPunct="1"/>
            <a:r>
              <a:rPr lang="en-US" sz="4000" smtClean="0"/>
              <a:t>Objectives</a:t>
            </a:r>
          </a:p>
        </p:txBody>
      </p:sp>
      <p:sp>
        <p:nvSpPr>
          <p:cNvPr id="6147" name="Rectangle 2"/>
          <p:cNvSpPr>
            <a:spLocks noGrp="1" noChangeArrowheads="1"/>
          </p:cNvSpPr>
          <p:nvPr>
            <p:ph idx="1"/>
          </p:nvPr>
        </p:nvSpPr>
        <p:spPr/>
        <p:txBody>
          <a:bodyPr/>
          <a:lstStyle/>
          <a:p>
            <a:pPr eaLnBrk="1" hangingPunct="1">
              <a:spcAft>
                <a:spcPct val="110000"/>
              </a:spcAft>
              <a:buFontTx/>
              <a:buNone/>
            </a:pPr>
            <a:r>
              <a:rPr lang="en-GB" sz="2800" smtClean="0"/>
              <a:t>Provide up-to-date information on: fertility, marital status, sexual activity, family planning awareness and use, breastfeeding practices, nutrition of mothers and young children, early childhood mortality, maternal and child health, and awareness and behaviour regarding HIV/AIDS and other sexually transmitted infections.</a:t>
            </a:r>
          </a:p>
          <a:p>
            <a:pPr eaLnBrk="1" hangingPunct="1">
              <a:spcAft>
                <a:spcPct val="110000"/>
              </a:spcAft>
              <a:buFontTx/>
              <a:buNone/>
            </a:pPr>
            <a:r>
              <a:rPr lang="en-GB" sz="2800" smtClean="0"/>
              <a:t>Collect data on anaemia in women and children, hypertension in adults, and HIV prevalence in adults.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z="4000" smtClean="0"/>
              <a:t>The Survey</a:t>
            </a:r>
          </a:p>
        </p:txBody>
      </p:sp>
      <p:sp>
        <p:nvSpPr>
          <p:cNvPr id="7171" name="Rectangle 3"/>
          <p:cNvSpPr>
            <a:spLocks noGrp="1" noChangeArrowheads="1"/>
          </p:cNvSpPr>
          <p:nvPr>
            <p:ph type="body" idx="1"/>
          </p:nvPr>
        </p:nvSpPr>
        <p:spPr>
          <a:xfrm>
            <a:off x="457200" y="1600200"/>
            <a:ext cx="8229600" cy="3276600"/>
          </a:xfrm>
        </p:spPr>
        <p:txBody>
          <a:bodyPr/>
          <a:lstStyle/>
          <a:p>
            <a:pPr eaLnBrk="1" hangingPunct="1"/>
            <a:r>
              <a:rPr lang="en-GB" sz="2800" smtClean="0"/>
              <a:t>Follow up to surveys done in 2004.</a:t>
            </a:r>
          </a:p>
          <a:p>
            <a:pPr eaLnBrk="1" hangingPunct="1"/>
            <a:r>
              <a:rPr lang="en-GB" sz="2800" smtClean="0"/>
              <a:t>The LDHS sample is a nationally representative sample.</a:t>
            </a:r>
          </a:p>
          <a:p>
            <a:pPr eaLnBrk="1" hangingPunct="1"/>
            <a:r>
              <a:rPr lang="en-US" sz="2800" smtClean="0"/>
              <a:t>It</a:t>
            </a:r>
            <a:r>
              <a:rPr lang="en-GB" sz="2800" smtClean="0"/>
              <a:t> </a:t>
            </a:r>
            <a:r>
              <a:rPr lang="en-US" sz="2800" smtClean="0"/>
              <a:t>was designed to provide estimates for the whole country, for urban and rural areas, and for the 10 districts.</a:t>
            </a:r>
          </a:p>
          <a:p>
            <a:pPr eaLnBrk="1" hangingPunct="1">
              <a:buFontTx/>
              <a:buNone/>
            </a:pPr>
            <a:endParaRPr lang="en-US" sz="2800" i="1"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4"/>
          <p:cNvSpPr>
            <a:spLocks noGrp="1"/>
          </p:cNvSpPr>
          <p:nvPr>
            <p:ph type="title"/>
          </p:nvPr>
        </p:nvSpPr>
        <p:spPr/>
        <p:txBody>
          <a:bodyPr/>
          <a:lstStyle/>
          <a:p>
            <a:pPr eaLnBrk="1" hangingPunct="1"/>
            <a:r>
              <a:rPr lang="en-US" sz="4000" smtClean="0"/>
              <a:t>Sample Design</a:t>
            </a:r>
          </a:p>
        </p:txBody>
      </p:sp>
      <p:sp>
        <p:nvSpPr>
          <p:cNvPr id="8195" name="Rectangle 2"/>
          <p:cNvSpPr>
            <a:spLocks noGrp="1" noChangeArrowheads="1"/>
          </p:cNvSpPr>
          <p:nvPr>
            <p:ph idx="1"/>
          </p:nvPr>
        </p:nvSpPr>
        <p:spPr>
          <a:xfrm>
            <a:off x="304800" y="1524000"/>
            <a:ext cx="8610600" cy="4495800"/>
          </a:xfrm>
        </p:spPr>
        <p:txBody>
          <a:bodyPr/>
          <a:lstStyle/>
          <a:p>
            <a:pPr eaLnBrk="1" hangingPunct="1">
              <a:lnSpc>
                <a:spcPct val="75000"/>
              </a:lnSpc>
              <a:spcBef>
                <a:spcPct val="10000"/>
              </a:spcBef>
              <a:spcAft>
                <a:spcPct val="45000"/>
              </a:spcAft>
              <a:buFontTx/>
              <a:buNone/>
            </a:pPr>
            <a:r>
              <a:rPr lang="en-US" sz="2800" b="1" smtClean="0"/>
              <a:t>Sampling frame: </a:t>
            </a:r>
            <a:r>
              <a:rPr lang="en-US" sz="2800" smtClean="0"/>
              <a:t>2006 Population and Housing Census</a:t>
            </a:r>
          </a:p>
          <a:p>
            <a:pPr eaLnBrk="1" hangingPunct="1">
              <a:lnSpc>
                <a:spcPct val="75000"/>
              </a:lnSpc>
              <a:spcBef>
                <a:spcPct val="10000"/>
              </a:spcBef>
              <a:spcAft>
                <a:spcPct val="45000"/>
              </a:spcAft>
              <a:buFontTx/>
              <a:buNone/>
            </a:pPr>
            <a:r>
              <a:rPr lang="en-US" sz="2800" b="1" smtClean="0"/>
              <a:t>First stage: </a:t>
            </a:r>
            <a:r>
              <a:rPr lang="en-US" sz="2800" smtClean="0"/>
              <a:t>400 clusters selected (94 urban, 306 rural); </a:t>
            </a:r>
          </a:p>
          <a:p>
            <a:pPr eaLnBrk="1" hangingPunct="1">
              <a:lnSpc>
                <a:spcPct val="75000"/>
              </a:lnSpc>
              <a:spcBef>
                <a:spcPct val="10000"/>
              </a:spcBef>
              <a:spcAft>
                <a:spcPct val="45000"/>
              </a:spcAft>
              <a:buFontTx/>
              <a:buNone/>
            </a:pPr>
            <a:r>
              <a:rPr lang="en-US" sz="2800" b="1" smtClean="0"/>
              <a:t>Second stage: </a:t>
            </a:r>
            <a:r>
              <a:rPr lang="en-US" sz="2800" smtClean="0"/>
              <a:t>systematic sampling of households from each cluster selected; final sample of 10,000 households</a:t>
            </a:r>
          </a:p>
          <a:p>
            <a:pPr eaLnBrk="1" hangingPunct="1">
              <a:lnSpc>
                <a:spcPct val="75000"/>
              </a:lnSpc>
              <a:spcBef>
                <a:spcPct val="10000"/>
              </a:spcBef>
              <a:spcAft>
                <a:spcPct val="45000"/>
              </a:spcAft>
              <a:buFontTx/>
              <a:buNone/>
            </a:pPr>
            <a:r>
              <a:rPr lang="en-US" sz="2800" smtClean="0"/>
              <a:t>Selected households were visited and interviewed; eligible women age 15-49 were interviewed, and eligible men age 15-59 were interviewed in half of the households.  In these same half of households, biomarkers were colelcted for anthropometry, hypertension, anaemia, and HIV prevalence.</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a:xfrm>
            <a:off x="457200" y="228600"/>
            <a:ext cx="8229600" cy="1143000"/>
          </a:xfrm>
        </p:spPr>
        <p:txBody>
          <a:bodyPr/>
          <a:lstStyle/>
          <a:p>
            <a:pPr eaLnBrk="1" hangingPunct="1"/>
            <a:r>
              <a:rPr lang="en-US" sz="3600" smtClean="0"/>
              <a:t>Questionnaires</a:t>
            </a:r>
          </a:p>
        </p:txBody>
      </p:sp>
      <p:sp>
        <p:nvSpPr>
          <p:cNvPr id="19459" name="Rectangle 2"/>
          <p:cNvSpPr>
            <a:spLocks noGrp="1" noChangeArrowheads="1"/>
          </p:cNvSpPr>
          <p:nvPr>
            <p:ph idx="1"/>
          </p:nvPr>
        </p:nvSpPr>
        <p:spPr>
          <a:xfrm>
            <a:off x="304800" y="1524000"/>
            <a:ext cx="8229600" cy="4495800"/>
          </a:xfrm>
        </p:spPr>
        <p:txBody>
          <a:bodyPr rtlCol="0">
            <a:normAutofit/>
          </a:bodyPr>
          <a:lstStyle/>
          <a:p>
            <a:pPr eaLnBrk="1" fontAlgn="auto" hangingPunct="1">
              <a:lnSpc>
                <a:spcPct val="80000"/>
              </a:lnSpc>
              <a:spcBef>
                <a:spcPct val="0"/>
              </a:spcBef>
              <a:spcAft>
                <a:spcPts val="1200"/>
              </a:spcAft>
              <a:defRPr/>
            </a:pPr>
            <a:r>
              <a:rPr lang="en-US" dirty="0" smtClean="0"/>
              <a:t>3 questionnaires:</a:t>
            </a:r>
          </a:p>
          <a:p>
            <a:pPr marL="914400" lvl="1" indent="-457200" eaLnBrk="1" fontAlgn="auto" hangingPunct="1">
              <a:lnSpc>
                <a:spcPct val="80000"/>
              </a:lnSpc>
              <a:spcBef>
                <a:spcPct val="0"/>
              </a:spcBef>
              <a:spcAft>
                <a:spcPts val="1200"/>
              </a:spcAft>
              <a:buFont typeface="Wingdings" pitchFamily="2" charset="2"/>
              <a:buChar char="Ø"/>
              <a:defRPr/>
            </a:pPr>
            <a:r>
              <a:rPr lang="en-US" dirty="0" smtClean="0"/>
              <a:t>Household</a:t>
            </a:r>
          </a:p>
          <a:p>
            <a:pPr marL="914400" lvl="1" indent="-457200" eaLnBrk="1" fontAlgn="auto" hangingPunct="1">
              <a:lnSpc>
                <a:spcPct val="80000"/>
              </a:lnSpc>
              <a:spcBef>
                <a:spcPct val="0"/>
              </a:spcBef>
              <a:spcAft>
                <a:spcPts val="1200"/>
              </a:spcAft>
              <a:buFont typeface="Wingdings" pitchFamily="2" charset="2"/>
              <a:buChar char="Ø"/>
              <a:defRPr/>
            </a:pPr>
            <a:r>
              <a:rPr lang="en-US" dirty="0" smtClean="0"/>
              <a:t>Woman’s</a:t>
            </a:r>
          </a:p>
          <a:p>
            <a:pPr marL="914400" lvl="1" indent="-457200" eaLnBrk="1" fontAlgn="auto" hangingPunct="1">
              <a:lnSpc>
                <a:spcPct val="80000"/>
              </a:lnSpc>
              <a:spcBef>
                <a:spcPct val="0"/>
              </a:spcBef>
              <a:spcAft>
                <a:spcPts val="1200"/>
              </a:spcAft>
              <a:buFont typeface="Wingdings" pitchFamily="2" charset="2"/>
              <a:buChar char="Ø"/>
              <a:defRPr/>
            </a:pPr>
            <a:r>
              <a:rPr lang="en-US" dirty="0" smtClean="0"/>
              <a:t>Man’s</a:t>
            </a:r>
          </a:p>
          <a:p>
            <a:pPr marL="514350" indent="-457200" eaLnBrk="1" fontAlgn="auto" hangingPunct="1">
              <a:lnSpc>
                <a:spcPct val="80000"/>
              </a:lnSpc>
              <a:spcBef>
                <a:spcPct val="0"/>
              </a:spcBef>
              <a:spcAft>
                <a:spcPts val="1200"/>
              </a:spcAft>
              <a:defRPr/>
            </a:pPr>
            <a:r>
              <a:rPr lang="en-US" dirty="0" smtClean="0"/>
              <a:t>All questionnaires were available in English and Sesotho</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6"/>
          <p:cNvSpPr>
            <a:spLocks noGrp="1"/>
          </p:cNvSpPr>
          <p:nvPr>
            <p:ph type="title"/>
          </p:nvPr>
        </p:nvSpPr>
        <p:spPr/>
        <p:txBody>
          <a:bodyPr/>
          <a:lstStyle/>
          <a:p>
            <a:pPr eaLnBrk="1" hangingPunct="1"/>
            <a:r>
              <a:rPr lang="en-US" sz="4000" smtClean="0"/>
              <a:t>Survey Timeline</a:t>
            </a:r>
          </a:p>
        </p:txBody>
      </p:sp>
      <p:sp>
        <p:nvSpPr>
          <p:cNvPr id="10243" name="Rectangle 2"/>
          <p:cNvSpPr>
            <a:spLocks noGrp="1" noChangeArrowheads="1"/>
          </p:cNvSpPr>
          <p:nvPr>
            <p:ph idx="1"/>
          </p:nvPr>
        </p:nvSpPr>
        <p:spPr/>
        <p:txBody>
          <a:bodyPr/>
          <a:lstStyle/>
          <a:p>
            <a:pPr eaLnBrk="1" hangingPunct="1"/>
            <a:r>
              <a:rPr lang="en-US" sz="2800" smtClean="0"/>
              <a:t>Pre-test:  July 2009</a:t>
            </a:r>
          </a:p>
          <a:p>
            <a:pPr lvl="1" eaLnBrk="1" hangingPunct="1"/>
            <a:r>
              <a:rPr lang="en-US" sz="2400" smtClean="0"/>
              <a:t>Including training in PDAs </a:t>
            </a:r>
          </a:p>
          <a:p>
            <a:pPr eaLnBrk="1" hangingPunct="1"/>
            <a:r>
              <a:rPr lang="en-US" sz="2800" smtClean="0"/>
              <a:t>Training of field staff: </a:t>
            </a:r>
            <a:r>
              <a:rPr lang="en-US" sz="2800" b="1" smtClean="0"/>
              <a:t>Sept-Oct 2009</a:t>
            </a:r>
            <a:endParaRPr lang="en-US" sz="2800" smtClean="0"/>
          </a:p>
          <a:p>
            <a:pPr eaLnBrk="1" hangingPunct="1"/>
            <a:r>
              <a:rPr lang="en-US" sz="2800" b="1" smtClean="0"/>
              <a:t>109 persons </a:t>
            </a:r>
            <a:r>
              <a:rPr lang="en-US" sz="2800" smtClean="0"/>
              <a:t>trained as field staff: supervisors, health workers, female and male research assistants, field editors, office editors, and quality assurance personnel.</a:t>
            </a:r>
          </a:p>
          <a:p>
            <a:pPr eaLnBrk="1" hangingPunct="1"/>
            <a:endParaRPr lang="en-US" sz="2800" smtClean="0"/>
          </a:p>
          <a:p>
            <a:pPr eaLnBrk="1" hangingPunct="1"/>
            <a:endParaRPr lang="en-US" sz="2800" smtClean="0"/>
          </a:p>
          <a:p>
            <a:pPr eaLnBrk="1" hangingPunct="1"/>
            <a:endParaRPr lang="en-US" sz="280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p:txBody>
          <a:bodyPr/>
          <a:lstStyle/>
          <a:p>
            <a:pPr eaLnBrk="1" hangingPunct="1"/>
            <a:r>
              <a:rPr lang="en-US" sz="4000" smtClean="0"/>
              <a:t>Fieldwork and Data Processing</a:t>
            </a:r>
          </a:p>
        </p:txBody>
      </p:sp>
      <p:sp>
        <p:nvSpPr>
          <p:cNvPr id="11267" name="Rectangle 2"/>
          <p:cNvSpPr>
            <a:spLocks noGrp="1" noChangeArrowheads="1"/>
          </p:cNvSpPr>
          <p:nvPr>
            <p:ph idx="1"/>
          </p:nvPr>
        </p:nvSpPr>
        <p:spPr/>
        <p:txBody>
          <a:bodyPr/>
          <a:lstStyle/>
          <a:p>
            <a:pPr eaLnBrk="1" hangingPunct="1">
              <a:spcAft>
                <a:spcPct val="70000"/>
              </a:spcAft>
            </a:pPr>
            <a:r>
              <a:rPr lang="en-US" sz="2800" smtClean="0"/>
              <a:t>Total of </a:t>
            </a:r>
            <a:r>
              <a:rPr lang="en-US" sz="2800" b="1" smtClean="0"/>
              <a:t>15 teams </a:t>
            </a:r>
            <a:r>
              <a:rPr lang="en-US" sz="2800" smtClean="0"/>
              <a:t>(team supervisor, 1 field editor, 3-4 female interviewers, 1 male interviewers)</a:t>
            </a:r>
          </a:p>
          <a:p>
            <a:pPr eaLnBrk="1" hangingPunct="1">
              <a:spcAft>
                <a:spcPct val="70000"/>
              </a:spcAft>
            </a:pPr>
            <a:r>
              <a:rPr lang="en-US" sz="2900" smtClean="0"/>
              <a:t>Fieldwork conducted from </a:t>
            </a:r>
            <a:r>
              <a:rPr lang="en-US" sz="2900" b="1" smtClean="0"/>
              <a:t>October 2009-January 2010</a:t>
            </a:r>
          </a:p>
          <a:p>
            <a:pPr eaLnBrk="1" hangingPunct="1">
              <a:spcAft>
                <a:spcPct val="70000"/>
              </a:spcAft>
            </a:pPr>
            <a:r>
              <a:rPr lang="en-US" sz="2900" smtClean="0"/>
              <a:t>Data Processing: </a:t>
            </a:r>
            <a:r>
              <a:rPr lang="en-US" sz="2900" b="1" smtClean="0"/>
              <a:t>November 2009-February 2010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rtlCol="0">
            <a:normAutofit fontScale="90000"/>
          </a:bodyPr>
          <a:lstStyle/>
          <a:p>
            <a:pPr eaLnBrk="1" fontAlgn="auto" hangingPunct="1">
              <a:lnSpc>
                <a:spcPct val="80000"/>
              </a:lnSpc>
              <a:spcAft>
                <a:spcPts val="0"/>
              </a:spcAft>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3600" dirty="0" smtClean="0"/>
              <a:t>Results of the household </a:t>
            </a:r>
            <a:br>
              <a:rPr lang="en-US" sz="3600" dirty="0" smtClean="0"/>
            </a:br>
            <a:r>
              <a:rPr lang="en-US" sz="3600" dirty="0" smtClean="0"/>
              <a:t>and individual interviews </a:t>
            </a:r>
            <a:r>
              <a:rPr lang="en-GB" sz="3600" dirty="0" smtClean="0">
                <a:effectLst>
                  <a:outerShdw blurRad="38100" dist="38100" dir="2700000" algn="tl">
                    <a:srgbClr val="000000"/>
                  </a:outerShdw>
                </a:effectLst>
              </a:rPr>
              <a:t/>
            </a:r>
            <a:br>
              <a:rPr lang="en-GB" sz="36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12291" name="Group 5"/>
          <p:cNvGrpSpPr>
            <a:grpSpLocks/>
          </p:cNvGrpSpPr>
          <p:nvPr/>
        </p:nvGrpSpPr>
        <p:grpSpPr bwMode="auto">
          <a:xfrm>
            <a:off x="1600200" y="1558925"/>
            <a:ext cx="6137275" cy="1947863"/>
            <a:chOff x="1334" y="1007"/>
            <a:chExt cx="3866" cy="1675"/>
          </a:xfrm>
        </p:grpSpPr>
        <p:sp>
          <p:nvSpPr>
            <p:cNvPr id="12298" name="Text Box 6"/>
            <p:cNvSpPr txBox="1">
              <a:spLocks noChangeArrowheads="1"/>
            </p:cNvSpPr>
            <p:nvPr/>
          </p:nvSpPr>
          <p:spPr bwMode="auto">
            <a:xfrm>
              <a:off x="1334" y="1007"/>
              <a:ext cx="2594" cy="1381"/>
            </a:xfrm>
            <a:prstGeom prst="rect">
              <a:avLst/>
            </a:prstGeom>
            <a:noFill/>
            <a:ln w="9525">
              <a:noFill/>
              <a:miter lim="800000"/>
              <a:headEnd/>
              <a:tailEnd/>
            </a:ln>
          </p:spPr>
          <p:txBody>
            <a:bodyPr>
              <a:spAutoFit/>
            </a:bodyPr>
            <a:lstStyle/>
            <a:p>
              <a:pPr eaLnBrk="0" hangingPunct="0">
                <a:lnSpc>
                  <a:spcPct val="80000"/>
                </a:lnSpc>
              </a:pPr>
              <a:r>
                <a:rPr lang="en-US" sz="2400">
                  <a:latin typeface="Calibri" pitchFamily="34" charset="0"/>
                </a:rPr>
                <a:t>Households Selected</a:t>
              </a:r>
            </a:p>
            <a:p>
              <a:pPr eaLnBrk="0" hangingPunct="0">
                <a:lnSpc>
                  <a:spcPct val="90000"/>
                </a:lnSpc>
              </a:pPr>
              <a:r>
                <a:rPr lang="en-US" sz="2400">
                  <a:latin typeface="Calibri" pitchFamily="34" charset="0"/>
                </a:rPr>
                <a:t>Households Occupied</a:t>
              </a:r>
              <a:endParaRPr lang="en-GB" sz="2400">
                <a:latin typeface="Calibri" pitchFamily="34" charset="0"/>
              </a:endParaRPr>
            </a:p>
            <a:p>
              <a:pPr eaLnBrk="0" hangingPunct="0">
                <a:lnSpc>
                  <a:spcPct val="90000"/>
                </a:lnSpc>
              </a:pPr>
              <a:r>
                <a:rPr lang="en-GB" sz="2400">
                  <a:latin typeface="Calibri" pitchFamily="34" charset="0"/>
                </a:rPr>
                <a:t>Households Interviewed</a:t>
              </a:r>
            </a:p>
            <a:p>
              <a:pPr eaLnBrk="0" hangingPunct="0">
                <a:lnSpc>
                  <a:spcPct val="70000"/>
                </a:lnSpc>
              </a:pPr>
              <a:endParaRPr lang="en-GB" sz="2400">
                <a:latin typeface="Calibri" pitchFamily="34" charset="0"/>
              </a:endParaRPr>
            </a:p>
            <a:p>
              <a:pPr eaLnBrk="0" hangingPunct="0">
                <a:lnSpc>
                  <a:spcPct val="80000"/>
                </a:lnSpc>
              </a:pPr>
              <a:r>
                <a:rPr lang="en-GB" sz="2400">
                  <a:latin typeface="Calibri" pitchFamily="34" charset="0"/>
                </a:rPr>
                <a:t> 	Response </a:t>
              </a:r>
              <a:r>
                <a:rPr lang="en-US" sz="2400">
                  <a:latin typeface="Calibri" pitchFamily="34" charset="0"/>
                </a:rPr>
                <a:t>r</a:t>
              </a:r>
              <a:r>
                <a:rPr lang="en-GB" sz="2400">
                  <a:latin typeface="Calibri" pitchFamily="34" charset="0"/>
                </a:rPr>
                <a:t>ate (%)</a:t>
              </a:r>
            </a:p>
          </p:txBody>
        </p:sp>
        <p:sp>
          <p:nvSpPr>
            <p:cNvPr id="12299" name="Text Box 7"/>
            <p:cNvSpPr txBox="1">
              <a:spLocks noChangeArrowheads="1"/>
            </p:cNvSpPr>
            <p:nvPr/>
          </p:nvSpPr>
          <p:spPr bwMode="auto">
            <a:xfrm>
              <a:off x="4500" y="1015"/>
              <a:ext cx="700" cy="1667"/>
            </a:xfrm>
            <a:prstGeom prst="rect">
              <a:avLst/>
            </a:prstGeom>
            <a:noFill/>
            <a:ln w="9525">
              <a:noFill/>
              <a:miter lim="800000"/>
              <a:headEnd/>
              <a:tailEnd/>
            </a:ln>
          </p:spPr>
          <p:txBody>
            <a:bodyPr wrap="none">
              <a:spAutoFit/>
            </a:bodyPr>
            <a:lstStyle/>
            <a:p>
              <a:pPr eaLnBrk="0" hangingPunct="0">
                <a:lnSpc>
                  <a:spcPct val="90000"/>
                </a:lnSpc>
              </a:pPr>
              <a:r>
                <a:rPr lang="en-US" sz="2400" b="1">
                  <a:latin typeface="Calibri" pitchFamily="34" charset="0"/>
                </a:rPr>
                <a:t>   9,994</a:t>
              </a:r>
            </a:p>
            <a:p>
              <a:pPr eaLnBrk="0" hangingPunct="0">
                <a:lnSpc>
                  <a:spcPct val="90000"/>
                </a:lnSpc>
              </a:pPr>
              <a:r>
                <a:rPr lang="en-US" sz="2400" b="1">
                  <a:latin typeface="Calibri" pitchFamily="34" charset="0"/>
                </a:rPr>
                <a:t>   9,619</a:t>
              </a:r>
              <a:endParaRPr lang="en-GB" sz="2400" b="1">
                <a:latin typeface="Calibri" pitchFamily="34" charset="0"/>
              </a:endParaRPr>
            </a:p>
            <a:p>
              <a:pPr eaLnBrk="0" hangingPunct="0">
                <a:lnSpc>
                  <a:spcPct val="90000"/>
                </a:lnSpc>
              </a:pPr>
              <a:r>
                <a:rPr lang="en-US" sz="2400" b="1">
                  <a:latin typeface="Calibri" pitchFamily="34" charset="0"/>
                </a:rPr>
                <a:t>   9,391</a:t>
              </a:r>
            </a:p>
            <a:p>
              <a:pPr eaLnBrk="0" hangingPunct="0">
                <a:lnSpc>
                  <a:spcPct val="40000"/>
                </a:lnSpc>
              </a:pPr>
              <a:endParaRPr lang="en-US" sz="2400" b="1">
                <a:latin typeface="Calibri" pitchFamily="34" charset="0"/>
              </a:endParaRPr>
            </a:p>
            <a:p>
              <a:pPr eaLnBrk="0" hangingPunct="0">
                <a:lnSpc>
                  <a:spcPct val="90000"/>
                </a:lnSpc>
              </a:pPr>
              <a:r>
                <a:rPr lang="en-US" sz="2400" b="1">
                  <a:latin typeface="Calibri" pitchFamily="34" charset="0"/>
                </a:rPr>
                <a:t>     98%</a:t>
              </a:r>
            </a:p>
            <a:p>
              <a:pPr eaLnBrk="0" hangingPunct="0"/>
              <a:endParaRPr lang="en-US" sz="2400">
                <a:latin typeface="Calibri" pitchFamily="34" charset="0"/>
              </a:endParaRPr>
            </a:p>
          </p:txBody>
        </p:sp>
      </p:grpSp>
      <p:grpSp>
        <p:nvGrpSpPr>
          <p:cNvPr id="12292" name="Group 8"/>
          <p:cNvGrpSpPr>
            <a:grpSpLocks/>
          </p:cNvGrpSpPr>
          <p:nvPr/>
        </p:nvGrpSpPr>
        <p:grpSpPr bwMode="auto">
          <a:xfrm>
            <a:off x="1600200" y="3429000"/>
            <a:ext cx="6202363" cy="1311275"/>
            <a:chOff x="1286" y="2186"/>
            <a:chExt cx="3907" cy="826"/>
          </a:xfrm>
        </p:grpSpPr>
        <p:sp>
          <p:nvSpPr>
            <p:cNvPr id="12296" name="Text Box 9"/>
            <p:cNvSpPr txBox="1">
              <a:spLocks noChangeArrowheads="1"/>
            </p:cNvSpPr>
            <p:nvPr/>
          </p:nvSpPr>
          <p:spPr bwMode="auto">
            <a:xfrm>
              <a:off x="1286" y="2226"/>
              <a:ext cx="2549" cy="779"/>
            </a:xfrm>
            <a:prstGeom prst="rect">
              <a:avLst/>
            </a:prstGeom>
            <a:noFill/>
            <a:ln w="9525">
              <a:noFill/>
              <a:miter lim="800000"/>
              <a:headEnd/>
              <a:tailEnd/>
            </a:ln>
          </p:spPr>
          <p:txBody>
            <a:bodyPr>
              <a:spAutoFit/>
            </a:bodyPr>
            <a:lstStyle/>
            <a:p>
              <a:pPr eaLnBrk="0" hangingPunct="0">
                <a:lnSpc>
                  <a:spcPct val="80000"/>
                </a:lnSpc>
              </a:pPr>
              <a:r>
                <a:rPr lang="en-GB" sz="2400">
                  <a:latin typeface="Calibri" pitchFamily="34" charset="0"/>
                </a:rPr>
                <a:t>Eligible Women</a:t>
              </a:r>
            </a:p>
            <a:p>
              <a:pPr eaLnBrk="0" hangingPunct="0">
                <a:lnSpc>
                  <a:spcPct val="80000"/>
                </a:lnSpc>
              </a:pPr>
              <a:r>
                <a:rPr lang="en-GB" sz="2400">
                  <a:latin typeface="Calibri" pitchFamily="34" charset="0"/>
                </a:rPr>
                <a:t>Women Interviewed		</a:t>
              </a:r>
            </a:p>
            <a:p>
              <a:pPr eaLnBrk="0" hangingPunct="0">
                <a:lnSpc>
                  <a:spcPct val="70000"/>
                </a:lnSpc>
              </a:pPr>
              <a:endParaRPr lang="en-GB" sz="2400">
                <a:latin typeface="Calibri" pitchFamily="34" charset="0"/>
              </a:endParaRPr>
            </a:p>
            <a:p>
              <a:pPr eaLnBrk="0" hangingPunct="0">
                <a:lnSpc>
                  <a:spcPct val="80000"/>
                </a:lnSpc>
              </a:pPr>
              <a:r>
                <a:rPr lang="en-GB" sz="2400">
                  <a:latin typeface="Calibri" pitchFamily="34" charset="0"/>
                </a:rPr>
                <a:t>  	Response </a:t>
              </a:r>
              <a:r>
                <a:rPr lang="en-US" sz="2400">
                  <a:latin typeface="Calibri" pitchFamily="34" charset="0"/>
                </a:rPr>
                <a:t>r</a:t>
              </a:r>
              <a:r>
                <a:rPr lang="en-GB" sz="2400">
                  <a:latin typeface="Calibri" pitchFamily="34" charset="0"/>
                </a:rPr>
                <a:t>ate (%)</a:t>
              </a:r>
            </a:p>
          </p:txBody>
        </p:sp>
        <p:sp>
          <p:nvSpPr>
            <p:cNvPr id="12297" name="Text Box 10"/>
            <p:cNvSpPr txBox="1">
              <a:spLocks noChangeArrowheads="1"/>
            </p:cNvSpPr>
            <p:nvPr/>
          </p:nvSpPr>
          <p:spPr bwMode="auto">
            <a:xfrm>
              <a:off x="4406" y="2186"/>
              <a:ext cx="787" cy="826"/>
            </a:xfrm>
            <a:prstGeom prst="rect">
              <a:avLst/>
            </a:prstGeom>
            <a:noFill/>
            <a:ln w="9525">
              <a:noFill/>
              <a:miter lim="800000"/>
              <a:headEnd/>
              <a:tailEnd/>
            </a:ln>
          </p:spPr>
          <p:txBody>
            <a:bodyPr wrap="none">
              <a:spAutoFit/>
            </a:bodyPr>
            <a:lstStyle/>
            <a:p>
              <a:pPr eaLnBrk="0" hangingPunct="0"/>
              <a:r>
                <a:rPr lang="en-US" sz="2400" b="1">
                  <a:latin typeface="Calibri" pitchFamily="34" charset="0"/>
                </a:rPr>
                <a:t>     7,786</a:t>
              </a:r>
            </a:p>
            <a:p>
              <a:pPr eaLnBrk="0" hangingPunct="0"/>
              <a:r>
                <a:rPr lang="en-US" sz="2400" b="1">
                  <a:latin typeface="Calibri" pitchFamily="34" charset="0"/>
                </a:rPr>
                <a:t>     7,624</a:t>
              </a:r>
              <a:endParaRPr lang="en-GB" sz="2400" b="1">
                <a:latin typeface="Calibri" pitchFamily="34" charset="0"/>
              </a:endParaRPr>
            </a:p>
            <a:p>
              <a:pPr eaLnBrk="0" hangingPunct="0">
                <a:lnSpc>
                  <a:spcPct val="130000"/>
                </a:lnSpc>
              </a:pPr>
              <a:r>
                <a:rPr lang="en-US" sz="2400" b="1">
                  <a:latin typeface="Calibri" pitchFamily="34" charset="0"/>
                </a:rPr>
                <a:t>       98%</a:t>
              </a:r>
            </a:p>
          </p:txBody>
        </p:sp>
      </p:grpSp>
      <p:grpSp>
        <p:nvGrpSpPr>
          <p:cNvPr id="12293" name="Group 11"/>
          <p:cNvGrpSpPr>
            <a:grpSpLocks/>
          </p:cNvGrpSpPr>
          <p:nvPr/>
        </p:nvGrpSpPr>
        <p:grpSpPr bwMode="auto">
          <a:xfrm>
            <a:off x="1600200" y="5094288"/>
            <a:ext cx="6172200" cy="1617662"/>
            <a:chOff x="1265" y="3379"/>
            <a:chExt cx="3888" cy="1019"/>
          </a:xfrm>
        </p:grpSpPr>
        <p:sp>
          <p:nvSpPr>
            <p:cNvPr id="12294" name="Text Box 12"/>
            <p:cNvSpPr txBox="1">
              <a:spLocks noChangeArrowheads="1"/>
            </p:cNvSpPr>
            <p:nvPr/>
          </p:nvSpPr>
          <p:spPr bwMode="auto">
            <a:xfrm>
              <a:off x="1265" y="3379"/>
              <a:ext cx="2256" cy="755"/>
            </a:xfrm>
            <a:prstGeom prst="rect">
              <a:avLst/>
            </a:prstGeom>
            <a:noFill/>
            <a:ln w="9525">
              <a:noFill/>
              <a:miter lim="800000"/>
              <a:headEnd/>
              <a:tailEnd/>
            </a:ln>
          </p:spPr>
          <p:txBody>
            <a:bodyPr>
              <a:spAutoFit/>
            </a:bodyPr>
            <a:lstStyle/>
            <a:p>
              <a:pPr eaLnBrk="0" hangingPunct="0">
                <a:lnSpc>
                  <a:spcPct val="80000"/>
                </a:lnSpc>
              </a:pPr>
              <a:r>
                <a:rPr lang="en-GB" sz="2400">
                  <a:latin typeface="Calibri" pitchFamily="34" charset="0"/>
                </a:rPr>
                <a:t>Eligible Men</a:t>
              </a:r>
            </a:p>
            <a:p>
              <a:pPr eaLnBrk="0" hangingPunct="0">
                <a:lnSpc>
                  <a:spcPct val="80000"/>
                </a:lnSpc>
              </a:pPr>
              <a:r>
                <a:rPr lang="en-GB" sz="2400">
                  <a:latin typeface="Calibri" pitchFamily="34" charset="0"/>
                </a:rPr>
                <a:t>Men Interviewed</a:t>
              </a:r>
            </a:p>
            <a:p>
              <a:pPr eaLnBrk="0" hangingPunct="0">
                <a:lnSpc>
                  <a:spcPct val="80000"/>
                </a:lnSpc>
              </a:pPr>
              <a:endParaRPr lang="en-GB" sz="2400">
                <a:latin typeface="Calibri" pitchFamily="34" charset="0"/>
              </a:endParaRPr>
            </a:p>
            <a:p>
              <a:pPr eaLnBrk="0" hangingPunct="0">
                <a:lnSpc>
                  <a:spcPct val="50000"/>
                </a:lnSpc>
              </a:pPr>
              <a:r>
                <a:rPr lang="en-GB" sz="2400">
                  <a:latin typeface="Calibri" pitchFamily="34" charset="0"/>
                </a:rPr>
                <a:t>  	Response rate (%)</a:t>
              </a:r>
            </a:p>
          </p:txBody>
        </p:sp>
        <p:sp>
          <p:nvSpPr>
            <p:cNvPr id="12295"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eaLnBrk="0" hangingPunct="0">
                <a:lnSpc>
                  <a:spcPct val="90000"/>
                </a:lnSpc>
              </a:pPr>
              <a:r>
                <a:rPr lang="en-US" sz="2400" b="1">
                  <a:latin typeface="Calibri" pitchFamily="34" charset="0"/>
                </a:rPr>
                <a:t>  3,493</a:t>
              </a:r>
            </a:p>
            <a:p>
              <a:pPr eaLnBrk="0" hangingPunct="0"/>
              <a:r>
                <a:rPr lang="en-US" sz="2400" b="1">
                  <a:latin typeface="Calibri" pitchFamily="34" charset="0"/>
                </a:rPr>
                <a:t>  3,317</a:t>
              </a:r>
            </a:p>
            <a:p>
              <a:pPr eaLnBrk="0" hangingPunct="0">
                <a:lnSpc>
                  <a:spcPct val="120000"/>
                </a:lnSpc>
              </a:pPr>
              <a:r>
                <a:rPr lang="en-US" sz="2400" b="1">
                  <a:latin typeface="Calibri" pitchFamily="34" charset="0"/>
                </a:rPr>
                <a:t>    95%</a:t>
              </a:r>
              <a:endParaRPr lang="en-GB" sz="2400" b="1">
                <a:latin typeface="Calibri" pitchFamily="34" charset="0"/>
              </a:endParaRPr>
            </a:p>
            <a:p>
              <a:pPr eaLnBrk="0" hangingPunct="0"/>
              <a:endParaRPr lang="en-US" sz="2400">
                <a:solidFill>
                  <a:schemeClr val="bg1"/>
                </a:solidFill>
                <a:latin typeface="Calibri" pitchFamily="34" charset="0"/>
              </a:endParaRP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Lesotho">
      <a:dk1>
        <a:srgbClr val="000000"/>
      </a:dk1>
      <a:lt1>
        <a:sysClr val="window" lastClr="FFFFFF"/>
      </a:lt1>
      <a:dk2>
        <a:srgbClr val="071D7E"/>
      </a:dk2>
      <a:lt2>
        <a:srgbClr val="FFCC99"/>
      </a:lt2>
      <a:accent1>
        <a:srgbClr val="C00000"/>
      </a:accent1>
      <a:accent2>
        <a:srgbClr val="C00000"/>
      </a:accent2>
      <a:accent3>
        <a:srgbClr val="FFCC99"/>
      </a:accent3>
      <a:accent4>
        <a:srgbClr val="6699FF"/>
      </a:accent4>
      <a:accent5>
        <a:srgbClr val="C00000"/>
      </a:accent5>
      <a:accent6>
        <a:srgbClr val="5700AF"/>
      </a:accent6>
      <a:hlink>
        <a:srgbClr val="800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1120</TotalTime>
  <Words>499</Words>
  <Application>Microsoft Office PowerPoint</Application>
  <PresentationFormat>On-screen Show (4:3)</PresentationFormat>
  <Paragraphs>75</Paragraphs>
  <Slides>9</Slides>
  <Notes>7</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Slide 1</vt:lpstr>
      <vt:lpstr>Slide 2</vt:lpstr>
      <vt:lpstr>Objectives</vt:lpstr>
      <vt:lpstr>The Survey</vt:lpstr>
      <vt:lpstr>Sample Design</vt:lpstr>
      <vt:lpstr>Questionnaires</vt:lpstr>
      <vt:lpstr>Survey Timeline</vt:lpstr>
      <vt:lpstr>Fieldwork and Data Processing</vt:lpstr>
      <vt:lpstr>    Results of the household  and individual interviews  </vt:lpstr>
    </vt:vector>
  </TitlesOfParts>
  <Company>Macro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Respondents and Households</dc:title>
  <dc:creator>Hannah Guedenet</dc:creator>
  <cp:lastModifiedBy>Administrator</cp:lastModifiedBy>
  <cp:revision>123</cp:revision>
  <dcterms:created xsi:type="dcterms:W3CDTF">2009-06-23T14:41:13Z</dcterms:created>
  <dcterms:modified xsi:type="dcterms:W3CDTF">2012-05-10T19:07:49Z</dcterms:modified>
</cp:coreProperties>
</file>