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8"/>
  </p:notesMasterIdLst>
  <p:handoutMasterIdLst>
    <p:handoutMasterId r:id="rId19"/>
  </p:handoutMasterIdLst>
  <p:sldIdLst>
    <p:sldId id="285" r:id="rId2"/>
    <p:sldId id="258" r:id="rId3"/>
    <p:sldId id="259" r:id="rId4"/>
    <p:sldId id="286" r:id="rId5"/>
    <p:sldId id="262" r:id="rId6"/>
    <p:sldId id="263" r:id="rId7"/>
    <p:sldId id="264" r:id="rId8"/>
    <p:sldId id="277" r:id="rId9"/>
    <p:sldId id="266" r:id="rId10"/>
    <p:sldId id="267" r:id="rId11"/>
    <p:sldId id="287" r:id="rId12"/>
    <p:sldId id="288" r:id="rId13"/>
    <p:sldId id="270" r:id="rId14"/>
    <p:sldId id="271" r:id="rId15"/>
    <p:sldId id="289" r:id="rId16"/>
    <p:sldId id="274" r:id="rId1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3" autoAdjust="0"/>
    <p:restoredTop sz="86283" autoAdjust="0"/>
  </p:normalViewPr>
  <p:slideViewPr>
    <p:cSldViewPr>
      <p:cViewPr>
        <p:scale>
          <a:sx n="80" d="100"/>
          <a:sy n="80" d="100"/>
        </p:scale>
        <p:origin x="-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title>
      <c:layout/>
    </c:title>
    <c:plotArea>
      <c:layout>
        <c:manualLayout>
          <c:layoutTarget val="inner"/>
          <c:xMode val="edge"/>
          <c:yMode val="edge"/>
          <c:x val="1.8242652100920024E-4"/>
          <c:y val="4.8434687185369023E-2"/>
          <c:w val="0.96324074074074051"/>
          <c:h val="0.6903632094895426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3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Doctor</c:v>
                </c:pt>
                <c:pt idx="1">
                  <c:v>Nurse/ midwife</c:v>
                </c:pt>
                <c:pt idx="2">
                  <c:v>No one</c:v>
                </c:pt>
                <c:pt idx="3">
                  <c:v>Any skilled provider*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11</c:v>
                </c:pt>
                <c:pt idx="1">
                  <c:v>81</c:v>
                </c:pt>
                <c:pt idx="2">
                  <c:v>8</c:v>
                </c:pt>
                <c:pt idx="3">
                  <c:v>91.5</c:v>
                </c:pt>
              </c:numCache>
            </c:numRef>
          </c:val>
        </c:ser>
        <c:dLbls>
          <c:showVal val="1"/>
        </c:dLbls>
        <c:gapWidth val="75"/>
        <c:axId val="81104896"/>
        <c:axId val="81106432"/>
      </c:barChart>
      <c:catAx>
        <c:axId val="81104896"/>
        <c:scaling>
          <c:orientation val="minMax"/>
        </c:scaling>
        <c:axPos val="b"/>
        <c:numFmt formatCode="General" sourceLinked="0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 anchor="b" anchorCtr="1"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81106432"/>
        <c:crosses val="autoZero"/>
        <c:lblAlgn val="ctr"/>
        <c:lblOffset val="150"/>
        <c:tickLblSkip val="1"/>
        <c:tickMarkSkip val="2"/>
      </c:catAx>
      <c:valAx>
        <c:axId val="81106432"/>
        <c:scaling>
          <c:orientation val="minMax"/>
        </c:scaling>
        <c:delete val="1"/>
        <c:axPos val="l"/>
        <c:numFmt formatCode="0" sourceLinked="1"/>
        <c:tickLblPos val="none"/>
        <c:crossAx val="81104896"/>
        <c:crosses val="autoZero"/>
        <c:crossBetween val="between"/>
      </c:valAx>
      <c:spPr>
        <a:noFill/>
        <a:ln w="25403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92</c:v>
                </c:pt>
              </c:strCache>
            </c:strRef>
          </c:tx>
          <c:dLbls>
            <c:txPr>
              <a:bodyPr/>
              <a:lstStyle/>
              <a:p>
                <a:pPr>
                  <a:defRPr sz="24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Urine sample taken</c:v>
                </c:pt>
                <c:pt idx="1">
                  <c:v>Blood pressure measured</c:v>
                </c:pt>
                <c:pt idx="2">
                  <c:v>Weighed</c:v>
                </c:pt>
                <c:pt idx="3">
                  <c:v>Informed of signs of pregnancy complications</c:v>
                </c:pt>
                <c:pt idx="4">
                  <c:v>Took iron tablets or syrup</c:v>
                </c:pt>
              </c:strCache>
            </c:strRef>
          </c:cat>
          <c:val>
            <c:numRef>
              <c:f>Sheet1!$B$3:$B$7</c:f>
              <c:numCache>
                <c:formatCode>General</c:formatCode>
                <c:ptCount val="5"/>
                <c:pt idx="0">
                  <c:v>70</c:v>
                </c:pt>
                <c:pt idx="1">
                  <c:v>96</c:v>
                </c:pt>
                <c:pt idx="2">
                  <c:v>97</c:v>
                </c:pt>
                <c:pt idx="3">
                  <c:v>53</c:v>
                </c:pt>
                <c:pt idx="4">
                  <c:v>47</c:v>
                </c:pt>
              </c:numCache>
            </c:numRef>
          </c:val>
        </c:ser>
        <c:dLbls>
          <c:showVal val="1"/>
        </c:dLbls>
        <c:overlap val="-25"/>
        <c:axId val="109121920"/>
        <c:axId val="109123456"/>
      </c:barChart>
      <c:catAx>
        <c:axId val="1091219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09123456"/>
        <c:crosses val="autoZero"/>
        <c:auto val="1"/>
        <c:lblAlgn val="ctr"/>
        <c:lblOffset val="100"/>
      </c:catAx>
      <c:valAx>
        <c:axId val="109123456"/>
        <c:scaling>
          <c:orientation val="minMax"/>
        </c:scaling>
        <c:delete val="1"/>
        <c:axPos val="b"/>
        <c:numFmt formatCode="General" sourceLinked="1"/>
        <c:tickLblPos val="none"/>
        <c:crossAx val="109121920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"/>
          <c:y val="0.14834205933682604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55</c:v>
                </c:pt>
                <c:pt idx="1">
                  <c:v>3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79</c:v>
                </c:pt>
                <c:pt idx="1">
                  <c:v>7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48</c:v>
                </c:pt>
                <c:pt idx="1">
                  <c:v>2</c:v>
                </c:pt>
                <c:pt idx="2">
                  <c:v>48</c:v>
                </c:pt>
              </c:numCache>
            </c:numRef>
          </c:val>
        </c:ser>
        <c:dLbls>
          <c:showVal val="1"/>
        </c:dLbls>
        <c:gapWidth val="75"/>
        <c:overlap val="-5"/>
        <c:axId val="104785024"/>
        <c:axId val="104786560"/>
      </c:barChart>
      <c:catAx>
        <c:axId val="10478502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4786560"/>
        <c:crosses val="autoZero"/>
        <c:auto val="1"/>
        <c:lblAlgn val="ctr"/>
        <c:lblOffset val="100"/>
        <c:tickLblSkip val="1"/>
        <c:tickMarkSkip val="1"/>
      </c:catAx>
      <c:valAx>
        <c:axId val="104786560"/>
        <c:scaling>
          <c:orientation val="minMax"/>
        </c:scaling>
        <c:delete val="1"/>
        <c:axPos val="l"/>
        <c:numFmt formatCode="0" sourceLinked="1"/>
        <c:tickLblPos val="none"/>
        <c:crossAx val="1047850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33333333333333331"/>
          <c:y val="1.5337423312883439E-2"/>
          <c:w val="0.33150684931506869"/>
          <c:h val="7.0552147239263799E-2"/>
        </c:manualLayout>
      </c:layout>
    </c:legend>
    <c:plotVisOnly val="1"/>
    <c:dispBlanksAs val="gap"/>
  </c:chart>
  <c:spPr>
    <a:noFill/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19600336096038939"/>
          <c:y val="8.2788719575973987E-2"/>
          <c:w val="0.73557536321157246"/>
          <c:h val="0.87209257933667383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5"/>
              </a:solidFill>
            </c:spPr>
          </c:dPt>
          <c:dLbls>
            <c:dLbl>
              <c:idx val="0"/>
              <c:layout>
                <c:manualLayout>
                  <c:x val="-0.13375529822054538"/>
                  <c:y val="0.1260161229846269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Doctor
10%</a:t>
                    </a: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-0.19047502675614852"/>
                  <c:y val="-0.1765943206807534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Nurse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midwife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51%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0.18621848111328623"/>
                  <c:y val="-2.3809523809523812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Community </a:t>
                    </a:r>
                    <a:r>
                      <a:rPr lang="en-US" dirty="0"/>
                      <a:t>health worker
</a:t>
                    </a:r>
                    <a:r>
                      <a:rPr lang="en-US" dirty="0" smtClean="0"/>
                      <a:t>11%</a:t>
                    </a:r>
                    <a:endParaRPr lang="en-US" dirty="0"/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2.65983070132376E-2"/>
                  <c:y val="2.4088693458772202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rgbClr val="F8F8F8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Traditional birth attendant
5%</a:t>
                    </a:r>
                  </a:p>
                </c:rich>
              </c:tx>
              <c:spPr/>
              <c:dLblPos val="bestFit"/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Relative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Other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21%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-1.9176305948023015E-2"/>
                  <c:y val="1.3825544534205961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No one
1%</a:t>
                    </a:r>
                  </a:p>
                </c:rich>
              </c:tx>
              <c:spPr/>
              <c:dLblPos val="bestFit"/>
            </c:dLbl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Sheet1!$A$1:$A$6</c:f>
              <c:strCache>
                <c:ptCount val="6"/>
                <c:pt idx="0">
                  <c:v>Doctor</c:v>
                </c:pt>
                <c:pt idx="1">
                  <c:v>Nurse/ midwife</c:v>
                </c:pt>
                <c:pt idx="2">
                  <c:v>Community health worker</c:v>
                </c:pt>
                <c:pt idx="3">
                  <c:v>Traditional birth attendant</c:v>
                </c:pt>
                <c:pt idx="4">
                  <c:v>Relative/ other</c:v>
                </c:pt>
                <c:pt idx="5">
                  <c:v>No one</c:v>
                </c:pt>
              </c:strCache>
            </c:strRef>
          </c:cat>
          <c:val>
            <c:numRef>
              <c:f>Sheet1!$B$1:$B$6</c:f>
              <c:numCache>
                <c:formatCode>0</c:formatCode>
                <c:ptCount val="6"/>
                <c:pt idx="0">
                  <c:v>10</c:v>
                </c:pt>
                <c:pt idx="1">
                  <c:v>51</c:v>
                </c:pt>
                <c:pt idx="2">
                  <c:v>11</c:v>
                </c:pt>
                <c:pt idx="3">
                  <c:v>5</c:v>
                </c:pt>
                <c:pt idx="4">
                  <c:v>22</c:v>
                </c:pt>
                <c:pt idx="5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24"/>
      </c:pieChart>
      <c:spPr>
        <a:noFill/>
        <a:ln w="25394">
          <a:noFill/>
        </a:ln>
      </c:spPr>
    </c:plotArea>
    <c:plotVisOnly val="1"/>
    <c:dispBlanksAs val="zero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3"/>
  <c:chart>
    <c:plotArea>
      <c:layout>
        <c:manualLayout>
          <c:layoutTarget val="inner"/>
          <c:xMode val="edge"/>
          <c:yMode val="edge"/>
          <c:x val="0.29088639200998873"/>
          <c:y val="1.7825311942959027E-3"/>
          <c:w val="0.67118622047244092"/>
          <c:h val="1"/>
        </c:manualLayout>
      </c:layout>
      <c:barChart>
        <c:barDir val="bar"/>
        <c:grouping val="clustered"/>
        <c:ser>
          <c:idx val="0"/>
          <c:order val="0"/>
          <c:dPt>
            <c:idx val="2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Madagascar 2008-09</c:v>
                </c:pt>
                <c:pt idx="1">
                  <c:v>Zambia 2007</c:v>
                </c:pt>
                <c:pt idx="2">
                  <c:v>Lesotho 2009</c:v>
                </c:pt>
                <c:pt idx="3">
                  <c:v>Swaziland 2006-07</c:v>
                </c:pt>
                <c:pt idx="4">
                  <c:v>Zimbabwe 2005-06</c:v>
                </c:pt>
                <c:pt idx="5">
                  <c:v>Namibia 2006-07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44</c:v>
                </c:pt>
                <c:pt idx="1">
                  <c:v>47</c:v>
                </c:pt>
                <c:pt idx="2" formatCode="General">
                  <c:v>62</c:v>
                </c:pt>
                <c:pt idx="3">
                  <c:v>74</c:v>
                </c:pt>
                <c:pt idx="4">
                  <c:v>80</c:v>
                </c:pt>
                <c:pt idx="5" formatCode="General">
                  <c:v>81</c:v>
                </c:pt>
              </c:numCache>
            </c:numRef>
          </c:val>
        </c:ser>
        <c:dLbls>
          <c:showVal val="1"/>
        </c:dLbls>
        <c:gapWidth val="75"/>
        <c:axId val="97399552"/>
        <c:axId val="97401088"/>
      </c:barChart>
      <c:catAx>
        <c:axId val="973995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7401088"/>
        <c:crosses val="autoZero"/>
        <c:auto val="1"/>
        <c:lblAlgn val="ctr"/>
        <c:lblOffset val="100"/>
        <c:tickLblSkip val="1"/>
        <c:tickMarkSkip val="1"/>
      </c:catAx>
      <c:valAx>
        <c:axId val="97401088"/>
        <c:scaling>
          <c:orientation val="minMax"/>
          <c:max val="100"/>
          <c:min val="0"/>
        </c:scaling>
        <c:delete val="1"/>
        <c:axPos val="b"/>
        <c:numFmt formatCode="0.0" sourceLinked="1"/>
        <c:tickLblPos val="none"/>
        <c:crossAx val="97399552"/>
        <c:crosses val="autoZero"/>
        <c:crossBetween val="between"/>
      </c:valAx>
      <c:spPr>
        <a:noFill/>
        <a:ln w="25388">
          <a:noFill/>
        </a:ln>
      </c:spPr>
    </c:plotArea>
    <c:plotVisOnly val="1"/>
    <c:dispBlanksAs val="gap"/>
  </c:chart>
  <c:txPr>
    <a:bodyPr/>
    <a:lstStyle/>
    <a:p>
      <a:pPr>
        <a:defRPr sz="1798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title/>
    <c:plotArea>
      <c:layout>
        <c:manualLayout>
          <c:layoutTarget val="inner"/>
          <c:xMode val="edge"/>
          <c:yMode val="edge"/>
          <c:x val="2.7453471725125713E-2"/>
          <c:y val="8.0669916260467545E-2"/>
          <c:w val="0.93675447387259159"/>
          <c:h val="0.743005249343839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41</c:v>
                </c:pt>
                <c:pt idx="1">
                  <c:v>41</c:v>
                </c:pt>
                <c:pt idx="2">
                  <c:v>57</c:v>
                </c:pt>
                <c:pt idx="3">
                  <c:v>80</c:v>
                </c:pt>
              </c:numCache>
            </c:numRef>
          </c:val>
        </c:ser>
        <c:gapWidth val="75"/>
        <c:axId val="118605696"/>
        <c:axId val="118607232"/>
      </c:barChart>
      <c:catAx>
        <c:axId val="11860569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8607232"/>
        <c:crosses val="autoZero"/>
        <c:auto val="1"/>
        <c:lblAlgn val="ctr"/>
        <c:lblOffset val="100"/>
        <c:tickLblSkip val="1"/>
        <c:tickMarkSkip val="1"/>
      </c:catAx>
      <c:valAx>
        <c:axId val="11860723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18605696"/>
        <c:crosses val="autoZero"/>
        <c:crossBetween val="between"/>
        <c:majorUnit val="10"/>
      </c:valAx>
      <c:spPr>
        <a:noFill/>
        <a:ln w="25403">
          <a:noFill/>
        </a:ln>
      </c:spPr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4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398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At least one problem</c:v>
                </c:pt>
                <c:pt idx="1">
                  <c:v>Concern no drugs available</c:v>
                </c:pt>
                <c:pt idx="2">
                  <c:v>Not wanting to go alone</c:v>
                </c:pt>
                <c:pt idx="3">
                  <c:v>Having to take transport</c:v>
                </c:pt>
                <c:pt idx="4">
                  <c:v>Distance to health facility</c:v>
                </c:pt>
                <c:pt idx="5">
                  <c:v>Getting money for treatment</c:v>
                </c:pt>
                <c:pt idx="6">
                  <c:v>Getting permission to go for treatment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73</c:v>
                </c:pt>
                <c:pt idx="1">
                  <c:v>59</c:v>
                </c:pt>
                <c:pt idx="2">
                  <c:v>12</c:v>
                </c:pt>
                <c:pt idx="3">
                  <c:v>32</c:v>
                </c:pt>
                <c:pt idx="4">
                  <c:v>31</c:v>
                </c:pt>
                <c:pt idx="5">
                  <c:v>33</c:v>
                </c:pt>
                <c:pt idx="6">
                  <c:v>7</c:v>
                </c:pt>
              </c:numCache>
            </c:numRef>
          </c:val>
        </c:ser>
        <c:dLbls>
          <c:showVal val="1"/>
        </c:dLbls>
        <c:overlap val="-25"/>
        <c:axId val="123028224"/>
        <c:axId val="123029760"/>
      </c:barChart>
      <c:catAx>
        <c:axId val="123028224"/>
        <c:scaling>
          <c:orientation val="minMax"/>
        </c:scaling>
        <c:axPos val="l"/>
        <c:numFmt formatCode="General" sourceLinked="1"/>
        <c:majorTickMark val="none"/>
        <c:tickLblPos val="nextTo"/>
        <c:crossAx val="123029760"/>
        <c:crosses val="autoZero"/>
        <c:auto val="1"/>
        <c:lblAlgn val="ctr"/>
        <c:lblOffset val="100"/>
      </c:catAx>
      <c:valAx>
        <c:axId val="123029760"/>
        <c:scaling>
          <c:orientation val="minMax"/>
        </c:scaling>
        <c:delete val="1"/>
        <c:axPos val="b"/>
        <c:numFmt formatCode="General" sourceLinked="1"/>
        <c:tickLblPos val="none"/>
        <c:crossAx val="123028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98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0.35128</cdr:x>
      <cdr:y>0.73851</cdr:y>
    </cdr:from>
    <cdr:to>
      <cdr:x>0.48273</cdr:x>
      <cdr:y>0.90285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38400" y="411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111AF4-A88B-42BE-98D4-8A22391C8668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21C481-DF8D-466D-B7D9-240367FF8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E9B458-3B1B-4D47-9B19-2E34CC09B89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A11798B-A23A-4D6A-BABC-BDD87D539C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23886C-D607-4FFF-AFC8-EE28718F41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1E7A61-0FE3-45E8-84F8-F298A4D403F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Women with secondary and higher 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242822-9C54-422B-9CF1-E1175A015AB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40072C-8C06-4832-AEDC-F1F840E0015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0DF0DD-FB4B-4C39-A425-FB1EF098CDB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988477-F041-43B1-93AF-37F61876FC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A233F6-A86F-4C76-9C35-49C561A17BC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D12E46-2230-4AF9-98E6-9118A5BDC9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Women should receive at least 2 tetanus toxoid injections during pregnancy, unless she received them in a previous pregnancy, in which case one is enough.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These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761922-61D1-46F0-862A-811961B4A1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D267FD-CC1B-418E-9CD7-B8D4D431B8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9CFAF2-FA6F-4EE7-824F-2E2CA394EE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8DB661-B6BE-473D-A113-BF97EBE87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3EA62-1248-4C62-A882-5FD4502AAA1E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82AD4-C92E-435A-87AB-23F603529F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9AD55-3270-4595-9F29-91A9BBDA89B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1785E-51C1-4071-8BDC-0B7DF432C0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54DA3-6AB5-4A39-9290-7EEF567459DC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E3C07-F4FB-4B55-B5E2-4599C33A1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A4A22-8710-4B8B-89D4-5E20BE601EA6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60847-461F-4708-9312-DF064CCB78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795D4-A556-49CC-86EB-91ED6D875F7B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D6C2C-91CF-4049-B655-9E92C01ED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6229-EC2A-4402-BEF9-F63B325107FC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9496F-1572-4570-AEAD-C8C20DABBC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33A49-FAD5-4848-ABCD-F7EED3C5791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25CF0-8972-4CEF-8488-AA615DF472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DD7A1-B86C-40E7-B5B1-C3E6FF712A25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70AB7-A159-4228-AB35-0EE245C8B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99056-6D94-4202-9416-52109E36EF22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DFF49-AC83-440B-BC67-5CDB73D223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02338-CE36-4AF3-BC07-4B4C6A00857E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C187A-F005-4B75-91B1-C4FE15DB1C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2E7EF-5E42-4458-8CA7-86840BC86F94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6575E-7014-493E-81DE-D66920B20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002BE-2A5B-47D8-B534-96224F9D5393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4610E-66C6-4D3F-AD08-4327EF79F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B75C7-BC6B-410A-92A3-8C07D992FF2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EAE5C-53BA-4027-BCAB-2D2E9AB06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ABA0C2-D5A8-4C0F-A4BA-4C247774C02E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36DBA6-7F81-49FD-82BF-D0CCB9F16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Maternal Health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latin typeface="Calibri" pitchFamily="34" charset="0"/>
              </a:rPr>
              <a:t>2009 Lesotho Demographic and Health Survey</a:t>
            </a:r>
            <a:endParaRPr lang="en-US" sz="360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8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762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Assistance During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-228600" y="762000"/>
          <a:ext cx="6956425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16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births in the past 5 years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48400" y="1752600"/>
            <a:ext cx="2590800" cy="120032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2"/>
                </a:solidFill>
              </a:rPr>
              <a:t>62% </a:t>
            </a:r>
            <a:r>
              <a:rPr lang="en-US" sz="2400" dirty="0">
                <a:solidFill>
                  <a:schemeClr val="tx2"/>
                </a:solidFill>
              </a:rPr>
              <a:t>of births were delivered by a skilled provider.</a:t>
            </a:r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3200400" y="64738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midwife,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Lesotho Compare?</a:t>
            </a:r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6172200" y="3962400"/>
            <a:ext cx="1371600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5943600" y="56388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Percent distribution of live births in the past 5 years assisted at delivery by a skilled provider</a:t>
            </a: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3200400" y="64738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62%</a:t>
            </a:r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1323975 w 1246"/>
              <a:gd name="T1" fmla="*/ 66675 h 714"/>
              <a:gd name="T2" fmla="*/ 1409700 w 1246"/>
              <a:gd name="T3" fmla="*/ 149225 h 714"/>
              <a:gd name="T4" fmla="*/ 1465262 w 1246"/>
              <a:gd name="T5" fmla="*/ 233363 h 714"/>
              <a:gd name="T6" fmla="*/ 1476375 w 1246"/>
              <a:gd name="T7" fmla="*/ 325437 h 714"/>
              <a:gd name="T8" fmla="*/ 1593850 w 1246"/>
              <a:gd name="T9" fmla="*/ 322262 h 714"/>
              <a:gd name="T10" fmla="*/ 1693863 w 1246"/>
              <a:gd name="T11" fmla="*/ 384175 h 714"/>
              <a:gd name="T12" fmla="*/ 1793875 w 1246"/>
              <a:gd name="T13" fmla="*/ 433388 h 714"/>
              <a:gd name="T14" fmla="*/ 1903413 w 1246"/>
              <a:gd name="T15" fmla="*/ 461963 h 714"/>
              <a:gd name="T16" fmla="*/ 1846263 w 1246"/>
              <a:gd name="T17" fmla="*/ 528638 h 714"/>
              <a:gd name="T18" fmla="*/ 1857375 w 1246"/>
              <a:gd name="T19" fmla="*/ 620712 h 714"/>
              <a:gd name="T20" fmla="*/ 1917700 w 1246"/>
              <a:gd name="T21" fmla="*/ 677862 h 714"/>
              <a:gd name="T22" fmla="*/ 1966913 w 1246"/>
              <a:gd name="T23" fmla="*/ 752475 h 714"/>
              <a:gd name="T24" fmla="*/ 1954213 w 1246"/>
              <a:gd name="T25" fmla="*/ 806450 h 714"/>
              <a:gd name="T26" fmla="*/ 1882775 w 1246"/>
              <a:gd name="T27" fmla="*/ 863600 h 714"/>
              <a:gd name="T28" fmla="*/ 1831975 w 1246"/>
              <a:gd name="T29" fmla="*/ 917575 h 714"/>
              <a:gd name="T30" fmla="*/ 1778000 w 1246"/>
              <a:gd name="T31" fmla="*/ 958850 h 714"/>
              <a:gd name="T32" fmla="*/ 1704975 w 1246"/>
              <a:gd name="T33" fmla="*/ 931863 h 714"/>
              <a:gd name="T34" fmla="*/ 1601787 w 1246"/>
              <a:gd name="T35" fmla="*/ 909638 h 714"/>
              <a:gd name="T36" fmla="*/ 1527175 w 1246"/>
              <a:gd name="T37" fmla="*/ 962025 h 714"/>
              <a:gd name="T38" fmla="*/ 1465262 w 1246"/>
              <a:gd name="T39" fmla="*/ 1012825 h 714"/>
              <a:gd name="T40" fmla="*/ 1419225 w 1246"/>
              <a:gd name="T41" fmla="*/ 1093788 h 714"/>
              <a:gd name="T42" fmla="*/ 1349375 w 1246"/>
              <a:gd name="T43" fmla="*/ 1122363 h 714"/>
              <a:gd name="T44" fmla="*/ 1312862 w 1246"/>
              <a:gd name="T45" fmla="*/ 1047750 h 714"/>
              <a:gd name="T46" fmla="*/ 1323975 w 1246"/>
              <a:gd name="T47" fmla="*/ 995363 h 714"/>
              <a:gd name="T48" fmla="*/ 1281112 w 1246"/>
              <a:gd name="T49" fmla="*/ 930275 h 714"/>
              <a:gd name="T50" fmla="*/ 1258887 w 1246"/>
              <a:gd name="T51" fmla="*/ 860425 h 714"/>
              <a:gd name="T52" fmla="*/ 1195387 w 1246"/>
              <a:gd name="T53" fmla="*/ 931863 h 714"/>
              <a:gd name="T54" fmla="*/ 1106487 w 1246"/>
              <a:gd name="T55" fmla="*/ 987425 h 714"/>
              <a:gd name="T56" fmla="*/ 1009650 w 1246"/>
              <a:gd name="T57" fmla="*/ 1012825 h 714"/>
              <a:gd name="T58" fmla="*/ 917575 w 1246"/>
              <a:gd name="T59" fmla="*/ 1012825 h 714"/>
              <a:gd name="T60" fmla="*/ 839788 w 1246"/>
              <a:gd name="T61" fmla="*/ 938213 h 714"/>
              <a:gd name="T62" fmla="*/ 742950 w 1246"/>
              <a:gd name="T63" fmla="*/ 889000 h 714"/>
              <a:gd name="T64" fmla="*/ 625475 w 1246"/>
              <a:gd name="T65" fmla="*/ 920750 h 714"/>
              <a:gd name="T66" fmla="*/ 581025 w 1246"/>
              <a:gd name="T67" fmla="*/ 1012825 h 714"/>
              <a:gd name="T68" fmla="*/ 495300 w 1246"/>
              <a:gd name="T69" fmla="*/ 1030288 h 714"/>
              <a:gd name="T70" fmla="*/ 473075 w 1246"/>
              <a:gd name="T71" fmla="*/ 962025 h 714"/>
              <a:gd name="T72" fmla="*/ 366712 w 1246"/>
              <a:gd name="T73" fmla="*/ 930275 h 714"/>
              <a:gd name="T74" fmla="*/ 323850 w 1246"/>
              <a:gd name="T75" fmla="*/ 935038 h 714"/>
              <a:gd name="T76" fmla="*/ 266700 w 1246"/>
              <a:gd name="T77" fmla="*/ 898525 h 714"/>
              <a:gd name="T78" fmla="*/ 225425 w 1246"/>
              <a:gd name="T79" fmla="*/ 981075 h 714"/>
              <a:gd name="T80" fmla="*/ 122238 w 1246"/>
              <a:gd name="T81" fmla="*/ 1001713 h 714"/>
              <a:gd name="T82" fmla="*/ 106363 w 1246"/>
              <a:gd name="T83" fmla="*/ 927100 h 714"/>
              <a:gd name="T84" fmla="*/ 49212 w 1246"/>
              <a:gd name="T85" fmla="*/ 915988 h 714"/>
              <a:gd name="T86" fmla="*/ 50800 w 1246"/>
              <a:gd name="T87" fmla="*/ 784225 h 714"/>
              <a:gd name="T88" fmla="*/ 68262 w 1246"/>
              <a:gd name="T89" fmla="*/ 660400 h 714"/>
              <a:gd name="T90" fmla="*/ 174625 w 1246"/>
              <a:gd name="T91" fmla="*/ 560388 h 714"/>
              <a:gd name="T92" fmla="*/ 263525 w 1246"/>
              <a:gd name="T93" fmla="*/ 454025 h 714"/>
              <a:gd name="T94" fmla="*/ 427038 w 1246"/>
              <a:gd name="T95" fmla="*/ 387350 h 714"/>
              <a:gd name="T96" fmla="*/ 484188 w 1246"/>
              <a:gd name="T97" fmla="*/ 376237 h 714"/>
              <a:gd name="T98" fmla="*/ 552450 w 1246"/>
              <a:gd name="T99" fmla="*/ 398462 h 714"/>
              <a:gd name="T100" fmla="*/ 615950 w 1246"/>
              <a:gd name="T101" fmla="*/ 333375 h 714"/>
              <a:gd name="T102" fmla="*/ 693737 w 1246"/>
              <a:gd name="T103" fmla="*/ 315912 h 714"/>
              <a:gd name="T104" fmla="*/ 765175 w 1246"/>
              <a:gd name="T105" fmla="*/ 276225 h 714"/>
              <a:gd name="T106" fmla="*/ 828675 w 1246"/>
              <a:gd name="T107" fmla="*/ 261938 h 714"/>
              <a:gd name="T108" fmla="*/ 911225 w 1246"/>
              <a:gd name="T109" fmla="*/ 319087 h 714"/>
              <a:gd name="T110" fmla="*/ 993775 w 1246"/>
              <a:gd name="T111" fmla="*/ 319087 h 714"/>
              <a:gd name="T112" fmla="*/ 1063625 w 1246"/>
              <a:gd name="T113" fmla="*/ 233363 h 714"/>
              <a:gd name="T114" fmla="*/ 1092200 w 1246"/>
              <a:gd name="T115" fmla="*/ 138113 h 714"/>
              <a:gd name="T116" fmla="*/ 1169987 w 1246"/>
              <a:gd name="T117" fmla="*/ 20637 h 714"/>
              <a:gd name="T118" fmla="*/ 1246187 w 1246"/>
              <a:gd name="T119" fmla="*/ 3175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1174750 w 926"/>
              <a:gd name="T1" fmla="*/ 188912 h 818"/>
              <a:gd name="T2" fmla="*/ 1206500 w 926"/>
              <a:gd name="T3" fmla="*/ 288925 h 818"/>
              <a:gd name="T4" fmla="*/ 1316038 w 926"/>
              <a:gd name="T5" fmla="*/ 300038 h 818"/>
              <a:gd name="T6" fmla="*/ 1404938 w 926"/>
              <a:gd name="T7" fmla="*/ 342900 h 818"/>
              <a:gd name="T8" fmla="*/ 1425575 w 926"/>
              <a:gd name="T9" fmla="*/ 452438 h 818"/>
              <a:gd name="T10" fmla="*/ 1439863 w 926"/>
              <a:gd name="T11" fmla="*/ 561975 h 818"/>
              <a:gd name="T12" fmla="*/ 1422400 w 926"/>
              <a:gd name="T13" fmla="*/ 622300 h 818"/>
              <a:gd name="T14" fmla="*/ 1422400 w 926"/>
              <a:gd name="T15" fmla="*/ 693737 h 818"/>
              <a:gd name="T16" fmla="*/ 1447800 w 926"/>
              <a:gd name="T17" fmla="*/ 750887 h 818"/>
              <a:gd name="T18" fmla="*/ 1462088 w 926"/>
              <a:gd name="T19" fmla="*/ 819150 h 818"/>
              <a:gd name="T20" fmla="*/ 1408113 w 926"/>
              <a:gd name="T21" fmla="*/ 850900 h 818"/>
              <a:gd name="T22" fmla="*/ 1323975 w 926"/>
              <a:gd name="T23" fmla="*/ 844550 h 818"/>
              <a:gd name="T24" fmla="*/ 1276350 w 926"/>
              <a:gd name="T25" fmla="*/ 917575 h 818"/>
              <a:gd name="T26" fmla="*/ 1230313 w 926"/>
              <a:gd name="T27" fmla="*/ 974725 h 818"/>
              <a:gd name="T28" fmla="*/ 1187450 w 926"/>
              <a:gd name="T29" fmla="*/ 1028700 h 818"/>
              <a:gd name="T30" fmla="*/ 1181100 w 926"/>
              <a:gd name="T31" fmla="*/ 1089025 h 818"/>
              <a:gd name="T32" fmla="*/ 1144588 w 926"/>
              <a:gd name="T33" fmla="*/ 1149350 h 818"/>
              <a:gd name="T34" fmla="*/ 1106488 w 926"/>
              <a:gd name="T35" fmla="*/ 1195388 h 818"/>
              <a:gd name="T36" fmla="*/ 1038225 w 926"/>
              <a:gd name="T37" fmla="*/ 1217613 h 818"/>
              <a:gd name="T38" fmla="*/ 977900 w 926"/>
              <a:gd name="T39" fmla="*/ 1260475 h 818"/>
              <a:gd name="T40" fmla="*/ 903288 w 926"/>
              <a:gd name="T41" fmla="*/ 1212850 h 818"/>
              <a:gd name="T42" fmla="*/ 842963 w 926"/>
              <a:gd name="T43" fmla="*/ 1177925 h 818"/>
              <a:gd name="T44" fmla="*/ 771525 w 926"/>
              <a:gd name="T45" fmla="*/ 1184275 h 818"/>
              <a:gd name="T46" fmla="*/ 750887 w 926"/>
              <a:gd name="T47" fmla="*/ 1228725 h 818"/>
              <a:gd name="T48" fmla="*/ 739775 w 926"/>
              <a:gd name="T49" fmla="*/ 1263650 h 818"/>
              <a:gd name="T50" fmla="*/ 708025 w 926"/>
              <a:gd name="T51" fmla="*/ 1292225 h 818"/>
              <a:gd name="T52" fmla="*/ 650875 w 926"/>
              <a:gd name="T53" fmla="*/ 1231900 h 818"/>
              <a:gd name="T54" fmla="*/ 625475 w 926"/>
              <a:gd name="T55" fmla="*/ 1169988 h 818"/>
              <a:gd name="T56" fmla="*/ 639763 w 926"/>
              <a:gd name="T57" fmla="*/ 1103313 h 818"/>
              <a:gd name="T58" fmla="*/ 658813 w 926"/>
              <a:gd name="T59" fmla="*/ 1036638 h 818"/>
              <a:gd name="T60" fmla="*/ 685800 w 926"/>
              <a:gd name="T61" fmla="*/ 996950 h 818"/>
              <a:gd name="T62" fmla="*/ 661988 w 926"/>
              <a:gd name="T63" fmla="*/ 946150 h 818"/>
              <a:gd name="T64" fmla="*/ 658813 w 926"/>
              <a:gd name="T65" fmla="*/ 882650 h 818"/>
              <a:gd name="T66" fmla="*/ 642938 w 926"/>
              <a:gd name="T67" fmla="*/ 811212 h 818"/>
              <a:gd name="T68" fmla="*/ 587375 w 926"/>
              <a:gd name="T69" fmla="*/ 779462 h 818"/>
              <a:gd name="T70" fmla="*/ 515938 w 926"/>
              <a:gd name="T71" fmla="*/ 793750 h 818"/>
              <a:gd name="T72" fmla="*/ 447675 w 926"/>
              <a:gd name="T73" fmla="*/ 741362 h 818"/>
              <a:gd name="T74" fmla="*/ 366713 w 926"/>
              <a:gd name="T75" fmla="*/ 711200 h 818"/>
              <a:gd name="T76" fmla="*/ 306388 w 926"/>
              <a:gd name="T77" fmla="*/ 690562 h 818"/>
              <a:gd name="T78" fmla="*/ 252413 w 926"/>
              <a:gd name="T79" fmla="*/ 647700 h 818"/>
              <a:gd name="T80" fmla="*/ 180975 w 926"/>
              <a:gd name="T81" fmla="*/ 630238 h 818"/>
              <a:gd name="T82" fmla="*/ 100012 w 926"/>
              <a:gd name="T83" fmla="*/ 606425 h 818"/>
              <a:gd name="T84" fmla="*/ 42863 w 926"/>
              <a:gd name="T85" fmla="*/ 569913 h 818"/>
              <a:gd name="T86" fmla="*/ 17463 w 926"/>
              <a:gd name="T87" fmla="*/ 495300 h 818"/>
              <a:gd name="T88" fmla="*/ 34925 w 926"/>
              <a:gd name="T89" fmla="*/ 417513 h 818"/>
              <a:gd name="T90" fmla="*/ 57150 w 926"/>
              <a:gd name="T91" fmla="*/ 328612 h 818"/>
              <a:gd name="T92" fmla="*/ 152400 w 926"/>
              <a:gd name="T93" fmla="*/ 352425 h 818"/>
              <a:gd name="T94" fmla="*/ 258763 w 926"/>
              <a:gd name="T95" fmla="*/ 325437 h 818"/>
              <a:gd name="T96" fmla="*/ 327025 w 926"/>
              <a:gd name="T97" fmla="*/ 266700 h 818"/>
              <a:gd name="T98" fmla="*/ 381000 w 926"/>
              <a:gd name="T99" fmla="*/ 192087 h 818"/>
              <a:gd name="T100" fmla="*/ 458788 w 926"/>
              <a:gd name="T101" fmla="*/ 136525 h 818"/>
              <a:gd name="T102" fmla="*/ 568325 w 926"/>
              <a:gd name="T103" fmla="*/ 107950 h 818"/>
              <a:gd name="T104" fmla="*/ 671513 w 926"/>
              <a:gd name="T105" fmla="*/ 103188 h 818"/>
              <a:gd name="T106" fmla="*/ 757237 w 926"/>
              <a:gd name="T107" fmla="*/ 90487 h 818"/>
              <a:gd name="T108" fmla="*/ 868363 w 926"/>
              <a:gd name="T109" fmla="*/ 93662 h 818"/>
              <a:gd name="T110" fmla="*/ 949325 w 926"/>
              <a:gd name="T111" fmla="*/ 42862 h 818"/>
              <a:gd name="T112" fmla="*/ 1020763 w 926"/>
              <a:gd name="T113" fmla="*/ 4763 h 818"/>
              <a:gd name="T114" fmla="*/ 1092200 w 926"/>
              <a:gd name="T115" fmla="*/ 28575 h 818"/>
              <a:gd name="T116" fmla="*/ 1163638 w 926"/>
              <a:gd name="T117" fmla="*/ 88900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608013 w 1609"/>
              <a:gd name="T1" fmla="*/ 146050 h 1094"/>
              <a:gd name="T2" fmla="*/ 768350 w 1609"/>
              <a:gd name="T3" fmla="*/ 134937 h 1094"/>
              <a:gd name="T4" fmla="*/ 846138 w 1609"/>
              <a:gd name="T5" fmla="*/ 111125 h 1094"/>
              <a:gd name="T6" fmla="*/ 960438 w 1609"/>
              <a:gd name="T7" fmla="*/ 152400 h 1094"/>
              <a:gd name="T8" fmla="*/ 1058863 w 1609"/>
              <a:gd name="T9" fmla="*/ 180975 h 1094"/>
              <a:gd name="T10" fmla="*/ 1169988 w 1609"/>
              <a:gd name="T11" fmla="*/ 88900 h 1094"/>
              <a:gd name="T12" fmla="*/ 1350963 w 1609"/>
              <a:gd name="T13" fmla="*/ 111125 h 1094"/>
              <a:gd name="T14" fmla="*/ 1501775 w 1609"/>
              <a:gd name="T15" fmla="*/ 209550 h 1094"/>
              <a:gd name="T16" fmla="*/ 1668463 w 1609"/>
              <a:gd name="T17" fmla="*/ 157162 h 1094"/>
              <a:gd name="T18" fmla="*/ 1789113 w 1609"/>
              <a:gd name="T19" fmla="*/ 39687 h 1094"/>
              <a:gd name="T20" fmla="*/ 1838326 w 1609"/>
              <a:gd name="T21" fmla="*/ 157162 h 1094"/>
              <a:gd name="T22" fmla="*/ 1857376 w 1609"/>
              <a:gd name="T23" fmla="*/ 260350 h 1094"/>
              <a:gd name="T24" fmla="*/ 1941513 w 1609"/>
              <a:gd name="T25" fmla="*/ 246062 h 1094"/>
              <a:gd name="T26" fmla="*/ 2049463 w 1609"/>
              <a:gd name="T27" fmla="*/ 138112 h 1094"/>
              <a:gd name="T28" fmla="*/ 2198688 w 1609"/>
              <a:gd name="T29" fmla="*/ 88900 h 1094"/>
              <a:gd name="T30" fmla="*/ 2270126 w 1609"/>
              <a:gd name="T31" fmla="*/ 200025 h 1094"/>
              <a:gd name="T32" fmla="*/ 2187576 w 1609"/>
              <a:gd name="T33" fmla="*/ 263525 h 1094"/>
              <a:gd name="T34" fmla="*/ 2095501 w 1609"/>
              <a:gd name="T35" fmla="*/ 320675 h 1094"/>
              <a:gd name="T36" fmla="*/ 2009776 w 1609"/>
              <a:gd name="T37" fmla="*/ 404812 h 1094"/>
              <a:gd name="T38" fmla="*/ 2049463 w 1609"/>
              <a:gd name="T39" fmla="*/ 501650 h 1094"/>
              <a:gd name="T40" fmla="*/ 2063751 w 1609"/>
              <a:gd name="T41" fmla="*/ 566737 h 1094"/>
              <a:gd name="T42" fmla="*/ 2147888 w 1609"/>
              <a:gd name="T43" fmla="*/ 608012 h 1094"/>
              <a:gd name="T44" fmla="*/ 2173288 w 1609"/>
              <a:gd name="T45" fmla="*/ 739775 h 1094"/>
              <a:gd name="T46" fmla="*/ 2155826 w 1609"/>
              <a:gd name="T47" fmla="*/ 842963 h 1094"/>
              <a:gd name="T48" fmla="*/ 2208213 w 1609"/>
              <a:gd name="T49" fmla="*/ 954087 h 1094"/>
              <a:gd name="T50" fmla="*/ 2233613 w 1609"/>
              <a:gd name="T51" fmla="*/ 1003300 h 1094"/>
              <a:gd name="T52" fmla="*/ 2225676 w 1609"/>
              <a:gd name="T53" fmla="*/ 1112837 h 1094"/>
              <a:gd name="T54" fmla="*/ 2343151 w 1609"/>
              <a:gd name="T55" fmla="*/ 1173162 h 1094"/>
              <a:gd name="T56" fmla="*/ 2301876 w 1609"/>
              <a:gd name="T57" fmla="*/ 1277937 h 1094"/>
              <a:gd name="T58" fmla="*/ 2339976 w 1609"/>
              <a:gd name="T59" fmla="*/ 1401762 h 1094"/>
              <a:gd name="T60" fmla="*/ 2376488 w 1609"/>
              <a:gd name="T61" fmla="*/ 1473200 h 1094"/>
              <a:gd name="T62" fmla="*/ 2446338 w 1609"/>
              <a:gd name="T63" fmla="*/ 1571625 h 1094"/>
              <a:gd name="T64" fmla="*/ 2549526 w 1609"/>
              <a:gd name="T65" fmla="*/ 1676400 h 1094"/>
              <a:gd name="T66" fmla="*/ 2446338 w 1609"/>
              <a:gd name="T67" fmla="*/ 1706563 h 1094"/>
              <a:gd name="T68" fmla="*/ 2284413 w 1609"/>
              <a:gd name="T69" fmla="*/ 1604962 h 1094"/>
              <a:gd name="T70" fmla="*/ 2112963 w 1609"/>
              <a:gd name="T71" fmla="*/ 1590675 h 1094"/>
              <a:gd name="T72" fmla="*/ 1958976 w 1609"/>
              <a:gd name="T73" fmla="*/ 1593850 h 1094"/>
              <a:gd name="T74" fmla="*/ 1912938 w 1609"/>
              <a:gd name="T75" fmla="*/ 1528762 h 1094"/>
              <a:gd name="T76" fmla="*/ 1735138 w 1609"/>
              <a:gd name="T77" fmla="*/ 1543050 h 1094"/>
              <a:gd name="T78" fmla="*/ 1651001 w 1609"/>
              <a:gd name="T79" fmla="*/ 1390650 h 1094"/>
              <a:gd name="T80" fmla="*/ 1457325 w 1609"/>
              <a:gd name="T81" fmla="*/ 1384300 h 1094"/>
              <a:gd name="T82" fmla="*/ 1312863 w 1609"/>
              <a:gd name="T83" fmla="*/ 1393825 h 1094"/>
              <a:gd name="T84" fmla="*/ 1147763 w 1609"/>
              <a:gd name="T85" fmla="*/ 1404937 h 1094"/>
              <a:gd name="T86" fmla="*/ 960438 w 1609"/>
              <a:gd name="T87" fmla="*/ 1465262 h 1094"/>
              <a:gd name="T88" fmla="*/ 820738 w 1609"/>
              <a:gd name="T89" fmla="*/ 1433512 h 1094"/>
              <a:gd name="T90" fmla="*/ 903288 w 1609"/>
              <a:gd name="T91" fmla="*/ 1358900 h 1094"/>
              <a:gd name="T92" fmla="*/ 1046163 w 1609"/>
              <a:gd name="T93" fmla="*/ 1347787 h 1094"/>
              <a:gd name="T94" fmla="*/ 966788 w 1609"/>
              <a:gd name="T95" fmla="*/ 1220787 h 1094"/>
              <a:gd name="T96" fmla="*/ 914400 w 1609"/>
              <a:gd name="T97" fmla="*/ 1089025 h 1094"/>
              <a:gd name="T98" fmla="*/ 739775 w 1609"/>
              <a:gd name="T99" fmla="*/ 1098550 h 1094"/>
              <a:gd name="T100" fmla="*/ 600075 w 1609"/>
              <a:gd name="T101" fmla="*/ 1042987 h 1094"/>
              <a:gd name="T102" fmla="*/ 561975 w 1609"/>
              <a:gd name="T103" fmla="*/ 942975 h 1094"/>
              <a:gd name="T104" fmla="*/ 384175 w 1609"/>
              <a:gd name="T105" fmla="*/ 1042987 h 1094"/>
              <a:gd name="T106" fmla="*/ 341313 w 1609"/>
              <a:gd name="T107" fmla="*/ 896937 h 1094"/>
              <a:gd name="T108" fmla="*/ 230188 w 1609"/>
              <a:gd name="T109" fmla="*/ 817563 h 1094"/>
              <a:gd name="T110" fmla="*/ 163513 w 1609"/>
              <a:gd name="T111" fmla="*/ 676275 h 1094"/>
              <a:gd name="T112" fmla="*/ 25400 w 1609"/>
              <a:gd name="T113" fmla="*/ 573087 h 1094"/>
              <a:gd name="T114" fmla="*/ 195263 w 1609"/>
              <a:gd name="T115" fmla="*/ 415925 h 1094"/>
              <a:gd name="T116" fmla="*/ 277813 w 1609"/>
              <a:gd name="T117" fmla="*/ 214313 h 1094"/>
              <a:gd name="T118" fmla="*/ 398463 w 1609"/>
              <a:gd name="T119" fmla="*/ 33337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71463 w 1401"/>
              <a:gd name="T1" fmla="*/ 95250 h 1071"/>
              <a:gd name="T2" fmla="*/ 415925 w 1401"/>
              <a:gd name="T3" fmla="*/ 130175 h 1071"/>
              <a:gd name="T4" fmla="*/ 501650 w 1401"/>
              <a:gd name="T5" fmla="*/ 26988 h 1071"/>
              <a:gd name="T6" fmla="*/ 558800 w 1401"/>
              <a:gd name="T7" fmla="*/ 69850 h 1071"/>
              <a:gd name="T8" fmla="*/ 676275 w 1401"/>
              <a:gd name="T9" fmla="*/ 127000 h 1071"/>
              <a:gd name="T10" fmla="*/ 776288 w 1401"/>
              <a:gd name="T11" fmla="*/ 146050 h 1071"/>
              <a:gd name="T12" fmla="*/ 906463 w 1401"/>
              <a:gd name="T13" fmla="*/ 20638 h 1071"/>
              <a:gd name="T14" fmla="*/ 1049338 w 1401"/>
              <a:gd name="T15" fmla="*/ 84138 h 1071"/>
              <a:gd name="T16" fmla="*/ 1184275 w 1401"/>
              <a:gd name="T17" fmla="*/ 169863 h 1071"/>
              <a:gd name="T18" fmla="*/ 1330325 w 1401"/>
              <a:gd name="T19" fmla="*/ 120650 h 1071"/>
              <a:gd name="T20" fmla="*/ 1430338 w 1401"/>
              <a:gd name="T21" fmla="*/ 6350 h 1071"/>
              <a:gd name="T22" fmla="*/ 1493838 w 1401"/>
              <a:gd name="T23" fmla="*/ 84138 h 1071"/>
              <a:gd name="T24" fmla="*/ 1498600 w 1401"/>
              <a:gd name="T25" fmla="*/ 180975 h 1071"/>
              <a:gd name="T26" fmla="*/ 1568450 w 1401"/>
              <a:gd name="T27" fmla="*/ 269875 h 1071"/>
              <a:gd name="T28" fmla="*/ 1657351 w 1401"/>
              <a:gd name="T29" fmla="*/ 152400 h 1071"/>
              <a:gd name="T30" fmla="*/ 1722438 w 1401"/>
              <a:gd name="T31" fmla="*/ 66675 h 1071"/>
              <a:gd name="T32" fmla="*/ 1906588 w 1401"/>
              <a:gd name="T33" fmla="*/ 71438 h 1071"/>
              <a:gd name="T34" fmla="*/ 1924051 w 1401"/>
              <a:gd name="T35" fmla="*/ 169863 h 1071"/>
              <a:gd name="T36" fmla="*/ 1857376 w 1401"/>
              <a:gd name="T37" fmla="*/ 227013 h 1071"/>
              <a:gd name="T38" fmla="*/ 1768476 w 1401"/>
              <a:gd name="T39" fmla="*/ 304800 h 1071"/>
              <a:gd name="T40" fmla="*/ 1703388 w 1401"/>
              <a:gd name="T41" fmla="*/ 344488 h 1071"/>
              <a:gd name="T42" fmla="*/ 1689101 w 1401"/>
              <a:gd name="T43" fmla="*/ 450850 h 1071"/>
              <a:gd name="T44" fmla="*/ 1689101 w 1401"/>
              <a:gd name="T45" fmla="*/ 500063 h 1071"/>
              <a:gd name="T46" fmla="*/ 1771651 w 1401"/>
              <a:gd name="T47" fmla="*/ 550863 h 1071"/>
              <a:gd name="T48" fmla="*/ 1814513 w 1401"/>
              <a:gd name="T49" fmla="*/ 622300 h 1071"/>
              <a:gd name="T50" fmla="*/ 1828801 w 1401"/>
              <a:gd name="T51" fmla="*/ 738188 h 1071"/>
              <a:gd name="T52" fmla="*/ 1828801 w 1401"/>
              <a:gd name="T53" fmla="*/ 831850 h 1071"/>
              <a:gd name="T54" fmla="*/ 1882776 w 1401"/>
              <a:gd name="T55" fmla="*/ 923925 h 1071"/>
              <a:gd name="T56" fmla="*/ 1897063 w 1401"/>
              <a:gd name="T57" fmla="*/ 966788 h 1071"/>
              <a:gd name="T58" fmla="*/ 1914526 w 1401"/>
              <a:gd name="T59" fmla="*/ 1049338 h 1071"/>
              <a:gd name="T60" fmla="*/ 1995488 w 1401"/>
              <a:gd name="T61" fmla="*/ 1101725 h 1071"/>
              <a:gd name="T62" fmla="*/ 1949451 w 1401"/>
              <a:gd name="T63" fmla="*/ 1201738 h 1071"/>
              <a:gd name="T64" fmla="*/ 2006601 w 1401"/>
              <a:gd name="T65" fmla="*/ 1311275 h 1071"/>
              <a:gd name="T66" fmla="*/ 2000251 w 1401"/>
              <a:gd name="T67" fmla="*/ 1431925 h 1071"/>
              <a:gd name="T68" fmla="*/ 2089151 w 1401"/>
              <a:gd name="T69" fmla="*/ 1454150 h 1071"/>
              <a:gd name="T70" fmla="*/ 2146301 w 1401"/>
              <a:gd name="T71" fmla="*/ 1517650 h 1071"/>
              <a:gd name="T72" fmla="*/ 2216151 w 1401"/>
              <a:gd name="T73" fmla="*/ 1655763 h 1071"/>
              <a:gd name="T74" fmla="*/ 2116138 w 1401"/>
              <a:gd name="T75" fmla="*/ 1670051 h 1071"/>
              <a:gd name="T76" fmla="*/ 1971676 w 1401"/>
              <a:gd name="T77" fmla="*/ 1560513 h 1071"/>
              <a:gd name="T78" fmla="*/ 1825626 w 1401"/>
              <a:gd name="T79" fmla="*/ 1546225 h 1071"/>
              <a:gd name="T80" fmla="*/ 1644651 w 1401"/>
              <a:gd name="T81" fmla="*/ 1606550 h 1071"/>
              <a:gd name="T82" fmla="*/ 1585913 w 1401"/>
              <a:gd name="T83" fmla="*/ 1474788 h 1071"/>
              <a:gd name="T84" fmla="*/ 1493838 w 1401"/>
              <a:gd name="T85" fmla="*/ 1517650 h 1071"/>
              <a:gd name="T86" fmla="*/ 1352550 w 1401"/>
              <a:gd name="T87" fmla="*/ 1474788 h 1071"/>
              <a:gd name="T88" fmla="*/ 1273175 w 1401"/>
              <a:gd name="T89" fmla="*/ 1344613 h 1071"/>
              <a:gd name="T90" fmla="*/ 1098550 w 1401"/>
              <a:gd name="T91" fmla="*/ 1347788 h 1071"/>
              <a:gd name="T92" fmla="*/ 992188 w 1401"/>
              <a:gd name="T93" fmla="*/ 1365250 h 1071"/>
              <a:gd name="T94" fmla="*/ 825500 w 1401"/>
              <a:gd name="T95" fmla="*/ 1365250 h 1071"/>
              <a:gd name="T96" fmla="*/ 658813 w 1401"/>
              <a:gd name="T97" fmla="*/ 1419225 h 1071"/>
              <a:gd name="T98" fmla="*/ 490538 w 1401"/>
              <a:gd name="T99" fmla="*/ 1443038 h 1071"/>
              <a:gd name="T100" fmla="*/ 530225 w 1401"/>
              <a:gd name="T101" fmla="*/ 1357313 h 1071"/>
              <a:gd name="T102" fmla="*/ 665163 w 1401"/>
              <a:gd name="T103" fmla="*/ 1358900 h 1071"/>
              <a:gd name="T104" fmla="*/ 647700 w 1401"/>
              <a:gd name="T105" fmla="*/ 1262063 h 1071"/>
              <a:gd name="T106" fmla="*/ 581025 w 1401"/>
              <a:gd name="T107" fmla="*/ 1181100 h 1071"/>
              <a:gd name="T108" fmla="*/ 573088 w 1401"/>
              <a:gd name="T109" fmla="*/ 1020763 h 1071"/>
              <a:gd name="T110" fmla="*/ 388938 w 1401"/>
              <a:gd name="T111" fmla="*/ 1077913 h 1071"/>
              <a:gd name="T112" fmla="*/ 269875 w 1401"/>
              <a:gd name="T113" fmla="*/ 1006475 h 1071"/>
              <a:gd name="T114" fmla="*/ 260350 w 1401"/>
              <a:gd name="T115" fmla="*/ 903288 h 1071"/>
              <a:gd name="T116" fmla="*/ 93663 w 1401"/>
              <a:gd name="T117" fmla="*/ 1003300 h 1071"/>
              <a:gd name="T118" fmla="*/ 25400 w 1401"/>
              <a:gd name="T119" fmla="*/ 909638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341312 w 356"/>
              <a:gd name="T1" fmla="*/ 896938 h 578"/>
              <a:gd name="T2" fmla="*/ 309562 w 356"/>
              <a:gd name="T3" fmla="*/ 879475 h 578"/>
              <a:gd name="T4" fmla="*/ 284162 w 356"/>
              <a:gd name="T5" fmla="*/ 882650 h 578"/>
              <a:gd name="T6" fmla="*/ 260350 w 356"/>
              <a:gd name="T7" fmla="*/ 879475 h 578"/>
              <a:gd name="T8" fmla="*/ 249238 w 356"/>
              <a:gd name="T9" fmla="*/ 857250 h 578"/>
              <a:gd name="T10" fmla="*/ 220663 w 356"/>
              <a:gd name="T11" fmla="*/ 847725 h 578"/>
              <a:gd name="T12" fmla="*/ 231775 w 356"/>
              <a:gd name="T13" fmla="*/ 825500 h 578"/>
              <a:gd name="T14" fmla="*/ 231775 w 356"/>
              <a:gd name="T15" fmla="*/ 800100 h 578"/>
              <a:gd name="T16" fmla="*/ 217488 w 356"/>
              <a:gd name="T17" fmla="*/ 776287 h 578"/>
              <a:gd name="T18" fmla="*/ 187325 w 356"/>
              <a:gd name="T19" fmla="*/ 779462 h 578"/>
              <a:gd name="T20" fmla="*/ 184150 w 356"/>
              <a:gd name="T21" fmla="*/ 754062 h 578"/>
              <a:gd name="T22" fmla="*/ 171450 w 356"/>
              <a:gd name="T23" fmla="*/ 722312 h 578"/>
              <a:gd name="T24" fmla="*/ 163512 w 356"/>
              <a:gd name="T25" fmla="*/ 690562 h 578"/>
              <a:gd name="T26" fmla="*/ 155575 w 356"/>
              <a:gd name="T27" fmla="*/ 679450 h 578"/>
              <a:gd name="T28" fmla="*/ 142875 w 356"/>
              <a:gd name="T29" fmla="*/ 658812 h 578"/>
              <a:gd name="T30" fmla="*/ 109538 w 356"/>
              <a:gd name="T31" fmla="*/ 658812 h 578"/>
              <a:gd name="T32" fmla="*/ 84137 w 356"/>
              <a:gd name="T33" fmla="*/ 673100 h 578"/>
              <a:gd name="T34" fmla="*/ 53975 w 356"/>
              <a:gd name="T35" fmla="*/ 690562 h 578"/>
              <a:gd name="T36" fmla="*/ 11112 w 356"/>
              <a:gd name="T37" fmla="*/ 611187 h 578"/>
              <a:gd name="T38" fmla="*/ 25400 w 356"/>
              <a:gd name="T39" fmla="*/ 573087 h 578"/>
              <a:gd name="T40" fmla="*/ 38100 w 356"/>
              <a:gd name="T41" fmla="*/ 541337 h 578"/>
              <a:gd name="T42" fmla="*/ 84137 w 356"/>
              <a:gd name="T43" fmla="*/ 533400 h 578"/>
              <a:gd name="T44" fmla="*/ 123825 w 356"/>
              <a:gd name="T45" fmla="*/ 523875 h 578"/>
              <a:gd name="T46" fmla="*/ 134938 w 356"/>
              <a:gd name="T47" fmla="*/ 481012 h 578"/>
              <a:gd name="T48" fmla="*/ 149225 w 356"/>
              <a:gd name="T49" fmla="*/ 444500 h 578"/>
              <a:gd name="T50" fmla="*/ 184150 w 356"/>
              <a:gd name="T51" fmla="*/ 420688 h 578"/>
              <a:gd name="T52" fmla="*/ 212725 w 356"/>
              <a:gd name="T53" fmla="*/ 395287 h 578"/>
              <a:gd name="T54" fmla="*/ 234950 w 356"/>
              <a:gd name="T55" fmla="*/ 366712 h 578"/>
              <a:gd name="T56" fmla="*/ 269875 w 356"/>
              <a:gd name="T57" fmla="*/ 344487 h 578"/>
              <a:gd name="T58" fmla="*/ 290512 w 356"/>
              <a:gd name="T59" fmla="*/ 312737 h 578"/>
              <a:gd name="T60" fmla="*/ 287337 w 356"/>
              <a:gd name="T61" fmla="*/ 266700 h 578"/>
              <a:gd name="T62" fmla="*/ 263525 w 356"/>
              <a:gd name="T63" fmla="*/ 238125 h 578"/>
              <a:gd name="T64" fmla="*/ 298450 w 356"/>
              <a:gd name="T65" fmla="*/ 214313 h 578"/>
              <a:gd name="T66" fmla="*/ 330200 w 356"/>
              <a:gd name="T67" fmla="*/ 188912 h 578"/>
              <a:gd name="T68" fmla="*/ 358775 w 356"/>
              <a:gd name="T69" fmla="*/ 163512 h 578"/>
              <a:gd name="T70" fmla="*/ 369887 w 356"/>
              <a:gd name="T71" fmla="*/ 122237 h 578"/>
              <a:gd name="T72" fmla="*/ 379412 w 356"/>
              <a:gd name="T73" fmla="*/ 85725 h 578"/>
              <a:gd name="T74" fmla="*/ 384175 w 356"/>
              <a:gd name="T75" fmla="*/ 60325 h 578"/>
              <a:gd name="T76" fmla="*/ 398462 w 356"/>
              <a:gd name="T77" fmla="*/ 33337 h 578"/>
              <a:gd name="T78" fmla="*/ 444500 w 356"/>
              <a:gd name="T79" fmla="*/ 19050 h 578"/>
              <a:gd name="T80" fmla="*/ 490538 w 356"/>
              <a:gd name="T81" fmla="*/ 4762 h 578"/>
              <a:gd name="T82" fmla="*/ 522288 w 356"/>
              <a:gd name="T83" fmla="*/ 0 h 578"/>
              <a:gd name="T84" fmla="*/ 555625 w 356"/>
              <a:gd name="T85" fmla="*/ 85725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0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2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9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441325 w 1837"/>
              <a:gd name="T1" fmla="*/ 103188 h 1225"/>
              <a:gd name="T2" fmla="*/ 508000 w 1837"/>
              <a:gd name="T3" fmla="*/ 209550 h 1225"/>
              <a:gd name="T4" fmla="*/ 550863 w 1837"/>
              <a:gd name="T5" fmla="*/ 327025 h 1225"/>
              <a:gd name="T6" fmla="*/ 590550 w 1837"/>
              <a:gd name="T7" fmla="*/ 433388 h 1225"/>
              <a:gd name="T8" fmla="*/ 687388 w 1837"/>
              <a:gd name="T9" fmla="*/ 484188 h 1225"/>
              <a:gd name="T10" fmla="*/ 817563 w 1837"/>
              <a:gd name="T11" fmla="*/ 504825 h 1225"/>
              <a:gd name="T12" fmla="*/ 952500 w 1837"/>
              <a:gd name="T13" fmla="*/ 576263 h 1225"/>
              <a:gd name="T14" fmla="*/ 1092200 w 1837"/>
              <a:gd name="T15" fmla="*/ 590550 h 1225"/>
              <a:gd name="T16" fmla="*/ 1131888 w 1837"/>
              <a:gd name="T17" fmla="*/ 554038 h 1225"/>
              <a:gd name="T18" fmla="*/ 1084263 w 1837"/>
              <a:gd name="T19" fmla="*/ 461963 h 1225"/>
              <a:gd name="T20" fmla="*/ 1023938 w 1837"/>
              <a:gd name="T21" fmla="*/ 384175 h 1225"/>
              <a:gd name="T22" fmla="*/ 1181100 w 1837"/>
              <a:gd name="T23" fmla="*/ 315913 h 1225"/>
              <a:gd name="T24" fmla="*/ 1336675 w 1837"/>
              <a:gd name="T25" fmla="*/ 206375 h 1225"/>
              <a:gd name="T26" fmla="*/ 1412875 w 1837"/>
              <a:gd name="T27" fmla="*/ 284163 h 1225"/>
              <a:gd name="T28" fmla="*/ 1347788 w 1837"/>
              <a:gd name="T29" fmla="*/ 465138 h 1225"/>
              <a:gd name="T30" fmla="*/ 1408113 w 1837"/>
              <a:gd name="T31" fmla="*/ 558800 h 1225"/>
              <a:gd name="T32" fmla="*/ 1568450 w 1837"/>
              <a:gd name="T33" fmla="*/ 568325 h 1225"/>
              <a:gd name="T34" fmla="*/ 1697038 w 1837"/>
              <a:gd name="T35" fmla="*/ 628650 h 1225"/>
              <a:gd name="T36" fmla="*/ 1614488 w 1837"/>
              <a:gd name="T37" fmla="*/ 711200 h 1225"/>
              <a:gd name="T38" fmla="*/ 1576388 w 1837"/>
              <a:gd name="T39" fmla="*/ 817563 h 1225"/>
              <a:gd name="T40" fmla="*/ 1568450 w 1837"/>
              <a:gd name="T41" fmla="*/ 903288 h 1225"/>
              <a:gd name="T42" fmla="*/ 1689101 w 1837"/>
              <a:gd name="T43" fmla="*/ 939800 h 1225"/>
              <a:gd name="T44" fmla="*/ 1820863 w 1837"/>
              <a:gd name="T45" fmla="*/ 954088 h 1225"/>
              <a:gd name="T46" fmla="*/ 1995488 w 1837"/>
              <a:gd name="T47" fmla="*/ 963613 h 1225"/>
              <a:gd name="T48" fmla="*/ 2176463 w 1837"/>
              <a:gd name="T49" fmla="*/ 938213 h 1225"/>
              <a:gd name="T50" fmla="*/ 2327276 w 1837"/>
              <a:gd name="T51" fmla="*/ 995363 h 1225"/>
              <a:gd name="T52" fmla="*/ 2446338 w 1837"/>
              <a:gd name="T53" fmla="*/ 1092200 h 1225"/>
              <a:gd name="T54" fmla="*/ 2574926 w 1837"/>
              <a:gd name="T55" fmla="*/ 1127125 h 1225"/>
              <a:gd name="T56" fmla="*/ 2649538 w 1837"/>
              <a:gd name="T57" fmla="*/ 1117600 h 1225"/>
              <a:gd name="T58" fmla="*/ 2746376 w 1837"/>
              <a:gd name="T59" fmla="*/ 1077913 h 1225"/>
              <a:gd name="T60" fmla="*/ 2863851 w 1837"/>
              <a:gd name="T61" fmla="*/ 1166813 h 1225"/>
              <a:gd name="T62" fmla="*/ 2681288 w 1837"/>
              <a:gd name="T63" fmla="*/ 1290638 h 1225"/>
              <a:gd name="T64" fmla="*/ 2540001 w 1837"/>
              <a:gd name="T65" fmla="*/ 1457325 h 1225"/>
              <a:gd name="T66" fmla="*/ 2330451 w 1837"/>
              <a:gd name="T67" fmla="*/ 1490663 h 1225"/>
              <a:gd name="T68" fmla="*/ 2152651 w 1837"/>
              <a:gd name="T69" fmla="*/ 1536700 h 1225"/>
              <a:gd name="T70" fmla="*/ 2055813 w 1837"/>
              <a:gd name="T71" fmla="*/ 1674813 h 1225"/>
              <a:gd name="T72" fmla="*/ 2038351 w 1837"/>
              <a:gd name="T73" fmla="*/ 1814513 h 1225"/>
              <a:gd name="T74" fmla="*/ 1984376 w 1837"/>
              <a:gd name="T75" fmla="*/ 1857376 h 1225"/>
              <a:gd name="T76" fmla="*/ 1825626 w 1837"/>
              <a:gd name="T77" fmla="*/ 1768476 h 1225"/>
              <a:gd name="T78" fmla="*/ 1654176 w 1837"/>
              <a:gd name="T79" fmla="*/ 1714501 h 1225"/>
              <a:gd name="T80" fmla="*/ 1593850 w 1837"/>
              <a:gd name="T81" fmla="*/ 1792288 h 1225"/>
              <a:gd name="T82" fmla="*/ 1522413 w 1837"/>
              <a:gd name="T83" fmla="*/ 1846263 h 1225"/>
              <a:gd name="T84" fmla="*/ 1398588 w 1837"/>
              <a:gd name="T85" fmla="*/ 1878013 h 1225"/>
              <a:gd name="T86" fmla="*/ 1366838 w 1837"/>
              <a:gd name="T87" fmla="*/ 1735138 h 1225"/>
              <a:gd name="T88" fmla="*/ 1227138 w 1837"/>
              <a:gd name="T89" fmla="*/ 1660526 h 1225"/>
              <a:gd name="T90" fmla="*/ 1066800 w 1837"/>
              <a:gd name="T91" fmla="*/ 1639888 h 1225"/>
              <a:gd name="T92" fmla="*/ 925513 w 1837"/>
              <a:gd name="T93" fmla="*/ 1674813 h 1225"/>
              <a:gd name="T94" fmla="*/ 771525 w 1837"/>
              <a:gd name="T95" fmla="*/ 1728788 h 1225"/>
              <a:gd name="T96" fmla="*/ 619125 w 1837"/>
              <a:gd name="T97" fmla="*/ 1806576 h 1225"/>
              <a:gd name="T98" fmla="*/ 452438 w 1837"/>
              <a:gd name="T99" fmla="*/ 1820863 h 1225"/>
              <a:gd name="T100" fmla="*/ 369888 w 1837"/>
              <a:gd name="T101" fmla="*/ 1909763 h 1225"/>
              <a:gd name="T102" fmla="*/ 295275 w 1837"/>
              <a:gd name="T103" fmla="*/ 1878013 h 1225"/>
              <a:gd name="T104" fmla="*/ 192088 w 1837"/>
              <a:gd name="T105" fmla="*/ 1838326 h 1225"/>
              <a:gd name="T106" fmla="*/ 180975 w 1837"/>
              <a:gd name="T107" fmla="*/ 1754188 h 1225"/>
              <a:gd name="T108" fmla="*/ 146050 w 1837"/>
              <a:gd name="T109" fmla="*/ 1628776 h 1225"/>
              <a:gd name="T110" fmla="*/ 188913 w 1837"/>
              <a:gd name="T111" fmla="*/ 1533525 h 1225"/>
              <a:gd name="T112" fmla="*/ 71438 w 1837"/>
              <a:gd name="T113" fmla="*/ 1493838 h 1225"/>
              <a:gd name="T114" fmla="*/ 74613 w 1837"/>
              <a:gd name="T115" fmla="*/ 1384300 h 1225"/>
              <a:gd name="T116" fmla="*/ 68263 w 1837"/>
              <a:gd name="T117" fmla="*/ 1368425 h 1225"/>
              <a:gd name="T118" fmla="*/ 38100 w 1837"/>
              <a:gd name="T119" fmla="*/ 1250950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solidFill>
            <a:schemeClr val="accent1">
              <a:lumMod val="75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8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Butha-Buthe 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64%</a:t>
            </a:r>
          </a:p>
        </p:txBody>
      </p:sp>
      <p:sp>
        <p:nvSpPr>
          <p:cNvPr id="15380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64%</a:t>
            </a:r>
          </a:p>
        </p:txBody>
      </p:sp>
      <p:sp>
        <p:nvSpPr>
          <p:cNvPr id="15381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66%</a:t>
            </a:r>
          </a:p>
        </p:txBody>
      </p:sp>
      <p:sp>
        <p:nvSpPr>
          <p:cNvPr id="15382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72%</a:t>
            </a:r>
          </a:p>
        </p:txBody>
      </p:sp>
      <p:sp>
        <p:nvSpPr>
          <p:cNvPr id="15383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59%</a:t>
            </a:r>
          </a:p>
        </p:txBody>
      </p:sp>
      <p:sp>
        <p:nvSpPr>
          <p:cNvPr id="15384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55%</a:t>
            </a:r>
          </a:p>
        </p:txBody>
      </p:sp>
      <p:sp>
        <p:nvSpPr>
          <p:cNvPr id="15385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57%</a:t>
            </a:r>
          </a:p>
        </p:txBody>
      </p:sp>
      <p:sp>
        <p:nvSpPr>
          <p:cNvPr id="15386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64%</a:t>
            </a:r>
          </a:p>
        </p:txBody>
      </p:sp>
      <p:sp>
        <p:nvSpPr>
          <p:cNvPr id="15387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42%</a:t>
            </a:r>
          </a:p>
        </p:txBody>
      </p:sp>
      <p:sp>
        <p:nvSpPr>
          <p:cNvPr id="15388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48%</a:t>
            </a:r>
          </a:p>
        </p:txBody>
      </p:sp>
      <p:sp>
        <p:nvSpPr>
          <p:cNvPr id="32" name="Rectangle 33"/>
          <p:cNvSpPr txBox="1">
            <a:spLocks noChangeArrowheads="1"/>
          </p:cNvSpPr>
          <p:nvPr/>
        </p:nvSpPr>
        <p:spPr>
          <a:xfrm>
            <a:off x="1295400" y="0"/>
            <a:ext cx="7010400" cy="1295400"/>
          </a:xfrm>
          <a:prstGeom prst="rect">
            <a:avLst/>
          </a:prstGeom>
          <a:noFill/>
          <a:ln/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Delivery by Skilled Provider by Province</a:t>
            </a:r>
          </a:p>
        </p:txBody>
      </p:sp>
      <p:sp>
        <p:nvSpPr>
          <p:cNvPr id="15390" name="Text Box 45"/>
          <p:cNvSpPr txBox="1">
            <a:spLocks noChangeArrowheads="1"/>
          </p:cNvSpPr>
          <p:nvPr/>
        </p:nvSpPr>
        <p:spPr bwMode="auto">
          <a:xfrm>
            <a:off x="6096000" y="4964113"/>
            <a:ext cx="228600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live births in the past 5 years assisted by a skilled provider*</a:t>
            </a:r>
          </a:p>
        </p:txBody>
      </p:sp>
      <p:sp>
        <p:nvSpPr>
          <p:cNvPr id="15391" name="TextBox 35"/>
          <p:cNvSpPr txBox="1">
            <a:spLocks noChangeArrowheads="1"/>
          </p:cNvSpPr>
          <p:nvPr/>
        </p:nvSpPr>
        <p:spPr bwMode="auto">
          <a:xfrm>
            <a:off x="3200400" y="64738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cs typeface="+mn-cs"/>
              </a:rPr>
              <a:t>Delivery by Skilled Provider by Education</a:t>
            </a:r>
          </a:p>
        </p:txBody>
      </p:sp>
      <p:sp>
        <p:nvSpPr>
          <p:cNvPr id="16388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live births in the past 5 years assisted by a skilled provider*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3200400" y="64738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Postnatal Care</a:t>
            </a:r>
          </a:p>
        </p:txBody>
      </p:sp>
      <p:sp>
        <p:nvSpPr>
          <p:cNvPr id="17411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16% </a:t>
            </a:r>
            <a:r>
              <a:rPr lang="en-US" smtClean="0"/>
              <a:t>of mothers had a postnatal checkup within </a:t>
            </a:r>
            <a:r>
              <a:rPr lang="en-US" b="1" smtClean="0"/>
              <a:t>4 hours after delivery</a:t>
            </a:r>
          </a:p>
          <a:p>
            <a:pPr eaLnBrk="1" hangingPunct="1"/>
            <a:r>
              <a:rPr lang="en-US" b="1" smtClean="0"/>
              <a:t>48% </a:t>
            </a:r>
            <a:r>
              <a:rPr lang="en-US" smtClean="0"/>
              <a:t>of mothers had a postnatal checkup within </a:t>
            </a:r>
            <a:r>
              <a:rPr lang="en-US" b="1" smtClean="0"/>
              <a:t>2 days after delivery</a:t>
            </a:r>
          </a:p>
          <a:p>
            <a:pPr eaLnBrk="1" hangingPunct="1"/>
            <a:r>
              <a:rPr lang="en-US" b="1" smtClean="0"/>
              <a:t>53% </a:t>
            </a:r>
            <a:r>
              <a:rPr lang="en-US" smtClean="0"/>
              <a:t>of mothers had </a:t>
            </a:r>
            <a:r>
              <a:rPr lang="en-US" b="1" smtClean="0"/>
              <a:t>no</a:t>
            </a:r>
            <a:r>
              <a:rPr lang="en-US" smtClean="0"/>
              <a:t> postnatal checkup within 41 days of delivery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Problems Accessing Health Care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4343400" y="6248400"/>
            <a:ext cx="3810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15-49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Key Findings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92%</a:t>
            </a:r>
            <a:r>
              <a:rPr lang="en-US" sz="2800" smtClean="0"/>
              <a:t> of women received </a:t>
            </a:r>
            <a:r>
              <a:rPr lang="en-US" sz="2800" b="1" smtClean="0"/>
              <a:t>antenatal care </a:t>
            </a:r>
            <a:r>
              <a:rPr lang="en-US" sz="2800" smtClean="0"/>
              <a:t>from a skilled provider (doctor, nurse, midwife) at least once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59% </a:t>
            </a:r>
            <a:r>
              <a:rPr lang="en-US" sz="2800" smtClean="0"/>
              <a:t>of women deliver in a </a:t>
            </a:r>
            <a:r>
              <a:rPr lang="en-US" sz="2800" b="1" smtClean="0"/>
              <a:t>health facility</a:t>
            </a:r>
            <a:r>
              <a:rPr lang="en-US" sz="2800" smtClean="0"/>
              <a:t>; </a:t>
            </a:r>
            <a:r>
              <a:rPr lang="en-US" sz="2800" b="1" smtClean="0"/>
              <a:t>40% </a:t>
            </a:r>
            <a:r>
              <a:rPr lang="en-US" sz="2800" smtClean="0"/>
              <a:t>deliver at </a:t>
            </a:r>
            <a:r>
              <a:rPr lang="en-US" sz="2800" b="1" smtClean="0"/>
              <a:t>home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62%</a:t>
            </a:r>
            <a:r>
              <a:rPr lang="en-US" sz="2800" smtClean="0"/>
              <a:t> of women were </a:t>
            </a:r>
            <a:r>
              <a:rPr lang="en-US" sz="2800" b="1" smtClean="0"/>
              <a:t>assisted</a:t>
            </a:r>
            <a:r>
              <a:rPr lang="en-US" sz="2800" smtClean="0"/>
              <a:t> at birth by a skilled provider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42% </a:t>
            </a:r>
            <a:r>
              <a:rPr lang="en-US" sz="2800" smtClean="0"/>
              <a:t>of women did </a:t>
            </a:r>
            <a:r>
              <a:rPr lang="en-US" sz="2800" b="1" smtClean="0"/>
              <a:t>not</a:t>
            </a:r>
            <a:r>
              <a:rPr lang="en-US" sz="2800" smtClean="0"/>
              <a:t> receive a </a:t>
            </a:r>
            <a:r>
              <a:rPr lang="en-US" sz="2800" b="1" smtClean="0"/>
              <a:t>postnatal check</a:t>
            </a:r>
            <a:r>
              <a:rPr lang="en-US" sz="2800" smtClean="0"/>
              <a:t> </a:t>
            </a:r>
            <a:r>
              <a:rPr lang="en-US" sz="2800" b="1" smtClean="0"/>
              <a:t>up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smtClean="0"/>
              <a:t>73% </a:t>
            </a:r>
            <a:r>
              <a:rPr lang="en-US" sz="2800" smtClean="0"/>
              <a:t>of women report at least one problem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b="1" smtClean="0">
                <a:sym typeface="WP IconicSymbolsB"/>
              </a:rPr>
              <a:t>Antenatal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smtClean="0">
                <a:sym typeface="WP IconicSymbolsB"/>
              </a:rPr>
              <a:t>Delivery and postnatal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Antenatal Care by Provider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women with a live birth in the past 5 years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3200400" y="6400800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92%</a:t>
            </a:r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1323975 w 1246"/>
              <a:gd name="T1" fmla="*/ 66675 h 714"/>
              <a:gd name="T2" fmla="*/ 1409700 w 1246"/>
              <a:gd name="T3" fmla="*/ 149225 h 714"/>
              <a:gd name="T4" fmla="*/ 1465262 w 1246"/>
              <a:gd name="T5" fmla="*/ 233363 h 714"/>
              <a:gd name="T6" fmla="*/ 1476375 w 1246"/>
              <a:gd name="T7" fmla="*/ 325437 h 714"/>
              <a:gd name="T8" fmla="*/ 1593850 w 1246"/>
              <a:gd name="T9" fmla="*/ 322262 h 714"/>
              <a:gd name="T10" fmla="*/ 1693863 w 1246"/>
              <a:gd name="T11" fmla="*/ 384175 h 714"/>
              <a:gd name="T12" fmla="*/ 1793875 w 1246"/>
              <a:gd name="T13" fmla="*/ 433388 h 714"/>
              <a:gd name="T14" fmla="*/ 1903413 w 1246"/>
              <a:gd name="T15" fmla="*/ 461963 h 714"/>
              <a:gd name="T16" fmla="*/ 1846263 w 1246"/>
              <a:gd name="T17" fmla="*/ 528638 h 714"/>
              <a:gd name="T18" fmla="*/ 1857375 w 1246"/>
              <a:gd name="T19" fmla="*/ 620712 h 714"/>
              <a:gd name="T20" fmla="*/ 1917700 w 1246"/>
              <a:gd name="T21" fmla="*/ 677862 h 714"/>
              <a:gd name="T22" fmla="*/ 1966913 w 1246"/>
              <a:gd name="T23" fmla="*/ 752475 h 714"/>
              <a:gd name="T24" fmla="*/ 1954213 w 1246"/>
              <a:gd name="T25" fmla="*/ 806450 h 714"/>
              <a:gd name="T26" fmla="*/ 1882775 w 1246"/>
              <a:gd name="T27" fmla="*/ 863600 h 714"/>
              <a:gd name="T28" fmla="*/ 1831975 w 1246"/>
              <a:gd name="T29" fmla="*/ 917575 h 714"/>
              <a:gd name="T30" fmla="*/ 1778000 w 1246"/>
              <a:gd name="T31" fmla="*/ 958850 h 714"/>
              <a:gd name="T32" fmla="*/ 1704975 w 1246"/>
              <a:gd name="T33" fmla="*/ 931863 h 714"/>
              <a:gd name="T34" fmla="*/ 1601787 w 1246"/>
              <a:gd name="T35" fmla="*/ 909638 h 714"/>
              <a:gd name="T36" fmla="*/ 1527175 w 1246"/>
              <a:gd name="T37" fmla="*/ 962025 h 714"/>
              <a:gd name="T38" fmla="*/ 1465262 w 1246"/>
              <a:gd name="T39" fmla="*/ 1012825 h 714"/>
              <a:gd name="T40" fmla="*/ 1419225 w 1246"/>
              <a:gd name="T41" fmla="*/ 1093788 h 714"/>
              <a:gd name="T42" fmla="*/ 1349375 w 1246"/>
              <a:gd name="T43" fmla="*/ 1122363 h 714"/>
              <a:gd name="T44" fmla="*/ 1312862 w 1246"/>
              <a:gd name="T45" fmla="*/ 1047750 h 714"/>
              <a:gd name="T46" fmla="*/ 1323975 w 1246"/>
              <a:gd name="T47" fmla="*/ 995363 h 714"/>
              <a:gd name="T48" fmla="*/ 1281112 w 1246"/>
              <a:gd name="T49" fmla="*/ 930275 h 714"/>
              <a:gd name="T50" fmla="*/ 1258887 w 1246"/>
              <a:gd name="T51" fmla="*/ 860425 h 714"/>
              <a:gd name="T52" fmla="*/ 1195387 w 1246"/>
              <a:gd name="T53" fmla="*/ 931863 h 714"/>
              <a:gd name="T54" fmla="*/ 1106487 w 1246"/>
              <a:gd name="T55" fmla="*/ 987425 h 714"/>
              <a:gd name="T56" fmla="*/ 1009650 w 1246"/>
              <a:gd name="T57" fmla="*/ 1012825 h 714"/>
              <a:gd name="T58" fmla="*/ 917575 w 1246"/>
              <a:gd name="T59" fmla="*/ 1012825 h 714"/>
              <a:gd name="T60" fmla="*/ 839788 w 1246"/>
              <a:gd name="T61" fmla="*/ 938213 h 714"/>
              <a:gd name="T62" fmla="*/ 742950 w 1246"/>
              <a:gd name="T63" fmla="*/ 889000 h 714"/>
              <a:gd name="T64" fmla="*/ 625475 w 1246"/>
              <a:gd name="T65" fmla="*/ 920750 h 714"/>
              <a:gd name="T66" fmla="*/ 581025 w 1246"/>
              <a:gd name="T67" fmla="*/ 1012825 h 714"/>
              <a:gd name="T68" fmla="*/ 495300 w 1246"/>
              <a:gd name="T69" fmla="*/ 1030288 h 714"/>
              <a:gd name="T70" fmla="*/ 473075 w 1246"/>
              <a:gd name="T71" fmla="*/ 962025 h 714"/>
              <a:gd name="T72" fmla="*/ 366712 w 1246"/>
              <a:gd name="T73" fmla="*/ 930275 h 714"/>
              <a:gd name="T74" fmla="*/ 323850 w 1246"/>
              <a:gd name="T75" fmla="*/ 935038 h 714"/>
              <a:gd name="T76" fmla="*/ 266700 w 1246"/>
              <a:gd name="T77" fmla="*/ 898525 h 714"/>
              <a:gd name="T78" fmla="*/ 225425 w 1246"/>
              <a:gd name="T79" fmla="*/ 981075 h 714"/>
              <a:gd name="T80" fmla="*/ 122238 w 1246"/>
              <a:gd name="T81" fmla="*/ 1001713 h 714"/>
              <a:gd name="T82" fmla="*/ 106363 w 1246"/>
              <a:gd name="T83" fmla="*/ 927100 h 714"/>
              <a:gd name="T84" fmla="*/ 49212 w 1246"/>
              <a:gd name="T85" fmla="*/ 915988 h 714"/>
              <a:gd name="T86" fmla="*/ 50800 w 1246"/>
              <a:gd name="T87" fmla="*/ 784225 h 714"/>
              <a:gd name="T88" fmla="*/ 68262 w 1246"/>
              <a:gd name="T89" fmla="*/ 660400 h 714"/>
              <a:gd name="T90" fmla="*/ 174625 w 1246"/>
              <a:gd name="T91" fmla="*/ 560388 h 714"/>
              <a:gd name="T92" fmla="*/ 263525 w 1246"/>
              <a:gd name="T93" fmla="*/ 454025 h 714"/>
              <a:gd name="T94" fmla="*/ 427038 w 1246"/>
              <a:gd name="T95" fmla="*/ 387350 h 714"/>
              <a:gd name="T96" fmla="*/ 484188 w 1246"/>
              <a:gd name="T97" fmla="*/ 376237 h 714"/>
              <a:gd name="T98" fmla="*/ 552450 w 1246"/>
              <a:gd name="T99" fmla="*/ 398462 h 714"/>
              <a:gd name="T100" fmla="*/ 615950 w 1246"/>
              <a:gd name="T101" fmla="*/ 333375 h 714"/>
              <a:gd name="T102" fmla="*/ 693737 w 1246"/>
              <a:gd name="T103" fmla="*/ 315912 h 714"/>
              <a:gd name="T104" fmla="*/ 765175 w 1246"/>
              <a:gd name="T105" fmla="*/ 276225 h 714"/>
              <a:gd name="T106" fmla="*/ 828675 w 1246"/>
              <a:gd name="T107" fmla="*/ 261938 h 714"/>
              <a:gd name="T108" fmla="*/ 911225 w 1246"/>
              <a:gd name="T109" fmla="*/ 319087 h 714"/>
              <a:gd name="T110" fmla="*/ 993775 w 1246"/>
              <a:gd name="T111" fmla="*/ 319087 h 714"/>
              <a:gd name="T112" fmla="*/ 1063625 w 1246"/>
              <a:gd name="T113" fmla="*/ 233363 h 714"/>
              <a:gd name="T114" fmla="*/ 1092200 w 1246"/>
              <a:gd name="T115" fmla="*/ 138113 h 714"/>
              <a:gd name="T116" fmla="*/ 1169987 w 1246"/>
              <a:gd name="T117" fmla="*/ 20637 h 714"/>
              <a:gd name="T118" fmla="*/ 1246187 w 1246"/>
              <a:gd name="T119" fmla="*/ 3175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1174750 w 926"/>
              <a:gd name="T1" fmla="*/ 188912 h 818"/>
              <a:gd name="T2" fmla="*/ 1206500 w 926"/>
              <a:gd name="T3" fmla="*/ 288925 h 818"/>
              <a:gd name="T4" fmla="*/ 1316038 w 926"/>
              <a:gd name="T5" fmla="*/ 300038 h 818"/>
              <a:gd name="T6" fmla="*/ 1404938 w 926"/>
              <a:gd name="T7" fmla="*/ 342900 h 818"/>
              <a:gd name="T8" fmla="*/ 1425575 w 926"/>
              <a:gd name="T9" fmla="*/ 452438 h 818"/>
              <a:gd name="T10" fmla="*/ 1439863 w 926"/>
              <a:gd name="T11" fmla="*/ 561975 h 818"/>
              <a:gd name="T12" fmla="*/ 1422400 w 926"/>
              <a:gd name="T13" fmla="*/ 622300 h 818"/>
              <a:gd name="T14" fmla="*/ 1422400 w 926"/>
              <a:gd name="T15" fmla="*/ 693737 h 818"/>
              <a:gd name="T16" fmla="*/ 1447800 w 926"/>
              <a:gd name="T17" fmla="*/ 750887 h 818"/>
              <a:gd name="T18" fmla="*/ 1462088 w 926"/>
              <a:gd name="T19" fmla="*/ 819150 h 818"/>
              <a:gd name="T20" fmla="*/ 1408113 w 926"/>
              <a:gd name="T21" fmla="*/ 850900 h 818"/>
              <a:gd name="T22" fmla="*/ 1323975 w 926"/>
              <a:gd name="T23" fmla="*/ 844550 h 818"/>
              <a:gd name="T24" fmla="*/ 1276350 w 926"/>
              <a:gd name="T25" fmla="*/ 917575 h 818"/>
              <a:gd name="T26" fmla="*/ 1230313 w 926"/>
              <a:gd name="T27" fmla="*/ 974725 h 818"/>
              <a:gd name="T28" fmla="*/ 1187450 w 926"/>
              <a:gd name="T29" fmla="*/ 1028700 h 818"/>
              <a:gd name="T30" fmla="*/ 1181100 w 926"/>
              <a:gd name="T31" fmla="*/ 1089025 h 818"/>
              <a:gd name="T32" fmla="*/ 1144588 w 926"/>
              <a:gd name="T33" fmla="*/ 1149350 h 818"/>
              <a:gd name="T34" fmla="*/ 1106488 w 926"/>
              <a:gd name="T35" fmla="*/ 1195388 h 818"/>
              <a:gd name="T36" fmla="*/ 1038225 w 926"/>
              <a:gd name="T37" fmla="*/ 1217613 h 818"/>
              <a:gd name="T38" fmla="*/ 977900 w 926"/>
              <a:gd name="T39" fmla="*/ 1260475 h 818"/>
              <a:gd name="T40" fmla="*/ 903288 w 926"/>
              <a:gd name="T41" fmla="*/ 1212850 h 818"/>
              <a:gd name="T42" fmla="*/ 842963 w 926"/>
              <a:gd name="T43" fmla="*/ 1177925 h 818"/>
              <a:gd name="T44" fmla="*/ 771525 w 926"/>
              <a:gd name="T45" fmla="*/ 1184275 h 818"/>
              <a:gd name="T46" fmla="*/ 750887 w 926"/>
              <a:gd name="T47" fmla="*/ 1228725 h 818"/>
              <a:gd name="T48" fmla="*/ 739775 w 926"/>
              <a:gd name="T49" fmla="*/ 1263650 h 818"/>
              <a:gd name="T50" fmla="*/ 708025 w 926"/>
              <a:gd name="T51" fmla="*/ 1292225 h 818"/>
              <a:gd name="T52" fmla="*/ 650875 w 926"/>
              <a:gd name="T53" fmla="*/ 1231900 h 818"/>
              <a:gd name="T54" fmla="*/ 625475 w 926"/>
              <a:gd name="T55" fmla="*/ 1169988 h 818"/>
              <a:gd name="T56" fmla="*/ 639763 w 926"/>
              <a:gd name="T57" fmla="*/ 1103313 h 818"/>
              <a:gd name="T58" fmla="*/ 658813 w 926"/>
              <a:gd name="T59" fmla="*/ 1036638 h 818"/>
              <a:gd name="T60" fmla="*/ 685800 w 926"/>
              <a:gd name="T61" fmla="*/ 996950 h 818"/>
              <a:gd name="T62" fmla="*/ 661988 w 926"/>
              <a:gd name="T63" fmla="*/ 946150 h 818"/>
              <a:gd name="T64" fmla="*/ 658813 w 926"/>
              <a:gd name="T65" fmla="*/ 882650 h 818"/>
              <a:gd name="T66" fmla="*/ 642938 w 926"/>
              <a:gd name="T67" fmla="*/ 811212 h 818"/>
              <a:gd name="T68" fmla="*/ 587375 w 926"/>
              <a:gd name="T69" fmla="*/ 779462 h 818"/>
              <a:gd name="T70" fmla="*/ 515938 w 926"/>
              <a:gd name="T71" fmla="*/ 793750 h 818"/>
              <a:gd name="T72" fmla="*/ 447675 w 926"/>
              <a:gd name="T73" fmla="*/ 741362 h 818"/>
              <a:gd name="T74" fmla="*/ 366713 w 926"/>
              <a:gd name="T75" fmla="*/ 711200 h 818"/>
              <a:gd name="T76" fmla="*/ 306388 w 926"/>
              <a:gd name="T77" fmla="*/ 690562 h 818"/>
              <a:gd name="T78" fmla="*/ 252413 w 926"/>
              <a:gd name="T79" fmla="*/ 647700 h 818"/>
              <a:gd name="T80" fmla="*/ 180975 w 926"/>
              <a:gd name="T81" fmla="*/ 630238 h 818"/>
              <a:gd name="T82" fmla="*/ 100012 w 926"/>
              <a:gd name="T83" fmla="*/ 606425 h 818"/>
              <a:gd name="T84" fmla="*/ 42863 w 926"/>
              <a:gd name="T85" fmla="*/ 569913 h 818"/>
              <a:gd name="T86" fmla="*/ 17463 w 926"/>
              <a:gd name="T87" fmla="*/ 495300 h 818"/>
              <a:gd name="T88" fmla="*/ 34925 w 926"/>
              <a:gd name="T89" fmla="*/ 417513 h 818"/>
              <a:gd name="T90" fmla="*/ 57150 w 926"/>
              <a:gd name="T91" fmla="*/ 328612 h 818"/>
              <a:gd name="T92" fmla="*/ 152400 w 926"/>
              <a:gd name="T93" fmla="*/ 352425 h 818"/>
              <a:gd name="T94" fmla="*/ 258763 w 926"/>
              <a:gd name="T95" fmla="*/ 325437 h 818"/>
              <a:gd name="T96" fmla="*/ 327025 w 926"/>
              <a:gd name="T97" fmla="*/ 266700 h 818"/>
              <a:gd name="T98" fmla="*/ 381000 w 926"/>
              <a:gd name="T99" fmla="*/ 192087 h 818"/>
              <a:gd name="T100" fmla="*/ 458788 w 926"/>
              <a:gd name="T101" fmla="*/ 136525 h 818"/>
              <a:gd name="T102" fmla="*/ 568325 w 926"/>
              <a:gd name="T103" fmla="*/ 107950 h 818"/>
              <a:gd name="T104" fmla="*/ 671513 w 926"/>
              <a:gd name="T105" fmla="*/ 103188 h 818"/>
              <a:gd name="T106" fmla="*/ 757237 w 926"/>
              <a:gd name="T107" fmla="*/ 90487 h 818"/>
              <a:gd name="T108" fmla="*/ 868363 w 926"/>
              <a:gd name="T109" fmla="*/ 93662 h 818"/>
              <a:gd name="T110" fmla="*/ 949325 w 926"/>
              <a:gd name="T111" fmla="*/ 42862 h 818"/>
              <a:gd name="T112" fmla="*/ 1020763 w 926"/>
              <a:gd name="T113" fmla="*/ 4763 h 818"/>
              <a:gd name="T114" fmla="*/ 1092200 w 926"/>
              <a:gd name="T115" fmla="*/ 28575 h 818"/>
              <a:gd name="T116" fmla="*/ 1163638 w 926"/>
              <a:gd name="T117" fmla="*/ 88900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173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>
              <a:gd name="T0" fmla="*/ 2147483647 w 1841"/>
              <a:gd name="T1" fmla="*/ 264615513 h 1071"/>
              <a:gd name="T2" fmla="*/ 2147483647 w 1841"/>
              <a:gd name="T3" fmla="*/ 468748909 h 1071"/>
              <a:gd name="T4" fmla="*/ 2147483647 w 1841"/>
              <a:gd name="T5" fmla="*/ 554434158 h 1071"/>
              <a:gd name="T6" fmla="*/ 2147483647 w 1841"/>
              <a:gd name="T7" fmla="*/ 647679075 h 1071"/>
              <a:gd name="T8" fmla="*/ 2147483647 w 1841"/>
              <a:gd name="T9" fmla="*/ 733364323 h 1071"/>
              <a:gd name="T10" fmla="*/ 2147483647 w 1841"/>
              <a:gd name="T11" fmla="*/ 919855944 h 1071"/>
              <a:gd name="T12" fmla="*/ 2147483647 w 1841"/>
              <a:gd name="T13" fmla="*/ 1123989241 h 1071"/>
              <a:gd name="T14" fmla="*/ 2147483647 w 1841"/>
              <a:gd name="T15" fmla="*/ 1338201568 h 1071"/>
              <a:gd name="T16" fmla="*/ 2147483647 w 1841"/>
              <a:gd name="T17" fmla="*/ 1557455791 h 1071"/>
              <a:gd name="T18" fmla="*/ 2147483647 w 1841"/>
              <a:gd name="T19" fmla="*/ 1411286838 h 1071"/>
              <a:gd name="T20" fmla="*/ 2147483647 w 1841"/>
              <a:gd name="T21" fmla="*/ 1398685273 h 1071"/>
              <a:gd name="T22" fmla="*/ 2147483647 w 1841"/>
              <a:gd name="T23" fmla="*/ 1428927125 h 1071"/>
              <a:gd name="T24" fmla="*/ 2147483647 w 1841"/>
              <a:gd name="T25" fmla="*/ 1292838790 h 1071"/>
              <a:gd name="T26" fmla="*/ 2147483647 w 1841"/>
              <a:gd name="T27" fmla="*/ 1078626463 h 1071"/>
              <a:gd name="T28" fmla="*/ 2147483647 w 1841"/>
              <a:gd name="T29" fmla="*/ 841731953 h 1071"/>
              <a:gd name="T30" fmla="*/ 2147483647 w 1841"/>
              <a:gd name="T31" fmla="*/ 919855944 h 1071"/>
              <a:gd name="T32" fmla="*/ 2147483647 w 1841"/>
              <a:gd name="T33" fmla="*/ 1111387676 h 1071"/>
              <a:gd name="T34" fmla="*/ 2147483647 w 1841"/>
              <a:gd name="T35" fmla="*/ 1292838790 h 1071"/>
              <a:gd name="T36" fmla="*/ 2147483647 w 1841"/>
              <a:gd name="T37" fmla="*/ 1474289904 h 1071"/>
              <a:gd name="T38" fmla="*/ 2147483647 w 1841"/>
              <a:gd name="T39" fmla="*/ 1643141040 h 1071"/>
              <a:gd name="T40" fmla="*/ 2147483647 w 1841"/>
              <a:gd name="T41" fmla="*/ 1721265428 h 1071"/>
              <a:gd name="T42" fmla="*/ 2147483647 w 1841"/>
              <a:gd name="T43" fmla="*/ 1829632859 h 1071"/>
              <a:gd name="T44" fmla="*/ 2147483647 w 1841"/>
              <a:gd name="T45" fmla="*/ 1940518063 h 1071"/>
              <a:gd name="T46" fmla="*/ 2147483647 w 1841"/>
              <a:gd name="T47" fmla="*/ 2016122694 h 1071"/>
              <a:gd name="T48" fmla="*/ 2147483647 w 1841"/>
              <a:gd name="T49" fmla="*/ 2147483647 h 1071"/>
              <a:gd name="T50" fmla="*/ 2147483647 w 1841"/>
              <a:gd name="T51" fmla="*/ 2147483647 h 1071"/>
              <a:gd name="T52" fmla="*/ 2147483647 w 1841"/>
              <a:gd name="T53" fmla="*/ 2147483647 h 1071"/>
              <a:gd name="T54" fmla="*/ 2147483647 w 1841"/>
              <a:gd name="T55" fmla="*/ 2147483647 h 1071"/>
              <a:gd name="T56" fmla="*/ 2147483647 w 1841"/>
              <a:gd name="T57" fmla="*/ 2147483647 h 1071"/>
              <a:gd name="T58" fmla="*/ 2147483647 w 1841"/>
              <a:gd name="T59" fmla="*/ 2147483647 h 1071"/>
              <a:gd name="T60" fmla="*/ 2147483647 w 1841"/>
              <a:gd name="T61" fmla="*/ 2147483647 h 1071"/>
              <a:gd name="T62" fmla="*/ 2147483647 w 1841"/>
              <a:gd name="T63" fmla="*/ 2147483647 h 1071"/>
              <a:gd name="T64" fmla="*/ 2147483647 w 1841"/>
              <a:gd name="T65" fmla="*/ 2147483647 h 1071"/>
              <a:gd name="T66" fmla="*/ 2147483647 w 1841"/>
              <a:gd name="T67" fmla="*/ 2147483647 h 1071"/>
              <a:gd name="T68" fmla="*/ 2147483647 w 1841"/>
              <a:gd name="T69" fmla="*/ 2094248273 h 1071"/>
              <a:gd name="T70" fmla="*/ 2147483647 w 1841"/>
              <a:gd name="T71" fmla="*/ 1940518063 h 1071"/>
              <a:gd name="T72" fmla="*/ 2147483647 w 1841"/>
              <a:gd name="T73" fmla="*/ 1756547589 h 1071"/>
              <a:gd name="T74" fmla="*/ 2147483647 w 1841"/>
              <a:gd name="T75" fmla="*/ 1721265428 h 1071"/>
              <a:gd name="T76" fmla="*/ 2147483647 w 1841"/>
              <a:gd name="T77" fmla="*/ 1683463906 h 1071"/>
              <a:gd name="T78" fmla="*/ 2066528017 w 1841"/>
              <a:gd name="T79" fmla="*/ 1547375174 h 1071"/>
              <a:gd name="T80" fmla="*/ 1857354346 w 1841"/>
              <a:gd name="T81" fmla="*/ 1494451139 h 1071"/>
              <a:gd name="T82" fmla="*/ 1794351261 w 1841"/>
              <a:gd name="T83" fmla="*/ 1280238812 h 1071"/>
              <a:gd name="T84" fmla="*/ 1597778762 w 1841"/>
              <a:gd name="T85" fmla="*/ 1088707080 h 1071"/>
              <a:gd name="T86" fmla="*/ 1403727609 w 1841"/>
              <a:gd name="T87" fmla="*/ 1010581501 h 1071"/>
              <a:gd name="T88" fmla="*/ 1239916731 w 1841"/>
              <a:gd name="T89" fmla="*/ 1265117886 h 1071"/>
              <a:gd name="T90" fmla="*/ 1111388024 w 1841"/>
              <a:gd name="T91" fmla="*/ 1446568999 h 1071"/>
              <a:gd name="T92" fmla="*/ 929936854 w 1841"/>
              <a:gd name="T93" fmla="*/ 1507052704 h 1071"/>
              <a:gd name="T94" fmla="*/ 748485484 w 1841"/>
              <a:gd name="T95" fmla="*/ 1398685273 h 1071"/>
              <a:gd name="T96" fmla="*/ 602316486 w 1841"/>
              <a:gd name="T97" fmla="*/ 1502012395 h 1071"/>
              <a:gd name="T98" fmla="*/ 423386264 w 1841"/>
              <a:gd name="T99" fmla="*/ 1570055769 h 1071"/>
              <a:gd name="T100" fmla="*/ 282257476 w 1841"/>
              <a:gd name="T101" fmla="*/ 1607858878 h 1071"/>
              <a:gd name="T102" fmla="*/ 15120937 w 1841"/>
              <a:gd name="T103" fmla="*/ 1542334865 h 1071"/>
              <a:gd name="T104" fmla="*/ 32761236 w 1841"/>
              <a:gd name="T105" fmla="*/ 1355843443 h 1071"/>
              <a:gd name="T106" fmla="*/ 309978389 w 1841"/>
              <a:gd name="T107" fmla="*/ 1174392329 h 1071"/>
              <a:gd name="T108" fmla="*/ 488910298 w 1841"/>
              <a:gd name="T109" fmla="*/ 924896253 h 1071"/>
              <a:gd name="T110" fmla="*/ 761087054 w 1841"/>
              <a:gd name="T111" fmla="*/ 864412549 h 1071"/>
              <a:gd name="T112" fmla="*/ 1060984921 w 1841"/>
              <a:gd name="T113" fmla="*/ 738404632 h 1071"/>
              <a:gd name="T114" fmla="*/ 1315521385 w 1841"/>
              <a:gd name="T115" fmla="*/ 705643419 h 1071"/>
              <a:gd name="T116" fmla="*/ 1534774090 w 1841"/>
              <a:gd name="T117" fmla="*/ 665320949 h 1071"/>
              <a:gd name="T118" fmla="*/ 1771669071 w 1841"/>
              <a:gd name="T119" fmla="*/ 435986109 h 1071"/>
              <a:gd name="T120" fmla="*/ 1945560570 w 1841"/>
              <a:gd name="T121" fmla="*/ 176410855 h 1071"/>
              <a:gd name="T122" fmla="*/ 2147483647 w 1841"/>
              <a:gd name="T123" fmla="*/ 12599981 h 107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41"/>
              <a:gd name="T187" fmla="*/ 0 h 1071"/>
              <a:gd name="T188" fmla="*/ 1841 w 1841"/>
              <a:gd name="T189" fmla="*/ 1071 h 107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608013 w 1609"/>
              <a:gd name="T1" fmla="*/ 146050 h 1094"/>
              <a:gd name="T2" fmla="*/ 768350 w 1609"/>
              <a:gd name="T3" fmla="*/ 134937 h 1094"/>
              <a:gd name="T4" fmla="*/ 846138 w 1609"/>
              <a:gd name="T5" fmla="*/ 111125 h 1094"/>
              <a:gd name="T6" fmla="*/ 960438 w 1609"/>
              <a:gd name="T7" fmla="*/ 152400 h 1094"/>
              <a:gd name="T8" fmla="*/ 1058863 w 1609"/>
              <a:gd name="T9" fmla="*/ 180975 h 1094"/>
              <a:gd name="T10" fmla="*/ 1169988 w 1609"/>
              <a:gd name="T11" fmla="*/ 88900 h 1094"/>
              <a:gd name="T12" fmla="*/ 1350963 w 1609"/>
              <a:gd name="T13" fmla="*/ 111125 h 1094"/>
              <a:gd name="T14" fmla="*/ 1501775 w 1609"/>
              <a:gd name="T15" fmla="*/ 209550 h 1094"/>
              <a:gd name="T16" fmla="*/ 1668463 w 1609"/>
              <a:gd name="T17" fmla="*/ 157162 h 1094"/>
              <a:gd name="T18" fmla="*/ 1789113 w 1609"/>
              <a:gd name="T19" fmla="*/ 39687 h 1094"/>
              <a:gd name="T20" fmla="*/ 1838326 w 1609"/>
              <a:gd name="T21" fmla="*/ 157162 h 1094"/>
              <a:gd name="T22" fmla="*/ 1857376 w 1609"/>
              <a:gd name="T23" fmla="*/ 260350 h 1094"/>
              <a:gd name="T24" fmla="*/ 1941513 w 1609"/>
              <a:gd name="T25" fmla="*/ 246062 h 1094"/>
              <a:gd name="T26" fmla="*/ 2049463 w 1609"/>
              <a:gd name="T27" fmla="*/ 138112 h 1094"/>
              <a:gd name="T28" fmla="*/ 2198688 w 1609"/>
              <a:gd name="T29" fmla="*/ 88900 h 1094"/>
              <a:gd name="T30" fmla="*/ 2270126 w 1609"/>
              <a:gd name="T31" fmla="*/ 200025 h 1094"/>
              <a:gd name="T32" fmla="*/ 2187576 w 1609"/>
              <a:gd name="T33" fmla="*/ 263525 h 1094"/>
              <a:gd name="T34" fmla="*/ 2095501 w 1609"/>
              <a:gd name="T35" fmla="*/ 320675 h 1094"/>
              <a:gd name="T36" fmla="*/ 2009776 w 1609"/>
              <a:gd name="T37" fmla="*/ 404812 h 1094"/>
              <a:gd name="T38" fmla="*/ 2049463 w 1609"/>
              <a:gd name="T39" fmla="*/ 501650 h 1094"/>
              <a:gd name="T40" fmla="*/ 2063751 w 1609"/>
              <a:gd name="T41" fmla="*/ 566737 h 1094"/>
              <a:gd name="T42" fmla="*/ 2147888 w 1609"/>
              <a:gd name="T43" fmla="*/ 608012 h 1094"/>
              <a:gd name="T44" fmla="*/ 2173288 w 1609"/>
              <a:gd name="T45" fmla="*/ 739775 h 1094"/>
              <a:gd name="T46" fmla="*/ 2155826 w 1609"/>
              <a:gd name="T47" fmla="*/ 842963 h 1094"/>
              <a:gd name="T48" fmla="*/ 2208213 w 1609"/>
              <a:gd name="T49" fmla="*/ 954087 h 1094"/>
              <a:gd name="T50" fmla="*/ 2233613 w 1609"/>
              <a:gd name="T51" fmla="*/ 1003300 h 1094"/>
              <a:gd name="T52" fmla="*/ 2225676 w 1609"/>
              <a:gd name="T53" fmla="*/ 1112837 h 1094"/>
              <a:gd name="T54" fmla="*/ 2343151 w 1609"/>
              <a:gd name="T55" fmla="*/ 1173162 h 1094"/>
              <a:gd name="T56" fmla="*/ 2301876 w 1609"/>
              <a:gd name="T57" fmla="*/ 1277937 h 1094"/>
              <a:gd name="T58" fmla="*/ 2339976 w 1609"/>
              <a:gd name="T59" fmla="*/ 1401762 h 1094"/>
              <a:gd name="T60" fmla="*/ 2376488 w 1609"/>
              <a:gd name="T61" fmla="*/ 1473200 h 1094"/>
              <a:gd name="T62" fmla="*/ 2446338 w 1609"/>
              <a:gd name="T63" fmla="*/ 1571625 h 1094"/>
              <a:gd name="T64" fmla="*/ 2549526 w 1609"/>
              <a:gd name="T65" fmla="*/ 1676400 h 1094"/>
              <a:gd name="T66" fmla="*/ 2446338 w 1609"/>
              <a:gd name="T67" fmla="*/ 1706563 h 1094"/>
              <a:gd name="T68" fmla="*/ 2284413 w 1609"/>
              <a:gd name="T69" fmla="*/ 1604962 h 1094"/>
              <a:gd name="T70" fmla="*/ 2112963 w 1609"/>
              <a:gd name="T71" fmla="*/ 1590675 h 1094"/>
              <a:gd name="T72" fmla="*/ 1958976 w 1609"/>
              <a:gd name="T73" fmla="*/ 1593850 h 1094"/>
              <a:gd name="T74" fmla="*/ 1912938 w 1609"/>
              <a:gd name="T75" fmla="*/ 1528762 h 1094"/>
              <a:gd name="T76" fmla="*/ 1735138 w 1609"/>
              <a:gd name="T77" fmla="*/ 1543050 h 1094"/>
              <a:gd name="T78" fmla="*/ 1651001 w 1609"/>
              <a:gd name="T79" fmla="*/ 1390650 h 1094"/>
              <a:gd name="T80" fmla="*/ 1457325 w 1609"/>
              <a:gd name="T81" fmla="*/ 1384300 h 1094"/>
              <a:gd name="T82" fmla="*/ 1312863 w 1609"/>
              <a:gd name="T83" fmla="*/ 1393825 h 1094"/>
              <a:gd name="T84" fmla="*/ 1147763 w 1609"/>
              <a:gd name="T85" fmla="*/ 1404937 h 1094"/>
              <a:gd name="T86" fmla="*/ 960438 w 1609"/>
              <a:gd name="T87" fmla="*/ 1465262 h 1094"/>
              <a:gd name="T88" fmla="*/ 820738 w 1609"/>
              <a:gd name="T89" fmla="*/ 1433512 h 1094"/>
              <a:gd name="T90" fmla="*/ 903288 w 1609"/>
              <a:gd name="T91" fmla="*/ 1358900 h 1094"/>
              <a:gd name="T92" fmla="*/ 1046163 w 1609"/>
              <a:gd name="T93" fmla="*/ 1347787 h 1094"/>
              <a:gd name="T94" fmla="*/ 966788 w 1609"/>
              <a:gd name="T95" fmla="*/ 1220787 h 1094"/>
              <a:gd name="T96" fmla="*/ 914400 w 1609"/>
              <a:gd name="T97" fmla="*/ 1089025 h 1094"/>
              <a:gd name="T98" fmla="*/ 739775 w 1609"/>
              <a:gd name="T99" fmla="*/ 1098550 h 1094"/>
              <a:gd name="T100" fmla="*/ 600075 w 1609"/>
              <a:gd name="T101" fmla="*/ 1042987 h 1094"/>
              <a:gd name="T102" fmla="*/ 561975 w 1609"/>
              <a:gd name="T103" fmla="*/ 942975 h 1094"/>
              <a:gd name="T104" fmla="*/ 384175 w 1609"/>
              <a:gd name="T105" fmla="*/ 1042987 h 1094"/>
              <a:gd name="T106" fmla="*/ 341313 w 1609"/>
              <a:gd name="T107" fmla="*/ 896937 h 1094"/>
              <a:gd name="T108" fmla="*/ 230188 w 1609"/>
              <a:gd name="T109" fmla="*/ 817563 h 1094"/>
              <a:gd name="T110" fmla="*/ 163513 w 1609"/>
              <a:gd name="T111" fmla="*/ 676275 h 1094"/>
              <a:gd name="T112" fmla="*/ 25400 w 1609"/>
              <a:gd name="T113" fmla="*/ 573087 h 1094"/>
              <a:gd name="T114" fmla="*/ 195263 w 1609"/>
              <a:gd name="T115" fmla="*/ 415925 h 1094"/>
              <a:gd name="T116" fmla="*/ 277813 w 1609"/>
              <a:gd name="T117" fmla="*/ 214313 h 1094"/>
              <a:gd name="T118" fmla="*/ 398463 w 1609"/>
              <a:gd name="T119" fmla="*/ 33337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71463 w 1401"/>
              <a:gd name="T1" fmla="*/ 95250 h 1071"/>
              <a:gd name="T2" fmla="*/ 415925 w 1401"/>
              <a:gd name="T3" fmla="*/ 130175 h 1071"/>
              <a:gd name="T4" fmla="*/ 501650 w 1401"/>
              <a:gd name="T5" fmla="*/ 26988 h 1071"/>
              <a:gd name="T6" fmla="*/ 558800 w 1401"/>
              <a:gd name="T7" fmla="*/ 69850 h 1071"/>
              <a:gd name="T8" fmla="*/ 676275 w 1401"/>
              <a:gd name="T9" fmla="*/ 127000 h 1071"/>
              <a:gd name="T10" fmla="*/ 776288 w 1401"/>
              <a:gd name="T11" fmla="*/ 146050 h 1071"/>
              <a:gd name="T12" fmla="*/ 906463 w 1401"/>
              <a:gd name="T13" fmla="*/ 20638 h 1071"/>
              <a:gd name="T14" fmla="*/ 1049338 w 1401"/>
              <a:gd name="T15" fmla="*/ 84138 h 1071"/>
              <a:gd name="T16" fmla="*/ 1184275 w 1401"/>
              <a:gd name="T17" fmla="*/ 169863 h 1071"/>
              <a:gd name="T18" fmla="*/ 1330325 w 1401"/>
              <a:gd name="T19" fmla="*/ 120650 h 1071"/>
              <a:gd name="T20" fmla="*/ 1430338 w 1401"/>
              <a:gd name="T21" fmla="*/ 6350 h 1071"/>
              <a:gd name="T22" fmla="*/ 1493838 w 1401"/>
              <a:gd name="T23" fmla="*/ 84138 h 1071"/>
              <a:gd name="T24" fmla="*/ 1498600 w 1401"/>
              <a:gd name="T25" fmla="*/ 180975 h 1071"/>
              <a:gd name="T26" fmla="*/ 1568450 w 1401"/>
              <a:gd name="T27" fmla="*/ 269875 h 1071"/>
              <a:gd name="T28" fmla="*/ 1657351 w 1401"/>
              <a:gd name="T29" fmla="*/ 152400 h 1071"/>
              <a:gd name="T30" fmla="*/ 1722438 w 1401"/>
              <a:gd name="T31" fmla="*/ 66675 h 1071"/>
              <a:gd name="T32" fmla="*/ 1906588 w 1401"/>
              <a:gd name="T33" fmla="*/ 71438 h 1071"/>
              <a:gd name="T34" fmla="*/ 1924051 w 1401"/>
              <a:gd name="T35" fmla="*/ 169863 h 1071"/>
              <a:gd name="T36" fmla="*/ 1857376 w 1401"/>
              <a:gd name="T37" fmla="*/ 227013 h 1071"/>
              <a:gd name="T38" fmla="*/ 1768476 w 1401"/>
              <a:gd name="T39" fmla="*/ 304800 h 1071"/>
              <a:gd name="T40" fmla="*/ 1703388 w 1401"/>
              <a:gd name="T41" fmla="*/ 344488 h 1071"/>
              <a:gd name="T42" fmla="*/ 1689101 w 1401"/>
              <a:gd name="T43" fmla="*/ 450850 h 1071"/>
              <a:gd name="T44" fmla="*/ 1689101 w 1401"/>
              <a:gd name="T45" fmla="*/ 500063 h 1071"/>
              <a:gd name="T46" fmla="*/ 1771651 w 1401"/>
              <a:gd name="T47" fmla="*/ 550863 h 1071"/>
              <a:gd name="T48" fmla="*/ 1814513 w 1401"/>
              <a:gd name="T49" fmla="*/ 622300 h 1071"/>
              <a:gd name="T50" fmla="*/ 1828801 w 1401"/>
              <a:gd name="T51" fmla="*/ 738188 h 1071"/>
              <a:gd name="T52" fmla="*/ 1828801 w 1401"/>
              <a:gd name="T53" fmla="*/ 831850 h 1071"/>
              <a:gd name="T54" fmla="*/ 1882776 w 1401"/>
              <a:gd name="T55" fmla="*/ 923925 h 1071"/>
              <a:gd name="T56" fmla="*/ 1897063 w 1401"/>
              <a:gd name="T57" fmla="*/ 966788 h 1071"/>
              <a:gd name="T58" fmla="*/ 1914526 w 1401"/>
              <a:gd name="T59" fmla="*/ 1049338 h 1071"/>
              <a:gd name="T60" fmla="*/ 1995488 w 1401"/>
              <a:gd name="T61" fmla="*/ 1101725 h 1071"/>
              <a:gd name="T62" fmla="*/ 1949451 w 1401"/>
              <a:gd name="T63" fmla="*/ 1201738 h 1071"/>
              <a:gd name="T64" fmla="*/ 2006601 w 1401"/>
              <a:gd name="T65" fmla="*/ 1311275 h 1071"/>
              <a:gd name="T66" fmla="*/ 2000251 w 1401"/>
              <a:gd name="T67" fmla="*/ 1431925 h 1071"/>
              <a:gd name="T68" fmla="*/ 2089151 w 1401"/>
              <a:gd name="T69" fmla="*/ 1454150 h 1071"/>
              <a:gd name="T70" fmla="*/ 2146301 w 1401"/>
              <a:gd name="T71" fmla="*/ 1517650 h 1071"/>
              <a:gd name="T72" fmla="*/ 2216151 w 1401"/>
              <a:gd name="T73" fmla="*/ 1655763 h 1071"/>
              <a:gd name="T74" fmla="*/ 2116138 w 1401"/>
              <a:gd name="T75" fmla="*/ 1670051 h 1071"/>
              <a:gd name="T76" fmla="*/ 1971676 w 1401"/>
              <a:gd name="T77" fmla="*/ 1560513 h 1071"/>
              <a:gd name="T78" fmla="*/ 1825626 w 1401"/>
              <a:gd name="T79" fmla="*/ 1546225 h 1071"/>
              <a:gd name="T80" fmla="*/ 1644651 w 1401"/>
              <a:gd name="T81" fmla="*/ 1606550 h 1071"/>
              <a:gd name="T82" fmla="*/ 1585913 w 1401"/>
              <a:gd name="T83" fmla="*/ 1474788 h 1071"/>
              <a:gd name="T84" fmla="*/ 1493838 w 1401"/>
              <a:gd name="T85" fmla="*/ 1517650 h 1071"/>
              <a:gd name="T86" fmla="*/ 1352550 w 1401"/>
              <a:gd name="T87" fmla="*/ 1474788 h 1071"/>
              <a:gd name="T88" fmla="*/ 1273175 w 1401"/>
              <a:gd name="T89" fmla="*/ 1344613 h 1071"/>
              <a:gd name="T90" fmla="*/ 1098550 w 1401"/>
              <a:gd name="T91" fmla="*/ 1347788 h 1071"/>
              <a:gd name="T92" fmla="*/ 992188 w 1401"/>
              <a:gd name="T93" fmla="*/ 1365250 h 1071"/>
              <a:gd name="T94" fmla="*/ 825500 w 1401"/>
              <a:gd name="T95" fmla="*/ 1365250 h 1071"/>
              <a:gd name="T96" fmla="*/ 658813 w 1401"/>
              <a:gd name="T97" fmla="*/ 1419225 h 1071"/>
              <a:gd name="T98" fmla="*/ 490538 w 1401"/>
              <a:gd name="T99" fmla="*/ 1443038 h 1071"/>
              <a:gd name="T100" fmla="*/ 530225 w 1401"/>
              <a:gd name="T101" fmla="*/ 1357313 h 1071"/>
              <a:gd name="T102" fmla="*/ 665163 w 1401"/>
              <a:gd name="T103" fmla="*/ 1358900 h 1071"/>
              <a:gd name="T104" fmla="*/ 647700 w 1401"/>
              <a:gd name="T105" fmla="*/ 1262063 h 1071"/>
              <a:gd name="T106" fmla="*/ 581025 w 1401"/>
              <a:gd name="T107" fmla="*/ 1181100 h 1071"/>
              <a:gd name="T108" fmla="*/ 573088 w 1401"/>
              <a:gd name="T109" fmla="*/ 1020763 h 1071"/>
              <a:gd name="T110" fmla="*/ 388938 w 1401"/>
              <a:gd name="T111" fmla="*/ 1077913 h 1071"/>
              <a:gd name="T112" fmla="*/ 269875 w 1401"/>
              <a:gd name="T113" fmla="*/ 1006475 h 1071"/>
              <a:gd name="T114" fmla="*/ 260350 w 1401"/>
              <a:gd name="T115" fmla="*/ 903288 h 1071"/>
              <a:gd name="T116" fmla="*/ 93663 w 1401"/>
              <a:gd name="T117" fmla="*/ 1003300 h 1071"/>
              <a:gd name="T118" fmla="*/ 25400 w 1401"/>
              <a:gd name="T119" fmla="*/ 909638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17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180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9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441325 w 1837"/>
              <a:gd name="T1" fmla="*/ 103188 h 1225"/>
              <a:gd name="T2" fmla="*/ 508000 w 1837"/>
              <a:gd name="T3" fmla="*/ 209550 h 1225"/>
              <a:gd name="T4" fmla="*/ 550863 w 1837"/>
              <a:gd name="T5" fmla="*/ 327025 h 1225"/>
              <a:gd name="T6" fmla="*/ 590550 w 1837"/>
              <a:gd name="T7" fmla="*/ 433388 h 1225"/>
              <a:gd name="T8" fmla="*/ 687388 w 1837"/>
              <a:gd name="T9" fmla="*/ 484188 h 1225"/>
              <a:gd name="T10" fmla="*/ 817563 w 1837"/>
              <a:gd name="T11" fmla="*/ 504825 h 1225"/>
              <a:gd name="T12" fmla="*/ 952500 w 1837"/>
              <a:gd name="T13" fmla="*/ 576263 h 1225"/>
              <a:gd name="T14" fmla="*/ 1092200 w 1837"/>
              <a:gd name="T15" fmla="*/ 590550 h 1225"/>
              <a:gd name="T16" fmla="*/ 1131888 w 1837"/>
              <a:gd name="T17" fmla="*/ 554038 h 1225"/>
              <a:gd name="T18" fmla="*/ 1084263 w 1837"/>
              <a:gd name="T19" fmla="*/ 461963 h 1225"/>
              <a:gd name="T20" fmla="*/ 1023938 w 1837"/>
              <a:gd name="T21" fmla="*/ 384175 h 1225"/>
              <a:gd name="T22" fmla="*/ 1181100 w 1837"/>
              <a:gd name="T23" fmla="*/ 315913 h 1225"/>
              <a:gd name="T24" fmla="*/ 1336675 w 1837"/>
              <a:gd name="T25" fmla="*/ 206375 h 1225"/>
              <a:gd name="T26" fmla="*/ 1412875 w 1837"/>
              <a:gd name="T27" fmla="*/ 284163 h 1225"/>
              <a:gd name="T28" fmla="*/ 1347788 w 1837"/>
              <a:gd name="T29" fmla="*/ 465138 h 1225"/>
              <a:gd name="T30" fmla="*/ 1408113 w 1837"/>
              <a:gd name="T31" fmla="*/ 558800 h 1225"/>
              <a:gd name="T32" fmla="*/ 1568450 w 1837"/>
              <a:gd name="T33" fmla="*/ 568325 h 1225"/>
              <a:gd name="T34" fmla="*/ 1697038 w 1837"/>
              <a:gd name="T35" fmla="*/ 628650 h 1225"/>
              <a:gd name="T36" fmla="*/ 1614488 w 1837"/>
              <a:gd name="T37" fmla="*/ 711200 h 1225"/>
              <a:gd name="T38" fmla="*/ 1576388 w 1837"/>
              <a:gd name="T39" fmla="*/ 817563 h 1225"/>
              <a:gd name="T40" fmla="*/ 1568450 w 1837"/>
              <a:gd name="T41" fmla="*/ 903288 h 1225"/>
              <a:gd name="T42" fmla="*/ 1689101 w 1837"/>
              <a:gd name="T43" fmla="*/ 939800 h 1225"/>
              <a:gd name="T44" fmla="*/ 1820863 w 1837"/>
              <a:gd name="T45" fmla="*/ 954088 h 1225"/>
              <a:gd name="T46" fmla="*/ 1995488 w 1837"/>
              <a:gd name="T47" fmla="*/ 963613 h 1225"/>
              <a:gd name="T48" fmla="*/ 2176463 w 1837"/>
              <a:gd name="T49" fmla="*/ 938213 h 1225"/>
              <a:gd name="T50" fmla="*/ 2327276 w 1837"/>
              <a:gd name="T51" fmla="*/ 995363 h 1225"/>
              <a:gd name="T52" fmla="*/ 2446338 w 1837"/>
              <a:gd name="T53" fmla="*/ 1092200 h 1225"/>
              <a:gd name="T54" fmla="*/ 2574926 w 1837"/>
              <a:gd name="T55" fmla="*/ 1127125 h 1225"/>
              <a:gd name="T56" fmla="*/ 2649538 w 1837"/>
              <a:gd name="T57" fmla="*/ 1117600 h 1225"/>
              <a:gd name="T58" fmla="*/ 2746376 w 1837"/>
              <a:gd name="T59" fmla="*/ 1077913 h 1225"/>
              <a:gd name="T60" fmla="*/ 2863851 w 1837"/>
              <a:gd name="T61" fmla="*/ 1166813 h 1225"/>
              <a:gd name="T62" fmla="*/ 2681288 w 1837"/>
              <a:gd name="T63" fmla="*/ 1290638 h 1225"/>
              <a:gd name="T64" fmla="*/ 2540001 w 1837"/>
              <a:gd name="T65" fmla="*/ 1457325 h 1225"/>
              <a:gd name="T66" fmla="*/ 2330451 w 1837"/>
              <a:gd name="T67" fmla="*/ 1490663 h 1225"/>
              <a:gd name="T68" fmla="*/ 2152651 w 1837"/>
              <a:gd name="T69" fmla="*/ 1536700 h 1225"/>
              <a:gd name="T70" fmla="*/ 2055813 w 1837"/>
              <a:gd name="T71" fmla="*/ 1674813 h 1225"/>
              <a:gd name="T72" fmla="*/ 2038351 w 1837"/>
              <a:gd name="T73" fmla="*/ 1814513 h 1225"/>
              <a:gd name="T74" fmla="*/ 1984376 w 1837"/>
              <a:gd name="T75" fmla="*/ 1857376 h 1225"/>
              <a:gd name="T76" fmla="*/ 1825626 w 1837"/>
              <a:gd name="T77" fmla="*/ 1768476 h 1225"/>
              <a:gd name="T78" fmla="*/ 1654176 w 1837"/>
              <a:gd name="T79" fmla="*/ 1714501 h 1225"/>
              <a:gd name="T80" fmla="*/ 1593850 w 1837"/>
              <a:gd name="T81" fmla="*/ 1792288 h 1225"/>
              <a:gd name="T82" fmla="*/ 1522413 w 1837"/>
              <a:gd name="T83" fmla="*/ 1846263 h 1225"/>
              <a:gd name="T84" fmla="*/ 1398588 w 1837"/>
              <a:gd name="T85" fmla="*/ 1878013 h 1225"/>
              <a:gd name="T86" fmla="*/ 1366838 w 1837"/>
              <a:gd name="T87" fmla="*/ 1735138 h 1225"/>
              <a:gd name="T88" fmla="*/ 1227138 w 1837"/>
              <a:gd name="T89" fmla="*/ 1660526 h 1225"/>
              <a:gd name="T90" fmla="*/ 1066800 w 1837"/>
              <a:gd name="T91" fmla="*/ 1639888 h 1225"/>
              <a:gd name="T92" fmla="*/ 925513 w 1837"/>
              <a:gd name="T93" fmla="*/ 1674813 h 1225"/>
              <a:gd name="T94" fmla="*/ 771525 w 1837"/>
              <a:gd name="T95" fmla="*/ 1728788 h 1225"/>
              <a:gd name="T96" fmla="*/ 619125 w 1837"/>
              <a:gd name="T97" fmla="*/ 1806576 h 1225"/>
              <a:gd name="T98" fmla="*/ 452438 w 1837"/>
              <a:gd name="T99" fmla="*/ 1820863 h 1225"/>
              <a:gd name="T100" fmla="*/ 369888 w 1837"/>
              <a:gd name="T101" fmla="*/ 1909763 h 1225"/>
              <a:gd name="T102" fmla="*/ 295275 w 1837"/>
              <a:gd name="T103" fmla="*/ 1878013 h 1225"/>
              <a:gd name="T104" fmla="*/ 192088 w 1837"/>
              <a:gd name="T105" fmla="*/ 1838326 h 1225"/>
              <a:gd name="T106" fmla="*/ 180975 w 1837"/>
              <a:gd name="T107" fmla="*/ 1754188 h 1225"/>
              <a:gd name="T108" fmla="*/ 146050 w 1837"/>
              <a:gd name="T109" fmla="*/ 1628776 h 1225"/>
              <a:gd name="T110" fmla="*/ 188913 w 1837"/>
              <a:gd name="T111" fmla="*/ 1533525 h 1225"/>
              <a:gd name="T112" fmla="*/ 71438 w 1837"/>
              <a:gd name="T113" fmla="*/ 1493838 h 1225"/>
              <a:gd name="T114" fmla="*/ 74613 w 1837"/>
              <a:gd name="T115" fmla="*/ 1384300 h 1225"/>
              <a:gd name="T116" fmla="*/ 68263 w 1837"/>
              <a:gd name="T117" fmla="*/ 1368425 h 1225"/>
              <a:gd name="T118" fmla="*/ 38100 w 1837"/>
              <a:gd name="T119" fmla="*/ 1250950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186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7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Butha-Buthe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93%</a:t>
            </a:r>
          </a:p>
        </p:txBody>
      </p:sp>
      <p:sp>
        <p:nvSpPr>
          <p:cNvPr id="7188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latin typeface="Calibri" pitchFamily="34" charset="0"/>
              </a:rPr>
              <a:t>89%</a:t>
            </a:r>
          </a:p>
        </p:txBody>
      </p:sp>
      <p:sp>
        <p:nvSpPr>
          <p:cNvPr id="7189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91%</a:t>
            </a:r>
          </a:p>
        </p:txBody>
      </p:sp>
      <p:sp>
        <p:nvSpPr>
          <p:cNvPr id="7190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solidFill>
                  <a:srgbClr val="000000"/>
                </a:solidFill>
                <a:latin typeface="Calibri" pitchFamily="34" charset="0"/>
              </a:rPr>
              <a:t>94%</a:t>
            </a:r>
          </a:p>
        </p:txBody>
      </p:sp>
      <p:sp>
        <p:nvSpPr>
          <p:cNvPr id="7191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90%</a:t>
            </a:r>
          </a:p>
        </p:txBody>
      </p:sp>
      <p:sp>
        <p:nvSpPr>
          <p:cNvPr id="7192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93%</a:t>
            </a:r>
          </a:p>
        </p:txBody>
      </p:sp>
      <p:sp>
        <p:nvSpPr>
          <p:cNvPr id="7193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90%</a:t>
            </a:r>
          </a:p>
        </p:txBody>
      </p:sp>
      <p:sp>
        <p:nvSpPr>
          <p:cNvPr id="7194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95%</a:t>
            </a:r>
          </a:p>
        </p:txBody>
      </p:sp>
      <p:sp>
        <p:nvSpPr>
          <p:cNvPr id="7195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91%</a:t>
            </a:r>
          </a:p>
        </p:txBody>
      </p:sp>
      <p:sp>
        <p:nvSpPr>
          <p:cNvPr id="7196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95%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685800" y="152400"/>
            <a:ext cx="7696200" cy="1143000"/>
          </a:xfrm>
          <a:prstGeom prst="rect">
            <a:avLst/>
          </a:prstGeom>
          <a:noFill/>
          <a:ln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Antenatal Care from a Skilled Provider by Province</a:t>
            </a:r>
          </a:p>
        </p:txBody>
      </p:sp>
      <p:sp>
        <p:nvSpPr>
          <p:cNvPr id="7198" name="Text Box 45"/>
          <p:cNvSpPr txBox="1">
            <a:spLocks noChangeArrowheads="1"/>
          </p:cNvSpPr>
          <p:nvPr/>
        </p:nvSpPr>
        <p:spPr bwMode="auto">
          <a:xfrm>
            <a:off x="4419600" y="54864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with a live birth in the past 5 years who received antenatal care from a skilled provider*</a:t>
            </a:r>
          </a:p>
        </p:txBody>
      </p:sp>
      <p:sp>
        <p:nvSpPr>
          <p:cNvPr id="7199" name="TextBox 34"/>
          <p:cNvSpPr txBox="1">
            <a:spLocks noChangeArrowheads="1"/>
          </p:cNvSpPr>
          <p:nvPr/>
        </p:nvSpPr>
        <p:spPr bwMode="auto">
          <a:xfrm>
            <a:off x="2971800" y="65500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*Skilled provider includes doctor, nurse, or midwife.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Timing of Antenatal Care and </a:t>
            </a:r>
            <a:br>
              <a:rPr lang="en-US" sz="3600" smtClean="0"/>
            </a:br>
            <a:r>
              <a:rPr lang="en-US" sz="3600" smtClean="0"/>
              <a:t>Number of Visits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8"/>
            <a:ext cx="8229600" cy="4525962"/>
          </a:xfrm>
        </p:spPr>
        <p:txBody>
          <a:bodyPr/>
          <a:lstStyle/>
          <a:p>
            <a:pPr eaLnBrk="1" hangingPunct="1"/>
            <a:r>
              <a:rPr lang="en-US" b="1" smtClean="0"/>
              <a:t>33%</a:t>
            </a:r>
            <a:r>
              <a:rPr lang="en-US" smtClean="0"/>
              <a:t> of women went to their first ANC visit during the 1</a:t>
            </a:r>
            <a:r>
              <a:rPr lang="en-US" baseline="30000" smtClean="0"/>
              <a:t>st</a:t>
            </a:r>
            <a:r>
              <a:rPr lang="en-US" smtClean="0"/>
              <a:t> trimester of pregnancy, as recommended.</a:t>
            </a:r>
          </a:p>
          <a:p>
            <a:pPr eaLnBrk="1" hangingPunct="1"/>
            <a:r>
              <a:rPr lang="en-US" b="1" smtClean="0"/>
              <a:t>70%</a:t>
            </a:r>
            <a:r>
              <a:rPr lang="en-US" smtClean="0"/>
              <a:t> of women had 4 or more ANC visits, as recommended.</a:t>
            </a:r>
          </a:p>
          <a:p>
            <a:pPr eaLnBrk="1" hangingPunct="1"/>
            <a:r>
              <a:rPr lang="en-US" b="1" smtClean="0"/>
              <a:t>8% </a:t>
            </a:r>
            <a:r>
              <a:rPr lang="en-US" smtClean="0"/>
              <a:t>of women had no ANC visits.</a:t>
            </a:r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Components of Antenatal Care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3429000" y="5943600"/>
            <a:ext cx="43434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with a live birth in the past 5 years, and percent among those who received ANC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Tetanus Toxoid Injections</a:t>
            </a:r>
          </a:p>
        </p:txBody>
      </p:sp>
      <p:sp>
        <p:nvSpPr>
          <p:cNvPr id="10243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</p:spPr>
        <p:txBody>
          <a:bodyPr/>
          <a:lstStyle/>
          <a:p>
            <a:pPr marL="288925" indent="-288925" eaLnBrk="1" hangingPunct="1">
              <a:lnSpc>
                <a:spcPct val="90000"/>
              </a:lnSpc>
              <a:spcAft>
                <a:spcPct val="50000"/>
              </a:spcAft>
              <a:buFont typeface="Arial" pitchFamily="34" charset="0"/>
              <a:buNone/>
            </a:pPr>
            <a:r>
              <a:rPr lang="en-US" b="1" smtClean="0"/>
              <a:t>	</a:t>
            </a:r>
            <a:r>
              <a:rPr lang="en-US" b="1" smtClean="0">
                <a:solidFill>
                  <a:schemeClr val="accent1"/>
                </a:solidFill>
              </a:rPr>
              <a:t>76%</a:t>
            </a:r>
            <a:r>
              <a:rPr lang="en-US" b="1" smtClean="0"/>
              <a:t> </a:t>
            </a:r>
            <a:r>
              <a:rPr lang="en-US" smtClean="0"/>
              <a:t>of last births were protected against neonatal tetanus. </a:t>
            </a:r>
          </a:p>
          <a:p>
            <a:pPr marL="288925" indent="-288925" eaLnBrk="1" hangingPunct="1">
              <a:lnSpc>
                <a:spcPct val="90000"/>
              </a:lnSpc>
              <a:spcAft>
                <a:spcPct val="50000"/>
              </a:spcAft>
              <a:buFont typeface="Arial" pitchFamily="34" charset="0"/>
              <a:buNone/>
            </a:pPr>
            <a:r>
              <a:rPr lang="en-US" b="1" smtClean="0"/>
              <a:t>   </a:t>
            </a:r>
            <a:r>
              <a:rPr lang="en-US" b="1" smtClean="0">
                <a:solidFill>
                  <a:schemeClr val="accent1"/>
                </a:solidFill>
              </a:rPr>
              <a:t>60%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of women received two or more TT injections during their last pregnancy.</a:t>
            </a:r>
            <a:endParaRPr lang="en-US" sz="48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smtClean="0">
                <a:sym typeface="WP IconicSymbolsB"/>
              </a:rPr>
              <a:t>Antenatal care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800" b="1" smtClean="0">
                <a:sym typeface="WP IconicSymbolsB"/>
              </a:rPr>
              <a:t>Delivery and postnatal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Place of Delivery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533400" y="1524000"/>
          <a:ext cx="8342313" cy="4976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distribution of live births in the 5 years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1566</TotalTime>
  <Words>600</Words>
  <Application>Microsoft Office PowerPoint</Application>
  <PresentationFormat>On-screen Show (4:3)</PresentationFormat>
  <Paragraphs>123</Paragraphs>
  <Slides>16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Antenatal Care by Provider</vt:lpstr>
      <vt:lpstr>Slide 4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Assistance During Delivery</vt:lpstr>
      <vt:lpstr>How Does Lesotho Compare?</vt:lpstr>
      <vt:lpstr>Slide 12</vt:lpstr>
      <vt:lpstr>Slide 13</vt:lpstr>
      <vt:lpstr>Postnatal Care</vt:lpstr>
      <vt:lpstr>Problems Accessing Health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116</cp:revision>
  <dcterms:created xsi:type="dcterms:W3CDTF">2008-03-04T17:38:56Z</dcterms:created>
  <dcterms:modified xsi:type="dcterms:W3CDTF">2012-05-10T19:07:10Z</dcterms:modified>
</cp:coreProperties>
</file>