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6" r:id="rId2"/>
    <p:sldId id="257" r:id="rId3"/>
    <p:sldId id="258" r:id="rId4"/>
    <p:sldId id="277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85052" autoAdjust="0"/>
  </p:normalViewPr>
  <p:slideViewPr>
    <p:cSldViewPr>
      <p:cViewPr varScale="1">
        <p:scale>
          <a:sx n="74" d="100"/>
          <a:sy n="74" d="100"/>
        </p:scale>
        <p:origin x="-39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FFFFA3-C020-494A-AA24-30FBCB544B5F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C7FC3B-7F9E-4DC5-9363-B8E7B5499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3B89F3D-9F19-43DA-8676-93933F4D1C0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2DC448-2695-4FA4-95A2-826161FACB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6352C3-1A8B-4FEA-8377-1432469EC40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DE08CB-4BC4-404F-8659-431DDA363D8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67D90-097C-4BBA-B59D-6223290E2B0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90AF3-DBF6-43FD-8D3A-AD451915E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FDE69-0EE9-44AB-ABF3-3C6ADA9BA1C8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1745-3C0E-48F5-BC18-43F82ABB1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C6491-E1CC-4209-9950-C7FC96226B96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FCC8A-4B04-4C76-B2C6-629113D60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613E-8469-4B60-A81F-7DBA600EE62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63437-A077-4F08-A54A-8787180B1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2DA5F-C1F5-404A-AEFA-356C6BACBAC3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E1E17-CB53-424D-A525-3C7EC73847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69DF9-B00B-459F-9A3D-178E5DE3830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90CD9-AA58-4FFD-8BA5-2FEB6AB5B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CE178-FA9E-4BAC-9FA1-EC2E59CCC52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E9D6-DF9E-4FF2-9B16-6902319CF7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FB58-1150-41BB-9624-2BEC02B65570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583F1-DCD5-4B77-8951-8E3A8CF2B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7F8C5-146C-4BF0-A11E-861B0097E55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8A652-EDE4-48C7-92EB-1B492D2023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45F7B-B58D-4A32-A196-D67C0B5AB41E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339FE-CF84-4790-8119-B808E209B5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1F2F1-1331-4221-9237-1EF338F1F4A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3C8DB-DA86-4BF6-B6CA-040700700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5B8F81-157A-445D-8AB6-C9D4FC2DE7E6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E1E9EB-C1E7-4DBE-8235-1B1DE288F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Microsoft_Office_Excel_97-2003_Worksheet3.xls"/><Relationship Id="rId4" Type="http://schemas.openxmlformats.org/officeDocument/2006/relationships/oleObject" Target="../embeddings/Microsoft_Office_Excel_97-2003_Worksheet2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Characteristics of Households and Respondents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2009 Lesotho Demographic and Health Survey</a:t>
            </a:r>
            <a:endParaRPr 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798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Household Durable Goods and Possessions</a:t>
            </a:r>
          </a:p>
        </p:txBody>
      </p:sp>
      <p:graphicFrame>
        <p:nvGraphicFramePr>
          <p:cNvPr id="11267" name="Content Placeholder 3"/>
          <p:cNvGraphicFramePr>
            <a:graphicFrameLocks noGrp="1"/>
          </p:cNvGraphicFramePr>
          <p:nvPr>
            <p:ph idx="1"/>
          </p:nvPr>
        </p:nvGraphicFramePr>
        <p:xfrm>
          <a:off x="558800" y="1397000"/>
          <a:ext cx="8178800" cy="5283200"/>
        </p:xfrm>
        <a:graphic>
          <a:graphicData uri="http://schemas.openxmlformats.org/presentationml/2006/ole">
            <p:oleObj spid="_x0000_s11267" r:id="rId3" imgW="8175445" imgH="5285690" progId="Excel.Sheet.8">
              <p:embed/>
            </p:oleObj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5334000" y="60960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households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Residency Status</a:t>
            </a:r>
          </a:p>
        </p:txBody>
      </p:sp>
      <p:graphicFrame>
        <p:nvGraphicFramePr>
          <p:cNvPr id="12291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701800"/>
          <a:ext cx="8331200" cy="4627563"/>
        </p:xfrm>
        <a:graphic>
          <a:graphicData uri="http://schemas.openxmlformats.org/presentationml/2006/ole">
            <p:oleObj spid="_x0000_s12291" r:id="rId3" imgW="8327858" imgH="4627265" progId="Excel.Sheet.8">
              <p:embed/>
            </p:oleObj>
          </a:graphicData>
        </a:graphic>
      </p:graphicFrame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1981200" y="1066800"/>
            <a:ext cx="586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 of household population by residency status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886200" y="4343400"/>
            <a:ext cx="1371600" cy="6461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In the household</a:t>
            </a:r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3810000" y="2209800"/>
            <a:ext cx="1371600" cy="6461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Elsewhere in Lesotho</a:t>
            </a:r>
          </a:p>
        </p:txBody>
      </p:sp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3886200" y="18288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In RSA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953000" y="19812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276600" y="2057400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Wealth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Households are then ranked, from lowest score to highest score.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This list is then separated into 5 equal pieces (or quintiles) each representing 20% of the population.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z="3600" smtClean="0"/>
              <a:t>Wealth Index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&lt;1%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30%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61%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364" name="TextBox 4"/>
          <p:cNvSpPr txBox="1">
            <a:spLocks noChangeArrowheads="1"/>
          </p:cNvSpPr>
          <p:nvPr/>
        </p:nvSpPr>
        <p:spPr bwMode="auto">
          <a:xfrm>
            <a:off x="381000" y="2590800"/>
            <a:ext cx="82296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alibri" pitchFamily="34" charset="0"/>
              </a:rPr>
              <a:t>Most households with high socio-economic status are in urban areas, while those with low are more often in rural areas.</a:t>
            </a:r>
          </a:p>
          <a:p>
            <a:pPr algn="ctr"/>
            <a:endParaRPr lang="en-US" sz="2800">
              <a:latin typeface="Calibri" pitchFamily="34" charset="0"/>
            </a:endParaRPr>
          </a:p>
          <a:p>
            <a:pPr algn="ctr"/>
            <a:r>
              <a:rPr lang="en-US" sz="2800">
                <a:latin typeface="Calibri" pitchFamily="34" charset="0"/>
              </a:rPr>
              <a:t>The highest proportion of households with low socio-economic status are in Thaba-Tseka Province (54% in the lowest quintile), and the largest proportion of wealthy households are in Maseru Province (34% in the highest quintile).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525963"/>
          </a:xfrm>
        </p:spPr>
        <p:txBody>
          <a:bodyPr/>
          <a:lstStyle/>
          <a:p>
            <a:pPr eaLnBrk="1" hangingPunct="1"/>
            <a:r>
              <a:rPr lang="en-US" sz="2400" smtClean="0"/>
              <a:t>Household Characteristics</a:t>
            </a:r>
          </a:p>
          <a:p>
            <a:pPr lvl="1" eaLnBrk="1" hangingPunct="1"/>
            <a:r>
              <a:rPr lang="en-US" smtClean="0"/>
              <a:t>Education</a:t>
            </a:r>
          </a:p>
          <a:p>
            <a:pPr lvl="1" eaLnBrk="1" hangingPunct="1"/>
            <a:r>
              <a:rPr lang="en-US" smtClean="0"/>
              <a:t>Drinking Water, Sanitation, and Electricity</a:t>
            </a:r>
          </a:p>
          <a:p>
            <a:pPr lvl="1" eaLnBrk="1" hangingPunct="1"/>
            <a:r>
              <a:rPr lang="en-US" smtClean="0"/>
              <a:t>Ownership of Goods</a:t>
            </a:r>
          </a:p>
          <a:p>
            <a:pPr lvl="1" eaLnBrk="1" hangingPunct="1"/>
            <a:r>
              <a:rPr lang="en-US" smtClean="0"/>
              <a:t>Wealth</a:t>
            </a:r>
          </a:p>
          <a:p>
            <a:pPr eaLnBrk="1" hangingPunct="1"/>
            <a:r>
              <a:rPr lang="en-US" sz="2400" b="1" smtClean="0"/>
              <a:t>Respondent Characteristics</a:t>
            </a:r>
          </a:p>
          <a:p>
            <a:pPr lvl="1" eaLnBrk="1" hangingPunct="1"/>
            <a:r>
              <a:rPr lang="en-US" b="1" smtClean="0"/>
              <a:t>Education and Literacy</a:t>
            </a:r>
          </a:p>
          <a:p>
            <a:pPr lvl="1" eaLnBrk="1" hangingPunct="1"/>
            <a:r>
              <a:rPr lang="en-US" b="1" smtClean="0"/>
              <a:t>Mass Media</a:t>
            </a:r>
          </a:p>
          <a:p>
            <a:pPr lvl="1" eaLnBrk="1" hangingPunct="1"/>
            <a:r>
              <a:rPr lang="en-US" b="1" smtClean="0"/>
              <a:t>Employment</a:t>
            </a:r>
          </a:p>
          <a:p>
            <a:pPr lvl="1" eaLnBrk="1" hangingPunct="1"/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Educational Level of Respondents</a:t>
            </a:r>
          </a:p>
        </p:txBody>
      </p:sp>
      <p:graphicFrame>
        <p:nvGraphicFramePr>
          <p:cNvPr id="16387" name="Content Placeholder 6"/>
          <p:cNvGraphicFramePr>
            <a:graphicFrameLocks noGrp="1"/>
          </p:cNvGraphicFramePr>
          <p:nvPr>
            <p:ph idx="1"/>
          </p:nvPr>
        </p:nvGraphicFramePr>
        <p:xfrm>
          <a:off x="101600" y="1701800"/>
          <a:ext cx="8788400" cy="4627563"/>
        </p:xfrm>
        <a:graphic>
          <a:graphicData uri="http://schemas.openxmlformats.org/presentationml/2006/ole">
            <p:oleObj spid="_x0000_s16387" r:id="rId3" imgW="8785097" imgH="4627265" progId="Excel.Sheet.8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52600" y="3581400"/>
            <a:ext cx="1676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No education or incomplete primary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5200" y="3733800"/>
            <a:ext cx="1447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Complete primary</a:t>
            </a:r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5486400" y="3581400"/>
            <a:ext cx="1447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tx2"/>
                </a:solidFill>
                <a:latin typeface="Calibri" pitchFamily="34" charset="0"/>
              </a:rPr>
              <a:t>Incomplete or complete secondary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3719513"/>
            <a:ext cx="1371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More than secondary</a:t>
            </a: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flipH="1" flipV="1">
            <a:off x="7620000" y="2971800"/>
            <a:ext cx="381000" cy="7477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flipH="1">
            <a:off x="7543800" y="4365625"/>
            <a:ext cx="457200" cy="7397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Literacy of Respondents</a:t>
            </a:r>
          </a:p>
        </p:txBody>
      </p:sp>
      <p:graphicFrame>
        <p:nvGraphicFramePr>
          <p:cNvPr id="17411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701800"/>
          <a:ext cx="8331200" cy="4856163"/>
        </p:xfrm>
        <a:graphic>
          <a:graphicData uri="http://schemas.openxmlformats.org/presentationml/2006/ole">
            <p:oleObj spid="_x0000_s17411" r:id="rId3" imgW="8327858" imgH="4858933" progId="Excel.Sheet.8">
              <p:embed/>
            </p:oleObj>
          </a:graphicData>
        </a:graphic>
      </p:graphicFrame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52400" y="12192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who are literate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Weekly Exposure to Mass Media</a:t>
            </a:r>
          </a:p>
        </p:txBody>
      </p:sp>
      <p:graphicFrame>
        <p:nvGraphicFramePr>
          <p:cNvPr id="18435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5054600"/>
        </p:xfrm>
        <a:graphic>
          <a:graphicData uri="http://schemas.openxmlformats.org/presentationml/2006/ole">
            <p:oleObj spid="_x0000_s18435" r:id="rId3" imgW="8327858" imgH="5054022" progId="Excel.Sheet.8">
              <p:embed/>
            </p:oleObj>
          </a:graphicData>
        </a:graphic>
      </p:graphicFrame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152400" y="160020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</a:t>
            </a: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6553200" y="6488113"/>
            <a:ext cx="2286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*At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Employment by Residence and Education</a:t>
            </a:r>
          </a:p>
        </p:txBody>
      </p:sp>
      <p:graphicFrame>
        <p:nvGraphicFramePr>
          <p:cNvPr id="19459" name="Content Placeholder 3"/>
          <p:cNvGraphicFramePr>
            <a:graphicFrameLocks noGrp="1"/>
          </p:cNvGraphicFramePr>
          <p:nvPr>
            <p:ph idx="1"/>
          </p:nvPr>
        </p:nvGraphicFramePr>
        <p:xfrm>
          <a:off x="177800" y="1854200"/>
          <a:ext cx="9017000" cy="4902200"/>
        </p:xfrm>
        <a:graphic>
          <a:graphicData uri="http://schemas.openxmlformats.org/presentationml/2006/ole">
            <p:oleObj spid="_x0000_s19459" r:id="rId3" imgW="9016765" imgH="4901609" progId="Excel.Sheet.8">
              <p:embed/>
            </p:oleObj>
          </a:graphicData>
        </a:graphic>
      </p:graphicFrame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152400" y="1371600"/>
            <a:ext cx="251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and men who worked in the last 7 days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Occupation</a:t>
            </a:r>
          </a:p>
        </p:txBody>
      </p:sp>
      <p:graphicFrame>
        <p:nvGraphicFramePr>
          <p:cNvPr id="20483" name="Content Placeholder 3"/>
          <p:cNvGraphicFramePr>
            <a:graphicFrameLocks noGrp="1"/>
          </p:cNvGraphicFramePr>
          <p:nvPr>
            <p:ph idx="1"/>
          </p:nvPr>
        </p:nvGraphicFramePr>
        <p:xfrm>
          <a:off x="101600" y="1701800"/>
          <a:ext cx="8940800" cy="4627563"/>
        </p:xfrm>
        <a:graphic>
          <a:graphicData uri="http://schemas.openxmlformats.org/presentationml/2006/ole">
            <p:oleObj spid="_x0000_s20483" r:id="rId3" imgW="8937511" imgH="4627265" progId="Excel.Sheet.8">
              <p:embed/>
            </p:oleObj>
          </a:graphicData>
        </a:graphic>
      </p:graphicFrame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0" y="1219200"/>
            <a:ext cx="3048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and men employed in the last 12 months by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189038"/>
            <a:ext cx="4038600" cy="4525962"/>
          </a:xfrm>
        </p:spPr>
        <p:txBody>
          <a:bodyPr/>
          <a:lstStyle/>
          <a:p>
            <a:pPr eaLnBrk="1" hangingPunct="1"/>
            <a:r>
              <a:rPr lang="en-US" sz="2400" b="1" smtClean="0"/>
              <a:t>Household Characteristics</a:t>
            </a:r>
          </a:p>
          <a:p>
            <a:pPr lvl="1" eaLnBrk="1" hangingPunct="1"/>
            <a:r>
              <a:rPr lang="en-US" b="1" smtClean="0"/>
              <a:t>Education</a:t>
            </a:r>
          </a:p>
          <a:p>
            <a:pPr lvl="1" eaLnBrk="1" hangingPunct="1"/>
            <a:r>
              <a:rPr lang="en-US" b="1" smtClean="0"/>
              <a:t>Drinking Water, Sanitation, and Electricity</a:t>
            </a:r>
          </a:p>
          <a:p>
            <a:pPr lvl="1" eaLnBrk="1" hangingPunct="1"/>
            <a:r>
              <a:rPr lang="en-US" b="1" smtClean="0"/>
              <a:t>Ownership of Goods</a:t>
            </a:r>
          </a:p>
          <a:p>
            <a:pPr lvl="1" eaLnBrk="1" hangingPunct="1"/>
            <a:r>
              <a:rPr lang="en-US" b="1" smtClean="0"/>
              <a:t>Wealth</a:t>
            </a:r>
          </a:p>
          <a:p>
            <a:pPr eaLnBrk="1" hangingPunct="1"/>
            <a:r>
              <a:rPr lang="en-US" sz="2400" smtClean="0"/>
              <a:t>Respondent Characteristics</a:t>
            </a:r>
          </a:p>
          <a:p>
            <a:pPr lvl="1" eaLnBrk="1" hangingPunct="1"/>
            <a:r>
              <a:rPr lang="en-US" smtClean="0"/>
              <a:t>Education and Literacy</a:t>
            </a:r>
          </a:p>
          <a:p>
            <a:pPr lvl="1" eaLnBrk="1" hangingPunct="1"/>
            <a:r>
              <a:rPr lang="en-US" smtClean="0"/>
              <a:t>Mass Media</a:t>
            </a:r>
          </a:p>
          <a:p>
            <a:pPr lvl="1" eaLnBrk="1" hangingPunct="1"/>
            <a:r>
              <a:rPr lang="en-US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Type of Employment and Payment: Women</a:t>
            </a:r>
          </a:p>
        </p:txBody>
      </p:sp>
      <p:graphicFrame>
        <p:nvGraphicFramePr>
          <p:cNvPr id="21507" name="Content Placeholder 6"/>
          <p:cNvGraphicFramePr>
            <a:graphicFrameLocks noGrp="1"/>
          </p:cNvGraphicFramePr>
          <p:nvPr>
            <p:ph idx="1"/>
          </p:nvPr>
        </p:nvGraphicFramePr>
        <p:xfrm>
          <a:off x="330200" y="1778000"/>
          <a:ext cx="8407400" cy="4779963"/>
        </p:xfrm>
        <a:graphic>
          <a:graphicData uri="http://schemas.openxmlformats.org/presentationml/2006/ole">
            <p:oleObj spid="_x0000_s21507" r:id="rId3" imgW="8407113" imgH="4779678" progId="Excel.Sheet.8">
              <p:embed/>
            </p:oleObj>
          </a:graphicData>
        </a:graphic>
      </p:graphicFrame>
      <p:sp>
        <p:nvSpPr>
          <p:cNvPr id="21508" name="TextBox 7"/>
          <p:cNvSpPr txBox="1">
            <a:spLocks noChangeArrowheads="1"/>
          </p:cNvSpPr>
          <p:nvPr/>
        </p:nvSpPr>
        <p:spPr bwMode="auto">
          <a:xfrm>
            <a:off x="152400" y="12192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Percent distribution of women age 15-49 employed in the 12 months before the survey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3886200" y="21336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Not paid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5638800"/>
            <a:ext cx="144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Cash only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3800" y="4419600"/>
            <a:ext cx="144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In-kind only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0" y="4953000"/>
            <a:ext cx="1371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Cash and in-kind</a:t>
            </a:r>
          </a:p>
        </p:txBody>
      </p:sp>
      <p:cxnSp>
        <p:nvCxnSpPr>
          <p:cNvPr id="12" name="Straight Connector 11"/>
          <p:cNvCxnSpPr>
            <a:stCxn id="21509" idx="3"/>
          </p:cNvCxnSpPr>
          <p:nvPr/>
        </p:nvCxnSpPr>
        <p:spPr>
          <a:xfrm flipV="1">
            <a:off x="5029200" y="2209800"/>
            <a:ext cx="609600" cy="107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429000" y="2362200"/>
            <a:ext cx="5334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029200" y="2438400"/>
            <a:ext cx="533400" cy="1981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429000" y="4648200"/>
            <a:ext cx="457200" cy="457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029200" y="2438400"/>
            <a:ext cx="685800" cy="2743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505200" y="5181600"/>
            <a:ext cx="3810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5181600" y="5638800"/>
            <a:ext cx="609600" cy="107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505200" y="5867400"/>
            <a:ext cx="53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22531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en-US" sz="2600" b="1" smtClean="0"/>
              <a:t>28% </a:t>
            </a:r>
            <a:r>
              <a:rPr lang="en-US" sz="2600" smtClean="0"/>
              <a:t>of Basotho children under 18 are </a:t>
            </a:r>
            <a:r>
              <a:rPr lang="en-US" sz="2600" b="1" smtClean="0"/>
              <a:t>orphans.</a:t>
            </a:r>
          </a:p>
          <a:p>
            <a:pPr eaLnBrk="1" hangingPunct="1">
              <a:spcBef>
                <a:spcPts val="600"/>
              </a:spcBef>
            </a:pPr>
            <a:r>
              <a:rPr lang="en-US" sz="2600" b="1" smtClean="0"/>
              <a:t>91% </a:t>
            </a:r>
            <a:r>
              <a:rPr lang="en-US" sz="2600" smtClean="0"/>
              <a:t>of urban households and </a:t>
            </a:r>
            <a:r>
              <a:rPr lang="en-US" sz="2600" b="1" smtClean="0"/>
              <a:t>74% </a:t>
            </a:r>
            <a:r>
              <a:rPr lang="en-US" sz="2600" smtClean="0"/>
              <a:t>of rural households use an </a:t>
            </a:r>
            <a:r>
              <a:rPr lang="en-US" sz="2600" b="1" smtClean="0"/>
              <a:t>improved source of drinking water.</a:t>
            </a:r>
          </a:p>
          <a:p>
            <a:pPr eaLnBrk="1" hangingPunct="1">
              <a:spcBef>
                <a:spcPts val="600"/>
              </a:spcBef>
            </a:pPr>
            <a:r>
              <a:rPr lang="en-US" sz="2600" b="1" smtClean="0"/>
              <a:t>77% </a:t>
            </a:r>
            <a:r>
              <a:rPr lang="en-US" sz="2600" smtClean="0"/>
              <a:t>of households use a </a:t>
            </a:r>
            <a:r>
              <a:rPr lang="en-US" sz="2600" b="1" smtClean="0"/>
              <a:t>nonimproved toilet facility</a:t>
            </a:r>
            <a:r>
              <a:rPr lang="en-US" sz="2600" smtClean="0"/>
              <a:t>. </a:t>
            </a:r>
            <a:r>
              <a:rPr lang="en-US" sz="2600" b="1" smtClean="0"/>
              <a:t>1/3 </a:t>
            </a:r>
            <a:r>
              <a:rPr lang="en-US" sz="2600" smtClean="0"/>
              <a:t>households have </a:t>
            </a:r>
            <a:r>
              <a:rPr lang="en-US" sz="2600" b="1" smtClean="0"/>
              <a:t>no facility </a:t>
            </a:r>
            <a:r>
              <a:rPr lang="en-US" sz="2600" smtClean="0"/>
              <a:t>or use the </a:t>
            </a:r>
            <a:r>
              <a:rPr lang="en-US" sz="2600" b="1" smtClean="0"/>
              <a:t>bush/field</a:t>
            </a:r>
            <a:r>
              <a:rPr lang="en-US" sz="2600" smtClean="0"/>
              <a:t>.</a:t>
            </a:r>
            <a:r>
              <a:rPr lang="en-US" sz="2600" b="1" smtClean="0"/>
              <a:t> </a:t>
            </a:r>
          </a:p>
          <a:p>
            <a:pPr eaLnBrk="1" hangingPunct="1">
              <a:spcBef>
                <a:spcPts val="600"/>
              </a:spcBef>
            </a:pPr>
            <a:r>
              <a:rPr lang="en-US" sz="2600" b="1" smtClean="0"/>
              <a:t>43%</a:t>
            </a:r>
            <a:r>
              <a:rPr lang="en-US" sz="2600" smtClean="0"/>
              <a:t> of households have </a:t>
            </a:r>
            <a:r>
              <a:rPr lang="en-US" sz="2600" b="1" smtClean="0"/>
              <a:t>electricity.</a:t>
            </a:r>
          </a:p>
          <a:p>
            <a:pPr eaLnBrk="1" hangingPunct="1">
              <a:spcBef>
                <a:spcPts val="600"/>
              </a:spcBef>
            </a:pPr>
            <a:r>
              <a:rPr lang="en-US" sz="2600" b="1" smtClean="0"/>
              <a:t>25%</a:t>
            </a:r>
            <a:r>
              <a:rPr lang="en-US" sz="2600" smtClean="0"/>
              <a:t> of female respondents and </a:t>
            </a:r>
            <a:r>
              <a:rPr lang="en-US" sz="2600" b="1" smtClean="0"/>
              <a:t>48%</a:t>
            </a:r>
            <a:r>
              <a:rPr lang="en-US" sz="2600" smtClean="0"/>
              <a:t> of male respondents have not completed primary school</a:t>
            </a:r>
            <a:r>
              <a:rPr lang="en-US" sz="2600" b="1" smtClean="0"/>
              <a:t>.</a:t>
            </a:r>
          </a:p>
          <a:p>
            <a:pPr eaLnBrk="1" hangingPunct="1">
              <a:spcBef>
                <a:spcPts val="600"/>
              </a:spcBef>
            </a:pPr>
            <a:r>
              <a:rPr lang="en-US" sz="2600" b="1" smtClean="0"/>
              <a:t>97%</a:t>
            </a:r>
            <a:r>
              <a:rPr lang="en-US" sz="2600" smtClean="0"/>
              <a:t> of female respondents and </a:t>
            </a:r>
            <a:r>
              <a:rPr lang="en-US" sz="2600" b="1" smtClean="0"/>
              <a:t>81%</a:t>
            </a:r>
            <a:r>
              <a:rPr lang="en-US" sz="2600" smtClean="0"/>
              <a:t> of male respondents are </a:t>
            </a:r>
            <a:r>
              <a:rPr lang="en-US" sz="2600" b="1" smtClean="0"/>
              <a:t>literate.</a:t>
            </a:r>
          </a:p>
          <a:p>
            <a:pPr eaLnBrk="1" hangingPunct="1">
              <a:spcBef>
                <a:spcPts val="600"/>
              </a:spcBef>
            </a:pPr>
            <a:r>
              <a:rPr lang="en-US" sz="2600" b="1" smtClean="0"/>
              <a:t>39% </a:t>
            </a:r>
            <a:r>
              <a:rPr lang="en-US" sz="2600" smtClean="0"/>
              <a:t>of women and </a:t>
            </a:r>
            <a:r>
              <a:rPr lang="en-US" sz="2600" b="1" smtClean="0"/>
              <a:t>62%</a:t>
            </a:r>
            <a:r>
              <a:rPr lang="en-US" sz="2600" smtClean="0"/>
              <a:t> of men are </a:t>
            </a:r>
            <a:r>
              <a:rPr lang="en-US" sz="2600" b="1" smtClean="0"/>
              <a:t>currently employed.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Lesotho’s Households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36% </a:t>
            </a:r>
            <a:r>
              <a:rPr lang="en-US" smtClean="0"/>
              <a:t>of households are headed by women</a:t>
            </a:r>
          </a:p>
          <a:p>
            <a:pPr eaLnBrk="1" hangingPunct="1"/>
            <a:r>
              <a:rPr lang="en-US" smtClean="0"/>
              <a:t>Average household size: </a:t>
            </a:r>
            <a:r>
              <a:rPr lang="en-US" b="1" smtClean="0"/>
              <a:t>3.6</a:t>
            </a:r>
            <a:r>
              <a:rPr lang="en-US" smtClean="0"/>
              <a:t> members</a:t>
            </a:r>
          </a:p>
          <a:p>
            <a:pPr eaLnBrk="1" hangingPunct="1"/>
            <a:r>
              <a:rPr lang="en-US" b="1" smtClean="0"/>
              <a:t>40%</a:t>
            </a:r>
            <a:r>
              <a:rPr lang="en-US" smtClean="0"/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Orphanhood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28%</a:t>
            </a:r>
            <a:r>
              <a:rPr lang="en-US" smtClean="0"/>
              <a:t> of children under 18 are </a:t>
            </a:r>
            <a:r>
              <a:rPr lang="en-US" b="1" i="1" smtClean="0">
                <a:solidFill>
                  <a:schemeClr val="accent1"/>
                </a:solidFill>
              </a:rPr>
              <a:t>orphans</a:t>
            </a:r>
            <a:r>
              <a:rPr lang="en-US" smtClean="0"/>
              <a:t> (have one or both parents dead)</a:t>
            </a:r>
          </a:p>
          <a:p>
            <a:pPr eaLnBrk="1" hangingPunct="1"/>
            <a:r>
              <a:rPr lang="en-US" smtClean="0"/>
              <a:t>Orphanhood is high in all districts, ranging from 25% in Berea to 34% in Quthing.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School Attendance</a:t>
            </a:r>
          </a:p>
        </p:txBody>
      </p:sp>
      <p:graphicFrame>
        <p:nvGraphicFramePr>
          <p:cNvPr id="6147" name="Content Placeholder 3"/>
          <p:cNvGraphicFramePr>
            <a:graphicFrameLocks noGrp="1"/>
          </p:cNvGraphicFramePr>
          <p:nvPr>
            <p:ph idx="1"/>
          </p:nvPr>
        </p:nvGraphicFramePr>
        <p:xfrm>
          <a:off x="482600" y="1930400"/>
          <a:ext cx="8331200" cy="4627563"/>
        </p:xfrm>
        <a:graphic>
          <a:graphicData uri="http://schemas.openxmlformats.org/presentationml/2006/ole">
            <p:oleObj spid="_x0000_s6147" r:id="rId3" imgW="8333954" imgH="4627265" progId="Excel.Sheet.8">
              <p:embed/>
            </p:oleObj>
          </a:graphicData>
        </a:graphic>
      </p:graphicFrame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152400" y="1219200"/>
            <a:ext cx="2743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Net attendance ratio: percent of school-age children attending at that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Drinking Water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</a:rPr>
              <a:t>91%</a:t>
            </a:r>
            <a:r>
              <a:rPr lang="en-US" sz="2000" dirty="0">
                <a:solidFill>
                  <a:schemeClr val="bg1"/>
                </a:solidFill>
              </a:rPr>
              <a:t> of urban households use an improved source of drinking water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054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</a:rPr>
              <a:t>74% </a:t>
            </a:r>
            <a:r>
              <a:rPr lang="en-US" sz="2000" dirty="0">
                <a:solidFill>
                  <a:schemeClr val="bg1"/>
                </a:solidFill>
              </a:rPr>
              <a:t>of rural households use an improved source of drinking water</a:t>
            </a:r>
          </a:p>
        </p:txBody>
      </p:sp>
      <p:graphicFrame>
        <p:nvGraphicFramePr>
          <p:cNvPr id="7177" name="Chart 12"/>
          <p:cNvGraphicFramePr>
            <a:graphicFrameLocks/>
          </p:cNvGraphicFramePr>
          <p:nvPr/>
        </p:nvGraphicFramePr>
        <p:xfrm>
          <a:off x="4445000" y="1092200"/>
          <a:ext cx="5359400" cy="4673600"/>
        </p:xfrm>
        <a:graphic>
          <a:graphicData uri="http://schemas.openxmlformats.org/presentationml/2006/ole">
            <p:oleObj spid="_x0000_s7177" r:id="rId4" imgW="5358848" imgH="4676037" progId="Excel.Sheet.8">
              <p:embed/>
            </p:oleObj>
          </a:graphicData>
        </a:graphic>
      </p:graphicFrame>
      <p:graphicFrame>
        <p:nvGraphicFramePr>
          <p:cNvPr id="7178" name="Chart 14"/>
          <p:cNvGraphicFramePr>
            <a:graphicFrameLocks/>
          </p:cNvGraphicFramePr>
          <p:nvPr/>
        </p:nvGraphicFramePr>
        <p:xfrm>
          <a:off x="-660400" y="1168400"/>
          <a:ext cx="6045200" cy="4673600"/>
        </p:xfrm>
        <a:graphic>
          <a:graphicData uri="http://schemas.openxmlformats.org/presentationml/2006/ole">
            <p:oleObj spid="_x0000_s7178" r:id="rId5" imgW="6041660" imgH="4669941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Distance to Drinking Water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Overall, only </a:t>
            </a:r>
            <a:r>
              <a:rPr lang="en-US" b="1" smtClean="0"/>
              <a:t>23%</a:t>
            </a:r>
            <a:r>
              <a:rPr lang="en-US" smtClean="0"/>
              <a:t> of households have water on premises.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b="1" smtClean="0"/>
              <a:t>6%</a:t>
            </a:r>
            <a:r>
              <a:rPr lang="en-US" smtClean="0"/>
              <a:t> of rural households have </a:t>
            </a:r>
            <a:r>
              <a:rPr lang="en-US" b="1" smtClean="0"/>
              <a:t>water on premises</a:t>
            </a:r>
            <a:r>
              <a:rPr lang="en-US" smtClean="0"/>
              <a:t> versus </a:t>
            </a:r>
            <a:r>
              <a:rPr lang="en-US" b="1" smtClean="0"/>
              <a:t>63%</a:t>
            </a:r>
            <a:r>
              <a:rPr lang="en-US" smtClean="0"/>
              <a:t> of urban households.</a:t>
            </a:r>
          </a:p>
          <a:p>
            <a:pPr eaLnBrk="1" hangingPunct="1"/>
            <a:r>
              <a:rPr lang="en-US" b="1" smtClean="0"/>
              <a:t>32%</a:t>
            </a:r>
            <a:r>
              <a:rPr lang="en-US" smtClean="0"/>
              <a:t> of rural households and </a:t>
            </a:r>
            <a:r>
              <a:rPr lang="en-US" b="1" smtClean="0"/>
              <a:t>9% </a:t>
            </a:r>
            <a:r>
              <a:rPr lang="en-US" smtClean="0"/>
              <a:t>of urban households require </a:t>
            </a:r>
            <a:r>
              <a:rPr lang="en-US" b="1" smtClean="0"/>
              <a:t>30 minutes or longer</a:t>
            </a:r>
            <a:r>
              <a:rPr lang="en-US" smtClean="0"/>
              <a:t> (roundtrip) to obtain drinking water.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Sanitation</a:t>
            </a:r>
          </a:p>
        </p:txBody>
      </p:sp>
      <p:graphicFrame>
        <p:nvGraphicFramePr>
          <p:cNvPr id="9219" name="Chart 4"/>
          <p:cNvGraphicFramePr>
            <a:graphicFrameLocks/>
          </p:cNvGraphicFramePr>
          <p:nvPr/>
        </p:nvGraphicFramePr>
        <p:xfrm>
          <a:off x="101600" y="863600"/>
          <a:ext cx="8636000" cy="5511800"/>
        </p:xfrm>
        <a:graphic>
          <a:graphicData uri="http://schemas.openxmlformats.org/presentationml/2006/ole">
            <p:oleObj spid="_x0000_s9219" r:id="rId3" imgW="8632684" imgH="5511262" progId="Excel.Sheet.8">
              <p:embed/>
            </p:oleObj>
          </a:graphicData>
        </a:graphic>
      </p:graphicFrame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5105400" y="6211888"/>
            <a:ext cx="4038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distribution of households by type of toilet/latrine facilities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1905000"/>
            <a:ext cx="2743200" cy="120032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</a:rPr>
              <a:t>77% of households use a </a:t>
            </a:r>
            <a:r>
              <a:rPr lang="en-US" sz="2400" dirty="0" err="1">
                <a:solidFill>
                  <a:schemeClr val="bg1"/>
                </a:solidFill>
              </a:rPr>
              <a:t>nonimproved</a:t>
            </a:r>
            <a:r>
              <a:rPr lang="en-US" sz="2400" dirty="0">
                <a:solidFill>
                  <a:schemeClr val="bg1"/>
                </a:solidFill>
              </a:rPr>
              <a:t> toilet facility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Access to Electricity</a:t>
            </a:r>
          </a:p>
        </p:txBody>
      </p:sp>
      <p:graphicFrame>
        <p:nvGraphicFramePr>
          <p:cNvPr id="10243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701800"/>
          <a:ext cx="8331200" cy="4627563"/>
        </p:xfrm>
        <a:graphic>
          <a:graphicData uri="http://schemas.openxmlformats.org/presentationml/2006/ole">
            <p:oleObj spid="_x0000_s10243" r:id="rId3" imgW="8327858" imgH="4627265" progId="Excel.Sheet.8">
              <p:embed/>
            </p:oleObj>
          </a:graphicData>
        </a:graphic>
      </p:graphicFrame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228600" y="160020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households with electricity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1174</TotalTime>
  <Words>662</Words>
  <Application>Microsoft Office PowerPoint</Application>
  <PresentationFormat>On-screen Show (4:3)</PresentationFormat>
  <Paragraphs>110</Paragraphs>
  <Slides>21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Microsoft Office Excel 97-2003 Worksheet</vt:lpstr>
      <vt:lpstr>Slide 1</vt:lpstr>
      <vt:lpstr>Slide 2</vt:lpstr>
      <vt:lpstr>Lesotho’s Households</vt:lpstr>
      <vt:lpstr>Orphanhood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Residency Status</vt:lpstr>
      <vt:lpstr>Wealth Index</vt:lpstr>
      <vt:lpstr>Wealth Index</vt:lpstr>
      <vt:lpstr>Slide 14</vt:lpstr>
      <vt:lpstr>Educational Level of Respondents</vt:lpstr>
      <vt:lpstr>Literacy of Respondents</vt:lpstr>
      <vt:lpstr>Weekly Exposure to Mass Media</vt:lpstr>
      <vt:lpstr>Employment by Residence and Education</vt:lpstr>
      <vt:lpstr>Occupation</vt:lpstr>
      <vt:lpstr>Type of Employment and Payment: Women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143</cp:revision>
  <dcterms:created xsi:type="dcterms:W3CDTF">2009-06-23T14:41:13Z</dcterms:created>
  <dcterms:modified xsi:type="dcterms:W3CDTF">2012-05-10T19:02:32Z</dcterms:modified>
</cp:coreProperties>
</file>