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6" r:id="rId2"/>
    <p:sldId id="327" r:id="rId3"/>
    <p:sldId id="268" r:id="rId4"/>
    <p:sldId id="368" r:id="rId5"/>
    <p:sldId id="300" r:id="rId6"/>
    <p:sldId id="338" r:id="rId7"/>
    <p:sldId id="272" r:id="rId8"/>
    <p:sldId id="348" r:id="rId9"/>
    <p:sldId id="340" r:id="rId10"/>
    <p:sldId id="328" r:id="rId11"/>
    <p:sldId id="369" r:id="rId12"/>
    <p:sldId id="341" r:id="rId13"/>
    <p:sldId id="370" r:id="rId14"/>
    <p:sldId id="371" r:id="rId15"/>
    <p:sldId id="372" r:id="rId16"/>
    <p:sldId id="373" r:id="rId17"/>
    <p:sldId id="298" r:id="rId1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F8F8"/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1" autoAdjust="0"/>
    <p:restoredTop sz="90857" autoAdjust="0"/>
  </p:normalViewPr>
  <p:slideViewPr>
    <p:cSldViewPr>
      <p:cViewPr>
        <p:scale>
          <a:sx n="70" d="100"/>
          <a:sy n="70" d="100"/>
        </p:scale>
        <p:origin x="-422" y="-2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84336CB-2222-458D-BE74-CDA2E3C8EBF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3C4004-3BF3-4328-B830-844D0DED8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0638B39-51F3-4497-B68D-F98B9FAEB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275C81-3471-427D-8EFB-4BFB66C4B4B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B7EF4C-740A-41AF-A07F-A9F64D7F273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B6E5D8-F42C-43C3-9BF1-0919115EE4E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C511A0-39BC-4B6D-8714-1610F5FB87F4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B88EC0-CA8F-4A16-AF02-B51E2986A29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5FFB5C-203F-4472-B3DA-2D95C99793B0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FAC698-699D-4674-8FA7-6D805F71830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6F8052-D0D4-436F-8AB5-D3FB45C2CDB9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9F662E-A28F-4381-800E-67D9A49466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3D21B-8709-4F6F-86E1-94A4E91EA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56525-33ED-4A0E-8566-9A3DCCA882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2012B-C79E-4899-BC05-0F7394934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06AE-2339-4DBF-9C12-9645E8A0CC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C0A37-E6F4-4A2E-B87A-97A655271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D0920-7BE1-4843-9F88-92DA4B66F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66C4B-11F7-4DD1-92E4-65BCA6ADB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2AEB0-9E32-4DC4-AB48-08C3B5FEE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163A6-558B-474D-9FEB-F6BEFCB69E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1991B-ED01-48E1-9C5E-600BFAB86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</a:t>
            </a:r>
            <a:r>
              <a:rPr lang="en-US" err="1"/>
              <a:t>MoHSS</a:t>
            </a:r>
            <a:r>
              <a:rPr lang="en-US"/>
              <a:t> and Macro International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C14F4-FB4E-4A63-87CD-DA3459513D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</a:t>
            </a:r>
            <a:r>
              <a:rPr lang="en-US" err="1"/>
              <a:t>MoHSS</a:t>
            </a:r>
            <a:r>
              <a:rPr lang="en-US"/>
              <a:t>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B0E91-BA37-4A40-9CEC-9E016EA47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CF09FE-0E0A-498B-9BC5-0244BABA9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/>
          <a:lstStyle/>
          <a:p>
            <a:r>
              <a:rPr lang="en-US" sz="4000" b="1" smtClean="0">
                <a:solidFill>
                  <a:schemeClr val="tx1"/>
                </a:solidFill>
              </a:rPr>
              <a:t>Women’s Empowerment</a:t>
            </a:r>
          </a:p>
          <a:p>
            <a:endParaRPr lang="en-US" sz="3600" smtClean="0"/>
          </a:p>
          <a:p>
            <a:endParaRPr lang="en-US" sz="3600" smtClean="0"/>
          </a:p>
          <a:p>
            <a:endParaRPr lang="en-US" sz="3600" smtClean="0"/>
          </a:p>
          <a:p>
            <a:endParaRPr lang="en-US" sz="3600" smtClean="0"/>
          </a:p>
          <a:p>
            <a:endParaRPr lang="en-US" sz="3600" smtClean="0"/>
          </a:p>
          <a:p>
            <a:endParaRPr lang="en-US" sz="3600" smtClean="0"/>
          </a:p>
          <a:p>
            <a:endParaRPr lang="en-US" sz="2400" smtClean="0"/>
          </a:p>
          <a:p>
            <a:endParaRPr lang="en-US" sz="3600" smtClean="0"/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latin typeface="Calibri" pitchFamily="34" charset="0"/>
              </a:rPr>
              <a:t>2009 Lesotho Demographic and Health Survey</a:t>
            </a:r>
            <a:endParaRPr lang="en-US" sz="360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8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Attitudes Towards Wife Beating</a:t>
            </a:r>
          </a:p>
        </p:txBody>
      </p:sp>
      <p:graphicFrame>
        <p:nvGraphicFramePr>
          <p:cNvPr id="22531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11200" y="1778000"/>
          <a:ext cx="8027988" cy="4503738"/>
        </p:xfrm>
        <a:graphic>
          <a:graphicData uri="http://schemas.openxmlformats.org/presentationml/2006/ole">
            <p:oleObj spid="_x0000_s22531" r:id="rId4" imgW="8029128" imgH="4499238" progId="Excel.Sheet.8">
              <p:embed/>
            </p:oleObj>
          </a:graphicData>
        </a:graphic>
      </p:graphicFrame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0" y="990600"/>
            <a:ext cx="8915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rgbClr val="000000"/>
                </a:solidFill>
                <a:latin typeface="Calibri" pitchFamily="34" charset="0"/>
              </a:rPr>
              <a:t>Percent of women and men age 15-49 who agree that a husband has the right to beat his wife for 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Attitude Towards Refusing Sex with Husband</a:t>
            </a:r>
          </a:p>
        </p:txBody>
      </p:sp>
      <p:graphicFrame>
        <p:nvGraphicFramePr>
          <p:cNvPr id="2355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-50800" y="1778000"/>
          <a:ext cx="8836025" cy="4902200"/>
        </p:xfrm>
        <a:graphic>
          <a:graphicData uri="http://schemas.openxmlformats.org/presentationml/2006/ole">
            <p:oleObj spid="_x0000_s23555" r:id="rId4" imgW="8833870" imgH="4901609" progId="Excel.Sheet.8">
              <p:embed/>
            </p:oleObj>
          </a:graphicData>
        </a:graphic>
      </p:graphicFrame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04800" y="1219200"/>
            <a:ext cx="8305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15-49  who believe that a wife is justified in refusing to have sex with her husband in following circumstances: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A Husband’s Rights When Wife Refuses Sex</a:t>
            </a:r>
          </a:p>
        </p:txBody>
      </p:sp>
      <p:graphicFrame>
        <p:nvGraphicFramePr>
          <p:cNvPr id="24579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482600" y="2082800"/>
          <a:ext cx="8331200" cy="4398963"/>
        </p:xfrm>
        <a:graphic>
          <a:graphicData uri="http://schemas.openxmlformats.org/presentationml/2006/ole">
            <p:oleObj spid="_x0000_s24579" r:id="rId4" imgW="8333954" imgH="4395597" progId="Excel.Sheet.8">
              <p:embed/>
            </p:oleObj>
          </a:graphicData>
        </a:graphic>
      </p:graphicFrame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228600" y="1371600"/>
            <a:ext cx="861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rgbClr val="000000"/>
                </a:solidFill>
                <a:latin typeface="Calibri" pitchFamily="34" charset="0"/>
              </a:rPr>
              <a:t>Percent of men age 15-49 who believe that a husband has the right to </a:t>
            </a:r>
            <a:br>
              <a:rPr lang="en-US" i="1">
                <a:solidFill>
                  <a:srgbClr val="000000"/>
                </a:solidFill>
                <a:latin typeface="Calibri" pitchFamily="34" charset="0"/>
              </a:rPr>
            </a:br>
            <a:r>
              <a:rPr lang="en-US" i="1">
                <a:solidFill>
                  <a:srgbClr val="000000"/>
                </a:solidFill>
                <a:latin typeface="Calibri" pitchFamily="34" charset="0"/>
              </a:rPr>
              <a:t>certain behaviors when a wife refuses sex: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3810000" cy="3124200"/>
          </a:xfrm>
        </p:spPr>
        <p:txBody>
          <a:bodyPr/>
          <a:lstStyle/>
          <a:p>
            <a:pPr eaLnBrk="1" hangingPunct="1"/>
            <a:r>
              <a:rPr lang="en-US" sz="2400" smtClean="0"/>
              <a:t>Women’s Employment and Earnings</a:t>
            </a:r>
          </a:p>
          <a:p>
            <a:pPr eaLnBrk="1" hangingPunct="1"/>
            <a:r>
              <a:rPr lang="en-US" sz="2400" smtClean="0"/>
              <a:t>Decisionmaking</a:t>
            </a:r>
          </a:p>
          <a:p>
            <a:pPr eaLnBrk="1" hangingPunct="1"/>
            <a:r>
              <a:rPr lang="en-US" sz="2400" smtClean="0"/>
              <a:t>Attitudes toward Wife Beating and Refusing Sex</a:t>
            </a:r>
          </a:p>
          <a:p>
            <a:pPr eaLnBrk="1" hangingPunct="1"/>
            <a:r>
              <a:rPr lang="en-US" sz="2400" b="1" smtClean="0"/>
              <a:t>Women’s Empowerment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Decisionmaking and Use of Family Planning</a:t>
            </a:r>
          </a:p>
        </p:txBody>
      </p:sp>
      <p:graphicFrame>
        <p:nvGraphicFramePr>
          <p:cNvPr id="26627" name="Chart 7"/>
          <p:cNvGraphicFramePr>
            <a:graphicFrameLocks/>
          </p:cNvGraphicFramePr>
          <p:nvPr/>
        </p:nvGraphicFramePr>
        <p:xfrm>
          <a:off x="177800" y="1701800"/>
          <a:ext cx="9017000" cy="4902200"/>
        </p:xfrm>
        <a:graphic>
          <a:graphicData uri="http://schemas.openxmlformats.org/presentationml/2006/ole">
            <p:oleObj spid="_x0000_s26627" r:id="rId4" imgW="9016765" imgH="4901609" progId="Excel.Sheet.8">
              <p:embed/>
            </p:oleObj>
          </a:graphicData>
        </a:graphic>
      </p:graphicFrame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457200" y="114300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currently married women age 15-49 using a modern method of family planning by number of decisions in which she participates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Decisionmaking and Unmet Need for Family Planning</a:t>
            </a:r>
          </a:p>
        </p:txBody>
      </p:sp>
      <p:graphicFrame>
        <p:nvGraphicFramePr>
          <p:cNvPr id="27651" name="Chart 7"/>
          <p:cNvGraphicFramePr>
            <a:graphicFrameLocks/>
          </p:cNvGraphicFramePr>
          <p:nvPr/>
        </p:nvGraphicFramePr>
        <p:xfrm>
          <a:off x="177800" y="1701800"/>
          <a:ext cx="9017000" cy="4902200"/>
        </p:xfrm>
        <a:graphic>
          <a:graphicData uri="http://schemas.openxmlformats.org/presentationml/2006/ole">
            <p:oleObj spid="_x0000_s27651" r:id="rId4" imgW="9016765" imgH="4901609" progId="Excel.Sheet.8">
              <p:embed/>
            </p:oleObj>
          </a:graphicData>
        </a:graphic>
      </p:graphicFrame>
      <p:sp>
        <p:nvSpPr>
          <p:cNvPr id="27652" name="TextBox 8"/>
          <p:cNvSpPr txBox="1">
            <a:spLocks noChangeArrowheads="1"/>
          </p:cNvSpPr>
          <p:nvPr/>
        </p:nvSpPr>
        <p:spPr bwMode="auto">
          <a:xfrm>
            <a:off x="457200" y="144780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currently married women age 15-49 with an unmet need for family planning by number of decisions in which she participates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Decisionmaking and Under-Five </a:t>
            </a:r>
            <a:br>
              <a:rPr lang="en-US" smtClean="0"/>
            </a:br>
            <a:r>
              <a:rPr lang="en-US" smtClean="0"/>
              <a:t>Mortality Rate</a:t>
            </a:r>
          </a:p>
        </p:txBody>
      </p:sp>
      <p:graphicFrame>
        <p:nvGraphicFramePr>
          <p:cNvPr id="28675" name="Chart 7"/>
          <p:cNvGraphicFramePr>
            <a:graphicFrameLocks/>
          </p:cNvGraphicFramePr>
          <p:nvPr/>
        </p:nvGraphicFramePr>
        <p:xfrm>
          <a:off x="177800" y="1701800"/>
          <a:ext cx="9017000" cy="4902200"/>
        </p:xfrm>
        <a:graphic>
          <a:graphicData uri="http://schemas.openxmlformats.org/presentationml/2006/ole">
            <p:oleObj spid="_x0000_s28675" r:id="rId4" imgW="9016765" imgH="4901609" progId="Excel.Sheet.8">
              <p:embed/>
            </p:oleObj>
          </a:graphicData>
        </a:graphic>
      </p:graphicFrame>
      <p:sp>
        <p:nvSpPr>
          <p:cNvPr id="28676" name="TextBox 8"/>
          <p:cNvSpPr txBox="1">
            <a:spLocks noChangeArrowheads="1"/>
          </p:cNvSpPr>
          <p:nvPr/>
        </p:nvSpPr>
        <p:spPr bwMode="auto">
          <a:xfrm>
            <a:off x="457200" y="1371600"/>
            <a:ext cx="807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Under-five mortality rate by number of decisions in which mother participates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b="1" smtClean="0">
                <a:solidFill>
                  <a:srgbClr val="000000"/>
                </a:solidFill>
              </a:rPr>
              <a:t>50% </a:t>
            </a:r>
            <a:r>
              <a:rPr lang="en-US" sz="2400" smtClean="0">
                <a:solidFill>
                  <a:srgbClr val="000000"/>
                </a:solidFill>
              </a:rPr>
              <a:t>of currently married women are </a:t>
            </a:r>
            <a:r>
              <a:rPr lang="en-US" sz="2400" b="1" smtClean="0">
                <a:solidFill>
                  <a:srgbClr val="000000"/>
                </a:solidFill>
              </a:rPr>
              <a:t>employed</a:t>
            </a:r>
            <a:r>
              <a:rPr lang="en-US" sz="2400" smtClean="0">
                <a:solidFill>
                  <a:srgbClr val="000000"/>
                </a:solidFill>
              </a:rPr>
              <a:t>, compared to </a:t>
            </a:r>
            <a:r>
              <a:rPr lang="en-US" sz="2400" b="1" smtClean="0">
                <a:solidFill>
                  <a:srgbClr val="000000"/>
                </a:solidFill>
              </a:rPr>
              <a:t>85%</a:t>
            </a:r>
            <a:r>
              <a:rPr lang="en-US" sz="2400" smtClean="0">
                <a:solidFill>
                  <a:srgbClr val="000000"/>
                </a:solidFill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smtClean="0">
                <a:solidFill>
                  <a:srgbClr val="000000"/>
                </a:solidFill>
              </a:rPr>
              <a:t>Women are more likely than men to be </a:t>
            </a:r>
            <a:r>
              <a:rPr lang="en-US" sz="2400" b="1" i="1" smtClean="0">
                <a:solidFill>
                  <a:srgbClr val="000000"/>
                </a:solidFill>
              </a:rPr>
              <a:t>paid cash</a:t>
            </a:r>
            <a:r>
              <a:rPr lang="en-US" sz="2400" smtClean="0">
                <a:solidFill>
                  <a:srgbClr val="000000"/>
                </a:solidFill>
              </a:rPr>
              <a:t>; men are more likely to be unpaid.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b="1" i="1" smtClean="0">
                <a:solidFill>
                  <a:srgbClr val="000000"/>
                </a:solidFill>
              </a:rPr>
              <a:t>More than half </a:t>
            </a:r>
            <a:r>
              <a:rPr lang="en-US" sz="2400" smtClean="0">
                <a:solidFill>
                  <a:srgbClr val="000000"/>
                </a:solidFill>
              </a:rPr>
              <a:t>of women participate in all 4 household decisions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b="1" smtClean="0">
                <a:solidFill>
                  <a:srgbClr val="000000"/>
                </a:solidFill>
              </a:rPr>
              <a:t>37% </a:t>
            </a:r>
            <a:r>
              <a:rPr lang="en-US" sz="2400" smtClean="0">
                <a:solidFill>
                  <a:srgbClr val="000000"/>
                </a:solidFill>
              </a:rPr>
              <a:t>of women and </a:t>
            </a:r>
            <a:r>
              <a:rPr lang="en-US" sz="2400" b="1" smtClean="0">
                <a:solidFill>
                  <a:srgbClr val="000000"/>
                </a:solidFill>
              </a:rPr>
              <a:t>48% </a:t>
            </a:r>
            <a:r>
              <a:rPr lang="en-US" sz="2400" smtClean="0">
                <a:solidFill>
                  <a:srgbClr val="000000"/>
                </a:solidFill>
              </a:rPr>
              <a:t>of men</a:t>
            </a:r>
            <a:r>
              <a:rPr lang="en-US" sz="2400" b="1" smtClean="0">
                <a:solidFill>
                  <a:srgbClr val="000000"/>
                </a:solidFill>
              </a:rPr>
              <a:t> </a:t>
            </a:r>
            <a:r>
              <a:rPr lang="en-US" sz="2400" smtClean="0">
                <a:solidFill>
                  <a:srgbClr val="000000"/>
                </a:solidFill>
              </a:rPr>
              <a:t>agree that a husband is </a:t>
            </a:r>
            <a:r>
              <a:rPr lang="en-US" sz="2400" b="1" smtClean="0">
                <a:solidFill>
                  <a:srgbClr val="000000"/>
                </a:solidFill>
              </a:rPr>
              <a:t>justified in beating his wife </a:t>
            </a:r>
            <a:r>
              <a:rPr lang="en-US" sz="2400" smtClean="0">
                <a:solidFill>
                  <a:srgbClr val="000000"/>
                </a:solidFill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b="1" smtClean="0">
                <a:solidFill>
                  <a:srgbClr val="000000"/>
                </a:solidFill>
              </a:rPr>
              <a:t>85%</a:t>
            </a:r>
            <a:r>
              <a:rPr lang="en-US" sz="2400" smtClean="0">
                <a:solidFill>
                  <a:srgbClr val="000000"/>
                </a:solidFill>
              </a:rPr>
              <a:t> of women and </a:t>
            </a:r>
            <a:r>
              <a:rPr lang="en-US" sz="2400" b="1" smtClean="0">
                <a:solidFill>
                  <a:srgbClr val="000000"/>
                </a:solidFill>
              </a:rPr>
              <a:t>83%</a:t>
            </a:r>
            <a:r>
              <a:rPr lang="en-US" sz="2400" smtClean="0">
                <a:solidFill>
                  <a:srgbClr val="000000"/>
                </a:solidFill>
              </a:rPr>
              <a:t> of men agree that a </a:t>
            </a:r>
            <a:r>
              <a:rPr lang="en-US" sz="2400" b="1" i="1" smtClean="0">
                <a:solidFill>
                  <a:srgbClr val="000000"/>
                </a:solidFill>
              </a:rPr>
              <a:t>wife is justified in refusing sex </a:t>
            </a:r>
            <a:r>
              <a:rPr lang="en-US" sz="2400" smtClean="0">
                <a:solidFill>
                  <a:srgbClr val="000000"/>
                </a:solidFill>
              </a:rPr>
              <a:t>for at least some reason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sz="2400" smtClean="0">
                <a:solidFill>
                  <a:srgbClr val="000000"/>
                </a:solidFill>
              </a:rPr>
              <a:t>Use of family planning increases with women’s decisionmaking; unmet need and under-five mortality decrease with women’s decisionmaking.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endParaRPr 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81400" cy="3124200"/>
          </a:xfrm>
        </p:spPr>
        <p:txBody>
          <a:bodyPr/>
          <a:lstStyle/>
          <a:p>
            <a:pPr eaLnBrk="1" hangingPunct="1"/>
            <a:r>
              <a:rPr lang="en-US" sz="2400" b="1" smtClean="0"/>
              <a:t>Women’s Employment and Earnings</a:t>
            </a:r>
          </a:p>
          <a:p>
            <a:pPr eaLnBrk="1" hangingPunct="1"/>
            <a:r>
              <a:rPr lang="en-US" sz="2400" smtClean="0"/>
              <a:t>Decisionmaking</a:t>
            </a:r>
          </a:p>
          <a:p>
            <a:pPr eaLnBrk="1" hangingPunct="1"/>
            <a:r>
              <a:rPr lang="en-US" sz="2400" smtClean="0"/>
              <a:t>Attitudes toward Wife Beating and Refusing Sex</a:t>
            </a:r>
          </a:p>
          <a:p>
            <a:pPr eaLnBrk="1" hangingPunct="1"/>
            <a:r>
              <a:rPr lang="en-US" sz="2400" smtClean="0"/>
              <a:t>Women’s Empowerment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Women’s and Men’s Employment</a:t>
            </a:r>
          </a:p>
        </p:txBody>
      </p:sp>
      <p:graphicFrame>
        <p:nvGraphicFramePr>
          <p:cNvPr id="15363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-50800" y="1778000"/>
          <a:ext cx="8836025" cy="4445000"/>
        </p:xfrm>
        <a:graphic>
          <a:graphicData uri="http://schemas.openxmlformats.org/presentationml/2006/ole">
            <p:oleObj spid="_x0000_s15363" r:id="rId4" imgW="8833870" imgH="4444369" progId="Excel.Sheet.8">
              <p:embed/>
            </p:oleObj>
          </a:graphicData>
        </a:graphic>
      </p:graphicFrame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Percent of currently married women and men 15-49 employed 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191000" y="5867400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 of Payment</a:t>
            </a:r>
          </a:p>
        </p:txBody>
      </p:sp>
      <p:graphicFrame>
        <p:nvGraphicFramePr>
          <p:cNvPr id="16387" name="Content Placeholder 6"/>
          <p:cNvGraphicFramePr>
            <a:graphicFrameLocks noGrp="1"/>
          </p:cNvGraphicFramePr>
          <p:nvPr>
            <p:ph idx="1"/>
          </p:nvPr>
        </p:nvGraphicFramePr>
        <p:xfrm>
          <a:off x="330200" y="1778000"/>
          <a:ext cx="8407400" cy="4779963"/>
        </p:xfrm>
        <a:graphic>
          <a:graphicData uri="http://schemas.openxmlformats.org/presentationml/2006/ole">
            <p:oleObj spid="_x0000_s16387" r:id="rId3" imgW="8407113" imgH="4779678" progId="Excel.Sheet.8">
              <p:embed/>
            </p:oleObj>
          </a:graphicData>
        </a:graphic>
      </p:graphicFrame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152400" y="1219200"/>
            <a:ext cx="4038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Percent distribution of married women and men age 15-49 employed in the 12 months before the survey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3886200" y="21336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  <a:latin typeface="Calibri" pitchFamily="34" charset="0"/>
              </a:rPr>
              <a:t>Not paid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4648200"/>
            <a:ext cx="144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+mn-cs"/>
              </a:rPr>
              <a:t>Cash only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3800" y="2743200"/>
            <a:ext cx="144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  <a:cs typeface="+mn-cs"/>
              </a:rPr>
              <a:t>In-kind only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0" y="3200400"/>
            <a:ext cx="1371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  <a:cs typeface="+mn-cs"/>
              </a:rPr>
              <a:t>Cash and in-kind</a:t>
            </a:r>
          </a:p>
        </p:txBody>
      </p:sp>
      <p:cxnSp>
        <p:nvCxnSpPr>
          <p:cNvPr id="12" name="Straight Connector 11"/>
          <p:cNvCxnSpPr>
            <a:stCxn id="16389" idx="3"/>
          </p:cNvCxnSpPr>
          <p:nvPr/>
        </p:nvCxnSpPr>
        <p:spPr>
          <a:xfrm flipV="1">
            <a:off x="5029200" y="2209800"/>
            <a:ext cx="609600" cy="1079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3352800" y="2362200"/>
            <a:ext cx="60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029200" y="2971800"/>
            <a:ext cx="609600" cy="685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200400" y="2971800"/>
            <a:ext cx="60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53000" y="3384550"/>
            <a:ext cx="609600" cy="501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3581400" y="3200400"/>
            <a:ext cx="3048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029200" y="4832350"/>
            <a:ext cx="685800" cy="444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352800" y="4876800"/>
            <a:ext cx="609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Control Over Woman’s Earnings</a:t>
            </a:r>
          </a:p>
        </p:txBody>
      </p:sp>
      <p:graphicFrame>
        <p:nvGraphicFramePr>
          <p:cNvPr id="1741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30200" y="2235200"/>
          <a:ext cx="8326438" cy="4368800"/>
        </p:xfrm>
        <a:graphic>
          <a:graphicData uri="http://schemas.openxmlformats.org/presentationml/2006/ole">
            <p:oleObj spid="_x0000_s17411" r:id="rId4" imgW="8327858" imgH="4365114" progId="Excel.Sheet.8">
              <p:embed/>
            </p:oleObj>
          </a:graphicData>
        </a:graphic>
      </p:graphicFrame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066800"/>
            <a:ext cx="3352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women who received cash earnings, percent by who decides how woman’s earnings are used, reported by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smtClean="0"/>
              <a:t>Women’s Employment </a:t>
            </a:r>
            <a:br>
              <a:rPr lang="en-US" sz="2400" smtClean="0"/>
            </a:br>
            <a:r>
              <a:rPr lang="en-US" sz="2400" smtClean="0"/>
              <a:t>and Earnings</a:t>
            </a:r>
          </a:p>
          <a:p>
            <a:pPr eaLnBrk="1" hangingPunct="1"/>
            <a:r>
              <a:rPr lang="en-US" sz="2400" b="1" smtClean="0"/>
              <a:t>Decisionmaking</a:t>
            </a:r>
          </a:p>
          <a:p>
            <a:pPr eaLnBrk="1" hangingPunct="1"/>
            <a:r>
              <a:rPr lang="en-US" sz="2400" smtClean="0"/>
              <a:t>Attitudes toward Wife Beating and Refusing Sex</a:t>
            </a:r>
          </a:p>
          <a:p>
            <a:pPr eaLnBrk="1" hangingPunct="1"/>
            <a:r>
              <a:rPr lang="en-US" sz="2400" smtClean="0"/>
              <a:t>Women’s Empowerment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Women’s Participation in Decisionmaking</a:t>
            </a:r>
          </a:p>
        </p:txBody>
      </p:sp>
      <p:graphicFrame>
        <p:nvGraphicFramePr>
          <p:cNvPr id="19459" name="Chart 7"/>
          <p:cNvGraphicFramePr>
            <a:graphicFrameLocks/>
          </p:cNvGraphicFramePr>
          <p:nvPr/>
        </p:nvGraphicFramePr>
        <p:xfrm>
          <a:off x="177800" y="1701800"/>
          <a:ext cx="9017000" cy="4902200"/>
        </p:xfrm>
        <a:graphic>
          <a:graphicData uri="http://schemas.openxmlformats.org/presentationml/2006/ole">
            <p:oleObj spid="_x0000_s19459" r:id="rId4" imgW="9016765" imgH="4901609" progId="Excel.Sheet.8">
              <p:embed/>
            </p:oleObj>
          </a:graphicData>
        </a:graphic>
      </p:graphicFrame>
      <p:sp>
        <p:nvSpPr>
          <p:cNvPr id="19460" name="TextBox 8"/>
          <p:cNvSpPr txBox="1">
            <a:spLocks noChangeArrowheads="1"/>
          </p:cNvSpPr>
          <p:nvPr/>
        </p:nvSpPr>
        <p:spPr bwMode="auto">
          <a:xfrm>
            <a:off x="457200" y="114300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currently married women age 15-49 who usually make specific decisions by themselves or jointly with their husband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Men’s Attitudes toward Wives’ Participation</a:t>
            </a:r>
          </a:p>
        </p:txBody>
      </p:sp>
      <p:graphicFrame>
        <p:nvGraphicFramePr>
          <p:cNvPr id="20483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2235200"/>
          <a:ext cx="8331200" cy="4398963"/>
        </p:xfrm>
        <a:graphic>
          <a:graphicData uri="http://schemas.openxmlformats.org/presentationml/2006/ole">
            <p:oleObj spid="_x0000_s20483" r:id="rId3" imgW="8327858" imgH="4395597" progId="Excel.Sheet.8">
              <p:embed/>
            </p:oleObj>
          </a:graphicData>
        </a:graphic>
      </p:graphicFrame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861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currently married men age 15-49 who </a:t>
            </a:r>
            <a:r>
              <a:rPr lang="en-US" b="1" i="1">
                <a:solidFill>
                  <a:schemeClr val="bg1"/>
                </a:solidFill>
                <a:latin typeface="Calibri" pitchFamily="34" charset="0"/>
              </a:rPr>
              <a:t>think a wife should have the greater say</a:t>
            </a: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 alone or equal say with her husband on the following decisions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3810000" cy="3124200"/>
          </a:xfrm>
        </p:spPr>
        <p:txBody>
          <a:bodyPr/>
          <a:lstStyle/>
          <a:p>
            <a:pPr eaLnBrk="1" hangingPunct="1"/>
            <a:r>
              <a:rPr lang="en-US" sz="2400" smtClean="0"/>
              <a:t>Women’s Employment and Earnings</a:t>
            </a:r>
          </a:p>
          <a:p>
            <a:pPr eaLnBrk="1" hangingPunct="1"/>
            <a:r>
              <a:rPr lang="en-US" sz="2400" smtClean="0"/>
              <a:t>Decisionmaking</a:t>
            </a:r>
          </a:p>
          <a:p>
            <a:pPr eaLnBrk="1" hangingPunct="1"/>
            <a:r>
              <a:rPr lang="en-US" sz="2400" b="1" smtClean="0"/>
              <a:t>Attitudes toward Wife Beating and Refusing Sex</a:t>
            </a:r>
          </a:p>
          <a:p>
            <a:pPr eaLnBrk="1" hangingPunct="1"/>
            <a:r>
              <a:rPr lang="en-US" sz="2400" smtClean="0"/>
              <a:t>Women’s Empowerment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esotho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</TotalTime>
  <Words>460</Words>
  <Application>Microsoft Office PowerPoint</Application>
  <PresentationFormat>On-screen Show (4:3)</PresentationFormat>
  <Paragraphs>67</Paragraphs>
  <Slides>17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Microsoft Office Excel 97-2003 Worksheet</vt:lpstr>
      <vt:lpstr>Slide 1</vt:lpstr>
      <vt:lpstr>Slide 2</vt:lpstr>
      <vt:lpstr>Women’s and Men’s Employment</vt:lpstr>
      <vt:lpstr>Type of Payment</vt:lpstr>
      <vt:lpstr>Control Over Woman’s Earnings</vt:lpstr>
      <vt:lpstr>Slide 6</vt:lpstr>
      <vt:lpstr>Women’s Participation in Decisionmaking</vt:lpstr>
      <vt:lpstr>Men’s Attitudes toward Wives’ Participation</vt:lpstr>
      <vt:lpstr>Slide 9</vt:lpstr>
      <vt:lpstr>Attitudes Towards Wife Beating</vt:lpstr>
      <vt:lpstr>Attitude Towards Refusing Sex with Husband</vt:lpstr>
      <vt:lpstr>A Husband’s Rights When Wife Refuses Sex</vt:lpstr>
      <vt:lpstr>Slide 13</vt:lpstr>
      <vt:lpstr>Decisionmaking and Use of Family Planning</vt:lpstr>
      <vt:lpstr>Decisionmaking and Unmet Need for Family Planning</vt:lpstr>
      <vt:lpstr>Decisionmaking and Under-Five  Mortality Rate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143</cp:revision>
  <dcterms:created xsi:type="dcterms:W3CDTF">2005-10-10T16:44:00Z</dcterms:created>
  <dcterms:modified xsi:type="dcterms:W3CDTF">2012-05-10T19:10:33Z</dcterms:modified>
</cp:coreProperties>
</file>