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93" r:id="rId2"/>
    <p:sldId id="367" r:id="rId3"/>
    <p:sldId id="373" r:id="rId4"/>
    <p:sldId id="376" r:id="rId5"/>
    <p:sldId id="394" r:id="rId6"/>
    <p:sldId id="371" r:id="rId7"/>
    <p:sldId id="379" r:id="rId8"/>
    <p:sldId id="395" r:id="rId9"/>
    <p:sldId id="396" r:id="rId10"/>
    <p:sldId id="337" r:id="rId11"/>
    <p:sldId id="382" r:id="rId12"/>
    <p:sldId id="352" r:id="rId13"/>
    <p:sldId id="397" r:id="rId14"/>
    <p:sldId id="398" r:id="rId15"/>
    <p:sldId id="387" r:id="rId16"/>
    <p:sldId id="399" r:id="rId17"/>
    <p:sldId id="391" r:id="rId18"/>
    <p:sldId id="400" r:id="rId19"/>
    <p:sldId id="401" r:id="rId20"/>
    <p:sldId id="402" r:id="rId21"/>
    <p:sldId id="403" r:id="rId22"/>
    <p:sldId id="404" r:id="rId23"/>
    <p:sldId id="343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CCFFFF"/>
    <a:srgbClr val="CCFFCC"/>
    <a:srgbClr val="FFFF99"/>
    <a:srgbClr val="990033"/>
    <a:srgbClr val="BBE0E3"/>
    <a:srgbClr val="CCFF99"/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84434" autoAdjust="0"/>
  </p:normalViewPr>
  <p:slideViewPr>
    <p:cSldViewPr>
      <p:cViewPr varScale="1">
        <p:scale>
          <a:sx n="73" d="100"/>
          <a:sy n="73" d="100"/>
        </p:scale>
        <p:origin x="-3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657A056-BA35-413B-A3BD-C08D01A290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E120DF-CF20-486E-A6FA-D76BFA2DAA1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76A845-1698-4037-B123-24B0514F1B20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CE985-FCBB-424B-A46D-994AB4A4EAD6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7987BC-A95E-41E7-831E-CA4D5101726E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The distribution for men is almost identical to that of women.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6AA895-E0F4-4A61-81FD-A52D78FD8ED0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737007-9FC3-4191-AA10-42595ED1A017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DF5A-F1D1-4C40-890E-3B847370C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249EC-3068-429A-9377-E35AD495E7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13DD1-829B-499C-AF30-4C9EF2301F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57941-7536-48C5-BD4E-783109E806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291F7-FCAE-406E-9E74-C98B8F071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9CC28-D623-47B9-9E95-2136882DE7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64B1A-4BF1-4730-B17F-C45DF90BF0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0BB246-175F-4C4E-89BD-B343CF4161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65F58-CC8C-41D7-8877-CEF9EC529A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63297-1773-4DFB-92BE-998EE5B8AC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632C6-271D-4BF2-B893-A9C24C1D0C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704B8-4C71-4E85-888C-E06A81BD22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E55A8-46CA-4711-ADBB-14891D6C2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1FAFF-8556-4361-9650-CBA5F8674F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819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2008-09 ADHS- INSTAT, IPH, and ICF Macro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ACC4BDD-E124-4D00-A01F-A7B653AA5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2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7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8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bg1"/>
                </a:solidFill>
              </a:rPr>
              <a:t>Adult Health and Tuberculosis</a:t>
            </a:r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2400" smtClean="0"/>
          </a:p>
          <a:p>
            <a:pPr eaLnBrk="1" hangingPunct="1"/>
            <a:endParaRPr lang="en-US" sz="3600" smtClean="0"/>
          </a:p>
        </p:txBody>
      </p: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2009 Lesotho Demographic and Health Survey</a:t>
            </a:r>
            <a:endParaRPr 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828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Hypertension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Classified as hypertensive if</a:t>
            </a:r>
          </a:p>
          <a:p>
            <a:pPr lvl="1" eaLnBrk="1" hangingPunct="1"/>
            <a:r>
              <a:rPr lang="en-US" smtClean="0"/>
              <a:t>Taking antihypertensive drugs</a:t>
            </a:r>
          </a:p>
          <a:p>
            <a:pPr lvl="1" eaLnBrk="1" hangingPunct="1"/>
            <a:r>
              <a:rPr lang="en-US" smtClean="0"/>
              <a:t>Systolic blood pressure &gt; 140mmHg</a:t>
            </a:r>
          </a:p>
          <a:p>
            <a:pPr lvl="1" eaLnBrk="1" hangingPunct="1"/>
            <a:r>
              <a:rPr lang="en-US" smtClean="0"/>
              <a:t>Diastolic blood pressure &gt;90mmHg</a:t>
            </a:r>
          </a:p>
          <a:p>
            <a:pPr lvl="1" eaLnBrk="1" hangingPunct="1">
              <a:buFontTx/>
              <a:buNone/>
            </a:pPr>
            <a:endParaRPr lang="en-US" sz="3200" b="1" smtClean="0"/>
          </a:p>
          <a:p>
            <a:pPr lvl="1" eaLnBrk="1" hangingPunct="1">
              <a:buFontTx/>
              <a:buNone/>
            </a:pPr>
            <a:r>
              <a:rPr lang="en-US" sz="3200" b="1" smtClean="0"/>
              <a:t>In Lesotho, 15% of women and 13% of men have high blood pressure or are on blood pressure medication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Hypertension by Age</a:t>
            </a:r>
          </a:p>
        </p:txBody>
      </p:sp>
      <p:graphicFrame>
        <p:nvGraphicFramePr>
          <p:cNvPr id="1331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77800" y="1611313"/>
          <a:ext cx="8788400" cy="4538662"/>
        </p:xfrm>
        <a:graphic>
          <a:graphicData uri="http://schemas.openxmlformats.org/presentationml/2006/ole">
            <p:oleObj spid="_x0000_s13315" r:id="rId3" imgW="8791194" imgH="4541914" progId="Excel.Sheet.8">
              <p:embed/>
            </p:oleObj>
          </a:graphicData>
        </a:graphic>
      </p:graphicFrame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533400" y="2514600"/>
            <a:ext cx="1676400" cy="1089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 and men with hypertension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Hypertension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chemeClr val="accent1"/>
                </a:solidFill>
              </a:rPr>
              <a:t>47%</a:t>
            </a:r>
            <a:r>
              <a:rPr lang="en-US" sz="2800" b="1" smtClean="0"/>
              <a:t> of women and </a:t>
            </a:r>
            <a:r>
              <a:rPr lang="en-US" sz="2800" b="1" smtClean="0">
                <a:solidFill>
                  <a:schemeClr val="accent1"/>
                </a:solidFill>
              </a:rPr>
              <a:t>77%</a:t>
            </a:r>
            <a:r>
              <a:rPr lang="en-US" sz="2800" b="1" smtClean="0"/>
              <a:t> of men had </a:t>
            </a:r>
            <a:r>
              <a:rPr lang="en-US" sz="2800" i="1" smtClean="0">
                <a:solidFill>
                  <a:schemeClr val="accent1"/>
                </a:solidFill>
              </a:rPr>
              <a:t>not had their blood pressure measured </a:t>
            </a:r>
            <a:r>
              <a:rPr lang="en-US" sz="2800" b="1" smtClean="0"/>
              <a:t>before the survey</a:t>
            </a:r>
          </a:p>
          <a:p>
            <a:pPr eaLnBrk="1" hangingPunct="1"/>
            <a:r>
              <a:rPr lang="en-US" sz="2800" b="1" smtClean="0"/>
              <a:t>Among those who were told they had hypertension before the survey:</a:t>
            </a:r>
          </a:p>
          <a:p>
            <a:pPr lvl="1" eaLnBrk="1" hangingPunct="1"/>
            <a:r>
              <a:rPr lang="en-US" sz="2400" b="1" smtClean="0"/>
              <a:t>82% were taking prescription medication</a:t>
            </a:r>
          </a:p>
          <a:p>
            <a:pPr lvl="1" eaLnBrk="1" hangingPunct="1"/>
            <a:r>
              <a:rPr lang="en-US" sz="2400" b="1" smtClean="0"/>
              <a:t>36% were controlling or losing weight</a:t>
            </a:r>
          </a:p>
          <a:p>
            <a:pPr lvl="1" eaLnBrk="1" hangingPunct="1"/>
            <a:r>
              <a:rPr lang="en-US" sz="2400" b="1" smtClean="0"/>
              <a:t>71% cutting down on salt in diet</a:t>
            </a:r>
          </a:p>
          <a:p>
            <a:pPr lvl="1" eaLnBrk="1" hangingPunct="1"/>
            <a:r>
              <a:rPr lang="en-US" sz="2400" b="1" smtClean="0"/>
              <a:t>55% were exercising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Hypertension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eaLnBrk="1" hangingPunct="1"/>
            <a:r>
              <a:rPr lang="en-US" sz="2800" b="1" smtClean="0"/>
              <a:t>Hypertension is highest among those who:</a:t>
            </a:r>
          </a:p>
          <a:p>
            <a:pPr lvl="1" eaLnBrk="1" hangingPunct="1"/>
            <a:r>
              <a:rPr lang="en-US" sz="2400" b="1" smtClean="0"/>
              <a:t>Use tobacco products</a:t>
            </a:r>
          </a:p>
          <a:p>
            <a:pPr lvl="1" eaLnBrk="1" hangingPunct="1"/>
            <a:r>
              <a:rPr lang="en-US" sz="2400" b="1" smtClean="0"/>
              <a:t>Have been told they have diabetes</a:t>
            </a:r>
          </a:p>
          <a:p>
            <a:pPr lvl="1" eaLnBrk="1" hangingPunct="1"/>
            <a:r>
              <a:rPr lang="en-US" sz="2400" b="1" smtClean="0"/>
              <a:t>Are overweight/obese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Tobacco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Cancer and diabetes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Health insurance and succession planning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Tuberculosis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Health Insurance Coverage: Women</a:t>
            </a:r>
          </a:p>
        </p:txBody>
      </p:sp>
      <p:graphicFrame>
        <p:nvGraphicFramePr>
          <p:cNvPr id="17411" name="Content Placeholder 5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17411" r:id="rId4" imgW="8327858" imgH="462726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Women’s Insurance Coverage by Residence and Wealth</a:t>
            </a:r>
          </a:p>
        </p:txBody>
      </p:sp>
      <p:graphicFrame>
        <p:nvGraphicFramePr>
          <p:cNvPr id="1843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77800" y="1611313"/>
          <a:ext cx="8788400" cy="4538662"/>
        </p:xfrm>
        <a:graphic>
          <a:graphicData uri="http://schemas.openxmlformats.org/presentationml/2006/ole">
            <p:oleObj spid="_x0000_s18435" r:id="rId3" imgW="8791194" imgH="4541914" progId="Excel.Sheet.8">
              <p:embed/>
            </p:oleObj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533400" y="2514600"/>
            <a:ext cx="1676400" cy="1338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 with any type of health insurance</a:t>
            </a: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3657600" y="5867400"/>
            <a:ext cx="198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Poorest</a:t>
            </a:r>
          </a:p>
        </p:txBody>
      </p:sp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7162800" y="5867400"/>
            <a:ext cx="198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Wealthiest</a:t>
            </a:r>
          </a:p>
        </p:txBody>
      </p:sp>
      <p:sp>
        <p:nvSpPr>
          <p:cNvPr id="10" name="Notched Right Arrow 9"/>
          <p:cNvSpPr/>
          <p:nvPr/>
        </p:nvSpPr>
        <p:spPr bwMode="auto">
          <a:xfrm>
            <a:off x="5181600" y="5943600"/>
            <a:ext cx="2133600" cy="152477"/>
          </a:xfrm>
          <a:prstGeom prst="notchedRightArrow">
            <a:avLst/>
          </a:prstGeom>
          <a:solidFill>
            <a:schemeClr val="tx2">
              <a:lumMod val="5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Succession Planning and Widow Dispossession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en-US" sz="2800" smtClean="0"/>
              <a:t>59% of women and men are primary caregivers</a:t>
            </a:r>
          </a:p>
          <a:p>
            <a:r>
              <a:rPr lang="en-US" sz="2800" smtClean="0"/>
              <a:t>Among these, </a:t>
            </a:r>
            <a:r>
              <a:rPr lang="en-US" sz="2800" b="1" smtClean="0">
                <a:solidFill>
                  <a:schemeClr val="accent1"/>
                </a:solidFill>
              </a:rPr>
              <a:t>only 15% </a:t>
            </a:r>
            <a:r>
              <a:rPr lang="en-US" sz="2800" smtClean="0"/>
              <a:t>have made </a:t>
            </a:r>
            <a:r>
              <a:rPr lang="en-US" sz="2800" b="1" i="1" smtClean="0">
                <a:solidFill>
                  <a:schemeClr val="accent1"/>
                </a:solidFill>
              </a:rPr>
              <a:t>succession arrangements</a:t>
            </a:r>
          </a:p>
          <a:p>
            <a:endParaRPr lang="en-US" sz="2800" smtClean="0"/>
          </a:p>
          <a:p>
            <a:r>
              <a:rPr lang="en-US" sz="2800" smtClean="0"/>
              <a:t>Among ever-widowed women, </a:t>
            </a:r>
            <a:r>
              <a:rPr lang="en-US" sz="2800" b="1" smtClean="0">
                <a:solidFill>
                  <a:schemeClr val="accent1"/>
                </a:solidFill>
              </a:rPr>
              <a:t>21%</a:t>
            </a:r>
            <a:r>
              <a:rPr lang="en-US" sz="2800" smtClean="0"/>
              <a:t> were </a:t>
            </a:r>
            <a:r>
              <a:rPr lang="en-US" sz="2800" b="1" i="1" smtClean="0">
                <a:solidFill>
                  <a:schemeClr val="accent1"/>
                </a:solidFill>
              </a:rPr>
              <a:t>dispossessed of their property</a:t>
            </a:r>
            <a:r>
              <a:rPr lang="en-US" sz="2800" smtClean="0"/>
              <a:t>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Tobacco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Cancer and diabetes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Health insurance and succession planning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Tuberculosis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Tuberculosis Knowledge</a:t>
            </a:r>
          </a:p>
        </p:txBody>
      </p:sp>
      <p:sp>
        <p:nvSpPr>
          <p:cNvPr id="2150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94% of women and men have heard of TB</a:t>
            </a:r>
          </a:p>
          <a:p>
            <a:r>
              <a:rPr lang="en-US" smtClean="0"/>
              <a:t>91% of women and 87% of men believe that TB can be cured</a:t>
            </a:r>
          </a:p>
          <a:p>
            <a:r>
              <a:rPr lang="en-US" smtClean="0"/>
              <a:t>The most commonly known TB symptoms are:</a:t>
            </a:r>
          </a:p>
          <a:p>
            <a:pPr lvl="1"/>
            <a:r>
              <a:rPr lang="en-US" smtClean="0"/>
              <a:t>Coughing for several weeks (55% of women)</a:t>
            </a:r>
          </a:p>
          <a:p>
            <a:pPr lvl="1"/>
            <a:r>
              <a:rPr lang="en-US" smtClean="0"/>
              <a:t>Weight loss (45% of women)</a:t>
            </a:r>
          </a:p>
          <a:p>
            <a:pPr lvl="1"/>
            <a:r>
              <a:rPr lang="en-US" smtClean="0"/>
              <a:t>Night sweating (37% of women)</a:t>
            </a:r>
          </a:p>
          <a:p>
            <a:pPr lvl="1"/>
            <a:r>
              <a:rPr lang="en-US" smtClean="0"/>
              <a:t>Loss of appetite (28% of women)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Tobacco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Cancer and diabetes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Health insurance and succession planning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Tuberculosis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Knowledge of TB Causes</a:t>
            </a:r>
          </a:p>
        </p:txBody>
      </p:sp>
      <p:graphicFrame>
        <p:nvGraphicFramePr>
          <p:cNvPr id="22531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30200" y="1625600"/>
          <a:ext cx="8712200" cy="4538663"/>
        </p:xfrm>
        <a:graphic>
          <a:graphicData uri="http://schemas.openxmlformats.org/presentationml/2006/ole">
            <p:oleObj spid="_x0000_s22531" r:id="rId3" imgW="8711939" imgH="4535817" progId="Excel.Sheet.8">
              <p:embed/>
            </p:oleObj>
          </a:graphicData>
        </a:graphic>
      </p:graphicFrame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066800" y="1219200"/>
            <a:ext cx="6858000" cy="341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 and men who cite specific causes of TB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Experience of TB Symptoms</a:t>
            </a:r>
          </a:p>
        </p:txBody>
      </p:sp>
      <p:graphicFrame>
        <p:nvGraphicFramePr>
          <p:cNvPr id="2355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77800" y="2082800"/>
          <a:ext cx="8712200" cy="4538663"/>
        </p:xfrm>
        <a:graphic>
          <a:graphicData uri="http://schemas.openxmlformats.org/presentationml/2006/ole">
            <p:oleObj spid="_x0000_s23555" r:id="rId3" imgW="8711939" imgH="4535817" progId="Excel.Sheet.8">
              <p:embed/>
            </p:oleObj>
          </a:graphicData>
        </a:graphic>
      </p:graphicFrame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1066800" y="1219200"/>
            <a:ext cx="6858000" cy="590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 and men who have had the following symptoms of TB since age 15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Tuberculosis Treatment</a:t>
            </a:r>
          </a:p>
        </p:txBody>
      </p:sp>
      <p:sp>
        <p:nvSpPr>
          <p:cNvPr id="24579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Among those with TB, </a:t>
            </a:r>
            <a:r>
              <a:rPr lang="en-US" sz="2800" b="1" smtClean="0">
                <a:solidFill>
                  <a:schemeClr val="accent2"/>
                </a:solidFill>
              </a:rPr>
              <a:t>71%</a:t>
            </a:r>
            <a:r>
              <a:rPr lang="en-US" sz="2800" smtClean="0"/>
              <a:t> of women and </a:t>
            </a:r>
            <a:r>
              <a:rPr lang="en-US" sz="2800" b="1" smtClean="0">
                <a:solidFill>
                  <a:schemeClr val="accent2"/>
                </a:solidFill>
              </a:rPr>
              <a:t>57%</a:t>
            </a:r>
            <a:r>
              <a:rPr lang="en-US" sz="2800" smtClean="0"/>
              <a:t> of men </a:t>
            </a:r>
            <a:r>
              <a:rPr lang="en-US" sz="2800" smtClean="0">
                <a:solidFill>
                  <a:schemeClr val="accent2"/>
                </a:solidFill>
              </a:rPr>
              <a:t>sought treatment</a:t>
            </a:r>
          </a:p>
          <a:p>
            <a:r>
              <a:rPr lang="en-US" sz="2800" smtClean="0"/>
              <a:t>Those who did not seek treatment felt that their </a:t>
            </a:r>
            <a:r>
              <a:rPr lang="en-US" sz="2800" b="1" i="1" smtClean="0">
                <a:solidFill>
                  <a:schemeClr val="accent2"/>
                </a:solidFill>
              </a:rPr>
              <a:t>symptoms were harmless </a:t>
            </a:r>
            <a:r>
              <a:rPr lang="en-US" sz="2800" smtClean="0"/>
              <a:t>(66% of women) or cited </a:t>
            </a:r>
            <a:r>
              <a:rPr lang="en-US" sz="2800" b="1" i="1" smtClean="0">
                <a:solidFill>
                  <a:schemeClr val="accent2"/>
                </a:solidFill>
              </a:rPr>
              <a:t>cost as a deterrent </a:t>
            </a:r>
            <a:r>
              <a:rPr lang="en-US" sz="2800" smtClean="0"/>
              <a:t>(12% of women).</a:t>
            </a:r>
          </a:p>
          <a:p>
            <a:r>
              <a:rPr lang="en-US" sz="2800" smtClean="0"/>
              <a:t>Only </a:t>
            </a:r>
            <a:r>
              <a:rPr lang="en-US" sz="2800" b="1" smtClean="0">
                <a:solidFill>
                  <a:schemeClr val="accent2"/>
                </a:solidFill>
              </a:rPr>
              <a:t>14%</a:t>
            </a:r>
            <a:r>
              <a:rPr lang="en-US" sz="2800" smtClean="0"/>
              <a:t> of women and </a:t>
            </a:r>
            <a:r>
              <a:rPr lang="en-US" sz="2800" b="1" smtClean="0">
                <a:solidFill>
                  <a:schemeClr val="accent2"/>
                </a:solidFill>
              </a:rPr>
              <a:t>17%</a:t>
            </a:r>
            <a:r>
              <a:rPr lang="en-US" sz="2800" smtClean="0"/>
              <a:t> of men with TB symptoms </a:t>
            </a:r>
            <a:r>
              <a:rPr lang="en-US" sz="2800" b="1" i="1" smtClean="0">
                <a:solidFill>
                  <a:schemeClr val="accent2"/>
                </a:solidFill>
              </a:rPr>
              <a:t>were diagnosed </a:t>
            </a:r>
            <a:r>
              <a:rPr lang="en-US" sz="2800" smtClean="0"/>
              <a:t>with having TB in their </a:t>
            </a:r>
            <a:r>
              <a:rPr lang="en-US" sz="2800" i="1" smtClean="0">
                <a:solidFill>
                  <a:schemeClr val="accent2"/>
                </a:solidFill>
              </a:rPr>
              <a:t>first consultation </a:t>
            </a:r>
            <a:r>
              <a:rPr lang="en-US" sz="2800" smtClean="0"/>
              <a:t>with a health provider.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Key Findings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447800"/>
            <a:ext cx="8229600" cy="3810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accent2"/>
                </a:solidFill>
              </a:rPr>
              <a:t>35%</a:t>
            </a:r>
            <a:r>
              <a:rPr lang="en-US" sz="2800" smtClean="0"/>
              <a:t> of Basotho men </a:t>
            </a:r>
            <a:r>
              <a:rPr lang="en-US" sz="2800" b="1" i="1" smtClean="0">
                <a:solidFill>
                  <a:schemeClr val="accent2"/>
                </a:solidFill>
              </a:rPr>
              <a:t>smoke cigarettes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accent2"/>
                </a:solidFill>
              </a:rPr>
              <a:t>Few women </a:t>
            </a:r>
            <a:r>
              <a:rPr lang="en-US" sz="2800" smtClean="0"/>
              <a:t>are getting clinic breast exams or pap smears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accent2"/>
                </a:solidFill>
              </a:rPr>
              <a:t>15%</a:t>
            </a:r>
            <a:r>
              <a:rPr lang="en-US" sz="2800" smtClean="0"/>
              <a:t> of women and </a:t>
            </a:r>
            <a:r>
              <a:rPr lang="en-US" sz="2800" b="1" smtClean="0">
                <a:solidFill>
                  <a:schemeClr val="accent2"/>
                </a:solidFill>
              </a:rPr>
              <a:t>13%</a:t>
            </a:r>
            <a:r>
              <a:rPr lang="en-US" sz="2800" smtClean="0"/>
              <a:t> of men have </a:t>
            </a:r>
            <a:r>
              <a:rPr lang="en-US" sz="2800" b="1" i="1" smtClean="0">
                <a:solidFill>
                  <a:schemeClr val="accent2"/>
                </a:solidFill>
              </a:rPr>
              <a:t>hypertension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chemeClr val="accent2"/>
                </a:solidFill>
              </a:rPr>
              <a:t>91%</a:t>
            </a:r>
            <a:r>
              <a:rPr lang="en-US" sz="2800" smtClean="0"/>
              <a:t> of Basothos </a:t>
            </a:r>
            <a:r>
              <a:rPr lang="en-US" sz="2800" b="1" i="1" smtClean="0">
                <a:solidFill>
                  <a:schemeClr val="accent2"/>
                </a:solidFill>
              </a:rPr>
              <a:t>have no health insurance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Knowledge of TB causes and symptoms is high.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Many Basothos have experienced </a:t>
            </a:r>
            <a:r>
              <a:rPr lang="en-US" sz="2800" b="1" smtClean="0">
                <a:solidFill>
                  <a:schemeClr val="accent2"/>
                </a:solidFill>
              </a:rPr>
              <a:t>TB symptoms</a:t>
            </a:r>
            <a:r>
              <a:rPr lang="en-US" sz="2800" smtClean="0"/>
              <a:t>, but many with symptoms </a:t>
            </a:r>
            <a:r>
              <a:rPr lang="en-US" sz="2800" i="1" smtClean="0">
                <a:solidFill>
                  <a:schemeClr val="accent2"/>
                </a:solidFill>
              </a:rPr>
              <a:t>do not seek care.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Chart 4"/>
          <p:cNvGraphicFramePr>
            <a:graphicFrameLocks/>
          </p:cNvGraphicFramePr>
          <p:nvPr/>
        </p:nvGraphicFramePr>
        <p:xfrm>
          <a:off x="-50800" y="1320800"/>
          <a:ext cx="8940800" cy="5003800"/>
        </p:xfrm>
        <a:graphic>
          <a:graphicData uri="http://schemas.openxmlformats.org/presentationml/2006/ole">
            <p:oleObj spid="_x0000_s5122" r:id="rId3" imgW="8937511" imgH="5005250" progId="Excel.Sheet.8">
              <p:embed/>
            </p:oleObj>
          </a:graphicData>
        </a:graphic>
      </p:graphicFrame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Number of Cigarettes Smoked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57800" y="1524000"/>
            <a:ext cx="3581400" cy="2743200"/>
          </a:xfrm>
        </p:spPr>
        <p:txBody>
          <a:bodyPr/>
          <a:lstStyle/>
          <a:p>
            <a:pPr eaLnBrk="1" hangingPunct="1"/>
            <a:r>
              <a:rPr lang="en-US" sz="2400" smtClean="0"/>
              <a:t>35% of Basotho men smoke cigarettes</a:t>
            </a:r>
          </a:p>
          <a:p>
            <a:pPr eaLnBrk="1" hangingPunct="1"/>
            <a:r>
              <a:rPr lang="en-US" sz="2400" smtClean="0"/>
              <a:t>Among those who smoke, 65% smoked at least 3 cigarettes the day before the survey</a:t>
            </a:r>
          </a:p>
        </p:txBody>
      </p:sp>
      <p:sp>
        <p:nvSpPr>
          <p:cNvPr id="5125" name="TextBox 5"/>
          <p:cNvSpPr txBox="1">
            <a:spLocks noChangeArrowheads="1"/>
          </p:cNvSpPr>
          <p:nvPr/>
        </p:nvSpPr>
        <p:spPr bwMode="auto">
          <a:xfrm>
            <a:off x="4419600" y="5334000"/>
            <a:ext cx="3962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/>
              <a:t>Among men age 15-49 who smoke, the number of cigarettes smoked in the 24 hours before the survey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Men’s Cigarette Smoking by Age</a:t>
            </a:r>
          </a:p>
        </p:txBody>
      </p:sp>
      <p:graphicFrame>
        <p:nvGraphicFramePr>
          <p:cNvPr id="614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68338" y="1611313"/>
          <a:ext cx="8297862" cy="4538662"/>
        </p:xfrm>
        <a:graphic>
          <a:graphicData uri="http://schemas.openxmlformats.org/presentationml/2006/ole">
            <p:oleObj spid="_x0000_s6147" r:id="rId3" imgW="8297375" imgH="4541914" progId="Excel.Sheet.8">
              <p:embed/>
            </p:oleObj>
          </a:graphicData>
        </a:graphic>
      </p:graphicFrame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381000" y="3200400"/>
            <a:ext cx="1600200" cy="1089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men who smoke cigarettes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Tobacco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Cancer and diabetes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Health insurance and succession planning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Tuberculosis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Breast Self Exam and Clinical Exam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1143000" y="1524000"/>
            <a:ext cx="6477000" cy="590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b="1" i="1">
                <a:latin typeface="Gill Sans Std" pitchFamily="34" charset="0"/>
              </a:rPr>
              <a:t>Percent of women who performed breast self exam or who had a breast cancer clinical exam in past 12 months</a:t>
            </a:r>
          </a:p>
        </p:txBody>
      </p:sp>
      <p:graphicFrame>
        <p:nvGraphicFramePr>
          <p:cNvPr id="8196" name="Content Placeholder 9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8196" r:id="rId3" imgW="8327858" imgH="4627265" progId="Excel.Sheet.8">
              <p:embed/>
            </p:oleObj>
          </a:graphicData>
        </a:graphic>
      </p:graphicFrame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Pap Smear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31% of women have heard of a pap smear</a:t>
            </a:r>
          </a:p>
          <a:p>
            <a:r>
              <a:rPr lang="en-US" smtClean="0"/>
              <a:t>Only </a:t>
            </a:r>
            <a:r>
              <a:rPr lang="en-US" b="1" smtClean="0">
                <a:solidFill>
                  <a:schemeClr val="accent1"/>
                </a:solidFill>
              </a:rPr>
              <a:t>6%</a:t>
            </a:r>
            <a:r>
              <a:rPr lang="en-US" smtClean="0"/>
              <a:t> had a pap smear in the year before the survey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Diabetes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Less than </a:t>
            </a:r>
            <a:r>
              <a:rPr lang="en-US" b="1" smtClean="0">
                <a:solidFill>
                  <a:schemeClr val="accent1"/>
                </a:solidFill>
              </a:rPr>
              <a:t>2%</a:t>
            </a:r>
            <a:r>
              <a:rPr lang="en-US" smtClean="0"/>
              <a:t> of Basotho women have been told by a doctor or nurse that they have </a:t>
            </a:r>
            <a:r>
              <a:rPr lang="en-US" b="1" i="1" smtClean="0">
                <a:solidFill>
                  <a:schemeClr val="accent1"/>
                </a:solidFill>
              </a:rPr>
              <a:t>diabetes</a:t>
            </a:r>
          </a:p>
          <a:p>
            <a:pPr lvl="1"/>
            <a:r>
              <a:rPr lang="en-US" b="1" smtClean="0">
                <a:solidFill>
                  <a:schemeClr val="accent1"/>
                </a:solidFill>
              </a:rPr>
              <a:t>Fewer than half </a:t>
            </a:r>
            <a:r>
              <a:rPr lang="en-US" smtClean="0"/>
              <a:t>of these women are </a:t>
            </a:r>
            <a:r>
              <a:rPr lang="en-US" b="1" i="1" smtClean="0">
                <a:solidFill>
                  <a:schemeClr val="accent1"/>
                </a:solidFill>
              </a:rPr>
              <a:t>receiving treatment</a:t>
            </a:r>
            <a:r>
              <a:rPr lang="en-US" smtClean="0"/>
              <a:t>.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3505200" cy="41910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Tobacco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Cancer and diabetes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Hypertension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Health insurance and succession planning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Tuberculosis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Lesotho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</TotalTime>
  <Words>650</Words>
  <Application>Microsoft Office PowerPoint</Application>
  <PresentationFormat>On-screen Show (4:3)</PresentationFormat>
  <Paragraphs>108</Paragraphs>
  <Slides>23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Default Design</vt:lpstr>
      <vt:lpstr>Microsoft Office Excel 97-2003 Worksheet</vt:lpstr>
      <vt:lpstr>Slide 1</vt:lpstr>
      <vt:lpstr>Slide 2</vt:lpstr>
      <vt:lpstr>Number of Cigarettes Smoked</vt:lpstr>
      <vt:lpstr>Men’s Cigarette Smoking by Age</vt:lpstr>
      <vt:lpstr>Slide 5</vt:lpstr>
      <vt:lpstr>Breast Self Exam and Clinical Exam</vt:lpstr>
      <vt:lpstr>Pap Smear</vt:lpstr>
      <vt:lpstr>Diabetes</vt:lpstr>
      <vt:lpstr>Slide 9</vt:lpstr>
      <vt:lpstr>Hypertension</vt:lpstr>
      <vt:lpstr>Hypertension by Age</vt:lpstr>
      <vt:lpstr>Hypertension</vt:lpstr>
      <vt:lpstr>Hypertension</vt:lpstr>
      <vt:lpstr>Slide 14</vt:lpstr>
      <vt:lpstr>Health Insurance Coverage: Women</vt:lpstr>
      <vt:lpstr>Women’s Insurance Coverage by Residence and Wealth</vt:lpstr>
      <vt:lpstr>Succession Planning and Widow Dispossession</vt:lpstr>
      <vt:lpstr>Slide 18</vt:lpstr>
      <vt:lpstr>Tuberculosis Knowledge</vt:lpstr>
      <vt:lpstr>Knowledge of TB Causes</vt:lpstr>
      <vt:lpstr>Experience of TB Symptoms</vt:lpstr>
      <vt:lpstr>Tuberculosis Treatment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83</cp:revision>
  <dcterms:created xsi:type="dcterms:W3CDTF">2005-10-14T20:02:02Z</dcterms:created>
  <dcterms:modified xsi:type="dcterms:W3CDTF">2012-05-10T19:09:59Z</dcterms:modified>
</cp:coreProperties>
</file>