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258" r:id="rId3"/>
    <p:sldId id="259" r:id="rId4"/>
    <p:sldId id="260" r:id="rId5"/>
    <p:sldId id="261" r:id="rId6"/>
    <p:sldId id="311" r:id="rId7"/>
    <p:sldId id="263" r:id="rId8"/>
    <p:sldId id="264" r:id="rId9"/>
    <p:sldId id="267" r:id="rId10"/>
    <p:sldId id="307" r:id="rId11"/>
    <p:sldId id="268" r:id="rId12"/>
    <p:sldId id="312" r:id="rId13"/>
    <p:sldId id="265" r:id="rId14"/>
    <p:sldId id="273" r:id="rId15"/>
    <p:sldId id="274" r:id="rId16"/>
    <p:sldId id="313" r:id="rId17"/>
    <p:sldId id="317" r:id="rId18"/>
    <p:sldId id="266" r:id="rId19"/>
    <p:sldId id="275" r:id="rId20"/>
    <p:sldId id="306" r:id="rId21"/>
    <p:sldId id="277" r:id="rId22"/>
    <p:sldId id="315" r:id="rId23"/>
    <p:sldId id="285" r:id="rId24"/>
    <p:sldId id="286" r:id="rId25"/>
    <p:sldId id="309" r:id="rId26"/>
    <p:sldId id="288" r:id="rId27"/>
    <p:sldId id="290" r:id="rId28"/>
    <p:sldId id="316" r:id="rId29"/>
    <p:sldId id="294" r:id="rId30"/>
    <p:sldId id="295" r:id="rId3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88228" autoAdjust="0"/>
  </p:normalViewPr>
  <p:slideViewPr>
    <p:cSldViewPr>
      <p:cViewPr>
        <p:scale>
          <a:sx n="80" d="100"/>
          <a:sy n="80" d="100"/>
        </p:scale>
        <p:origin x="-235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E7409F-E06C-4E5A-ABB0-664370F573B0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A2B9958-35FB-4327-A9EA-204867FB4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6D008E-3C20-4A93-8E8E-D9D844621E66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1D272A0-F85A-4E30-8D7F-8DE54B7CB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3E49DE-D284-4A15-B4F0-53B38A6D05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2E4294-EF23-4A2F-8C7D-9154E5EA1E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F5A742-CCD2-4DB6-9490-4A132AEAF4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)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6C62C2-0AAD-46C4-844B-F1783704F1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D5BB6F-7FAC-469F-8066-4C3AF1D220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Knowledge of HIV prevention increases with education. 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3F8EE5-4450-4596-99CA-922F7801BA1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364ACE-FF31-4C4F-84DA-6C9F6222E31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073F65-9E35-4BE5-8789-AA267D9E1F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970D31-8369-4B56-9100-DD1978F9C40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These are indicators that relate to stigma toward people living with HIV/AIDS.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F11ACF-AB1E-45D9-BF54-22DB82AF25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1D5A8D-4FB0-4CE1-BA05-23AD276872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C07FC-4010-45CD-895C-E24215BE95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89602E-6C39-49C7-8E82-BACFEC01A91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3FABB-2DD3-4064-AFEA-2E1416E8B939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DD57-3880-4884-9312-79CD863AD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4DED5-D822-4BEB-ADBB-F1A2BD290104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F8659-01DC-40E9-9F02-1F61EEEA0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C5A8B-BC3C-45AE-BB19-6EC858841D00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B9AC2-B2DB-41DB-B6AF-3AB83924F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3C7CA-813F-4568-92C4-FA835590C634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33DA2-4F67-4D3A-8DA9-7F36AE4B2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365DF-36A2-46DE-9A19-BDB9134FA352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26F1E-C0F1-4EE8-B6D8-7210658C88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F21BF-9246-42FC-A6C3-79A7117C6997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2AFE7-49B6-44F1-8BA9-A598AF2B28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39B6-C8B5-43B1-A467-E0187905B3BC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E8561-FA82-427B-AFA3-B006C1473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37725-5606-43BB-A735-7BDAD6FD28DB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C849A-064F-4F1E-8061-B4380C3DBB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A12A9-C16A-424D-90D2-4373AAF29D4D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AAD6C-B36B-4F45-B9FC-7F1501F5DA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D78D5-A5C0-4ADD-8F25-050310BF5B75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76E8D-8F27-4CF5-B7B9-3C8F70D35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4F8EA-870F-4757-AAF8-62EB3248AFF8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E8B8E-4861-4F3A-98B7-4D17FAED7E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52B028-5E50-4019-A4CA-A5ACA896B4DD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2449A5-718D-44D6-B3DA-8368DDA25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solidFill>
                  <a:schemeClr val="tx1"/>
                </a:solidFill>
              </a:rPr>
              <a:t>HIV Knowledge, Attitudes, and Behavior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latin typeface="Calibri" pitchFamily="34" charset="0"/>
              </a:rPr>
              <a:t>2009 Lesotho Demographic and Health Survey</a:t>
            </a:r>
            <a:endParaRPr lang="en-US" sz="360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798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Comprehensive Knowledge of HIV by Residence</a:t>
            </a:r>
          </a:p>
        </p:txBody>
      </p:sp>
      <p:graphicFrame>
        <p:nvGraphicFramePr>
          <p:cNvPr id="5122" name="Content Placeholder 7"/>
          <p:cNvGraphicFramePr>
            <a:graphicFrameLocks noGrp="1"/>
          </p:cNvGraphicFramePr>
          <p:nvPr>
            <p:ph idx="1"/>
          </p:nvPr>
        </p:nvGraphicFramePr>
        <p:xfrm>
          <a:off x="177800" y="1244600"/>
          <a:ext cx="8636000" cy="4749800"/>
        </p:xfrm>
        <a:graphic>
          <a:graphicData uri="http://schemas.openxmlformats.org/presentationml/2006/ole">
            <p:oleObj spid="_x0000_s5122" r:id="rId4" imgW="8638781" imgH="4749196" progId="Excel.Sheet.8">
              <p:embed/>
            </p:oleObj>
          </a:graphicData>
        </a:graphic>
      </p:graphicFrame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0" y="1524000"/>
            <a:ext cx="3352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age 15-49 with comprehensive knowledge of HIV/AIDS*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685800" y="6119813"/>
            <a:ext cx="7696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Trends: Accepting Attitudes Towards Those Living With HIV (Women)</a:t>
            </a:r>
          </a:p>
        </p:txBody>
      </p:sp>
      <p:graphicFrame>
        <p:nvGraphicFramePr>
          <p:cNvPr id="614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06400" y="1092200"/>
          <a:ext cx="8407400" cy="5084763"/>
        </p:xfrm>
        <a:graphic>
          <a:graphicData uri="http://schemas.openxmlformats.org/presentationml/2006/ole">
            <p:oleObj spid="_x0000_s6146" r:id="rId4" imgW="8407113" imgH="5084505" progId="Excel.Sheet.8">
              <p:embed/>
            </p:oleObj>
          </a:graphicData>
        </a:graphic>
      </p:graphicFrame>
      <p:sp>
        <p:nvSpPr>
          <p:cNvPr id="6148" name="TextBox 7"/>
          <p:cNvSpPr txBox="1">
            <a:spLocks noChangeArrowheads="1"/>
          </p:cNvSpPr>
          <p:nvPr/>
        </p:nvSpPr>
        <p:spPr bwMode="auto">
          <a:xfrm>
            <a:off x="4343400" y="6019800"/>
            <a:ext cx="434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Among women age 15-49 who have heard of HIV/AIDS, percentage expressing specific attitudes towards people living with HIV/AIDS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Adult Support of Condom Education</a:t>
            </a:r>
            <a:endParaRPr lang="en-US" dirty="0"/>
          </a:p>
        </p:txBody>
      </p:sp>
      <p:sp>
        <p:nvSpPr>
          <p:cNvPr id="1945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68% </a:t>
            </a:r>
            <a:r>
              <a:rPr lang="en-US" smtClean="0"/>
              <a:t>of women and </a:t>
            </a:r>
            <a:r>
              <a:rPr lang="en-US" b="1" smtClean="0">
                <a:solidFill>
                  <a:schemeClr val="accent1"/>
                </a:solidFill>
              </a:rPr>
              <a:t>62</a:t>
            </a:r>
            <a:r>
              <a:rPr lang="en-US" smtClean="0"/>
              <a:t>% of men agree that children age 12-14 should be </a:t>
            </a:r>
            <a:r>
              <a:rPr lang="en-US" b="1" i="1" smtClean="0">
                <a:solidFill>
                  <a:schemeClr val="accent1"/>
                </a:solidFill>
              </a:rPr>
              <a:t>taught about using a condom</a:t>
            </a:r>
            <a:r>
              <a:rPr lang="en-US" i="1" smtClean="0"/>
              <a:t> </a:t>
            </a:r>
            <a:r>
              <a:rPr lang="en-US" smtClean="0"/>
              <a:t>to avoid contracting HIV/AIDS.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pPr eaLnBrk="1" hangingPunct="1"/>
            <a:r>
              <a:rPr lang="en-US" smtClean="0"/>
              <a:t>HIV Knowledge</a:t>
            </a:r>
          </a:p>
          <a:p>
            <a:pPr eaLnBrk="1" hangingPunct="1"/>
            <a:r>
              <a:rPr lang="en-US" smtClean="0"/>
              <a:t>HIV-related Attitudes</a:t>
            </a:r>
          </a:p>
          <a:p>
            <a:pPr eaLnBrk="1" hangingPunct="1"/>
            <a:r>
              <a:rPr lang="en-US" b="1" smtClean="0"/>
              <a:t>HIV-related Behaviour</a:t>
            </a:r>
          </a:p>
          <a:p>
            <a:pPr eaLnBrk="1" hangingPunct="1"/>
            <a:r>
              <a:rPr lang="en-US" smtClean="0"/>
              <a:t>HIV Testing</a:t>
            </a:r>
          </a:p>
          <a:p>
            <a:pPr eaLnBrk="1" hangingPunct="1"/>
            <a:r>
              <a:rPr lang="en-US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Multiple Sexual Partners</a:t>
            </a:r>
          </a:p>
        </p:txBody>
      </p:sp>
      <p:sp>
        <p:nvSpPr>
          <p:cNvPr id="2150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Among those who had sex in the year before the survey:</a:t>
            </a:r>
          </a:p>
          <a:p>
            <a:pPr lvl="1" eaLnBrk="1" hangingPunct="1"/>
            <a:r>
              <a:rPr lang="en-US" b="1" smtClean="0"/>
              <a:t>26%</a:t>
            </a:r>
            <a:r>
              <a:rPr lang="en-US" smtClean="0"/>
              <a:t> of women age 15-49 and </a:t>
            </a:r>
            <a:r>
              <a:rPr lang="en-US" b="1" smtClean="0"/>
              <a:t>45% </a:t>
            </a:r>
            <a:r>
              <a:rPr lang="en-US" smtClean="0"/>
              <a:t>of men aged 15-49 had </a:t>
            </a:r>
            <a:r>
              <a:rPr lang="en-US" b="1" smtClean="0"/>
              <a:t>2 or more </a:t>
            </a:r>
            <a:r>
              <a:rPr lang="en-US" smtClean="0"/>
              <a:t>sexual partners</a:t>
            </a:r>
          </a:p>
          <a:p>
            <a:pPr eaLnBrk="1" hangingPunct="1"/>
            <a:r>
              <a:rPr lang="en-US" sz="2800" smtClean="0"/>
              <a:t>Over the course of their lifetimes:</a:t>
            </a:r>
          </a:p>
          <a:p>
            <a:pPr lvl="1" eaLnBrk="1" hangingPunct="1"/>
            <a:r>
              <a:rPr lang="en-US" b="1" smtClean="0"/>
              <a:t>Women</a:t>
            </a:r>
            <a:r>
              <a:rPr lang="en-US" smtClean="0"/>
              <a:t> had an average of </a:t>
            </a:r>
            <a:r>
              <a:rPr lang="en-US" b="1" smtClean="0"/>
              <a:t>2.5 </a:t>
            </a:r>
            <a:r>
              <a:rPr lang="en-US" smtClean="0"/>
              <a:t>sexual partners</a:t>
            </a:r>
          </a:p>
          <a:p>
            <a:pPr lvl="1" eaLnBrk="1" hangingPunct="1"/>
            <a:r>
              <a:rPr lang="en-US" b="1" smtClean="0"/>
              <a:t>Men</a:t>
            </a:r>
            <a:r>
              <a:rPr lang="en-US" smtClean="0"/>
              <a:t> had an average of </a:t>
            </a:r>
            <a:r>
              <a:rPr lang="en-US" b="1" smtClean="0"/>
              <a:t>7.4</a:t>
            </a:r>
            <a:r>
              <a:rPr lang="en-US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Multiple Partners and Condom Use</a:t>
            </a:r>
          </a:p>
        </p:txBody>
      </p:sp>
      <p:graphicFrame>
        <p:nvGraphicFramePr>
          <p:cNvPr id="7170" name="Content Placeholder 4"/>
          <p:cNvGraphicFramePr>
            <a:graphicFrameLocks noGrp="1"/>
          </p:cNvGraphicFramePr>
          <p:nvPr>
            <p:ph idx="1"/>
          </p:nvPr>
        </p:nvGraphicFramePr>
        <p:xfrm>
          <a:off x="254000" y="1244600"/>
          <a:ext cx="8712200" cy="5359400"/>
        </p:xfrm>
        <a:graphic>
          <a:graphicData uri="http://schemas.openxmlformats.org/presentationml/2006/ole">
            <p:oleObj spid="_x0000_s7170" r:id="rId4" imgW="8711939" imgH="5358848" progId="Excel.Sheet.8">
              <p:embed/>
            </p:oleObj>
          </a:graphicData>
        </a:graphic>
      </p:graphicFrame>
      <p:sp>
        <p:nvSpPr>
          <p:cNvPr id="7172" name="TextBox 9"/>
          <p:cNvSpPr txBox="1">
            <a:spLocks noChangeArrowheads="1"/>
          </p:cNvSpPr>
          <p:nvPr/>
        </p:nvSpPr>
        <p:spPr bwMode="auto">
          <a:xfrm>
            <a:off x="381000" y="1447800"/>
            <a:ext cx="2438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15-49 who had sex in the past 12 months who: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Payment for Sexual Intercourse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7%</a:t>
            </a:r>
            <a:r>
              <a:rPr lang="en-US" smtClean="0"/>
              <a:t> of men age 15-49 report that they have </a:t>
            </a:r>
            <a:r>
              <a:rPr lang="en-US" b="1" i="1" smtClean="0">
                <a:solidFill>
                  <a:schemeClr val="accent1"/>
                </a:solidFill>
              </a:rPr>
              <a:t>ever paid for sexual intercourse</a:t>
            </a:r>
          </a:p>
          <a:p>
            <a:pPr eaLnBrk="1" hangingPunct="1"/>
            <a:r>
              <a:rPr lang="en-US" b="1" smtClean="0">
                <a:solidFill>
                  <a:schemeClr val="accent1"/>
                </a:solidFill>
              </a:rPr>
              <a:t>3%</a:t>
            </a:r>
            <a:r>
              <a:rPr lang="en-US" smtClean="0"/>
              <a:t> of men age 15-49 have paid for sex in the past year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Self Reporting of STIS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8077200" cy="4525963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accent1"/>
                </a:solidFill>
              </a:rPr>
              <a:t>15% </a:t>
            </a:r>
            <a:r>
              <a:rPr lang="en-US" sz="3600" smtClean="0"/>
              <a:t>of women and </a:t>
            </a:r>
            <a:r>
              <a:rPr lang="en-US" sz="3600" b="1" smtClean="0">
                <a:solidFill>
                  <a:schemeClr val="accent1"/>
                </a:solidFill>
              </a:rPr>
              <a:t>13% </a:t>
            </a:r>
            <a:r>
              <a:rPr lang="en-US" sz="3600" smtClean="0"/>
              <a:t>of men report an </a:t>
            </a:r>
            <a:r>
              <a:rPr lang="en-US" sz="3600" b="1" i="1" smtClean="0">
                <a:solidFill>
                  <a:schemeClr val="accent1"/>
                </a:solidFill>
              </a:rPr>
              <a:t>STI or an STI symptom</a:t>
            </a:r>
          </a:p>
          <a:p>
            <a:pPr eaLnBrk="1" hangingPunct="1"/>
            <a:r>
              <a:rPr lang="en-US" sz="3600" b="1" i="1" smtClean="0">
                <a:solidFill>
                  <a:schemeClr val="accent1"/>
                </a:solidFill>
              </a:rPr>
              <a:t>63% </a:t>
            </a:r>
            <a:r>
              <a:rPr lang="en-US" sz="3600" smtClean="0"/>
              <a:t>of these women and </a:t>
            </a:r>
            <a:r>
              <a:rPr lang="en-US" sz="3600" b="1" smtClean="0">
                <a:solidFill>
                  <a:schemeClr val="accent1"/>
                </a:solidFill>
              </a:rPr>
              <a:t>51%</a:t>
            </a:r>
            <a:r>
              <a:rPr lang="en-US" sz="3600" smtClean="0"/>
              <a:t> of these men </a:t>
            </a:r>
            <a:r>
              <a:rPr lang="en-US" sz="3600" b="1" i="1" smtClean="0">
                <a:solidFill>
                  <a:schemeClr val="accent1"/>
                </a:solidFill>
              </a:rPr>
              <a:t>sought treatment </a:t>
            </a:r>
            <a:r>
              <a:rPr lang="en-US" sz="3600" smtClean="0"/>
              <a:t>from a health professional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pPr eaLnBrk="1" hangingPunct="1"/>
            <a:r>
              <a:rPr lang="en-US" smtClean="0"/>
              <a:t>HIV Knowledge</a:t>
            </a:r>
          </a:p>
          <a:p>
            <a:pPr eaLnBrk="1" hangingPunct="1"/>
            <a:r>
              <a:rPr lang="en-US" smtClean="0"/>
              <a:t>HIV-related Attitudes</a:t>
            </a:r>
          </a:p>
          <a:p>
            <a:pPr eaLnBrk="1" hangingPunct="1"/>
            <a:r>
              <a:rPr lang="en-US" smtClean="0"/>
              <a:t>HIV-related Behaviour</a:t>
            </a:r>
          </a:p>
          <a:p>
            <a:pPr eaLnBrk="1" hangingPunct="1"/>
            <a:r>
              <a:rPr lang="en-US" b="1" smtClean="0"/>
              <a:t>HIV Testing</a:t>
            </a:r>
          </a:p>
          <a:p>
            <a:pPr eaLnBrk="1" hangingPunct="1"/>
            <a:r>
              <a:rPr lang="en-US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93% </a:t>
            </a:r>
            <a:r>
              <a:rPr lang="en-US" dirty="0" smtClean="0"/>
              <a:t>of women </a:t>
            </a:r>
            <a:r>
              <a:rPr lang="en-US" b="1" dirty="0" smtClean="0"/>
              <a:t>81%</a:t>
            </a:r>
            <a:r>
              <a:rPr lang="en-US" dirty="0" smtClean="0"/>
              <a:t> of men </a:t>
            </a:r>
            <a:r>
              <a:rPr lang="en-US" b="1" dirty="0" smtClean="0">
                <a:solidFill>
                  <a:schemeClr val="accent1"/>
                </a:solidFill>
              </a:rPr>
              <a:t>know where to get an HIV test</a:t>
            </a:r>
            <a:r>
              <a:rPr lang="en-US" dirty="0" smtClean="0">
                <a:solidFill>
                  <a:schemeClr val="accent1"/>
                </a:solidFill>
              </a:rPr>
              <a:t>.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pPr eaLnBrk="1" hangingPunct="1"/>
            <a:r>
              <a:rPr lang="en-US" b="1" smtClean="0"/>
              <a:t>HIV Knowledge</a:t>
            </a:r>
          </a:p>
          <a:p>
            <a:pPr eaLnBrk="1" hangingPunct="1"/>
            <a:r>
              <a:rPr lang="en-US" smtClean="0"/>
              <a:t>HIV-related Attitudes</a:t>
            </a:r>
          </a:p>
          <a:p>
            <a:pPr eaLnBrk="1" hangingPunct="1"/>
            <a:r>
              <a:rPr lang="en-US" smtClean="0"/>
              <a:t>HIV-related Behaviour</a:t>
            </a:r>
          </a:p>
          <a:p>
            <a:pPr eaLnBrk="1" hangingPunct="1"/>
            <a:r>
              <a:rPr lang="en-US" smtClean="0"/>
              <a:t>HIV Testing</a:t>
            </a:r>
          </a:p>
          <a:p>
            <a:pPr eaLnBrk="1" hangingPunct="1"/>
            <a:r>
              <a:rPr lang="en-US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Prior HIV Testing</a:t>
            </a:r>
          </a:p>
        </p:txBody>
      </p:sp>
      <p:graphicFrame>
        <p:nvGraphicFramePr>
          <p:cNvPr id="8194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06400" y="1016000"/>
          <a:ext cx="8559800" cy="5588000"/>
        </p:xfrm>
        <a:graphic>
          <a:graphicData uri="http://schemas.openxmlformats.org/presentationml/2006/ole">
            <p:oleObj spid="_x0000_s8194" r:id="rId4" imgW="8559526" imgH="5584420" progId="Excel.Sheet.8">
              <p:embed/>
            </p:oleObj>
          </a:graphicData>
        </a:graphic>
      </p:graphicFrame>
      <p:sp>
        <p:nvSpPr>
          <p:cNvPr id="8196" name="TextBox 26"/>
          <p:cNvSpPr txBox="1">
            <a:spLocks noChangeArrowheads="1"/>
          </p:cNvSpPr>
          <p:nvPr/>
        </p:nvSpPr>
        <p:spPr bwMode="auto">
          <a:xfrm>
            <a:off x="152400" y="1143000"/>
            <a:ext cx="2209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Prior HIV Testing</a:t>
            </a:r>
          </a:p>
        </p:txBody>
      </p:sp>
      <p:sp>
        <p:nvSpPr>
          <p:cNvPr id="26627" name="Content Placeholder 8"/>
          <p:cNvSpPr>
            <a:spLocks noGrp="1"/>
          </p:cNvSpPr>
          <p:nvPr>
            <p:ph idx="1"/>
          </p:nvPr>
        </p:nvSpPr>
        <p:spPr>
          <a:xfrm>
            <a:off x="609600" y="1524000"/>
            <a:ext cx="8001000" cy="4267200"/>
          </a:xfrm>
        </p:spPr>
        <p:txBody>
          <a:bodyPr/>
          <a:lstStyle/>
          <a:p>
            <a:pPr eaLnBrk="1" hangingPunct="1"/>
            <a:r>
              <a:rPr lang="en-US" smtClean="0"/>
              <a:t>Among women, testing is most common in the </a:t>
            </a:r>
            <a:r>
              <a:rPr lang="en-US" b="1" smtClean="0"/>
              <a:t>Mageteng and Qacha’s Nek Districts; </a:t>
            </a:r>
            <a:r>
              <a:rPr lang="en-US" smtClean="0"/>
              <a:t>among men, it is most common in </a:t>
            </a:r>
            <a:r>
              <a:rPr lang="en-US" b="1" smtClean="0"/>
              <a:t>Maseru</a:t>
            </a:r>
            <a:r>
              <a:rPr lang="en-US" smtClean="0"/>
              <a:t> and </a:t>
            </a:r>
            <a:r>
              <a:rPr lang="en-US" b="1" smtClean="0"/>
              <a:t>Qacha’s Nek</a:t>
            </a:r>
            <a:r>
              <a:rPr lang="en-US" smtClean="0"/>
              <a:t>.</a:t>
            </a:r>
          </a:p>
          <a:p>
            <a:pPr eaLnBrk="1" hangingPunct="1"/>
            <a:r>
              <a:rPr lang="en-US" smtClean="0"/>
              <a:t>Overall, testing increases with </a:t>
            </a:r>
            <a:r>
              <a:rPr lang="en-US" b="1" smtClean="0"/>
              <a:t>wealth</a:t>
            </a:r>
            <a:r>
              <a:rPr lang="en-US" smtClean="0"/>
              <a:t> and </a:t>
            </a:r>
            <a:r>
              <a:rPr lang="en-US" b="1" smtClean="0"/>
              <a:t>education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Lesotho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39%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652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2147483647 w 926"/>
              <a:gd name="T1" fmla="*/ 2147483647 h 818"/>
              <a:gd name="T2" fmla="*/ 2147483647 w 926"/>
              <a:gd name="T3" fmla="*/ 2147483647 h 818"/>
              <a:gd name="T4" fmla="*/ 2147483647 w 926"/>
              <a:gd name="T5" fmla="*/ 2147483647 h 818"/>
              <a:gd name="T6" fmla="*/ 2147483647 w 926"/>
              <a:gd name="T7" fmla="*/ 2147483647 h 818"/>
              <a:gd name="T8" fmla="*/ 2147483647 w 926"/>
              <a:gd name="T9" fmla="*/ 2147483647 h 818"/>
              <a:gd name="T10" fmla="*/ 2147483647 w 926"/>
              <a:gd name="T11" fmla="*/ 2147483647 h 818"/>
              <a:gd name="T12" fmla="*/ 2147483647 w 926"/>
              <a:gd name="T13" fmla="*/ 2147483647 h 818"/>
              <a:gd name="T14" fmla="*/ 2147483647 w 926"/>
              <a:gd name="T15" fmla="*/ 2147483647 h 818"/>
              <a:gd name="T16" fmla="*/ 2147483647 w 926"/>
              <a:gd name="T17" fmla="*/ 2147483647 h 818"/>
              <a:gd name="T18" fmla="*/ 2147483647 w 926"/>
              <a:gd name="T19" fmla="*/ 2147483647 h 818"/>
              <a:gd name="T20" fmla="*/ 2147483647 w 926"/>
              <a:gd name="T21" fmla="*/ 2147483647 h 818"/>
              <a:gd name="T22" fmla="*/ 2147483647 w 926"/>
              <a:gd name="T23" fmla="*/ 2147483647 h 818"/>
              <a:gd name="T24" fmla="*/ 2147483647 w 926"/>
              <a:gd name="T25" fmla="*/ 2147483647 h 818"/>
              <a:gd name="T26" fmla="*/ 2147483647 w 926"/>
              <a:gd name="T27" fmla="*/ 2147483647 h 818"/>
              <a:gd name="T28" fmla="*/ 2147483647 w 926"/>
              <a:gd name="T29" fmla="*/ 2147483647 h 818"/>
              <a:gd name="T30" fmla="*/ 2147483647 w 926"/>
              <a:gd name="T31" fmla="*/ 2147483647 h 818"/>
              <a:gd name="T32" fmla="*/ 2147483647 w 926"/>
              <a:gd name="T33" fmla="*/ 2147483647 h 818"/>
              <a:gd name="T34" fmla="*/ 2147483647 w 926"/>
              <a:gd name="T35" fmla="*/ 2147483647 h 818"/>
              <a:gd name="T36" fmla="*/ 2147483647 w 926"/>
              <a:gd name="T37" fmla="*/ 2147483647 h 818"/>
              <a:gd name="T38" fmla="*/ 2147483647 w 926"/>
              <a:gd name="T39" fmla="*/ 2147483647 h 818"/>
              <a:gd name="T40" fmla="*/ 2147483647 w 926"/>
              <a:gd name="T41" fmla="*/ 2147483647 h 818"/>
              <a:gd name="T42" fmla="*/ 2147483647 w 926"/>
              <a:gd name="T43" fmla="*/ 2147483647 h 818"/>
              <a:gd name="T44" fmla="*/ 2147483647 w 926"/>
              <a:gd name="T45" fmla="*/ 2147483647 h 818"/>
              <a:gd name="T46" fmla="*/ 2147483647 w 926"/>
              <a:gd name="T47" fmla="*/ 2147483647 h 818"/>
              <a:gd name="T48" fmla="*/ 2147483647 w 926"/>
              <a:gd name="T49" fmla="*/ 2147483647 h 818"/>
              <a:gd name="T50" fmla="*/ 2147483647 w 926"/>
              <a:gd name="T51" fmla="*/ 2147483647 h 818"/>
              <a:gd name="T52" fmla="*/ 2147483647 w 926"/>
              <a:gd name="T53" fmla="*/ 2147483647 h 818"/>
              <a:gd name="T54" fmla="*/ 2147483647 w 926"/>
              <a:gd name="T55" fmla="*/ 2147483647 h 818"/>
              <a:gd name="T56" fmla="*/ 2147483647 w 926"/>
              <a:gd name="T57" fmla="*/ 2147483647 h 818"/>
              <a:gd name="T58" fmla="*/ 2147483647 w 926"/>
              <a:gd name="T59" fmla="*/ 2147483647 h 818"/>
              <a:gd name="T60" fmla="*/ 2147483647 w 926"/>
              <a:gd name="T61" fmla="*/ 2147483647 h 818"/>
              <a:gd name="T62" fmla="*/ 2147483647 w 926"/>
              <a:gd name="T63" fmla="*/ 2147483647 h 818"/>
              <a:gd name="T64" fmla="*/ 2147483647 w 926"/>
              <a:gd name="T65" fmla="*/ 2147483647 h 818"/>
              <a:gd name="T66" fmla="*/ 2147483647 w 926"/>
              <a:gd name="T67" fmla="*/ 2147483647 h 818"/>
              <a:gd name="T68" fmla="*/ 2147483647 w 926"/>
              <a:gd name="T69" fmla="*/ 2147483647 h 818"/>
              <a:gd name="T70" fmla="*/ 2147483647 w 926"/>
              <a:gd name="T71" fmla="*/ 2147483647 h 818"/>
              <a:gd name="T72" fmla="*/ 2147483647 w 926"/>
              <a:gd name="T73" fmla="*/ 2147483647 h 818"/>
              <a:gd name="T74" fmla="*/ 2147483647 w 926"/>
              <a:gd name="T75" fmla="*/ 2147483647 h 818"/>
              <a:gd name="T76" fmla="*/ 2147483647 w 926"/>
              <a:gd name="T77" fmla="*/ 2147483647 h 818"/>
              <a:gd name="T78" fmla="*/ 2147483647 w 926"/>
              <a:gd name="T79" fmla="*/ 2147483647 h 818"/>
              <a:gd name="T80" fmla="*/ 2147483647 w 926"/>
              <a:gd name="T81" fmla="*/ 2147483647 h 818"/>
              <a:gd name="T82" fmla="*/ 2147483647 w 926"/>
              <a:gd name="T83" fmla="*/ 2147483647 h 818"/>
              <a:gd name="T84" fmla="*/ 2147483647 w 926"/>
              <a:gd name="T85" fmla="*/ 2147483647 h 818"/>
              <a:gd name="T86" fmla="*/ 2147483647 w 926"/>
              <a:gd name="T87" fmla="*/ 2147483647 h 818"/>
              <a:gd name="T88" fmla="*/ 2147483647 w 926"/>
              <a:gd name="T89" fmla="*/ 2147483647 h 818"/>
              <a:gd name="T90" fmla="*/ 2147483647 w 926"/>
              <a:gd name="T91" fmla="*/ 2147483647 h 818"/>
              <a:gd name="T92" fmla="*/ 2147483647 w 926"/>
              <a:gd name="T93" fmla="*/ 2147483647 h 818"/>
              <a:gd name="T94" fmla="*/ 2147483647 w 926"/>
              <a:gd name="T95" fmla="*/ 2147483647 h 818"/>
              <a:gd name="T96" fmla="*/ 2147483647 w 926"/>
              <a:gd name="T97" fmla="*/ 2147483647 h 818"/>
              <a:gd name="T98" fmla="*/ 2147483647 w 926"/>
              <a:gd name="T99" fmla="*/ 2147483647 h 818"/>
              <a:gd name="T100" fmla="*/ 2147483647 w 926"/>
              <a:gd name="T101" fmla="*/ 2147483647 h 818"/>
              <a:gd name="T102" fmla="*/ 2147483647 w 926"/>
              <a:gd name="T103" fmla="*/ 2147483647 h 818"/>
              <a:gd name="T104" fmla="*/ 2147483647 w 926"/>
              <a:gd name="T105" fmla="*/ 2147483647 h 818"/>
              <a:gd name="T106" fmla="*/ 2147483647 w 926"/>
              <a:gd name="T107" fmla="*/ 2147483647 h 818"/>
              <a:gd name="T108" fmla="*/ 2147483647 w 926"/>
              <a:gd name="T109" fmla="*/ 2147483647 h 818"/>
              <a:gd name="T110" fmla="*/ 2147483647 w 926"/>
              <a:gd name="T111" fmla="*/ 2147483647 h 818"/>
              <a:gd name="T112" fmla="*/ 2147483647 w 926"/>
              <a:gd name="T113" fmla="*/ 2147483647 h 818"/>
              <a:gd name="T114" fmla="*/ 2147483647 w 926"/>
              <a:gd name="T115" fmla="*/ 2147483647 h 818"/>
              <a:gd name="T116" fmla="*/ 2147483647 w 926"/>
              <a:gd name="T117" fmla="*/ 2147483647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0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>
              <a:gd name="T0" fmla="*/ 968 w 1841"/>
              <a:gd name="T1" fmla="*/ 105 h 1071"/>
              <a:gd name="T2" fmla="*/ 1026 w 1841"/>
              <a:gd name="T3" fmla="*/ 186 h 1071"/>
              <a:gd name="T4" fmla="*/ 1127 w 1841"/>
              <a:gd name="T5" fmla="*/ 220 h 1071"/>
              <a:gd name="T6" fmla="*/ 1229 w 1841"/>
              <a:gd name="T7" fmla="*/ 257 h 1071"/>
              <a:gd name="T8" fmla="*/ 1324 w 1841"/>
              <a:gd name="T9" fmla="*/ 291 h 1071"/>
              <a:gd name="T10" fmla="*/ 1364 w 1841"/>
              <a:gd name="T11" fmla="*/ 365 h 1071"/>
              <a:gd name="T12" fmla="*/ 1387 w 1841"/>
              <a:gd name="T13" fmla="*/ 446 h 1071"/>
              <a:gd name="T14" fmla="*/ 1351 w 1841"/>
              <a:gd name="T15" fmla="*/ 531 h 1071"/>
              <a:gd name="T16" fmla="*/ 1407 w 1841"/>
              <a:gd name="T17" fmla="*/ 618 h 1071"/>
              <a:gd name="T18" fmla="*/ 1433 w 1841"/>
              <a:gd name="T19" fmla="*/ 560 h 1071"/>
              <a:gd name="T20" fmla="*/ 1516 w 1841"/>
              <a:gd name="T21" fmla="*/ 555 h 1071"/>
              <a:gd name="T22" fmla="*/ 1608 w 1841"/>
              <a:gd name="T23" fmla="*/ 567 h 1071"/>
              <a:gd name="T24" fmla="*/ 1687 w 1841"/>
              <a:gd name="T25" fmla="*/ 513 h 1071"/>
              <a:gd name="T26" fmla="*/ 1714 w 1841"/>
              <a:gd name="T27" fmla="*/ 428 h 1071"/>
              <a:gd name="T28" fmla="*/ 1779 w 1841"/>
              <a:gd name="T29" fmla="*/ 334 h 1071"/>
              <a:gd name="T30" fmla="*/ 1808 w 1841"/>
              <a:gd name="T31" fmla="*/ 365 h 1071"/>
              <a:gd name="T32" fmla="*/ 1783 w 1841"/>
              <a:gd name="T33" fmla="*/ 441 h 1071"/>
              <a:gd name="T34" fmla="*/ 1794 w 1841"/>
              <a:gd name="T35" fmla="*/ 513 h 1071"/>
              <a:gd name="T36" fmla="*/ 1779 w 1841"/>
              <a:gd name="T37" fmla="*/ 585 h 1071"/>
              <a:gd name="T38" fmla="*/ 1740 w 1841"/>
              <a:gd name="T39" fmla="*/ 652 h 1071"/>
              <a:gd name="T40" fmla="*/ 1682 w 1841"/>
              <a:gd name="T41" fmla="*/ 683 h 1071"/>
              <a:gd name="T42" fmla="*/ 1624 w 1841"/>
              <a:gd name="T43" fmla="*/ 726 h 1071"/>
              <a:gd name="T44" fmla="*/ 1570 w 1841"/>
              <a:gd name="T45" fmla="*/ 770 h 1071"/>
              <a:gd name="T46" fmla="*/ 1507 w 1841"/>
              <a:gd name="T47" fmla="*/ 800 h 1071"/>
              <a:gd name="T48" fmla="*/ 1476 w 1841"/>
              <a:gd name="T49" fmla="*/ 869 h 1071"/>
              <a:gd name="T50" fmla="*/ 1485 w 1841"/>
              <a:gd name="T51" fmla="*/ 943 h 1071"/>
              <a:gd name="T52" fmla="*/ 1523 w 1841"/>
              <a:gd name="T53" fmla="*/ 990 h 1071"/>
              <a:gd name="T54" fmla="*/ 1561 w 1841"/>
              <a:gd name="T55" fmla="*/ 1026 h 1071"/>
              <a:gd name="T56" fmla="*/ 1519 w 1841"/>
              <a:gd name="T57" fmla="*/ 1068 h 1071"/>
              <a:gd name="T58" fmla="*/ 1427 w 1841"/>
              <a:gd name="T59" fmla="*/ 1044 h 1071"/>
              <a:gd name="T60" fmla="*/ 1348 w 1841"/>
              <a:gd name="T61" fmla="*/ 999 h 1071"/>
              <a:gd name="T62" fmla="*/ 1270 w 1841"/>
              <a:gd name="T63" fmla="*/ 992 h 1071"/>
              <a:gd name="T64" fmla="*/ 1218 w 1841"/>
              <a:gd name="T65" fmla="*/ 959 h 1071"/>
              <a:gd name="T66" fmla="*/ 1182 w 1841"/>
              <a:gd name="T67" fmla="*/ 905 h 1071"/>
              <a:gd name="T68" fmla="*/ 1154 w 1841"/>
              <a:gd name="T69" fmla="*/ 831 h 1071"/>
              <a:gd name="T70" fmla="*/ 1122 w 1841"/>
              <a:gd name="T71" fmla="*/ 770 h 1071"/>
              <a:gd name="T72" fmla="*/ 1106 w 1841"/>
              <a:gd name="T73" fmla="*/ 697 h 1071"/>
              <a:gd name="T74" fmla="*/ 1010 w 1841"/>
              <a:gd name="T75" fmla="*/ 683 h 1071"/>
              <a:gd name="T76" fmla="*/ 912 w 1841"/>
              <a:gd name="T77" fmla="*/ 668 h 1071"/>
              <a:gd name="T78" fmla="*/ 820 w 1841"/>
              <a:gd name="T79" fmla="*/ 614 h 1071"/>
              <a:gd name="T80" fmla="*/ 737 w 1841"/>
              <a:gd name="T81" fmla="*/ 593 h 1071"/>
              <a:gd name="T82" fmla="*/ 712 w 1841"/>
              <a:gd name="T83" fmla="*/ 508 h 1071"/>
              <a:gd name="T84" fmla="*/ 634 w 1841"/>
              <a:gd name="T85" fmla="*/ 432 h 1071"/>
              <a:gd name="T86" fmla="*/ 557 w 1841"/>
              <a:gd name="T87" fmla="*/ 401 h 1071"/>
              <a:gd name="T88" fmla="*/ 492 w 1841"/>
              <a:gd name="T89" fmla="*/ 502 h 1071"/>
              <a:gd name="T90" fmla="*/ 441 w 1841"/>
              <a:gd name="T91" fmla="*/ 574 h 1071"/>
              <a:gd name="T92" fmla="*/ 369 w 1841"/>
              <a:gd name="T93" fmla="*/ 598 h 1071"/>
              <a:gd name="T94" fmla="*/ 297 w 1841"/>
              <a:gd name="T95" fmla="*/ 555 h 1071"/>
              <a:gd name="T96" fmla="*/ 239 w 1841"/>
              <a:gd name="T97" fmla="*/ 596 h 1071"/>
              <a:gd name="T98" fmla="*/ 168 w 1841"/>
              <a:gd name="T99" fmla="*/ 623 h 1071"/>
              <a:gd name="T100" fmla="*/ 112 w 1841"/>
              <a:gd name="T101" fmla="*/ 638 h 1071"/>
              <a:gd name="T102" fmla="*/ 6 w 1841"/>
              <a:gd name="T103" fmla="*/ 612 h 1071"/>
              <a:gd name="T104" fmla="*/ 13 w 1841"/>
              <a:gd name="T105" fmla="*/ 538 h 1071"/>
              <a:gd name="T106" fmla="*/ 123 w 1841"/>
              <a:gd name="T107" fmla="*/ 466 h 1071"/>
              <a:gd name="T108" fmla="*/ 194 w 1841"/>
              <a:gd name="T109" fmla="*/ 367 h 1071"/>
              <a:gd name="T110" fmla="*/ 302 w 1841"/>
              <a:gd name="T111" fmla="*/ 343 h 1071"/>
              <a:gd name="T112" fmla="*/ 421 w 1841"/>
              <a:gd name="T113" fmla="*/ 293 h 1071"/>
              <a:gd name="T114" fmla="*/ 522 w 1841"/>
              <a:gd name="T115" fmla="*/ 280 h 1071"/>
              <a:gd name="T116" fmla="*/ 609 w 1841"/>
              <a:gd name="T117" fmla="*/ 264 h 1071"/>
              <a:gd name="T118" fmla="*/ 703 w 1841"/>
              <a:gd name="T119" fmla="*/ 173 h 1071"/>
              <a:gd name="T120" fmla="*/ 772 w 1841"/>
              <a:gd name="T121" fmla="*/ 70 h 1071"/>
              <a:gd name="T122" fmla="*/ 885 w 1841"/>
              <a:gd name="T123" fmla="*/ 5 h 107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41"/>
              <a:gd name="T187" fmla="*/ 0 h 1071"/>
              <a:gd name="T188" fmla="*/ 1841 w 1841"/>
              <a:gd name="T189" fmla="*/ 1071 h 107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65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8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660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663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>
              <a:gd name="T0" fmla="*/ 2147483647 w 1301"/>
              <a:gd name="T1" fmla="*/ 88206266 h 1010"/>
              <a:gd name="T2" fmla="*/ 2147483647 w 1301"/>
              <a:gd name="T3" fmla="*/ 219254434 h 1010"/>
              <a:gd name="T4" fmla="*/ 2147483647 w 1301"/>
              <a:gd name="T5" fmla="*/ 183972205 h 1010"/>
              <a:gd name="T6" fmla="*/ 2147483647 w 1301"/>
              <a:gd name="T7" fmla="*/ 236894729 h 1010"/>
              <a:gd name="T8" fmla="*/ 2147483647 w 1301"/>
              <a:gd name="T9" fmla="*/ 282257531 h 1010"/>
              <a:gd name="T10" fmla="*/ 2147483647 w 1301"/>
              <a:gd name="T11" fmla="*/ 433466969 h 1010"/>
              <a:gd name="T12" fmla="*/ 2147483647 w 1301"/>
              <a:gd name="T13" fmla="*/ 488910393 h 1010"/>
              <a:gd name="T14" fmla="*/ 2147483647 w 1301"/>
              <a:gd name="T15" fmla="*/ 524192572 h 1010"/>
              <a:gd name="T16" fmla="*/ 2147483647 w 1301"/>
              <a:gd name="T17" fmla="*/ 632560058 h 1010"/>
              <a:gd name="T18" fmla="*/ 2147483647 w 1301"/>
              <a:gd name="T19" fmla="*/ 806450003 h 1010"/>
              <a:gd name="T20" fmla="*/ 2147483647 w 1301"/>
              <a:gd name="T21" fmla="*/ 912296739 h 1010"/>
              <a:gd name="T22" fmla="*/ 2147483647 w 1301"/>
              <a:gd name="T23" fmla="*/ 1033264210 h 1010"/>
              <a:gd name="T24" fmla="*/ 2147483647 w 1301"/>
              <a:gd name="T25" fmla="*/ 1189513859 h 1010"/>
              <a:gd name="T26" fmla="*/ 2147483647 w 1301"/>
              <a:gd name="T27" fmla="*/ 1398687571 h 1010"/>
              <a:gd name="T28" fmla="*/ 2147483647 w 1301"/>
              <a:gd name="T29" fmla="*/ 1544856598 h 1010"/>
              <a:gd name="T30" fmla="*/ 2147483647 w 1301"/>
              <a:gd name="T31" fmla="*/ 1680945400 h 1010"/>
              <a:gd name="T32" fmla="*/ 2147483647 w 1301"/>
              <a:gd name="T33" fmla="*/ 1880036902 h 1010"/>
              <a:gd name="T34" fmla="*/ 2147483647 w 1301"/>
              <a:gd name="T35" fmla="*/ 2127012155 h 1010"/>
              <a:gd name="T36" fmla="*/ 2147483647 w 1301"/>
              <a:gd name="T37" fmla="*/ 2147483647 h 1010"/>
              <a:gd name="T38" fmla="*/ 2147483647 w 1301"/>
              <a:gd name="T39" fmla="*/ 2147483647 h 1010"/>
              <a:gd name="T40" fmla="*/ 2016125525 w 1301"/>
              <a:gd name="T41" fmla="*/ 2147483647 h 1010"/>
              <a:gd name="T42" fmla="*/ 1733868063 w 1301"/>
              <a:gd name="T43" fmla="*/ 2147483647 h 1010"/>
              <a:gd name="T44" fmla="*/ 1484373024 w 1301"/>
              <a:gd name="T45" fmla="*/ 2147483647 h 1010"/>
              <a:gd name="T46" fmla="*/ 1280239601 w 1301"/>
              <a:gd name="T47" fmla="*/ 2147483647 h 1010"/>
              <a:gd name="T48" fmla="*/ 997982139 w 1301"/>
              <a:gd name="T49" fmla="*/ 2147483647 h 1010"/>
              <a:gd name="T50" fmla="*/ 733366363 w 1301"/>
              <a:gd name="T51" fmla="*/ 2147483647 h 1010"/>
              <a:gd name="T52" fmla="*/ 574595747 w 1301"/>
              <a:gd name="T53" fmla="*/ 2104331548 h 1010"/>
              <a:gd name="T54" fmla="*/ 405745995 w 1301"/>
              <a:gd name="T55" fmla="*/ 1945560948 h 1010"/>
              <a:gd name="T56" fmla="*/ 241935067 w 1301"/>
              <a:gd name="T57" fmla="*/ 1781751626 h 1010"/>
              <a:gd name="T58" fmla="*/ 105846598 w 1301"/>
              <a:gd name="T59" fmla="*/ 1625501579 h 1010"/>
              <a:gd name="T60" fmla="*/ 0 w 1301"/>
              <a:gd name="T61" fmla="*/ 1466730980 h 1010"/>
              <a:gd name="T62" fmla="*/ 236894755 w 1301"/>
              <a:gd name="T63" fmla="*/ 1343244147 h 1010"/>
              <a:gd name="T64" fmla="*/ 410786307 w 1301"/>
              <a:gd name="T65" fmla="*/ 1285279774 h 1010"/>
              <a:gd name="T66" fmla="*/ 559474811 w 1301"/>
              <a:gd name="T67" fmla="*/ 1338203836 h 1010"/>
              <a:gd name="T68" fmla="*/ 710684166 w 1301"/>
              <a:gd name="T69" fmla="*/ 1330642575 h 1010"/>
              <a:gd name="T70" fmla="*/ 773688858 w 1301"/>
              <a:gd name="T71" fmla="*/ 1239916972 h 1010"/>
              <a:gd name="T72" fmla="*/ 768648546 w 1301"/>
              <a:gd name="T73" fmla="*/ 1101309206 h 1010"/>
              <a:gd name="T74" fmla="*/ 738406675 w 1301"/>
              <a:gd name="T75" fmla="*/ 982861097 h 1010"/>
              <a:gd name="T76" fmla="*/ 824091976 w 1301"/>
              <a:gd name="T77" fmla="*/ 1038304521 h 1010"/>
              <a:gd name="T78" fmla="*/ 982861203 w 1301"/>
              <a:gd name="T79" fmla="*/ 1030744848 h 1010"/>
              <a:gd name="T80" fmla="*/ 1106349637 w 1301"/>
              <a:gd name="T81" fmla="*/ 957659540 h 1010"/>
              <a:gd name="T82" fmla="*/ 1189513988 w 1301"/>
              <a:gd name="T83" fmla="*/ 914817688 h 1010"/>
              <a:gd name="T84" fmla="*/ 1307962110 w 1301"/>
              <a:gd name="T85" fmla="*/ 811490315 h 1010"/>
              <a:gd name="T86" fmla="*/ 1406247397 w 1301"/>
              <a:gd name="T87" fmla="*/ 778729085 h 1010"/>
              <a:gd name="T88" fmla="*/ 1461690827 w 1301"/>
              <a:gd name="T89" fmla="*/ 670361599 h 1010"/>
              <a:gd name="T90" fmla="*/ 1421368333 w 1301"/>
              <a:gd name="T91" fmla="*/ 602318190 h 1010"/>
              <a:gd name="T92" fmla="*/ 1376005526 w 1301"/>
              <a:gd name="T93" fmla="*/ 443547591 h 1010"/>
              <a:gd name="T94" fmla="*/ 1519655207 w 1301"/>
              <a:gd name="T95" fmla="*/ 365423461 h 1010"/>
              <a:gd name="T96" fmla="*/ 1479332712 w 1301"/>
              <a:gd name="T97" fmla="*/ 231854418 h 1010"/>
              <a:gd name="T98" fmla="*/ 1607859870 w 1301"/>
              <a:gd name="T99" fmla="*/ 264617235 h 1010"/>
              <a:gd name="T100" fmla="*/ 1688505256 w 1301"/>
              <a:gd name="T101" fmla="*/ 327620333 h 1010"/>
              <a:gd name="T102" fmla="*/ 1711187453 w 1301"/>
              <a:gd name="T103" fmla="*/ 191531878 h 1010"/>
              <a:gd name="T104" fmla="*/ 1847275873 w 1301"/>
              <a:gd name="T105" fmla="*/ 241935041 h 1010"/>
              <a:gd name="T106" fmla="*/ 1975803031 w 1301"/>
              <a:gd name="T107" fmla="*/ 246975352 h 1010"/>
              <a:gd name="T108" fmla="*/ 2106851138 w 1301"/>
              <a:gd name="T109" fmla="*/ 209173811 h 1010"/>
              <a:gd name="T110" fmla="*/ 2147483647 w 1301"/>
              <a:gd name="T111" fmla="*/ 186491567 h 1010"/>
              <a:gd name="T112" fmla="*/ 2147483647 w 1301"/>
              <a:gd name="T113" fmla="*/ 90725628 h 1010"/>
              <a:gd name="T114" fmla="*/ 2147483647 w 1301"/>
              <a:gd name="T115" fmla="*/ 60483760 h 1010"/>
              <a:gd name="T116" fmla="*/ 2147483647 w 1301"/>
              <a:gd name="T117" fmla="*/ 22682201 h 1010"/>
              <a:gd name="T118" fmla="*/ 2147483647 w 1301"/>
              <a:gd name="T119" fmla="*/ 0 h 101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01"/>
              <a:gd name="T181" fmla="*/ 0 h 1010"/>
              <a:gd name="T182" fmla="*/ 1301 w 1301"/>
              <a:gd name="T183" fmla="*/ 1010 h 101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766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6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7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Butha-Buthe  </a:t>
            </a:r>
          </a:p>
          <a:p>
            <a:pPr algn="ctr"/>
            <a:r>
              <a:rPr lang="en-US" sz="1600">
                <a:latin typeface="Calibri" pitchFamily="34" charset="0"/>
              </a:rPr>
              <a:t>33%</a:t>
            </a:r>
          </a:p>
        </p:txBody>
      </p:sp>
      <p:sp>
        <p:nvSpPr>
          <p:cNvPr id="27668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41%</a:t>
            </a:r>
          </a:p>
        </p:txBody>
      </p:sp>
      <p:sp>
        <p:nvSpPr>
          <p:cNvPr id="27669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42%</a:t>
            </a:r>
          </a:p>
        </p:txBody>
      </p:sp>
      <p:sp>
        <p:nvSpPr>
          <p:cNvPr id="27670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43%</a:t>
            </a:r>
          </a:p>
        </p:txBody>
      </p:sp>
      <p:sp>
        <p:nvSpPr>
          <p:cNvPr id="27671" name="TextBox 46"/>
          <p:cNvSpPr txBox="1">
            <a:spLocks noChangeArrowheads="1"/>
          </p:cNvSpPr>
          <p:nvPr/>
        </p:nvSpPr>
        <p:spPr bwMode="auto">
          <a:xfrm>
            <a:off x="914400" y="4038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35%</a:t>
            </a:r>
          </a:p>
        </p:txBody>
      </p:sp>
      <p:sp>
        <p:nvSpPr>
          <p:cNvPr id="27672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42%</a:t>
            </a:r>
          </a:p>
        </p:txBody>
      </p:sp>
      <p:sp>
        <p:nvSpPr>
          <p:cNvPr id="27673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latin typeface="Calibri" pitchFamily="34" charset="0"/>
              </a:rPr>
              <a:t>28%</a:t>
            </a:r>
          </a:p>
        </p:txBody>
      </p:sp>
      <p:sp>
        <p:nvSpPr>
          <p:cNvPr id="27674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40%</a:t>
            </a:r>
          </a:p>
        </p:txBody>
      </p:sp>
      <p:sp>
        <p:nvSpPr>
          <p:cNvPr id="27675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latin typeface="Calibri" pitchFamily="34" charset="0"/>
              </a:rPr>
              <a:t>32%</a:t>
            </a:r>
          </a:p>
        </p:txBody>
      </p:sp>
      <p:sp>
        <p:nvSpPr>
          <p:cNvPr id="27676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38%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28600" y="0"/>
            <a:ext cx="89154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Pregnant Women </a:t>
            </a:r>
            <a:r>
              <a:rPr lang="en-US" sz="36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Counselled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and Tested for HIV</a:t>
            </a:r>
          </a:p>
        </p:txBody>
      </p:sp>
      <p:sp>
        <p:nvSpPr>
          <p:cNvPr id="27678" name="Rectangle 31"/>
          <p:cNvSpPr>
            <a:spLocks noChangeArrowheads="1"/>
          </p:cNvSpPr>
          <p:nvPr/>
        </p:nvSpPr>
        <p:spPr bwMode="auto">
          <a:xfrm>
            <a:off x="457200" y="838200"/>
            <a:ext cx="8305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women 15-49 who gave birth in the 2 years before the survey who received pre-test counselling and received an HIV test and who received the results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267200" cy="4525962"/>
          </a:xfrm>
        </p:spPr>
        <p:txBody>
          <a:bodyPr/>
          <a:lstStyle/>
          <a:p>
            <a:pPr eaLnBrk="1" hangingPunct="1"/>
            <a:r>
              <a:rPr lang="en-US" smtClean="0"/>
              <a:t>HIV Knowledge</a:t>
            </a:r>
          </a:p>
          <a:p>
            <a:pPr eaLnBrk="1" hangingPunct="1"/>
            <a:r>
              <a:rPr lang="en-US" smtClean="0"/>
              <a:t>HIV-related Attitudes</a:t>
            </a:r>
          </a:p>
          <a:p>
            <a:pPr eaLnBrk="1" hangingPunct="1"/>
            <a:r>
              <a:rPr lang="en-US" smtClean="0"/>
              <a:t>HIV-related Behaviour</a:t>
            </a:r>
          </a:p>
          <a:p>
            <a:pPr eaLnBrk="1" hangingPunct="1"/>
            <a:r>
              <a:rPr lang="en-US" smtClean="0"/>
              <a:t>HIV Testing</a:t>
            </a:r>
          </a:p>
          <a:p>
            <a:pPr eaLnBrk="1" hangingPunct="1"/>
            <a:r>
              <a:rPr lang="en-US" b="1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Comprehensive Knowledge of HIV among Youth</a:t>
            </a:r>
          </a:p>
        </p:txBody>
      </p:sp>
      <p:graphicFrame>
        <p:nvGraphicFramePr>
          <p:cNvPr id="9218" name="Content Placeholder 7"/>
          <p:cNvGraphicFramePr>
            <a:graphicFrameLocks noGrp="1"/>
          </p:cNvGraphicFramePr>
          <p:nvPr>
            <p:ph idx="1"/>
          </p:nvPr>
        </p:nvGraphicFramePr>
        <p:xfrm>
          <a:off x="177800" y="1473200"/>
          <a:ext cx="8636000" cy="4627563"/>
        </p:xfrm>
        <a:graphic>
          <a:graphicData uri="http://schemas.openxmlformats.org/presentationml/2006/ole">
            <p:oleObj spid="_x0000_s9218" r:id="rId4" imgW="8638781" imgH="4627265" progId="Excel.Sheet.8">
              <p:embed/>
            </p:oleObj>
          </a:graphicData>
        </a:graphic>
      </p:graphicFrame>
      <p:sp>
        <p:nvSpPr>
          <p:cNvPr id="9220" name="TextBox 8"/>
          <p:cNvSpPr txBox="1">
            <a:spLocks noChangeArrowheads="1"/>
          </p:cNvSpPr>
          <p:nvPr/>
        </p:nvSpPr>
        <p:spPr bwMode="auto">
          <a:xfrm>
            <a:off x="0" y="1752600"/>
            <a:ext cx="3352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age 15-24 with comprehensive knowledge of HIV/AIDS*</a:t>
            </a:r>
          </a:p>
        </p:txBody>
      </p:sp>
      <p:sp>
        <p:nvSpPr>
          <p:cNvPr id="9221" name="TextBox 9"/>
          <p:cNvSpPr txBox="1">
            <a:spLocks noChangeArrowheads="1"/>
          </p:cNvSpPr>
          <p:nvPr/>
        </p:nvSpPr>
        <p:spPr bwMode="auto">
          <a:xfrm>
            <a:off x="685800" y="6019800"/>
            <a:ext cx="7696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4495800" cy="2057400"/>
          </a:xfrm>
        </p:spPr>
        <p:txBody>
          <a:bodyPr rtlCol="0" anchor="ctr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72%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77%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Age at First Sex and Condom Use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/>
          <a:lstStyle/>
          <a:p>
            <a:pPr eaLnBrk="1" hangingPunct="1"/>
            <a:r>
              <a:rPr lang="en-US" b="1" smtClean="0"/>
              <a:t>47% </a:t>
            </a:r>
            <a:r>
              <a:rPr lang="en-US" smtClean="0"/>
              <a:t>of women 18-24 had sex </a:t>
            </a:r>
            <a:r>
              <a:rPr lang="en-US" b="1" smtClean="0"/>
              <a:t>before age 18 </a:t>
            </a:r>
            <a:r>
              <a:rPr lang="en-US" smtClean="0"/>
              <a:t>and </a:t>
            </a:r>
            <a:r>
              <a:rPr lang="en-US" b="1" smtClean="0"/>
              <a:t>8% </a:t>
            </a:r>
            <a:r>
              <a:rPr lang="en-US" smtClean="0"/>
              <a:t>of women 15-24 had sex </a:t>
            </a:r>
            <a:r>
              <a:rPr lang="en-US" b="1" smtClean="0"/>
              <a:t>before age 15</a:t>
            </a:r>
          </a:p>
          <a:p>
            <a:pPr eaLnBrk="1" hangingPunct="1"/>
            <a:r>
              <a:rPr lang="en-US" b="1" smtClean="0"/>
              <a:t>63% </a:t>
            </a:r>
            <a:r>
              <a:rPr lang="en-US" smtClean="0"/>
              <a:t>of men 18-24 had sex </a:t>
            </a:r>
            <a:r>
              <a:rPr lang="en-US" b="1" smtClean="0"/>
              <a:t>before age 18 </a:t>
            </a:r>
            <a:r>
              <a:rPr lang="en-US" smtClean="0"/>
              <a:t>and </a:t>
            </a:r>
            <a:r>
              <a:rPr lang="en-US" b="1" smtClean="0"/>
              <a:t>22% </a:t>
            </a:r>
            <a:r>
              <a:rPr lang="en-US" smtClean="0"/>
              <a:t>of men 15-24 had sex </a:t>
            </a:r>
            <a:r>
              <a:rPr lang="en-US" b="1" smtClean="0"/>
              <a:t>before age 15</a:t>
            </a:r>
          </a:p>
          <a:p>
            <a:pPr eaLnBrk="1" hangingPunct="1">
              <a:buClr>
                <a:schemeClr val="tx1"/>
              </a:buClr>
            </a:pP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Premarital Sex and Condom Use</a:t>
            </a:r>
          </a:p>
        </p:txBody>
      </p:sp>
      <p:graphicFrame>
        <p:nvGraphicFramePr>
          <p:cNvPr id="10242" name="Content Placeholder 4"/>
          <p:cNvGraphicFramePr>
            <a:graphicFrameLocks noGrp="1"/>
          </p:cNvGraphicFramePr>
          <p:nvPr>
            <p:ph idx="1"/>
          </p:nvPr>
        </p:nvGraphicFramePr>
        <p:xfrm>
          <a:off x="330200" y="1930400"/>
          <a:ext cx="8331200" cy="4368800"/>
        </p:xfrm>
        <a:graphic>
          <a:graphicData uri="http://schemas.openxmlformats.org/presentationml/2006/ole">
            <p:oleObj spid="_x0000_s10242" r:id="rId4" imgW="8333954" imgH="4365114" progId="Excel.Sheet.8">
              <p:embed/>
            </p:oleObj>
          </a:graphicData>
        </a:graphic>
      </p:graphicFrame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0" y="1295400"/>
            <a:ext cx="2667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Among never-married people 15-24, percentage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Multiple Partners and Condom Use: Youth</a:t>
            </a:r>
          </a:p>
        </p:txBody>
      </p:sp>
      <p:graphicFrame>
        <p:nvGraphicFramePr>
          <p:cNvPr id="11266" name="Content Placeholder 4"/>
          <p:cNvGraphicFramePr>
            <a:graphicFrameLocks noGrp="1"/>
          </p:cNvGraphicFramePr>
          <p:nvPr>
            <p:ph idx="1"/>
          </p:nvPr>
        </p:nvGraphicFramePr>
        <p:xfrm>
          <a:off x="254000" y="1244600"/>
          <a:ext cx="8712200" cy="5359400"/>
        </p:xfrm>
        <a:graphic>
          <a:graphicData uri="http://schemas.openxmlformats.org/presentationml/2006/ole">
            <p:oleObj spid="_x0000_s11266" r:id="rId4" imgW="8711939" imgH="5358848" progId="Excel.Sheet.8">
              <p:embed/>
            </p:oleObj>
          </a:graphicData>
        </a:graphic>
      </p:graphicFrame>
      <p:sp>
        <p:nvSpPr>
          <p:cNvPr id="11268" name="TextBox 9"/>
          <p:cNvSpPr txBox="1">
            <a:spLocks noChangeArrowheads="1"/>
          </p:cNvSpPr>
          <p:nvPr/>
        </p:nvSpPr>
        <p:spPr bwMode="auto">
          <a:xfrm>
            <a:off x="381000" y="1447800"/>
            <a:ext cx="2438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15-24 who had sex in the past 12 months who: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Prior HIV Testing</a:t>
            </a:r>
          </a:p>
        </p:txBody>
      </p:sp>
      <p:graphicFrame>
        <p:nvGraphicFramePr>
          <p:cNvPr id="12290" name="Content Placeholder 4"/>
          <p:cNvGraphicFramePr>
            <a:graphicFrameLocks noGrp="1"/>
          </p:cNvGraphicFramePr>
          <p:nvPr>
            <p:ph idx="1"/>
          </p:nvPr>
        </p:nvGraphicFramePr>
        <p:xfrm>
          <a:off x="558800" y="1701800"/>
          <a:ext cx="8331200" cy="4627563"/>
        </p:xfrm>
        <a:graphic>
          <a:graphicData uri="http://schemas.openxmlformats.org/presentationml/2006/ole">
            <p:oleObj spid="_x0000_s12290" r:id="rId4" imgW="8327858" imgH="4627265" progId="Excel.Sheet.8">
              <p:embed/>
            </p:oleObj>
          </a:graphicData>
        </a:graphic>
      </p:graphicFrame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0" y="1219200"/>
            <a:ext cx="2667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15-24 who have had sex in the past year and who received an HIV test in the past year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Awareness of HIV/AIDS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3352800"/>
          </a:xfrm>
        </p:spPr>
        <p:txBody>
          <a:bodyPr rtlCol="0">
            <a:normAutofit fontScale="925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97%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95%</a:t>
            </a:r>
            <a:r>
              <a:rPr lang="en-US" sz="3600" dirty="0" smtClean="0"/>
              <a:t> of men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have heard of HIV/AIDS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b="1" i="1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/>
              <a:t>Knowledge is lowest in </a:t>
            </a:r>
            <a:r>
              <a:rPr lang="en-US" sz="3600" dirty="0" err="1" smtClean="0"/>
              <a:t>Butha-Buthe</a:t>
            </a:r>
            <a:r>
              <a:rPr lang="en-US" sz="3600" dirty="0" smtClean="0"/>
              <a:t> where only </a:t>
            </a:r>
            <a:r>
              <a:rPr lang="en-US" sz="3600" b="1" dirty="0" smtClean="0"/>
              <a:t>89%</a:t>
            </a:r>
            <a:r>
              <a:rPr lang="en-US" sz="3600" dirty="0" smtClean="0"/>
              <a:t> of women </a:t>
            </a:r>
            <a:r>
              <a:rPr lang="en-US" sz="3600" smtClean="0"/>
              <a:t>and </a:t>
            </a:r>
            <a:r>
              <a:rPr lang="en-US" sz="3600" b="1" smtClean="0"/>
              <a:t>84%</a:t>
            </a:r>
            <a:r>
              <a:rPr lang="en-US" sz="3600" smtClean="0"/>
              <a:t> </a:t>
            </a:r>
            <a:r>
              <a:rPr lang="en-US" sz="3600" dirty="0" smtClean="0"/>
              <a:t>of men have heard of HIV/AIDS.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3076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81%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72%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71% </a:t>
            </a:r>
            <a:r>
              <a:rPr lang="en-US" sz="2800" dirty="0" smtClean="0"/>
              <a:t>of women know that HIV can be </a:t>
            </a:r>
            <a:r>
              <a:rPr lang="en-US" sz="2800" b="1" dirty="0" smtClean="0"/>
              <a:t>transmitted through breastfeeding </a:t>
            </a:r>
            <a:r>
              <a:rPr lang="en-US" sz="2800" dirty="0" smtClean="0"/>
              <a:t>and that the risk can be reduced by </a:t>
            </a:r>
            <a:r>
              <a:rPr lang="en-US" sz="2800" b="1" dirty="0" smtClean="0"/>
              <a:t>taking special drugs.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26%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45%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45%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52% </a:t>
            </a:r>
            <a:r>
              <a:rPr lang="en-US" sz="2800" dirty="0" smtClean="0"/>
              <a:t>of men used a condom at last higher-risk sexual intercourse.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66%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37%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 smtClean="0"/>
              <a:t>39%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29%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Knowledge of HIV Prevention Methods</a:t>
            </a:r>
          </a:p>
        </p:txBody>
      </p:sp>
      <p:graphicFrame>
        <p:nvGraphicFramePr>
          <p:cNvPr id="1026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20800"/>
          <a:ext cx="8331200" cy="5084763"/>
        </p:xfrm>
        <a:graphic>
          <a:graphicData uri="http://schemas.openxmlformats.org/presentationml/2006/ole">
            <p:oleObj spid="_x0000_s1026" r:id="rId4" imgW="8327858" imgH="5084505" progId="Excel.Sheet.8">
              <p:embed/>
            </p:oleObj>
          </a:graphicData>
        </a:graphic>
      </p:graphicFrame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0" y="14478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know HIV can be prevented by: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Knowledge of HIV Prevention by Education</a:t>
            </a:r>
          </a:p>
        </p:txBody>
      </p:sp>
      <p:graphicFrame>
        <p:nvGraphicFramePr>
          <p:cNvPr id="2050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97000"/>
          <a:ext cx="8331200" cy="5313363"/>
        </p:xfrm>
        <a:graphic>
          <a:graphicData uri="http://schemas.openxmlformats.org/presentationml/2006/ole">
            <p:oleObj spid="_x0000_s2050" r:id="rId4" imgW="8327858" imgH="5316173" progId="Excel.Sheet.8">
              <p:embed/>
            </p:oleObj>
          </a:graphicData>
        </a:graphic>
      </p:graphicFrame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0" y="1295400"/>
            <a:ext cx="2743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solidFill>
                  <a:schemeClr val="bg1"/>
                </a:solidFill>
                <a:latin typeface="Calibri" pitchFamily="34" charset="0"/>
              </a:rPr>
              <a:t>Percent who know that HIV can be prevented by using condoms AND limiting sex to one HIV-negative partner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Lesotho</a:t>
            </a:r>
          </a:p>
          <a:p>
            <a:pPr algn="ctr"/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81%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49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1174750 w 926"/>
              <a:gd name="T1" fmla="*/ 188912 h 818"/>
              <a:gd name="T2" fmla="*/ 1206500 w 926"/>
              <a:gd name="T3" fmla="*/ 288925 h 818"/>
              <a:gd name="T4" fmla="*/ 1316038 w 926"/>
              <a:gd name="T5" fmla="*/ 300038 h 818"/>
              <a:gd name="T6" fmla="*/ 1404938 w 926"/>
              <a:gd name="T7" fmla="*/ 342900 h 818"/>
              <a:gd name="T8" fmla="*/ 1425575 w 926"/>
              <a:gd name="T9" fmla="*/ 452438 h 818"/>
              <a:gd name="T10" fmla="*/ 1439863 w 926"/>
              <a:gd name="T11" fmla="*/ 561975 h 818"/>
              <a:gd name="T12" fmla="*/ 1422400 w 926"/>
              <a:gd name="T13" fmla="*/ 622300 h 818"/>
              <a:gd name="T14" fmla="*/ 1422400 w 926"/>
              <a:gd name="T15" fmla="*/ 693737 h 818"/>
              <a:gd name="T16" fmla="*/ 1447800 w 926"/>
              <a:gd name="T17" fmla="*/ 750887 h 818"/>
              <a:gd name="T18" fmla="*/ 1462088 w 926"/>
              <a:gd name="T19" fmla="*/ 819150 h 818"/>
              <a:gd name="T20" fmla="*/ 1408113 w 926"/>
              <a:gd name="T21" fmla="*/ 850900 h 818"/>
              <a:gd name="T22" fmla="*/ 1323975 w 926"/>
              <a:gd name="T23" fmla="*/ 844550 h 818"/>
              <a:gd name="T24" fmla="*/ 1276350 w 926"/>
              <a:gd name="T25" fmla="*/ 917575 h 818"/>
              <a:gd name="T26" fmla="*/ 1230313 w 926"/>
              <a:gd name="T27" fmla="*/ 974725 h 818"/>
              <a:gd name="T28" fmla="*/ 1187450 w 926"/>
              <a:gd name="T29" fmla="*/ 1028700 h 818"/>
              <a:gd name="T30" fmla="*/ 1181100 w 926"/>
              <a:gd name="T31" fmla="*/ 1089025 h 818"/>
              <a:gd name="T32" fmla="*/ 1144588 w 926"/>
              <a:gd name="T33" fmla="*/ 1149350 h 818"/>
              <a:gd name="T34" fmla="*/ 1106488 w 926"/>
              <a:gd name="T35" fmla="*/ 1195388 h 818"/>
              <a:gd name="T36" fmla="*/ 1038225 w 926"/>
              <a:gd name="T37" fmla="*/ 1217613 h 818"/>
              <a:gd name="T38" fmla="*/ 977900 w 926"/>
              <a:gd name="T39" fmla="*/ 1260475 h 818"/>
              <a:gd name="T40" fmla="*/ 903288 w 926"/>
              <a:gd name="T41" fmla="*/ 1212850 h 818"/>
              <a:gd name="T42" fmla="*/ 842963 w 926"/>
              <a:gd name="T43" fmla="*/ 1177925 h 818"/>
              <a:gd name="T44" fmla="*/ 771525 w 926"/>
              <a:gd name="T45" fmla="*/ 1184275 h 818"/>
              <a:gd name="T46" fmla="*/ 750887 w 926"/>
              <a:gd name="T47" fmla="*/ 1228725 h 818"/>
              <a:gd name="T48" fmla="*/ 739775 w 926"/>
              <a:gd name="T49" fmla="*/ 1263650 h 818"/>
              <a:gd name="T50" fmla="*/ 708025 w 926"/>
              <a:gd name="T51" fmla="*/ 1292225 h 818"/>
              <a:gd name="T52" fmla="*/ 650875 w 926"/>
              <a:gd name="T53" fmla="*/ 1231900 h 818"/>
              <a:gd name="T54" fmla="*/ 625475 w 926"/>
              <a:gd name="T55" fmla="*/ 1169988 h 818"/>
              <a:gd name="T56" fmla="*/ 639763 w 926"/>
              <a:gd name="T57" fmla="*/ 1103313 h 818"/>
              <a:gd name="T58" fmla="*/ 658813 w 926"/>
              <a:gd name="T59" fmla="*/ 1036638 h 818"/>
              <a:gd name="T60" fmla="*/ 685800 w 926"/>
              <a:gd name="T61" fmla="*/ 996950 h 818"/>
              <a:gd name="T62" fmla="*/ 661988 w 926"/>
              <a:gd name="T63" fmla="*/ 946150 h 818"/>
              <a:gd name="T64" fmla="*/ 658813 w 926"/>
              <a:gd name="T65" fmla="*/ 882650 h 818"/>
              <a:gd name="T66" fmla="*/ 642938 w 926"/>
              <a:gd name="T67" fmla="*/ 811212 h 818"/>
              <a:gd name="T68" fmla="*/ 587375 w 926"/>
              <a:gd name="T69" fmla="*/ 779462 h 818"/>
              <a:gd name="T70" fmla="*/ 515938 w 926"/>
              <a:gd name="T71" fmla="*/ 793750 h 818"/>
              <a:gd name="T72" fmla="*/ 447675 w 926"/>
              <a:gd name="T73" fmla="*/ 741362 h 818"/>
              <a:gd name="T74" fmla="*/ 366713 w 926"/>
              <a:gd name="T75" fmla="*/ 711200 h 818"/>
              <a:gd name="T76" fmla="*/ 306388 w 926"/>
              <a:gd name="T77" fmla="*/ 690562 h 818"/>
              <a:gd name="T78" fmla="*/ 252413 w 926"/>
              <a:gd name="T79" fmla="*/ 647700 h 818"/>
              <a:gd name="T80" fmla="*/ 180975 w 926"/>
              <a:gd name="T81" fmla="*/ 630238 h 818"/>
              <a:gd name="T82" fmla="*/ 100012 w 926"/>
              <a:gd name="T83" fmla="*/ 606425 h 818"/>
              <a:gd name="T84" fmla="*/ 42863 w 926"/>
              <a:gd name="T85" fmla="*/ 569913 h 818"/>
              <a:gd name="T86" fmla="*/ 17463 w 926"/>
              <a:gd name="T87" fmla="*/ 495300 h 818"/>
              <a:gd name="T88" fmla="*/ 34925 w 926"/>
              <a:gd name="T89" fmla="*/ 417513 h 818"/>
              <a:gd name="T90" fmla="*/ 57150 w 926"/>
              <a:gd name="T91" fmla="*/ 328612 h 818"/>
              <a:gd name="T92" fmla="*/ 152400 w 926"/>
              <a:gd name="T93" fmla="*/ 352425 h 818"/>
              <a:gd name="T94" fmla="*/ 258763 w 926"/>
              <a:gd name="T95" fmla="*/ 325437 h 818"/>
              <a:gd name="T96" fmla="*/ 327025 w 926"/>
              <a:gd name="T97" fmla="*/ 266700 h 818"/>
              <a:gd name="T98" fmla="*/ 381000 w 926"/>
              <a:gd name="T99" fmla="*/ 192087 h 818"/>
              <a:gd name="T100" fmla="*/ 458788 w 926"/>
              <a:gd name="T101" fmla="*/ 136525 h 818"/>
              <a:gd name="T102" fmla="*/ 568325 w 926"/>
              <a:gd name="T103" fmla="*/ 107950 h 818"/>
              <a:gd name="T104" fmla="*/ 671513 w 926"/>
              <a:gd name="T105" fmla="*/ 103188 h 818"/>
              <a:gd name="T106" fmla="*/ 757237 w 926"/>
              <a:gd name="T107" fmla="*/ 90487 h 818"/>
              <a:gd name="T108" fmla="*/ 868363 w 926"/>
              <a:gd name="T109" fmla="*/ 93662 h 818"/>
              <a:gd name="T110" fmla="*/ 949325 w 926"/>
              <a:gd name="T111" fmla="*/ 42862 h 818"/>
              <a:gd name="T112" fmla="*/ 1020763 w 926"/>
              <a:gd name="T113" fmla="*/ 4763 h 818"/>
              <a:gd name="T114" fmla="*/ 1092200 w 926"/>
              <a:gd name="T115" fmla="*/ 28575 h 818"/>
              <a:gd name="T116" fmla="*/ 1163638 w 926"/>
              <a:gd name="T117" fmla="*/ 88900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150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>
              <a:gd name="T0" fmla="*/ 968 w 1841"/>
              <a:gd name="T1" fmla="*/ 105 h 1071"/>
              <a:gd name="T2" fmla="*/ 1026 w 1841"/>
              <a:gd name="T3" fmla="*/ 186 h 1071"/>
              <a:gd name="T4" fmla="*/ 1127 w 1841"/>
              <a:gd name="T5" fmla="*/ 220 h 1071"/>
              <a:gd name="T6" fmla="*/ 1229 w 1841"/>
              <a:gd name="T7" fmla="*/ 257 h 1071"/>
              <a:gd name="T8" fmla="*/ 1324 w 1841"/>
              <a:gd name="T9" fmla="*/ 291 h 1071"/>
              <a:gd name="T10" fmla="*/ 1364 w 1841"/>
              <a:gd name="T11" fmla="*/ 365 h 1071"/>
              <a:gd name="T12" fmla="*/ 1387 w 1841"/>
              <a:gd name="T13" fmla="*/ 446 h 1071"/>
              <a:gd name="T14" fmla="*/ 1351 w 1841"/>
              <a:gd name="T15" fmla="*/ 531 h 1071"/>
              <a:gd name="T16" fmla="*/ 1407 w 1841"/>
              <a:gd name="T17" fmla="*/ 618 h 1071"/>
              <a:gd name="T18" fmla="*/ 1433 w 1841"/>
              <a:gd name="T19" fmla="*/ 560 h 1071"/>
              <a:gd name="T20" fmla="*/ 1516 w 1841"/>
              <a:gd name="T21" fmla="*/ 555 h 1071"/>
              <a:gd name="T22" fmla="*/ 1608 w 1841"/>
              <a:gd name="T23" fmla="*/ 567 h 1071"/>
              <a:gd name="T24" fmla="*/ 1687 w 1841"/>
              <a:gd name="T25" fmla="*/ 513 h 1071"/>
              <a:gd name="T26" fmla="*/ 1714 w 1841"/>
              <a:gd name="T27" fmla="*/ 428 h 1071"/>
              <a:gd name="T28" fmla="*/ 1779 w 1841"/>
              <a:gd name="T29" fmla="*/ 334 h 1071"/>
              <a:gd name="T30" fmla="*/ 1808 w 1841"/>
              <a:gd name="T31" fmla="*/ 365 h 1071"/>
              <a:gd name="T32" fmla="*/ 1783 w 1841"/>
              <a:gd name="T33" fmla="*/ 441 h 1071"/>
              <a:gd name="T34" fmla="*/ 1794 w 1841"/>
              <a:gd name="T35" fmla="*/ 513 h 1071"/>
              <a:gd name="T36" fmla="*/ 1779 w 1841"/>
              <a:gd name="T37" fmla="*/ 585 h 1071"/>
              <a:gd name="T38" fmla="*/ 1740 w 1841"/>
              <a:gd name="T39" fmla="*/ 652 h 1071"/>
              <a:gd name="T40" fmla="*/ 1682 w 1841"/>
              <a:gd name="T41" fmla="*/ 683 h 1071"/>
              <a:gd name="T42" fmla="*/ 1624 w 1841"/>
              <a:gd name="T43" fmla="*/ 726 h 1071"/>
              <a:gd name="T44" fmla="*/ 1570 w 1841"/>
              <a:gd name="T45" fmla="*/ 770 h 1071"/>
              <a:gd name="T46" fmla="*/ 1507 w 1841"/>
              <a:gd name="T47" fmla="*/ 800 h 1071"/>
              <a:gd name="T48" fmla="*/ 1476 w 1841"/>
              <a:gd name="T49" fmla="*/ 869 h 1071"/>
              <a:gd name="T50" fmla="*/ 1485 w 1841"/>
              <a:gd name="T51" fmla="*/ 943 h 1071"/>
              <a:gd name="T52" fmla="*/ 1523 w 1841"/>
              <a:gd name="T53" fmla="*/ 990 h 1071"/>
              <a:gd name="T54" fmla="*/ 1561 w 1841"/>
              <a:gd name="T55" fmla="*/ 1026 h 1071"/>
              <a:gd name="T56" fmla="*/ 1519 w 1841"/>
              <a:gd name="T57" fmla="*/ 1068 h 1071"/>
              <a:gd name="T58" fmla="*/ 1427 w 1841"/>
              <a:gd name="T59" fmla="*/ 1044 h 1071"/>
              <a:gd name="T60" fmla="*/ 1348 w 1841"/>
              <a:gd name="T61" fmla="*/ 999 h 1071"/>
              <a:gd name="T62" fmla="*/ 1270 w 1841"/>
              <a:gd name="T63" fmla="*/ 992 h 1071"/>
              <a:gd name="T64" fmla="*/ 1218 w 1841"/>
              <a:gd name="T65" fmla="*/ 959 h 1071"/>
              <a:gd name="T66" fmla="*/ 1182 w 1841"/>
              <a:gd name="T67" fmla="*/ 905 h 1071"/>
              <a:gd name="T68" fmla="*/ 1154 w 1841"/>
              <a:gd name="T69" fmla="*/ 831 h 1071"/>
              <a:gd name="T70" fmla="*/ 1122 w 1841"/>
              <a:gd name="T71" fmla="*/ 770 h 1071"/>
              <a:gd name="T72" fmla="*/ 1106 w 1841"/>
              <a:gd name="T73" fmla="*/ 697 h 1071"/>
              <a:gd name="T74" fmla="*/ 1010 w 1841"/>
              <a:gd name="T75" fmla="*/ 683 h 1071"/>
              <a:gd name="T76" fmla="*/ 912 w 1841"/>
              <a:gd name="T77" fmla="*/ 668 h 1071"/>
              <a:gd name="T78" fmla="*/ 820 w 1841"/>
              <a:gd name="T79" fmla="*/ 614 h 1071"/>
              <a:gd name="T80" fmla="*/ 737 w 1841"/>
              <a:gd name="T81" fmla="*/ 593 h 1071"/>
              <a:gd name="T82" fmla="*/ 712 w 1841"/>
              <a:gd name="T83" fmla="*/ 508 h 1071"/>
              <a:gd name="T84" fmla="*/ 634 w 1841"/>
              <a:gd name="T85" fmla="*/ 432 h 1071"/>
              <a:gd name="T86" fmla="*/ 557 w 1841"/>
              <a:gd name="T87" fmla="*/ 401 h 1071"/>
              <a:gd name="T88" fmla="*/ 492 w 1841"/>
              <a:gd name="T89" fmla="*/ 502 h 1071"/>
              <a:gd name="T90" fmla="*/ 441 w 1841"/>
              <a:gd name="T91" fmla="*/ 574 h 1071"/>
              <a:gd name="T92" fmla="*/ 369 w 1841"/>
              <a:gd name="T93" fmla="*/ 598 h 1071"/>
              <a:gd name="T94" fmla="*/ 297 w 1841"/>
              <a:gd name="T95" fmla="*/ 555 h 1071"/>
              <a:gd name="T96" fmla="*/ 239 w 1841"/>
              <a:gd name="T97" fmla="*/ 596 h 1071"/>
              <a:gd name="T98" fmla="*/ 168 w 1841"/>
              <a:gd name="T99" fmla="*/ 623 h 1071"/>
              <a:gd name="T100" fmla="*/ 112 w 1841"/>
              <a:gd name="T101" fmla="*/ 638 h 1071"/>
              <a:gd name="T102" fmla="*/ 6 w 1841"/>
              <a:gd name="T103" fmla="*/ 612 h 1071"/>
              <a:gd name="T104" fmla="*/ 13 w 1841"/>
              <a:gd name="T105" fmla="*/ 538 h 1071"/>
              <a:gd name="T106" fmla="*/ 123 w 1841"/>
              <a:gd name="T107" fmla="*/ 466 h 1071"/>
              <a:gd name="T108" fmla="*/ 194 w 1841"/>
              <a:gd name="T109" fmla="*/ 367 h 1071"/>
              <a:gd name="T110" fmla="*/ 302 w 1841"/>
              <a:gd name="T111" fmla="*/ 343 h 1071"/>
              <a:gd name="T112" fmla="*/ 421 w 1841"/>
              <a:gd name="T113" fmla="*/ 293 h 1071"/>
              <a:gd name="T114" fmla="*/ 522 w 1841"/>
              <a:gd name="T115" fmla="*/ 280 h 1071"/>
              <a:gd name="T116" fmla="*/ 609 w 1841"/>
              <a:gd name="T117" fmla="*/ 264 h 1071"/>
              <a:gd name="T118" fmla="*/ 703 w 1841"/>
              <a:gd name="T119" fmla="*/ 173 h 1071"/>
              <a:gd name="T120" fmla="*/ 772 w 1841"/>
              <a:gd name="T121" fmla="*/ 70 h 1071"/>
              <a:gd name="T122" fmla="*/ 885 w 1841"/>
              <a:gd name="T123" fmla="*/ 5 h 107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41"/>
              <a:gd name="T187" fmla="*/ 0 h 1071"/>
              <a:gd name="T188" fmla="*/ 1841 w 1841"/>
              <a:gd name="T189" fmla="*/ 1071 h 107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1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8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20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23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>
              <a:gd name="T0" fmla="*/ 2147483647 w 1301"/>
              <a:gd name="T1" fmla="*/ 88206266 h 1010"/>
              <a:gd name="T2" fmla="*/ 2147483647 w 1301"/>
              <a:gd name="T3" fmla="*/ 219254434 h 1010"/>
              <a:gd name="T4" fmla="*/ 2147483647 w 1301"/>
              <a:gd name="T5" fmla="*/ 183972205 h 1010"/>
              <a:gd name="T6" fmla="*/ 2147483647 w 1301"/>
              <a:gd name="T7" fmla="*/ 236894729 h 1010"/>
              <a:gd name="T8" fmla="*/ 2147483647 w 1301"/>
              <a:gd name="T9" fmla="*/ 282257531 h 1010"/>
              <a:gd name="T10" fmla="*/ 2147483647 w 1301"/>
              <a:gd name="T11" fmla="*/ 433466969 h 1010"/>
              <a:gd name="T12" fmla="*/ 2147483647 w 1301"/>
              <a:gd name="T13" fmla="*/ 488910393 h 1010"/>
              <a:gd name="T14" fmla="*/ 2147483647 w 1301"/>
              <a:gd name="T15" fmla="*/ 524192572 h 1010"/>
              <a:gd name="T16" fmla="*/ 2147483647 w 1301"/>
              <a:gd name="T17" fmla="*/ 632560058 h 1010"/>
              <a:gd name="T18" fmla="*/ 2147483647 w 1301"/>
              <a:gd name="T19" fmla="*/ 806450003 h 1010"/>
              <a:gd name="T20" fmla="*/ 2147483647 w 1301"/>
              <a:gd name="T21" fmla="*/ 912296739 h 1010"/>
              <a:gd name="T22" fmla="*/ 2147483647 w 1301"/>
              <a:gd name="T23" fmla="*/ 1033264210 h 1010"/>
              <a:gd name="T24" fmla="*/ 2147483647 w 1301"/>
              <a:gd name="T25" fmla="*/ 1189513859 h 1010"/>
              <a:gd name="T26" fmla="*/ 2147483647 w 1301"/>
              <a:gd name="T27" fmla="*/ 1398687571 h 1010"/>
              <a:gd name="T28" fmla="*/ 2147483647 w 1301"/>
              <a:gd name="T29" fmla="*/ 1544856598 h 1010"/>
              <a:gd name="T30" fmla="*/ 2147483647 w 1301"/>
              <a:gd name="T31" fmla="*/ 1680945400 h 1010"/>
              <a:gd name="T32" fmla="*/ 2147483647 w 1301"/>
              <a:gd name="T33" fmla="*/ 1880036902 h 1010"/>
              <a:gd name="T34" fmla="*/ 2147483647 w 1301"/>
              <a:gd name="T35" fmla="*/ 2127012155 h 1010"/>
              <a:gd name="T36" fmla="*/ 2147483647 w 1301"/>
              <a:gd name="T37" fmla="*/ 2147483647 h 1010"/>
              <a:gd name="T38" fmla="*/ 2147483647 w 1301"/>
              <a:gd name="T39" fmla="*/ 2147483647 h 1010"/>
              <a:gd name="T40" fmla="*/ 2016125525 w 1301"/>
              <a:gd name="T41" fmla="*/ 2147483647 h 1010"/>
              <a:gd name="T42" fmla="*/ 1733868063 w 1301"/>
              <a:gd name="T43" fmla="*/ 2147483647 h 1010"/>
              <a:gd name="T44" fmla="*/ 1484373024 w 1301"/>
              <a:gd name="T45" fmla="*/ 2147483647 h 1010"/>
              <a:gd name="T46" fmla="*/ 1280239601 w 1301"/>
              <a:gd name="T47" fmla="*/ 2147483647 h 1010"/>
              <a:gd name="T48" fmla="*/ 997982139 w 1301"/>
              <a:gd name="T49" fmla="*/ 2147483647 h 1010"/>
              <a:gd name="T50" fmla="*/ 733366363 w 1301"/>
              <a:gd name="T51" fmla="*/ 2147483647 h 1010"/>
              <a:gd name="T52" fmla="*/ 574595747 w 1301"/>
              <a:gd name="T53" fmla="*/ 2104331548 h 1010"/>
              <a:gd name="T54" fmla="*/ 405745995 w 1301"/>
              <a:gd name="T55" fmla="*/ 1945560948 h 1010"/>
              <a:gd name="T56" fmla="*/ 241935067 w 1301"/>
              <a:gd name="T57" fmla="*/ 1781751626 h 1010"/>
              <a:gd name="T58" fmla="*/ 105846598 w 1301"/>
              <a:gd name="T59" fmla="*/ 1625501579 h 1010"/>
              <a:gd name="T60" fmla="*/ 0 w 1301"/>
              <a:gd name="T61" fmla="*/ 1466730980 h 1010"/>
              <a:gd name="T62" fmla="*/ 236894755 w 1301"/>
              <a:gd name="T63" fmla="*/ 1343244147 h 1010"/>
              <a:gd name="T64" fmla="*/ 410786307 w 1301"/>
              <a:gd name="T65" fmla="*/ 1285279774 h 1010"/>
              <a:gd name="T66" fmla="*/ 559474811 w 1301"/>
              <a:gd name="T67" fmla="*/ 1338203836 h 1010"/>
              <a:gd name="T68" fmla="*/ 710684166 w 1301"/>
              <a:gd name="T69" fmla="*/ 1330642575 h 1010"/>
              <a:gd name="T70" fmla="*/ 773688858 w 1301"/>
              <a:gd name="T71" fmla="*/ 1239916972 h 1010"/>
              <a:gd name="T72" fmla="*/ 768648546 w 1301"/>
              <a:gd name="T73" fmla="*/ 1101309206 h 1010"/>
              <a:gd name="T74" fmla="*/ 738406675 w 1301"/>
              <a:gd name="T75" fmla="*/ 982861097 h 1010"/>
              <a:gd name="T76" fmla="*/ 824091976 w 1301"/>
              <a:gd name="T77" fmla="*/ 1038304521 h 1010"/>
              <a:gd name="T78" fmla="*/ 982861203 w 1301"/>
              <a:gd name="T79" fmla="*/ 1030744848 h 1010"/>
              <a:gd name="T80" fmla="*/ 1106349637 w 1301"/>
              <a:gd name="T81" fmla="*/ 957659540 h 1010"/>
              <a:gd name="T82" fmla="*/ 1189513988 w 1301"/>
              <a:gd name="T83" fmla="*/ 914817688 h 1010"/>
              <a:gd name="T84" fmla="*/ 1307962110 w 1301"/>
              <a:gd name="T85" fmla="*/ 811490315 h 1010"/>
              <a:gd name="T86" fmla="*/ 1406247397 w 1301"/>
              <a:gd name="T87" fmla="*/ 778729085 h 1010"/>
              <a:gd name="T88" fmla="*/ 1461690827 w 1301"/>
              <a:gd name="T89" fmla="*/ 670361599 h 1010"/>
              <a:gd name="T90" fmla="*/ 1421368333 w 1301"/>
              <a:gd name="T91" fmla="*/ 602318190 h 1010"/>
              <a:gd name="T92" fmla="*/ 1376005526 w 1301"/>
              <a:gd name="T93" fmla="*/ 443547591 h 1010"/>
              <a:gd name="T94" fmla="*/ 1519655207 w 1301"/>
              <a:gd name="T95" fmla="*/ 365423461 h 1010"/>
              <a:gd name="T96" fmla="*/ 1479332712 w 1301"/>
              <a:gd name="T97" fmla="*/ 231854418 h 1010"/>
              <a:gd name="T98" fmla="*/ 1607859870 w 1301"/>
              <a:gd name="T99" fmla="*/ 264617235 h 1010"/>
              <a:gd name="T100" fmla="*/ 1688505256 w 1301"/>
              <a:gd name="T101" fmla="*/ 327620333 h 1010"/>
              <a:gd name="T102" fmla="*/ 1711187453 w 1301"/>
              <a:gd name="T103" fmla="*/ 191531878 h 1010"/>
              <a:gd name="T104" fmla="*/ 1847275873 w 1301"/>
              <a:gd name="T105" fmla="*/ 241935041 h 1010"/>
              <a:gd name="T106" fmla="*/ 1975803031 w 1301"/>
              <a:gd name="T107" fmla="*/ 246975352 h 1010"/>
              <a:gd name="T108" fmla="*/ 2106851138 w 1301"/>
              <a:gd name="T109" fmla="*/ 209173811 h 1010"/>
              <a:gd name="T110" fmla="*/ 2147483647 w 1301"/>
              <a:gd name="T111" fmla="*/ 186491567 h 1010"/>
              <a:gd name="T112" fmla="*/ 2147483647 w 1301"/>
              <a:gd name="T113" fmla="*/ 90725628 h 1010"/>
              <a:gd name="T114" fmla="*/ 2147483647 w 1301"/>
              <a:gd name="T115" fmla="*/ 60483760 h 1010"/>
              <a:gd name="T116" fmla="*/ 2147483647 w 1301"/>
              <a:gd name="T117" fmla="*/ 22682201 h 1010"/>
              <a:gd name="T118" fmla="*/ 2147483647 w 1301"/>
              <a:gd name="T119" fmla="*/ 0 h 101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01"/>
              <a:gd name="T181" fmla="*/ 0 h 1010"/>
              <a:gd name="T182" fmla="*/ 1301 w 1301"/>
              <a:gd name="T183" fmla="*/ 1010 h 101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742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6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7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Butha-Buthe  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77%</a:t>
            </a:r>
          </a:p>
        </p:txBody>
      </p:sp>
      <p:sp>
        <p:nvSpPr>
          <p:cNvPr id="17428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75%</a:t>
            </a:r>
          </a:p>
        </p:txBody>
      </p:sp>
      <p:sp>
        <p:nvSpPr>
          <p:cNvPr id="17429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85%</a:t>
            </a:r>
          </a:p>
        </p:txBody>
      </p:sp>
      <p:sp>
        <p:nvSpPr>
          <p:cNvPr id="17430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90%</a:t>
            </a:r>
          </a:p>
        </p:txBody>
      </p:sp>
      <p:sp>
        <p:nvSpPr>
          <p:cNvPr id="17431" name="TextBox 46"/>
          <p:cNvSpPr txBox="1">
            <a:spLocks noChangeArrowheads="1"/>
          </p:cNvSpPr>
          <p:nvPr/>
        </p:nvSpPr>
        <p:spPr bwMode="auto">
          <a:xfrm>
            <a:off x="914400" y="4038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84%</a:t>
            </a:r>
          </a:p>
        </p:txBody>
      </p:sp>
      <p:sp>
        <p:nvSpPr>
          <p:cNvPr id="17432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latin typeface="Calibri" pitchFamily="34" charset="0"/>
              </a:rPr>
              <a:t>76%</a:t>
            </a:r>
          </a:p>
        </p:txBody>
      </p:sp>
      <p:sp>
        <p:nvSpPr>
          <p:cNvPr id="17433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latin typeface="Calibri" pitchFamily="34" charset="0"/>
              </a:rPr>
              <a:t>72%</a:t>
            </a:r>
          </a:p>
        </p:txBody>
      </p:sp>
      <p:sp>
        <p:nvSpPr>
          <p:cNvPr id="17434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latin typeface="Calibri" pitchFamily="34" charset="0"/>
              </a:rPr>
              <a:t>74%</a:t>
            </a:r>
          </a:p>
        </p:txBody>
      </p:sp>
      <p:sp>
        <p:nvSpPr>
          <p:cNvPr id="17435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latin typeface="Calibri" pitchFamily="34" charset="0"/>
              </a:rPr>
              <a:t>69%</a:t>
            </a:r>
          </a:p>
        </p:txBody>
      </p:sp>
      <p:sp>
        <p:nvSpPr>
          <p:cNvPr id="17436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latin typeface="Calibri" pitchFamily="34" charset="0"/>
              </a:rPr>
              <a:t>73%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28600" y="0"/>
            <a:ext cx="8610600" cy="114300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Knowledge of HIV Prevention by District: Women</a:t>
            </a:r>
          </a:p>
        </p:txBody>
      </p:sp>
      <p:sp>
        <p:nvSpPr>
          <p:cNvPr id="17438" name="Rectangle 31"/>
          <p:cNvSpPr>
            <a:spLocks noChangeArrowheads="1"/>
          </p:cNvSpPr>
          <p:nvPr/>
        </p:nvSpPr>
        <p:spPr bwMode="auto">
          <a:xfrm>
            <a:off x="6629400" y="4953000"/>
            <a:ext cx="2209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Percentage of women who know that HIV can be prevented by using condoms AND limiting sex to one HIV-negative partner</a:t>
            </a:r>
            <a:endParaRPr 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Understanding Mother-to-Child Transmission of HIV</a:t>
            </a:r>
          </a:p>
        </p:txBody>
      </p:sp>
      <p:graphicFrame>
        <p:nvGraphicFramePr>
          <p:cNvPr id="3074" name="Content Placeholder 4"/>
          <p:cNvGraphicFramePr>
            <a:graphicFrameLocks noGrp="1"/>
          </p:cNvGraphicFramePr>
          <p:nvPr>
            <p:ph idx="1"/>
          </p:nvPr>
        </p:nvGraphicFramePr>
        <p:xfrm>
          <a:off x="482600" y="1778000"/>
          <a:ext cx="8407400" cy="4978400"/>
        </p:xfrm>
        <a:graphic>
          <a:graphicData uri="http://schemas.openxmlformats.org/presentationml/2006/ole">
            <p:oleObj spid="_x0000_s3074" r:id="rId4" imgW="8407113" imgH="4974767" progId="Excel.Sheet.8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0" y="1447800"/>
            <a:ext cx="1676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know that: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pPr eaLnBrk="1" hangingPunct="1"/>
            <a:r>
              <a:rPr lang="en-US" smtClean="0"/>
              <a:t>HIV Knowledge</a:t>
            </a:r>
          </a:p>
          <a:p>
            <a:pPr eaLnBrk="1" hangingPunct="1"/>
            <a:r>
              <a:rPr lang="en-US" b="1" smtClean="0"/>
              <a:t>HIV-related Attitudes</a:t>
            </a:r>
          </a:p>
          <a:p>
            <a:pPr eaLnBrk="1" hangingPunct="1"/>
            <a:r>
              <a:rPr lang="en-US" smtClean="0"/>
              <a:t>HIV-related Behaviour</a:t>
            </a:r>
          </a:p>
          <a:p>
            <a:pPr eaLnBrk="1" hangingPunct="1"/>
            <a:r>
              <a:rPr lang="en-US" smtClean="0"/>
              <a:t>HIV Testing</a:t>
            </a:r>
          </a:p>
          <a:p>
            <a:pPr eaLnBrk="1" hangingPunct="1"/>
            <a:r>
              <a:rPr lang="en-US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Beliefs About HIV &amp; AIDS</a:t>
            </a:r>
          </a:p>
        </p:txBody>
      </p:sp>
      <p:graphicFrame>
        <p:nvGraphicFramePr>
          <p:cNvPr id="4098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30200" y="1168400"/>
          <a:ext cx="8559800" cy="5054600"/>
        </p:xfrm>
        <a:graphic>
          <a:graphicData uri="http://schemas.openxmlformats.org/presentationml/2006/ole">
            <p:oleObj spid="_x0000_s4098" r:id="rId4" imgW="8559526" imgH="5054022" progId="Excel.Sheet.8">
              <p:embed/>
            </p:oleObj>
          </a:graphicData>
        </a:graphic>
      </p:graphicFrame>
      <p:sp>
        <p:nvSpPr>
          <p:cNvPr id="4100" name="TextBox 9"/>
          <p:cNvSpPr txBox="1">
            <a:spLocks noChangeArrowheads="1"/>
          </p:cNvSpPr>
          <p:nvPr/>
        </p:nvSpPr>
        <p:spPr bwMode="auto">
          <a:xfrm>
            <a:off x="152400" y="1295400"/>
            <a:ext cx="3352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and men age 15-49 who say that: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685800" y="6119813"/>
            <a:ext cx="7696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Calibri" pitchFamily="34" charset="0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1053</Words>
  <Application>Microsoft Office PowerPoint</Application>
  <PresentationFormat>On-screen Show (4:3)</PresentationFormat>
  <Paragraphs>157</Paragraphs>
  <Slides>30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Office Theme</vt:lpstr>
      <vt:lpstr>Microsoft Office Excel 97-2003 Worksheet</vt:lpstr>
      <vt:lpstr>Slide 1</vt:lpstr>
      <vt:lpstr>Slide 2</vt:lpstr>
      <vt:lpstr>Awareness of HIV/AIDS</vt:lpstr>
      <vt:lpstr>Knowledge of HIV Prevention Methods</vt:lpstr>
      <vt:lpstr>Knowledge of HIV Prevention by Education</vt:lpstr>
      <vt:lpstr>Slide 6</vt:lpstr>
      <vt:lpstr>Understanding Mother-to-Child Transmission of HIV</vt:lpstr>
      <vt:lpstr>Slide 8</vt:lpstr>
      <vt:lpstr>Beliefs About HIV &amp; AIDS</vt:lpstr>
      <vt:lpstr>Comprehensive Knowledge of HIV by Residence</vt:lpstr>
      <vt:lpstr>Trends: Accepting Attitudes Towards Those Living With HIV (Women)</vt:lpstr>
      <vt:lpstr>Adult Support of Condom Education</vt:lpstr>
      <vt:lpstr>Slide 13</vt:lpstr>
      <vt:lpstr>Multiple Sexual Partners</vt:lpstr>
      <vt:lpstr>Multiple Partners and Condom Use</vt:lpstr>
      <vt:lpstr>Payment for Sexual Intercourse</vt:lpstr>
      <vt:lpstr>Self Reporting of STIS</vt:lpstr>
      <vt:lpstr>Slide 18</vt:lpstr>
      <vt:lpstr>93% of women 81% of men know where to get an HIV test.</vt:lpstr>
      <vt:lpstr>Prior HIV Testing</vt:lpstr>
      <vt:lpstr>Prior HIV Testing</vt:lpstr>
      <vt:lpstr>Slide 22</vt:lpstr>
      <vt:lpstr>Slide 23</vt:lpstr>
      <vt:lpstr>Comprehensive Knowledge of HIV among Youth</vt:lpstr>
      <vt:lpstr>Slide 25</vt:lpstr>
      <vt:lpstr>Age at First Sex and Condom Use</vt:lpstr>
      <vt:lpstr>Premarital Sex and Condom Use</vt:lpstr>
      <vt:lpstr>Multiple Partners and Condom Use: Youth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120</cp:revision>
  <dcterms:created xsi:type="dcterms:W3CDTF">2008-03-14T15:07:30Z</dcterms:created>
  <dcterms:modified xsi:type="dcterms:W3CDTF">2012-05-10T19:05:44Z</dcterms:modified>
</cp:coreProperties>
</file>