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5"/>
    <p:sldMasterId id="2147483687" r:id="rId6"/>
    <p:sldMasterId id="2147483701" r:id="rId7"/>
  </p:sldMasterIdLst>
  <p:notesMasterIdLst>
    <p:notesMasterId r:id="rId27"/>
  </p:notesMasterIdLst>
  <p:handoutMasterIdLst>
    <p:handoutMasterId r:id="rId28"/>
  </p:handoutMasterIdLst>
  <p:sldIdLst>
    <p:sldId id="256" r:id="rId8"/>
    <p:sldId id="340" r:id="rId9"/>
    <p:sldId id="331" r:id="rId10"/>
    <p:sldId id="357" r:id="rId11"/>
    <p:sldId id="358" r:id="rId12"/>
    <p:sldId id="359" r:id="rId13"/>
    <p:sldId id="360" r:id="rId14"/>
    <p:sldId id="361" r:id="rId15"/>
    <p:sldId id="324" r:id="rId16"/>
    <p:sldId id="362" r:id="rId17"/>
    <p:sldId id="363" r:id="rId18"/>
    <p:sldId id="263" r:id="rId19"/>
    <p:sldId id="364" r:id="rId20"/>
    <p:sldId id="365" r:id="rId21"/>
    <p:sldId id="367" r:id="rId22"/>
    <p:sldId id="368" r:id="rId23"/>
    <p:sldId id="369" r:id="rId24"/>
    <p:sldId id="370" r:id="rId25"/>
    <p:sldId id="371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B20A4E-CF7D-7EB7-0690-65C8C5CEFA69}" name="Allnutt, Annie" initials="AA" userId="S::60656@icf.com::1a4c980e-ffa6-4764-abac-ea981ce85933" providerId="AD"/>
  <p188:author id="{B03E45A4-FC93-46BF-A3F8-AD345485372C}" name="Behague, Sabina" initials="BS" userId="S::57291@icf.com::2f9f8379-56ce-455c-81be-d1dc66b28ae7" providerId="AD"/>
  <p188:author id="{A740F4D4-F1B6-2D87-48F0-C019BF77F57F}" name="Behague, Sabina" initials="SB" userId="S::57291@icf.com::9788a9a5-b9f9-4f09-9b88-668e95cc4242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BB"/>
    <a:srgbClr val="496483"/>
    <a:srgbClr val="C7D6EE"/>
    <a:srgbClr val="F8D02E"/>
    <a:srgbClr val="0CA1DB"/>
    <a:srgbClr val="CFAFFF"/>
    <a:srgbClr val="A366FF"/>
    <a:srgbClr val="F0E7FF"/>
    <a:srgbClr val="91DFF7"/>
    <a:srgbClr val="6CD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63" autoAdjust="0"/>
    <p:restoredTop sz="87500" autoAdjust="0"/>
  </p:normalViewPr>
  <p:slideViewPr>
    <p:cSldViewPr snapToGrid="0">
      <p:cViewPr varScale="1">
        <p:scale>
          <a:sx n="89" d="100"/>
          <a:sy n="89" d="100"/>
        </p:scale>
        <p:origin x="828" y="52"/>
      </p:cViewPr>
      <p:guideLst/>
    </p:cSldViewPr>
  </p:slideViewPr>
  <p:outlineViewPr>
    <p:cViewPr>
      <p:scale>
        <a:sx n="33" d="100"/>
        <a:sy n="33" d="100"/>
      </p:scale>
      <p:origin x="0" y="-1023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microsoft.com/office/2018/10/relationships/authors" Target="author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9788a9a5-b9f9-4f09-9b88-668e95cc4242" providerId="ADAL" clId="{C33655DA-A127-4AAC-9223-2B3782F54FAF}"/>
    <pc:docChg chg="modSld">
      <pc:chgData name="Behague, Sabina" userId="9788a9a5-b9f9-4f09-9b88-668e95cc4242" providerId="ADAL" clId="{C33655DA-A127-4AAC-9223-2B3782F54FAF}" dt="2025-09-08T17:06:37.085" v="3" actId="1076"/>
      <pc:docMkLst>
        <pc:docMk/>
      </pc:docMkLst>
      <pc:sldChg chg="modSp mod">
        <pc:chgData name="Behague, Sabina" userId="9788a9a5-b9f9-4f09-9b88-668e95cc4242" providerId="ADAL" clId="{C33655DA-A127-4AAC-9223-2B3782F54FAF}" dt="2025-09-08T17:06:37.085" v="3" actId="1076"/>
        <pc:sldMkLst>
          <pc:docMk/>
          <pc:sldMk cId="1922984906" sldId="363"/>
        </pc:sldMkLst>
        <pc:cxnChg chg="mod">
          <ac:chgData name="Behague, Sabina" userId="9788a9a5-b9f9-4f09-9b88-668e95cc4242" providerId="ADAL" clId="{C33655DA-A127-4AAC-9223-2B3782F54FAF}" dt="2025-09-08T17:06:37.085" v="3" actId="1076"/>
          <ac:cxnSpMkLst>
            <pc:docMk/>
            <pc:sldMk cId="1922984906" sldId="363"/>
            <ac:cxnSpMk id="7" creationId="{06EB92AD-F1A8-045E-E6E5-8BD9FD130B93}"/>
          </ac:cxnSpMkLst>
        </pc:cxn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9308246941623874E-2"/>
          <c:w val="0.95416666666666672"/>
          <c:h val="0.72477757027297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Nigeria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8</c:v>
                </c:pt>
                <c:pt idx="1">
                  <c:v>9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Nigeria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D5-4EB3-B775-7597DF8FC58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2227526370665344"/>
          <c:y val="5.3554752213858234E-2"/>
          <c:w val="0.32184707442239147"/>
          <c:h val="0.166375243620967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9308246941623874E-2"/>
          <c:w val="0.95416666666666672"/>
          <c:h val="0.72477757027297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Don't want vax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933-49E6-9B8E-3B406BDD2C4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71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8.8319231843363655E-2"/>
          <c:w val="0.95416666666666672"/>
          <c:h val="0.65704938366405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Have heard of hepatitis B</c:v>
                </c:pt>
                <c:pt idx="1">
                  <c:v>Have been vaccinated
against hepatitis B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53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Have heard of hepatitis B</c:v>
                </c:pt>
                <c:pt idx="1">
                  <c:v>Have been vaccinated
against hepatitis B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53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D5-4EB3-B775-7597DF8FC58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2227526370665344"/>
          <c:y val="0"/>
          <c:w val="0.32184707442239147"/>
          <c:h val="0.103588796495262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8.8319231843363655E-2"/>
          <c:w val="0.95416666666666672"/>
          <c:h val="0.813314769463771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Percentage that tested positive</c:v>
                </c:pt>
                <c:pt idx="1">
                  <c:v>Percentage that received treatment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Percentage that tested positive</c:v>
                </c:pt>
                <c:pt idx="1">
                  <c:v>Percentage that received treatment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11</c:v>
                </c:pt>
                <c:pt idx="1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D5-4EB3-B775-7597DF8FC58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2227526370665344"/>
          <c:y val="0"/>
          <c:w val="0.32184707442239147"/>
          <c:h val="0.103588796495262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9308246941623874E-2"/>
          <c:w val="0.95416666666666672"/>
          <c:h val="0.72477757027297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Prescribed medication to
control blood pressure</c:v>
                </c:pt>
                <c:pt idx="1">
                  <c:v>Taking medication to
control blood pressure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72</c:v>
                </c:pt>
                <c:pt idx="1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Prescribed medication to
control blood pressure</c:v>
                </c:pt>
                <c:pt idx="1">
                  <c:v>Taking medication to
control blood pressure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69</c:v>
                </c:pt>
                <c:pt idx="1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D5-4EB3-B775-7597DF8FC58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2227526370665344"/>
          <c:y val="0"/>
          <c:w val="0.32184707442239147"/>
          <c:h val="0.103588796495262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9308246941623874E-2"/>
          <c:w val="0.95416666666666672"/>
          <c:h val="0.72477757027297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had blood sugar measured</c:v>
                </c:pt>
                <c:pt idx="1">
                  <c:v>Have high blood sugar (diabetes)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19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had blood sugar measured</c:v>
                </c:pt>
                <c:pt idx="1">
                  <c:v>Have high blood sugar (diabetes)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17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D5-4EB3-B775-7597DF8FC58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2227526370665344"/>
          <c:y val="5.3554752213858234E-2"/>
          <c:w val="0.32184707442239147"/>
          <c:h val="0.166375243620967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9308246941623874E-2"/>
          <c:w val="0.95416666666666672"/>
          <c:h val="0.72477757027297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Prescribed medication to
control diabetes</c:v>
                </c:pt>
                <c:pt idx="1">
                  <c:v>Taking medication to
control diabetes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60</c:v>
                </c:pt>
                <c:pt idx="1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Prescribed medication to
control diabetes</c:v>
                </c:pt>
                <c:pt idx="1">
                  <c:v>Taking medication to
control diabetes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55</c:v>
                </c:pt>
                <c:pt idx="1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D5-4EB3-B775-7597DF8FC58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2227526370665344"/>
          <c:y val="0"/>
          <c:w val="0.32184707442239147"/>
          <c:h val="0.103588796495262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55379035063535309"/>
          <c:y val="8.0755781560348898E-3"/>
          <c:w val="0.44620964936464691"/>
          <c:h val="0.9699485769940502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Would not want to keep it a secret if a family member is diagnosed with TB</c:v>
                </c:pt>
                <c:pt idx="1">
                  <c:v>Believe TB can be cured</c:v>
                </c:pt>
                <c:pt idx="2">
                  <c:v>Report that TB is spread through coughing and sneezing</c:v>
                </c:pt>
                <c:pt idx="3">
                  <c:v>Report that fever is a common symptom</c:v>
                </c:pt>
                <c:pt idx="4">
                  <c:v>Report that weight loss is a common symptom</c:v>
                </c:pt>
                <c:pt idx="5">
                  <c:v>Report that coughing up blood or sputum is a common symptom</c:v>
                </c:pt>
                <c:pt idx="6">
                  <c:v>Report that persistent coughing for 2+ weeks is a common symptom</c:v>
                </c:pt>
                <c:pt idx="7">
                  <c:v>Have heard of TB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86</c:v>
                </c:pt>
                <c:pt idx="1">
                  <c:v>91</c:v>
                </c:pt>
                <c:pt idx="2">
                  <c:v>74</c:v>
                </c:pt>
                <c:pt idx="3">
                  <c:v>19</c:v>
                </c:pt>
                <c:pt idx="4">
                  <c:v>30</c:v>
                </c:pt>
                <c:pt idx="5">
                  <c:v>68</c:v>
                </c:pt>
                <c:pt idx="6">
                  <c:v>52</c:v>
                </c:pt>
                <c:pt idx="7" formatCode="General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Would not want to keep it a secret if a family member is diagnosed with TB</c:v>
                </c:pt>
                <c:pt idx="1">
                  <c:v>Believe TB can be cured</c:v>
                </c:pt>
                <c:pt idx="2">
                  <c:v>Report that TB is spread through coughing and sneezing</c:v>
                </c:pt>
                <c:pt idx="3">
                  <c:v>Report that fever is a common symptom</c:v>
                </c:pt>
                <c:pt idx="4">
                  <c:v>Report that weight loss is a common symptom</c:v>
                </c:pt>
                <c:pt idx="5">
                  <c:v>Report that coughing up blood or sputum is a common symptom</c:v>
                </c:pt>
                <c:pt idx="6">
                  <c:v>Report that persistent coughing for 2+ weeks is a common symptom</c:v>
                </c:pt>
                <c:pt idx="7">
                  <c:v>Have heard of TB</c:v>
                </c:pt>
              </c:strCache>
            </c:strRef>
          </c:cat>
          <c:val>
            <c:numRef>
              <c:f>Sheet1!$C$2:$C$9</c:f>
              <c:numCache>
                <c:formatCode>0</c:formatCode>
                <c:ptCount val="8"/>
                <c:pt idx="0">
                  <c:v>87</c:v>
                </c:pt>
                <c:pt idx="1">
                  <c:v>81</c:v>
                </c:pt>
                <c:pt idx="2">
                  <c:v>73</c:v>
                </c:pt>
                <c:pt idx="3">
                  <c:v>14</c:v>
                </c:pt>
                <c:pt idx="4">
                  <c:v>30</c:v>
                </c:pt>
                <c:pt idx="5">
                  <c:v>56</c:v>
                </c:pt>
                <c:pt idx="6">
                  <c:v>62</c:v>
                </c:pt>
                <c:pt idx="7" formatCode="General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0581907741191031"/>
          <c:y val="8.0755781560348898E-3"/>
          <c:w val="0.59418092258808974"/>
          <c:h val="0.9699485769940502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Don't know</c:v>
                </c:pt>
                <c:pt idx="1">
                  <c:v>Runny nose</c:v>
                </c:pt>
                <c:pt idx="2">
                  <c:v>Diarrhoea</c:v>
                </c:pt>
                <c:pt idx="3">
                  <c:v>Loss of taste and smell</c:v>
                </c:pt>
                <c:pt idx="4">
                  <c:v>Headache</c:v>
                </c:pt>
                <c:pt idx="5">
                  <c:v>Muscle pain</c:v>
                </c:pt>
                <c:pt idx="6">
                  <c:v>Shortness of breath</c:v>
                </c:pt>
                <c:pt idx="7">
                  <c:v>Cough</c:v>
                </c:pt>
                <c:pt idx="8">
                  <c:v>Fever</c:v>
                </c:pt>
                <c:pt idx="9">
                  <c:v>Have heard of COVID-19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</c:v>
                </c:pt>
                <c:pt idx="1">
                  <c:v>21</c:v>
                </c:pt>
                <c:pt idx="2" formatCode="0">
                  <c:v>7</c:v>
                </c:pt>
                <c:pt idx="3" formatCode="0">
                  <c:v>14</c:v>
                </c:pt>
                <c:pt idx="4" formatCode="0">
                  <c:v>25</c:v>
                </c:pt>
                <c:pt idx="5" formatCode="0">
                  <c:v>16</c:v>
                </c:pt>
                <c:pt idx="6" formatCode="0">
                  <c:v>35</c:v>
                </c:pt>
                <c:pt idx="7" formatCode="0">
                  <c:v>66</c:v>
                </c:pt>
                <c:pt idx="8" formatCode="0">
                  <c:v>57</c:v>
                </c:pt>
                <c:pt idx="9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Don't know</c:v>
                </c:pt>
                <c:pt idx="1">
                  <c:v>Runny nose</c:v>
                </c:pt>
                <c:pt idx="2">
                  <c:v>Diarrhoea</c:v>
                </c:pt>
                <c:pt idx="3">
                  <c:v>Loss of taste and smell</c:v>
                </c:pt>
                <c:pt idx="4">
                  <c:v>Headache</c:v>
                </c:pt>
                <c:pt idx="5">
                  <c:v>Muscle pain</c:v>
                </c:pt>
                <c:pt idx="6">
                  <c:v>Shortness of breath</c:v>
                </c:pt>
                <c:pt idx="7">
                  <c:v>Cough</c:v>
                </c:pt>
                <c:pt idx="8">
                  <c:v>Fever</c:v>
                </c:pt>
                <c:pt idx="9">
                  <c:v>Have heard of COVID-19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11</c:v>
                </c:pt>
                <c:pt idx="1">
                  <c:v>20</c:v>
                </c:pt>
                <c:pt idx="2" formatCode="0">
                  <c:v>5</c:v>
                </c:pt>
                <c:pt idx="3" formatCode="0">
                  <c:v>14</c:v>
                </c:pt>
                <c:pt idx="4" formatCode="0">
                  <c:v>20</c:v>
                </c:pt>
                <c:pt idx="5" formatCode="0">
                  <c:v>8</c:v>
                </c:pt>
                <c:pt idx="6" formatCode="0">
                  <c:v>31</c:v>
                </c:pt>
                <c:pt idx="7" formatCode="0">
                  <c:v>65</c:v>
                </c:pt>
                <c:pt idx="8" formatCode="0">
                  <c:v>47</c:v>
                </c:pt>
                <c:pt idx="9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GB" sz="1800" b="1" i="0" u="none" strike="noStrike" kern="1200" baseline="0" noProof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Nigeria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29</c:v>
                </c:pt>
                <c:pt idx="1">
                  <c:v>34</c:v>
                </c:pt>
                <c:pt idx="2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GB" sz="1800" b="0" i="0" u="none" strike="noStrike" kern="1200" baseline="0" noProof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DFA-4425-A14C-7D0802ABFD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GB" sz="1800" b="1" i="0" u="none" strike="noStrike" kern="1200" baseline="0" noProof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17</c:v>
                </c:pt>
                <c:pt idx="1">
                  <c:v>29</c:v>
                </c:pt>
                <c:pt idx="2">
                  <c:v>31</c:v>
                </c:pt>
                <c:pt idx="3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GB" sz="1800" b="0" i="0" u="none" strike="noStrike" kern="1200" baseline="0" noProof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GB" sz="1800" b="1" i="0" u="none" strike="noStrike" kern="1200" baseline="0" noProof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Secondary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16</c:v>
                </c:pt>
                <c:pt idx="1">
                  <c:v>23</c:v>
                </c:pt>
                <c:pt idx="2">
                  <c:v>30</c:v>
                </c:pt>
                <c:pt idx="3">
                  <c:v>35</c:v>
                </c:pt>
                <c:pt idx="4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GB" sz="1800" b="0" i="0" u="none" strike="noStrike" kern="1200" baseline="0" noProof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18F8C-009B-4A2C-9AAF-305BA862A756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3D64E-78CB-41C6-B861-9BD671965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515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19.1.1 &amp; 19.1.2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459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3E4466-CDFB-2EEF-1023-C20EF3E81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36F1D9-7E95-8C03-7350-D2A8CD05EB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D25180-F839-5450-3926-E9081DE08A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Table 19.9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19A7C-69C5-BA95-3932-781AA43C6C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28839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1D760F-CF03-26CE-2671-3E5EEF9B6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C38B71-9650-D8E0-A308-E10E6E6CC5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615215-27CD-E583-65E7-8F935D5F2B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19.10.1 &amp; 19.10.2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816AA9-A577-B105-A993-021DB8C31E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C3D64E-78CB-41C6-B861-9BD6719652B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7247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0FBF4-FD36-2580-D035-19D36EE10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967C4D-EFDF-C8D7-8EC1-7F3BB54DDB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ECDE5C-2FE8-A84F-2268-8C560DE5B8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19.12.1 &amp; 19.12.2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863E4F-A9CA-9E3F-CB0F-739CA56FDA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C3D64E-78CB-41C6-B861-9BD6719652B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19688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BD44E-8274-5D5A-1D4D-6E782E5018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B5AC47-EDF8-1A17-E2E9-940669E772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858CDC-FC72-4A41-BF37-667752D704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19.12.1 &amp; 19.12.2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7EB919-9ED0-A026-654C-0C8F4627F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C3D64E-78CB-41C6-B861-9BD6719652B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6305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48A567-4302-15ED-D46E-13BBA6FE1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EACFB3-2C75-7D62-E59A-F3D86B60C5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C7ADD-379A-182B-E235-6E20860E68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19.1.1 &amp; 19.1.2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FF273B-1733-7B34-D0C6-5A909C332C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C3D64E-78CB-41C6-B861-9BD6719652B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2248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1035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B4D4CD-8A05-C10B-9E3E-94DBE19A4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9CD17A-3F85-F4E1-D594-E5A1FE6F9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F23710-BAF7-9D87-D538-E9E2681AA2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19.2.1 &amp; 19.2.2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94FCBB-1CDD-3E19-8199-E67B05347B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C3D64E-78CB-41C6-B861-9BD6719652B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74928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61F1E8-F7CE-E6A7-263B-14077CC4A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03C424-5A3D-A35D-3B4A-5CC4EBB6EC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98BC9B-6D07-2F69-5E4E-9355184122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19.1.1 &amp; 19.1.2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9998DE-0D21-68AE-9E7B-155B8FA173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C3D64E-78CB-41C6-B861-9BD6719652B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5193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19.3.1 &amp; 19.3.2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3483AE-61A7-4612-A3AC-24729FE3FB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87443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C5535-868E-C3EA-B02B-863AC140C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AC35CB-65BB-B66C-EDC8-9659857E38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E4B790-03FC-6BCC-28AE-B307BAC5A6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19.5.1 &amp; 19.5.2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9F6440-3EBB-5D82-7F52-1C7639E2A7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3483AE-61A7-4612-A3AC-24729FE3FB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1543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Table 19.9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89568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4B036-7CB0-78FE-8F5F-AC789AE2C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84F28E-7388-F325-6892-44F78CACFE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8EC086-7C50-09CC-4C1B-5639F3CDB5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Table 19.9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A92955-4D22-E6E1-10AF-381AEAF37A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2286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3C7D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038819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#NigeriaDHS</a:t>
            </a:r>
          </a:p>
        </p:txBody>
      </p:sp>
    </p:spTree>
    <p:extLst>
      <p:ext uri="{BB962C8B-B14F-4D97-AF65-F5344CB8AC3E}">
        <p14:creationId xmlns:p14="http://schemas.microsoft.com/office/powerpoint/2010/main" val="1646834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0987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5094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9846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673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038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5709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3658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7573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955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08/09/2025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C7D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een hills with mountains in the background&#10;&#10;AI-generated content may be incorrect.">
            <a:extLst>
              <a:ext uri="{FF2B5EF4-FFF2-40B4-BE49-F238E27FC236}">
                <a16:creationId xmlns:a16="http://schemas.microsoft.com/office/drawing/2014/main" id="{9F8B4020-1145-523D-7860-0C979598E4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" t="27555" r="2666" b="4961"/>
          <a:stretch>
            <a:fillRect/>
          </a:stretch>
        </p:blipFill>
        <p:spPr>
          <a:xfrm>
            <a:off x="0" y="1804694"/>
            <a:ext cx="9144000" cy="372964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49443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#NigeriaDHS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2024 Nigeria Demographic and Health Survey (NDHS)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8D3531C-FC70-58D4-7975-E2E5FF37F4F8}"/>
              </a:ext>
            </a:extLst>
          </p:cNvPr>
          <p:cNvGrpSpPr/>
          <p:nvPr userDrawn="1"/>
        </p:nvGrpSpPr>
        <p:grpSpPr>
          <a:xfrm>
            <a:off x="0" y="1580635"/>
            <a:ext cx="9144000" cy="241312"/>
            <a:chOff x="0" y="1580635"/>
            <a:chExt cx="9144000" cy="24131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139826A-640E-12A1-234F-57C1984C22CC}"/>
                </a:ext>
              </a:extLst>
            </p:cNvPr>
            <p:cNvSpPr/>
            <p:nvPr userDrawn="1"/>
          </p:nvSpPr>
          <p:spPr>
            <a:xfrm>
              <a:off x="0" y="1605131"/>
              <a:ext cx="9144000" cy="216816"/>
            </a:xfrm>
            <a:prstGeom prst="rect">
              <a:avLst/>
            </a:prstGeom>
            <a:solidFill>
              <a:srgbClr val="254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F735B59-E443-25EE-B20D-E0A5A06247A5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329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57C3494-5FDF-2957-A465-7B52B9079D01}"/>
              </a:ext>
            </a:extLst>
          </p:cNvPr>
          <p:cNvGrpSpPr/>
          <p:nvPr userDrawn="1"/>
        </p:nvGrpSpPr>
        <p:grpSpPr>
          <a:xfrm rot="10800000">
            <a:off x="0" y="5363970"/>
            <a:ext cx="9144000" cy="241312"/>
            <a:chOff x="0" y="1580635"/>
            <a:chExt cx="9144000" cy="24131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349EAED-76AA-6EFC-4F1D-564E7A694444}"/>
                </a:ext>
              </a:extLst>
            </p:cNvPr>
            <p:cNvSpPr/>
            <p:nvPr userDrawn="1"/>
          </p:nvSpPr>
          <p:spPr>
            <a:xfrm>
              <a:off x="0" y="1605131"/>
              <a:ext cx="9144000" cy="216816"/>
            </a:xfrm>
            <a:prstGeom prst="rect">
              <a:avLst/>
            </a:prstGeom>
            <a:solidFill>
              <a:srgbClr val="254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F3871CA-8C21-1B52-18A6-A9CDE196C7A5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329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7247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113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1412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 sz="3200" noProof="0" dirty="0"/>
              <a:t>Knowledge, Attitudes, and </a:t>
            </a:r>
            <a:r>
              <a:rPr lang="en-US" sz="3200" noProof="0" dirty="0" err="1"/>
              <a:t>Behaviour</a:t>
            </a:r>
            <a:r>
              <a:rPr lang="en-US" sz="3200" noProof="0" dirty="0"/>
              <a:t> regarding Noncommunicable and Infectious Diseases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DBC33E-A309-0411-BA13-CC38F2225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364599-A271-B99D-D962-02298568AD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324312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noProof="0" dirty="0"/>
              <a:t>Hypertension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Diabetes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noProof="0" dirty="0"/>
              <a:t>Tuberculosis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COVID-19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noProof="0" dirty="0"/>
              <a:t>Hepatitis 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21AD1C-579D-54A4-4F0D-6EB0973F246F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Find these data in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C7D3C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Chapter 19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of the Final Report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0EF20DD-B26D-8B1D-1A15-2847AEED28FF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AFCFF9-FB1C-7703-15BA-CB2EE2B3F1AF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04D1C8-5068-F500-77DB-89D623F0F4A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71544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FF51D2-2812-9B58-96A0-CF0A79340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B61B9AFF-E293-BA2C-00AA-EAD07389C8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994023"/>
              </p:ext>
            </p:extLst>
          </p:nvPr>
        </p:nvGraphicFramePr>
        <p:xfrm>
          <a:off x="628648" y="1360573"/>
          <a:ext cx="8318707" cy="5350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5D0B39D-7C7C-9C73-7BB2-6AA295D64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28077"/>
            <a:ext cx="7886700" cy="660987"/>
          </a:xfrm>
        </p:spPr>
        <p:txBody>
          <a:bodyPr>
            <a:noAutofit/>
          </a:bodyPr>
          <a:lstStyle/>
          <a:p>
            <a:r>
              <a:rPr lang="en-GB" noProof="0" dirty="0"/>
              <a:t>Knowledge about COVID-19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482422-8E1B-2E8C-6012-F3A9FEF74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814495"/>
            <a:ext cx="7109339" cy="660987"/>
          </a:xfrm>
        </p:spPr>
        <p:txBody>
          <a:bodyPr>
            <a:normAutofit/>
          </a:bodyPr>
          <a:lstStyle/>
          <a:p>
            <a:r>
              <a:rPr lang="en-GB" noProof="0" dirty="0"/>
              <a:t>Percentage of women and men age 15-49 who have heard of COVID-19 and among those, their knowledge about COVID-19 symptoms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3249D1-5EA9-6858-0D88-AD898FBA37D3}"/>
              </a:ext>
            </a:extLst>
          </p:cNvPr>
          <p:cNvSpPr txBox="1"/>
          <p:nvPr/>
        </p:nvSpPr>
        <p:spPr>
          <a:xfrm>
            <a:off x="127818" y="2615405"/>
            <a:ext cx="154366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Among those who have heard of COVID-19, percentage who report the following symptoms: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EB92AD-F1A8-045E-E6E5-8BD9FD130B93}"/>
              </a:ext>
            </a:extLst>
          </p:cNvPr>
          <p:cNvCxnSpPr>
            <a:cxnSpLocks/>
          </p:cNvCxnSpPr>
          <p:nvPr/>
        </p:nvCxnSpPr>
        <p:spPr>
          <a:xfrm>
            <a:off x="1588524" y="2025500"/>
            <a:ext cx="0" cy="443967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29849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930275"/>
          </a:xfrm>
        </p:spPr>
        <p:txBody>
          <a:bodyPr>
            <a:noAutofit/>
          </a:bodyPr>
          <a:lstStyle/>
          <a:p>
            <a:r>
              <a:rPr lang="en-GB" noProof="0" dirty="0"/>
              <a:t>COVID-19 Vaccination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21893"/>
            <a:ext cx="7886700" cy="419100"/>
          </a:xfrm>
        </p:spPr>
        <p:txBody>
          <a:bodyPr>
            <a:normAutofit fontScale="92500"/>
          </a:bodyPr>
          <a:lstStyle/>
          <a:p>
            <a:r>
              <a:rPr lang="en-GB" noProof="0" dirty="0"/>
              <a:t>Percent of household members age 18 and older who received a COVID-19 vaccination: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5387174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5FA49-9DBB-B362-F596-B6CA51A5E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3CDE7-B785-0512-68A4-96EC46CBC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930275"/>
          </a:xfrm>
        </p:spPr>
        <p:txBody>
          <a:bodyPr>
            <a:noAutofit/>
          </a:bodyPr>
          <a:lstStyle/>
          <a:p>
            <a:r>
              <a:rPr lang="en-GB" noProof="0" dirty="0"/>
              <a:t>COVID-19 Vaccination by Education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D3EFF-30A0-6884-90D6-371AC1A7E4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21893"/>
            <a:ext cx="7886700" cy="419100"/>
          </a:xfrm>
        </p:spPr>
        <p:txBody>
          <a:bodyPr>
            <a:normAutofit fontScale="92500"/>
          </a:bodyPr>
          <a:lstStyle/>
          <a:p>
            <a:r>
              <a:rPr lang="en-GB" noProof="0" dirty="0"/>
              <a:t>Percent of household members age 18 and older who received a COVID-19 vaccination: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733A7B16-032F-10D3-DF69-20A47EDA59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1466518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164868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867A04-9709-4618-F23C-D0A048A54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EF14D-D600-5FDE-22A9-8A7063436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930275"/>
          </a:xfrm>
        </p:spPr>
        <p:txBody>
          <a:bodyPr>
            <a:noAutofit/>
          </a:bodyPr>
          <a:lstStyle/>
          <a:p>
            <a:r>
              <a:rPr lang="en-GB" noProof="0" dirty="0"/>
              <a:t>COVID-19 Vaccination by Wealth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AC3B3B-9251-7ED2-8ECE-B66F3D5329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21893"/>
            <a:ext cx="7886700" cy="419100"/>
          </a:xfrm>
        </p:spPr>
        <p:txBody>
          <a:bodyPr>
            <a:normAutofit fontScale="92500"/>
          </a:bodyPr>
          <a:lstStyle/>
          <a:p>
            <a:r>
              <a:rPr lang="en-GB" noProof="0" dirty="0"/>
              <a:t>Percent of household members age 18 and older who received a COVID-19 vaccination: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FCEED8D4-BC1E-B22C-D96F-A0D4C4944B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9054514"/>
              </p:ext>
            </p:extLst>
          </p:nvPr>
        </p:nvGraphicFramePr>
        <p:xfrm>
          <a:off x="628649" y="1904999"/>
          <a:ext cx="7886699" cy="4249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53B363A1-07CD-9009-CDA2-BB9C97681BC3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314684EA-D9E1-0B1F-C041-FD23CF8BB094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D0D1168-FB20-2DD5-F83B-D5F8C545BD6D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3DDCFF9-4E0F-909F-3271-BB656D4440C4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31215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AF3080-86C5-BADE-C616-F131CA429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81EEC-9990-B4C6-B0E6-B0B333590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noProof="0" dirty="0"/>
              <a:t>COVID-19 Hesitancy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AC0FC2-0D52-F3BB-0368-6516DDD36E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150938"/>
            <a:ext cx="7886700" cy="609599"/>
          </a:xfrm>
        </p:spPr>
        <p:txBody>
          <a:bodyPr>
            <a:normAutofit/>
          </a:bodyPr>
          <a:lstStyle/>
          <a:p>
            <a:r>
              <a:rPr lang="en-US" noProof="0" dirty="0"/>
              <a:t>Among women and men age 15-49 who did not receive a COVID-19 vaccine, percentage who say they are not willing to be vaccinated against COVID-19: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5E9630F-4396-2CE0-E9FC-FCF5553160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2950742"/>
              </p:ext>
            </p:extLst>
          </p:nvPr>
        </p:nvGraphicFramePr>
        <p:xfrm>
          <a:off x="628649" y="1760537"/>
          <a:ext cx="7886699" cy="4934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263775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5A73C-2897-9BC3-412C-8C4BD1A8E1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FD515D2-B9A0-7D8D-CFCD-D832ECD817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324312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noProof="0" dirty="0"/>
              <a:t>Hypertension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Diabetes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noProof="0" dirty="0"/>
              <a:t>Tuberculosis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COVID-19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noProof="0" dirty="0">
                <a:solidFill>
                  <a:schemeClr val="accent5"/>
                </a:solidFill>
              </a:rPr>
              <a:t>Hepatitis 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643E3B-90F0-17E6-C867-CEC9E9B4128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Find these data in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C7D3C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Chapter 19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of the Final Report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18B02E-31EF-8A07-040C-402B2CBB9591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0A668A6-89C2-4226-872E-3551004FCC94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8955F5B-C6E8-50DA-64EB-114666239C46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25871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A573EE-E0F0-79F0-27B5-B2DD7D551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D7400-C6BC-F189-C6FC-BEEB4E92B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649069"/>
            <a:ext cx="7886700" cy="930275"/>
          </a:xfrm>
        </p:spPr>
        <p:txBody>
          <a:bodyPr>
            <a:noAutofit/>
          </a:bodyPr>
          <a:lstStyle/>
          <a:p>
            <a:r>
              <a:rPr lang="en-US" noProof="0" dirty="0"/>
              <a:t>Hepatitis B: Awareness and Vaccination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C6F83B-4A7D-A120-D318-9F42A55B5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3086" y="1909151"/>
            <a:ext cx="3156770" cy="609599"/>
          </a:xfrm>
        </p:spPr>
        <p:txBody>
          <a:bodyPr>
            <a:normAutofit/>
          </a:bodyPr>
          <a:lstStyle/>
          <a:p>
            <a:pPr algn="ctr"/>
            <a:r>
              <a:rPr lang="en-US" noProof="0" dirty="0"/>
              <a:t>Percentage of all women and 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962F631F-DCF4-93DF-2620-9335D7AD78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9568943"/>
              </p:ext>
            </p:extLst>
          </p:nvPr>
        </p:nvGraphicFramePr>
        <p:xfrm>
          <a:off x="628649" y="2605549"/>
          <a:ext cx="7886699" cy="4089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71E7827-4EE8-785E-9151-1D5FC3F77CD8}"/>
              </a:ext>
            </a:extLst>
          </p:cNvPr>
          <p:cNvSpPr txBox="1"/>
          <p:nvPr/>
        </p:nvSpPr>
        <p:spPr>
          <a:xfrm>
            <a:off x="4866967" y="1847446"/>
            <a:ext cx="32643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i="1" noProof="0" dirty="0"/>
              <a:t>Among those who have heard of hepatitis B, percentage who:</a:t>
            </a:r>
            <a:endParaRPr lang="en-US" i="1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9EDA118-0DE1-7645-0BE3-3D3DD60EC0AF}"/>
              </a:ext>
            </a:extLst>
          </p:cNvPr>
          <p:cNvCxnSpPr/>
          <p:nvPr/>
        </p:nvCxnSpPr>
        <p:spPr>
          <a:xfrm>
            <a:off x="1042219" y="2605548"/>
            <a:ext cx="301850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28F48BC-395F-EB2A-3703-C897A4424C0E}"/>
              </a:ext>
            </a:extLst>
          </p:cNvPr>
          <p:cNvCxnSpPr/>
          <p:nvPr/>
        </p:nvCxnSpPr>
        <p:spPr>
          <a:xfrm>
            <a:off x="4989871" y="2605548"/>
            <a:ext cx="301850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86223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D376F5-CBFC-F413-F846-D11899A22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32F8E-4B22-DC9B-2FCF-758B01DFD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63285"/>
            <a:ext cx="7886700" cy="930275"/>
          </a:xfrm>
        </p:spPr>
        <p:txBody>
          <a:bodyPr>
            <a:noAutofit/>
          </a:bodyPr>
          <a:lstStyle/>
          <a:p>
            <a:r>
              <a:rPr lang="en-US" noProof="0" dirty="0"/>
              <a:t>Hepatitis B: Testing and Treatment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7FC69C8-91EA-46EE-EAA4-52E7E460FE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945346"/>
              </p:ext>
            </p:extLst>
          </p:nvPr>
        </p:nvGraphicFramePr>
        <p:xfrm>
          <a:off x="628650" y="1791177"/>
          <a:ext cx="7886699" cy="4639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40F7B70-1318-BEC1-C922-D320FEE45040}"/>
              </a:ext>
            </a:extLst>
          </p:cNvPr>
          <p:cNvSpPr txBox="1">
            <a:spLocks/>
          </p:cNvSpPr>
          <p:nvPr/>
        </p:nvSpPr>
        <p:spPr>
          <a:xfrm>
            <a:off x="535549" y="860903"/>
            <a:ext cx="6828811" cy="609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Among women and men age 15-49 who were tested for hepatitis B in the last 12 months:</a:t>
            </a:r>
          </a:p>
        </p:txBody>
      </p:sp>
    </p:spTree>
    <p:extLst>
      <p:ext uri="{BB962C8B-B14F-4D97-AF65-F5344CB8AC3E}">
        <p14:creationId xmlns:p14="http://schemas.microsoft.com/office/powerpoint/2010/main" val="9245173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45745"/>
            <a:ext cx="7886700" cy="700104"/>
          </a:xfrm>
        </p:spPr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45849"/>
            <a:ext cx="8101693" cy="5681165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400" b="1" i="0" dirty="0">
                <a:solidFill>
                  <a:schemeClr val="accent5"/>
                </a:solidFill>
              </a:rPr>
              <a:t>8% </a:t>
            </a:r>
            <a:r>
              <a:rPr lang="en-GB" sz="2400" i="0" dirty="0"/>
              <a:t>of women and </a:t>
            </a:r>
            <a:r>
              <a:rPr lang="en-GB" sz="2400" b="1" i="0" dirty="0">
                <a:solidFill>
                  <a:schemeClr val="accent5"/>
                </a:solidFill>
              </a:rPr>
              <a:t>5% </a:t>
            </a:r>
            <a:r>
              <a:rPr lang="en-GB" sz="2400" i="0" dirty="0"/>
              <a:t>of men age 15-49 have been told by a healthcare provider that they have </a:t>
            </a:r>
            <a:r>
              <a:rPr lang="en-GB" sz="2400" b="1" i="0" dirty="0">
                <a:solidFill>
                  <a:schemeClr val="accent5"/>
                </a:solidFill>
              </a:rPr>
              <a:t>hypertension.</a:t>
            </a:r>
            <a:r>
              <a:rPr lang="en-GB" sz="2400" i="0" dirty="0"/>
              <a:t> Of those, </a:t>
            </a:r>
            <a:r>
              <a:rPr lang="en-GB" sz="2400" b="1" i="0" dirty="0">
                <a:solidFill>
                  <a:schemeClr val="accent5"/>
                </a:solidFill>
              </a:rPr>
              <a:t>72%</a:t>
            </a:r>
            <a:r>
              <a:rPr lang="en-GB" sz="2400" i="0" dirty="0"/>
              <a:t> of women and </a:t>
            </a:r>
            <a:r>
              <a:rPr lang="en-GB" sz="2400" b="1" i="0" dirty="0">
                <a:solidFill>
                  <a:schemeClr val="accent5"/>
                </a:solidFill>
              </a:rPr>
              <a:t>69%</a:t>
            </a:r>
            <a:r>
              <a:rPr lang="en-GB" sz="2400" i="0" dirty="0"/>
              <a:t> of men were prescribed medication, and </a:t>
            </a:r>
            <a:r>
              <a:rPr lang="en-GB" sz="2400" b="1" i="0" dirty="0">
                <a:solidFill>
                  <a:schemeClr val="accent5"/>
                </a:solidFill>
              </a:rPr>
              <a:t>54%</a:t>
            </a:r>
            <a:r>
              <a:rPr lang="en-GB" sz="2400" i="0" dirty="0"/>
              <a:t> of women and </a:t>
            </a:r>
            <a:r>
              <a:rPr lang="en-GB" sz="2400" b="1" i="0" dirty="0">
                <a:solidFill>
                  <a:schemeClr val="accent5"/>
                </a:solidFill>
              </a:rPr>
              <a:t>51%</a:t>
            </a:r>
            <a:r>
              <a:rPr lang="en-GB" sz="2400" i="0" dirty="0"/>
              <a:t> of men are taking medication.</a:t>
            </a:r>
          </a:p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400" b="1" i="0" dirty="0">
                <a:solidFill>
                  <a:schemeClr val="accent5"/>
                </a:solidFill>
              </a:rPr>
              <a:t>1% </a:t>
            </a:r>
            <a:r>
              <a:rPr lang="en-GB" sz="2400" i="0" dirty="0"/>
              <a:t>of women and men age 15-49 have been told by a healthcare provider that they have </a:t>
            </a:r>
            <a:r>
              <a:rPr lang="en-GB" sz="2400" b="1" i="0" dirty="0">
                <a:solidFill>
                  <a:schemeClr val="accent5"/>
                </a:solidFill>
              </a:rPr>
              <a:t>diabetes.</a:t>
            </a:r>
            <a:r>
              <a:rPr lang="en-GB" sz="2400" i="0" dirty="0"/>
              <a:t> Of those, </a:t>
            </a:r>
            <a:r>
              <a:rPr lang="en-GB" sz="2400" b="1" i="0" dirty="0">
                <a:solidFill>
                  <a:schemeClr val="accent5"/>
                </a:solidFill>
              </a:rPr>
              <a:t>60%</a:t>
            </a:r>
            <a:r>
              <a:rPr lang="en-GB" sz="2400" i="0" dirty="0"/>
              <a:t> of women and </a:t>
            </a:r>
            <a:r>
              <a:rPr lang="en-GB" sz="2400" b="1" i="0" dirty="0">
                <a:solidFill>
                  <a:schemeClr val="accent5"/>
                </a:solidFill>
              </a:rPr>
              <a:t>55%</a:t>
            </a:r>
            <a:r>
              <a:rPr lang="en-GB" sz="2400" i="0" dirty="0"/>
              <a:t> of men were prescribed medication, and </a:t>
            </a:r>
            <a:r>
              <a:rPr lang="en-GB" sz="2400" b="1" i="0" dirty="0">
                <a:solidFill>
                  <a:schemeClr val="accent5"/>
                </a:solidFill>
              </a:rPr>
              <a:t>53%</a:t>
            </a:r>
            <a:r>
              <a:rPr lang="en-GB" sz="2400" i="0" dirty="0"/>
              <a:t> of women and </a:t>
            </a:r>
            <a:r>
              <a:rPr lang="en-GB" sz="2400" b="1" i="0" dirty="0">
                <a:solidFill>
                  <a:schemeClr val="accent5"/>
                </a:solidFill>
              </a:rPr>
              <a:t>39%</a:t>
            </a:r>
            <a:r>
              <a:rPr lang="en-GB" sz="2400" i="0" dirty="0"/>
              <a:t> of men are taking medication.</a:t>
            </a:r>
          </a:p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400" b="1" i="0" dirty="0">
                <a:solidFill>
                  <a:schemeClr val="accent5"/>
                </a:solidFill>
              </a:rPr>
              <a:t>64% </a:t>
            </a:r>
            <a:r>
              <a:rPr lang="en-GB" sz="2400" i="0" dirty="0"/>
              <a:t>of women and </a:t>
            </a:r>
            <a:r>
              <a:rPr lang="en-GB" sz="2400" b="1" i="0" dirty="0">
                <a:solidFill>
                  <a:schemeClr val="accent5"/>
                </a:solidFill>
              </a:rPr>
              <a:t>70% </a:t>
            </a:r>
            <a:r>
              <a:rPr lang="en-GB" sz="2400" i="0" dirty="0"/>
              <a:t>of men age 15-49 have heard of </a:t>
            </a:r>
            <a:r>
              <a:rPr lang="en-GB" sz="2400" b="1" i="0" dirty="0">
                <a:solidFill>
                  <a:schemeClr val="accent5"/>
                </a:solidFill>
              </a:rPr>
              <a:t>tuberculosis (TB). 81% </a:t>
            </a:r>
            <a:r>
              <a:rPr lang="en-GB" sz="2400" i="0" dirty="0"/>
              <a:t>and </a:t>
            </a:r>
            <a:r>
              <a:rPr lang="en-GB" sz="2400" b="1" i="0" dirty="0">
                <a:solidFill>
                  <a:schemeClr val="accent5"/>
                </a:solidFill>
              </a:rPr>
              <a:t>91%, </a:t>
            </a:r>
            <a:r>
              <a:rPr lang="en-GB" sz="2400" i="0" dirty="0"/>
              <a:t>respectively, believe TB can be cured.</a:t>
            </a:r>
          </a:p>
          <a:p>
            <a:pPr marL="285750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400" b="1" i="0" dirty="0">
                <a:solidFill>
                  <a:schemeClr val="accent5"/>
                </a:solidFill>
              </a:rPr>
              <a:t>53% </a:t>
            </a:r>
            <a:r>
              <a:rPr lang="en-GB" sz="2400" i="0" dirty="0"/>
              <a:t>of women and men age 15-49 have heard of </a:t>
            </a:r>
            <a:r>
              <a:rPr lang="en-GB" sz="2400" b="1" i="0" dirty="0">
                <a:solidFill>
                  <a:schemeClr val="accent5"/>
                </a:solidFill>
              </a:rPr>
              <a:t>hepatitis B, </a:t>
            </a:r>
            <a:r>
              <a:rPr lang="en-GB" sz="2400" i="0" dirty="0"/>
              <a:t>and</a:t>
            </a:r>
            <a:r>
              <a:rPr lang="en-GB" sz="2400" b="1" i="0" dirty="0">
                <a:solidFill>
                  <a:schemeClr val="accent5"/>
                </a:solidFill>
              </a:rPr>
              <a:t> 9% </a:t>
            </a:r>
            <a:r>
              <a:rPr lang="en-GB" sz="2400" i="0" dirty="0"/>
              <a:t>of women and </a:t>
            </a:r>
            <a:r>
              <a:rPr lang="en-GB" sz="2400" b="1" i="0" dirty="0">
                <a:solidFill>
                  <a:schemeClr val="accent5"/>
                </a:solidFill>
              </a:rPr>
              <a:t>11</a:t>
            </a:r>
            <a:r>
              <a:rPr lang="en-GB" sz="2400" i="0" dirty="0"/>
              <a:t>% of men have been vaccinated against it.</a:t>
            </a:r>
          </a:p>
        </p:txBody>
      </p:sp>
    </p:spTree>
    <p:extLst>
      <p:ext uri="{BB962C8B-B14F-4D97-AF65-F5344CB8AC3E}">
        <p14:creationId xmlns:p14="http://schemas.microsoft.com/office/powerpoint/2010/main" val="432634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324312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noProof="0" dirty="0">
                <a:solidFill>
                  <a:schemeClr val="accent5"/>
                </a:solidFill>
              </a:rPr>
              <a:t>Hypertension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Diabetes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noProof="0" dirty="0"/>
              <a:t>Tuberculosis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COVID-19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noProof="0" dirty="0"/>
              <a:t>Hepatitis 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noProof="0" dirty="0"/>
              <a:t>Find these data in </a:t>
            </a:r>
            <a:r>
              <a:rPr lang="en-US" sz="2000" b="1" noProof="0" dirty="0">
                <a:solidFill>
                  <a:schemeClr val="accent5"/>
                </a:solidFill>
              </a:rPr>
              <a:t>Chapter 19 </a:t>
            </a:r>
            <a:r>
              <a:rPr lang="en-US" sz="2000" noProof="0" dirty="0"/>
              <a:t>of the Final Report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162E60E-F59A-5171-240B-A105FF481E73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0E1F53-9D43-81CB-0511-A1CB868351C0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B9D21C-9B3D-9F3F-565E-8ED18A876541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345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8131892" cy="930275"/>
          </a:xfrm>
        </p:spPr>
        <p:txBody>
          <a:bodyPr>
            <a:noAutofit/>
          </a:bodyPr>
          <a:lstStyle/>
          <a:p>
            <a:r>
              <a:rPr lang="en-US" noProof="0" dirty="0"/>
              <a:t>Prevalence of Hypertension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95400"/>
            <a:ext cx="7886700" cy="609599"/>
          </a:xfrm>
        </p:spPr>
        <p:txBody>
          <a:bodyPr>
            <a:normAutofit/>
          </a:bodyPr>
          <a:lstStyle/>
          <a:p>
            <a:r>
              <a:rPr lang="en-US" noProof="0" dirty="0"/>
              <a:t>Percentage of women and men age 15-49 who have been told by a healthcare provider that they have hypertension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1696622"/>
              </p:ext>
            </p:extLst>
          </p:nvPr>
        </p:nvGraphicFramePr>
        <p:xfrm>
          <a:off x="628649" y="1904999"/>
          <a:ext cx="788669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2805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19D67B-D8C0-37D7-B8BA-AD000C563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32257-6445-6043-9E27-31585FD76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noProof="0" dirty="0"/>
              <a:t>Treatment for Hypertension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D31FF9-A101-146B-5F8B-D6AD86B73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150938"/>
            <a:ext cx="7886700" cy="609599"/>
          </a:xfrm>
        </p:spPr>
        <p:txBody>
          <a:bodyPr>
            <a:normAutofit/>
          </a:bodyPr>
          <a:lstStyle/>
          <a:p>
            <a:r>
              <a:rPr lang="en-US" noProof="0" dirty="0"/>
              <a:t>Among women and men age 15-49 who have been told by a healthcare provider in the past 12 months that they have hypertension, percent who were: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474F27DB-728C-C84E-A1C4-577809E532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4310568"/>
              </p:ext>
            </p:extLst>
          </p:nvPr>
        </p:nvGraphicFramePr>
        <p:xfrm>
          <a:off x="628649" y="1760537"/>
          <a:ext cx="7886699" cy="4934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27546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F49D63-D6DC-6184-1F1D-344A26FD30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C055ECA-066B-288A-6C90-FFB2022918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324312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noProof="0" dirty="0"/>
              <a:t>Hypertension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Diabetes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noProof="0" dirty="0"/>
              <a:t>Tuberculosis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COVID-19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noProof="0" dirty="0"/>
              <a:t>Hepatitis 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95EA5E-2254-4DBF-E82A-C35F3D7FB68D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Find these data in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C7D3C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Chapter 19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of the Final Report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F94E81A-6508-965D-4E7F-0D6C1BCDF5DF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3985AC-E877-92EE-4EA2-C3C66315C11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1A7EB2F-E49D-0F60-62CF-63E631779BAA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8210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DFB0A-98A9-8C78-C5EA-2A7268FE96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E528B-D91E-AC47-DB81-0D5764DE9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noProof="0" dirty="0"/>
              <a:t>Prevalence of Diabetes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04BBE3-0EED-79C6-23CC-35700A9026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95400"/>
            <a:ext cx="7886700" cy="609599"/>
          </a:xfrm>
        </p:spPr>
        <p:txBody>
          <a:bodyPr>
            <a:normAutofit/>
          </a:bodyPr>
          <a:lstStyle/>
          <a:p>
            <a:r>
              <a:rPr lang="en-US" noProof="0" dirty="0"/>
              <a:t>Percentage of women and men age 15-49 who have ever had their blood sugar measured and been told by a healthcare provider that they have diabetes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3B66F19-C743-D8E7-1C58-2D1076D6A8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1900071"/>
              </p:ext>
            </p:extLst>
          </p:nvPr>
        </p:nvGraphicFramePr>
        <p:xfrm>
          <a:off x="628649" y="1904999"/>
          <a:ext cx="788669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45878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B8178-79E3-432F-D33B-B356CFF20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77162-0C31-A87B-40EE-114211A8D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noProof="0" dirty="0"/>
              <a:t>Treatment for Diabetes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66337F-4284-7BDA-E58C-B6C4CBC125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150938"/>
            <a:ext cx="7886700" cy="609599"/>
          </a:xfrm>
        </p:spPr>
        <p:txBody>
          <a:bodyPr>
            <a:normAutofit/>
          </a:bodyPr>
          <a:lstStyle/>
          <a:p>
            <a:r>
              <a:rPr lang="en-US" noProof="0" dirty="0"/>
              <a:t>Among women and men age 15-49 who have been told by a healthcare provider in the past 12 months that they have diabetes, percent who were: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B3BE4D55-D2D8-639E-E511-D345CD8C22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1198531"/>
              </p:ext>
            </p:extLst>
          </p:nvPr>
        </p:nvGraphicFramePr>
        <p:xfrm>
          <a:off x="628649" y="1760537"/>
          <a:ext cx="7886699" cy="4934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23187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E2102-3F29-D3A5-EA9F-2B0E50B59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EAB5BE-9249-4AA9-0CCB-3E270C809B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324312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noProof="0" dirty="0"/>
              <a:t>Hypertension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Diabetes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noProof="0" dirty="0">
                <a:solidFill>
                  <a:schemeClr val="accent5"/>
                </a:solidFill>
              </a:rPr>
              <a:t>Tuberculosis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COVID-19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noProof="0" dirty="0"/>
              <a:t>Hepatitis 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1D3D5F-F86E-5E72-E2EE-6DFC3134E3F0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Find these data in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C7D3C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Chapter 19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of the Final Report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C81059-F418-D46A-5C90-64B9F34434B4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6FB8782-9CA6-6E90-30FE-05BDA41ED754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2DEC4-4214-72C6-40E2-6498322469C7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1579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3831672"/>
              </p:ext>
            </p:extLst>
          </p:nvPr>
        </p:nvGraphicFramePr>
        <p:xfrm>
          <a:off x="776133" y="1360573"/>
          <a:ext cx="8367867" cy="5350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89829"/>
            <a:ext cx="9212827" cy="904310"/>
          </a:xfrm>
        </p:spPr>
        <p:txBody>
          <a:bodyPr>
            <a:noAutofit/>
          </a:bodyPr>
          <a:lstStyle/>
          <a:p>
            <a:r>
              <a:rPr lang="en-GB" noProof="0" dirty="0"/>
              <a:t>Knowledge and Beliefs about Tuberculosis (TB)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485" y="835752"/>
            <a:ext cx="7944458" cy="660987"/>
          </a:xfrm>
        </p:spPr>
        <p:txBody>
          <a:bodyPr>
            <a:normAutofit/>
          </a:bodyPr>
          <a:lstStyle/>
          <a:p>
            <a:r>
              <a:rPr lang="en-GB" noProof="0" dirty="0"/>
              <a:t>Percentage of women and men age 15-49 who have heard of TB and among those, their knowledge and beliefs about TB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B55E76-9C76-0914-D7CD-F9C060F4E363}"/>
              </a:ext>
            </a:extLst>
          </p:cNvPr>
          <p:cNvSpPr txBox="1"/>
          <p:nvPr/>
        </p:nvSpPr>
        <p:spPr>
          <a:xfrm>
            <a:off x="0" y="2880875"/>
            <a:ext cx="126836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Among those who have heard of TB, percentage who: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CB844C7-D6EA-F493-DA47-E4A2436DF055}"/>
              </a:ext>
            </a:extLst>
          </p:cNvPr>
          <p:cNvCxnSpPr>
            <a:cxnSpLocks/>
          </p:cNvCxnSpPr>
          <p:nvPr/>
        </p:nvCxnSpPr>
        <p:spPr>
          <a:xfrm>
            <a:off x="1199534" y="2039788"/>
            <a:ext cx="0" cy="46711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2557876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VMX3MACP777Z-1177381151-47995</_dlc_DocId>
    <_dlc_DocIdUrl xmlns="d16efad5-0601-4cf0-b7c2-89968258c777">
      <Url>https://icfonline.sharepoint.com/sites/ihd-dhs/Dissemination/_layouts/15/DocIdRedir.aspx?ID=VMX3MACP777Z-1177381151-47995</Url>
      <Description>VMX3MACP777Z-1177381151-47995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AA7C0D6-C11D-484B-BC4D-5F6FDC26C8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d16efad5-0601-4cf0-b7c2-89968258c777"/>
    <ds:schemaRef ds:uri="http://purl.org/dc/terms/"/>
    <ds:schemaRef ds:uri="fa6a9aea-fb0f-4ddd-aff8-712634b7d5fe"/>
    <ds:schemaRef ds:uri="83c4e5ee-5eea-4e8c-8b50-726738bccb6e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19875</TotalTime>
  <Words>644</Words>
  <Application>Microsoft Office PowerPoint</Application>
  <PresentationFormat>On-screen Show (4:3)</PresentationFormat>
  <Paragraphs>90</Paragraphs>
  <Slides>19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Source Sans Pro</vt:lpstr>
      <vt:lpstr>Source Sans Pro SemiBold</vt:lpstr>
      <vt:lpstr>4_Custom Design</vt:lpstr>
      <vt:lpstr>2_Custom Design</vt:lpstr>
      <vt:lpstr>3_Custom Design</vt:lpstr>
      <vt:lpstr>PowerPoint Presentation</vt:lpstr>
      <vt:lpstr>PowerPoint Presentation</vt:lpstr>
      <vt:lpstr>Prevalence of Hypertension by Residence</vt:lpstr>
      <vt:lpstr>Treatment for Hypertension</vt:lpstr>
      <vt:lpstr>PowerPoint Presentation</vt:lpstr>
      <vt:lpstr>Prevalence of Diabetes</vt:lpstr>
      <vt:lpstr>Treatment for Diabetes</vt:lpstr>
      <vt:lpstr>PowerPoint Presentation</vt:lpstr>
      <vt:lpstr>Knowledge and Beliefs about Tuberculosis (TB)</vt:lpstr>
      <vt:lpstr>PowerPoint Presentation</vt:lpstr>
      <vt:lpstr>Knowledge about COVID-19</vt:lpstr>
      <vt:lpstr>COVID-19 Vaccination by Residence</vt:lpstr>
      <vt:lpstr>COVID-19 Vaccination by Education</vt:lpstr>
      <vt:lpstr>COVID-19 Vaccination by Wealth</vt:lpstr>
      <vt:lpstr>COVID-19 Hesitancy</vt:lpstr>
      <vt:lpstr>PowerPoint Presentation</vt:lpstr>
      <vt:lpstr>Hepatitis B: Awareness and Vaccination</vt:lpstr>
      <vt:lpstr>Hepatitis B: Testing and Treatment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39</cp:revision>
  <dcterms:created xsi:type="dcterms:W3CDTF">2022-12-05T19:39:34Z</dcterms:created>
  <dcterms:modified xsi:type="dcterms:W3CDTF">2025-09-08T17:06:39Z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243f1c55-e941-41e1-84f0-e1928954ce3e</vt:lpwstr>
  </property>
</Properties>
</file>