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22"/>
  </p:notesMasterIdLst>
  <p:handoutMasterIdLst>
    <p:handoutMasterId r:id="rId23"/>
  </p:handoutMasterIdLst>
  <p:sldIdLst>
    <p:sldId id="256" r:id="rId7"/>
    <p:sldId id="260" r:id="rId8"/>
    <p:sldId id="262" r:id="rId9"/>
    <p:sldId id="302" r:id="rId10"/>
    <p:sldId id="303" r:id="rId11"/>
    <p:sldId id="304" r:id="rId12"/>
    <p:sldId id="292" r:id="rId13"/>
    <p:sldId id="305" r:id="rId14"/>
    <p:sldId id="306" r:id="rId15"/>
    <p:sldId id="301" r:id="rId16"/>
    <p:sldId id="307" r:id="rId17"/>
    <p:sldId id="263" r:id="rId18"/>
    <p:sldId id="308" r:id="rId19"/>
    <p:sldId id="296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91159" autoAdjust="0"/>
  </p:normalViewPr>
  <p:slideViewPr>
    <p:cSldViewPr snapToGrid="0">
      <p:cViewPr varScale="1">
        <p:scale>
          <a:sx n="101" d="100"/>
          <a:sy n="101" d="100"/>
        </p:scale>
        <p:origin x="16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49</c:v>
                </c:pt>
                <c:pt idx="1">
                  <c:v>52</c:v>
                </c:pt>
                <c:pt idx="2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45</c:v>
                </c:pt>
                <c:pt idx="1">
                  <c:v>48</c:v>
                </c:pt>
                <c:pt idx="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57</c:v>
                </c:pt>
                <c:pt idx="1">
                  <c:v>60</c:v>
                </c:pt>
                <c:pt idx="2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50</c:v>
                </c:pt>
                <c:pt idx="1">
                  <c:v>49</c:v>
                </c:pt>
                <c:pt idx="2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Nigeria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67</c:v>
                </c:pt>
                <c:pt idx="1">
                  <c:v>63</c:v>
                </c:pt>
                <c:pt idx="2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Nigeria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59</c:v>
                </c:pt>
                <c:pt idx="1">
                  <c:v>55</c:v>
                </c:pt>
                <c:pt idx="2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9.14831006684379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19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634334672428182"/>
          <c:y val="1.5077876902682591E-2"/>
          <c:w val="0.22697291501834754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32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30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331211995941575"/>
          <c:y val="5.8470750954905592E-3"/>
          <c:w val="0.47229592400283543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 with only one uninfected partner 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</c:v>
                </c:pt>
                <c:pt idx="1">
                  <c:v>65</c:v>
                </c:pt>
                <c:pt idx="2">
                  <c:v>64</c:v>
                </c:pt>
                <c:pt idx="3">
                  <c:v>59</c:v>
                </c:pt>
                <c:pt idx="4">
                  <c:v>63</c:v>
                </c:pt>
                <c:pt idx="5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 with only one uninfected partner 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30</c:v>
                </c:pt>
                <c:pt idx="1">
                  <c:v>74</c:v>
                </c:pt>
                <c:pt idx="2">
                  <c:v>72</c:v>
                </c:pt>
                <c:pt idx="3">
                  <c:v>69</c:v>
                </c:pt>
                <c:pt idx="4">
                  <c:v>67</c:v>
                </c:pt>
                <c:pt idx="5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575786739645023"/>
          <c:y val="0.33323812928392327"/>
          <c:w val="0.12424213260354977"/>
          <c:h val="0.14939814333463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13.1</a:t>
            </a:r>
          </a:p>
          <a:p>
            <a:endParaRPr lang="en-US" dirty="0"/>
          </a:p>
          <a:p>
            <a:r>
              <a:rPr lang="en-US" dirty="0"/>
              <a:t>Notes: ARVs = antiretroviral medicines, MTCT = mother to child transmission, </a:t>
            </a:r>
            <a:r>
              <a:rPr lang="en-US" dirty="0" err="1"/>
              <a:t>PrEP</a:t>
            </a:r>
            <a:r>
              <a:rPr lang="en-US" dirty="0"/>
              <a:t> = pre-exposure prophylaxis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13.2</a:t>
            </a:r>
          </a:p>
          <a:p>
            <a:endParaRPr lang="en-US" dirty="0"/>
          </a:p>
          <a:p>
            <a:r>
              <a:rPr lang="en-US" dirty="0"/>
              <a:t>Have discriminatory attitudes towards people living with HIV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13.2</a:t>
            </a:r>
          </a:p>
          <a:p>
            <a:endParaRPr lang="en-US" dirty="0"/>
          </a:p>
          <a:p>
            <a:r>
              <a:rPr lang="en-US" dirty="0"/>
              <a:t>Note: discriminatory attitudes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13.3.1 &amp; 13.3.2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057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86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13.5.1 &amp; 13.5.2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71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13.10</a:t>
            </a:r>
          </a:p>
          <a:p>
            <a:endParaRPr lang="en-US" dirty="0"/>
          </a:p>
          <a:p>
            <a:r>
              <a:rPr lang="en-US" dirty="0"/>
              <a:t>Note: includes all men who report they are circumcised, either traditionally or medically.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13.14.1 &amp; 13.14.2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36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03881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#NigeriaDHS</a:t>
            </a:r>
          </a:p>
        </p:txBody>
      </p:sp>
    </p:spTree>
    <p:extLst>
      <p:ext uri="{BB962C8B-B14F-4D97-AF65-F5344CB8AC3E}">
        <p14:creationId xmlns:p14="http://schemas.microsoft.com/office/powerpoint/2010/main" val="873030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een hills with mountains in the background&#10;&#10;AI-generated content may be incorrect.">
            <a:extLst>
              <a:ext uri="{FF2B5EF4-FFF2-40B4-BE49-F238E27FC236}">
                <a16:creationId xmlns:a16="http://schemas.microsoft.com/office/drawing/2014/main" id="{9F8B4020-1145-523D-7860-0C979598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" t="27555" r="2666" b="4961"/>
          <a:stretch>
            <a:fillRect/>
          </a:stretch>
        </p:blipFill>
        <p:spPr>
          <a:xfrm>
            <a:off x="0" y="1804694"/>
            <a:ext cx="9144000" cy="372964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49443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#NigeriaDHS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Nigeria Demographic and Health Survey (NDHS)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D3531C-FC70-58D4-7975-E2E5FF37F4F8}"/>
              </a:ext>
            </a:extLst>
          </p:cNvPr>
          <p:cNvGrpSpPr/>
          <p:nvPr userDrawn="1"/>
        </p:nvGrpSpPr>
        <p:grpSpPr>
          <a:xfrm>
            <a:off x="0" y="1580635"/>
            <a:ext cx="9144000" cy="241312"/>
            <a:chOff x="0" y="1580635"/>
            <a:chExt cx="9144000" cy="24131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57C3494-5FDF-2957-A465-7B52B9079D01}"/>
              </a:ext>
            </a:extLst>
          </p:cNvPr>
          <p:cNvGrpSpPr/>
          <p:nvPr userDrawn="1"/>
        </p:nvGrpSpPr>
        <p:grpSpPr>
          <a:xfrm rot="10800000">
            <a:off x="0" y="5363970"/>
            <a:ext cx="9144000" cy="241312"/>
            <a:chOff x="0" y="1580635"/>
            <a:chExt cx="9144000" cy="24131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349EAED-76AA-6EFC-4F1D-564E7A694444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F3871CA-8C21-1B52-18A6-A9CDE196C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3761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US">
                <a:latin typeface="Source Sans Pro"/>
                <a:ea typeface="Source Sans Pro"/>
              </a:rPr>
              <a:t>Knowledge, Attitudes, and Behaviour Related </a:t>
            </a:r>
            <a:r>
              <a:rPr lang="en-US" dirty="0">
                <a:latin typeface="Source Sans Pro"/>
                <a:ea typeface="Source Sans Pro"/>
              </a:rPr>
              <a:t>to HIV and AIDS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5421510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Male Circumcision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en-US" dirty="0"/>
              <a:t>Percent of men age 15-49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586234" y="2948307"/>
            <a:ext cx="5971528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i="0" dirty="0">
                <a:solidFill>
                  <a:schemeClr val="accent5"/>
                </a:solidFill>
              </a:rPr>
              <a:t>94%</a:t>
            </a:r>
            <a:r>
              <a:rPr lang="en-GB" sz="3600" i="0" dirty="0"/>
              <a:t> of men in Nigeria have been </a:t>
            </a:r>
            <a:r>
              <a:rPr lang="en-GB" sz="3600" b="1" i="0" dirty="0">
                <a:solidFill>
                  <a:schemeClr val="accent5"/>
                </a:solidFill>
              </a:rPr>
              <a:t>circumcised</a:t>
            </a:r>
            <a:r>
              <a:rPr lang="en-GB" sz="36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and youth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Knowledge about HIV Prevention </a:t>
            </a:r>
            <a:br>
              <a:rPr lang="en-US" dirty="0"/>
            </a:br>
            <a:r>
              <a:rPr lang="en-US" dirty="0"/>
              <a:t>among Young People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87030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young women and men age 15-24 who, in response to prompted questions, know: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8714238"/>
              </p:ext>
            </p:extLst>
          </p:nvPr>
        </p:nvGraphicFramePr>
        <p:xfrm>
          <a:off x="423860" y="1910031"/>
          <a:ext cx="8582636" cy="482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49%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chemeClr val="accent5"/>
                </a:solidFill>
              </a:rPr>
              <a:t>45% </a:t>
            </a:r>
            <a:r>
              <a:rPr lang="en-GB" sz="2200" i="0" dirty="0"/>
              <a:t>of men age 15-49 have </a:t>
            </a:r>
            <a:r>
              <a:rPr lang="en-GB" sz="2200" b="1" i="0" dirty="0">
                <a:solidFill>
                  <a:schemeClr val="accent5"/>
                </a:solidFill>
              </a:rPr>
              <a:t>heard of ARVs that treat HIV, </a:t>
            </a:r>
            <a:r>
              <a:rPr lang="en-GB" sz="2200" i="0" dirty="0"/>
              <a:t>while </a:t>
            </a:r>
            <a:r>
              <a:rPr lang="en-GB" sz="2200" b="1" i="0" dirty="0">
                <a:solidFill>
                  <a:schemeClr val="accent5"/>
                </a:solidFill>
              </a:rPr>
              <a:t>52%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chemeClr val="accent5"/>
                </a:solidFill>
              </a:rPr>
              <a:t>48% </a:t>
            </a:r>
            <a:r>
              <a:rPr lang="en-GB" sz="2200" i="0" dirty="0"/>
              <a:t>of men know </a:t>
            </a:r>
            <a:r>
              <a:rPr lang="en-GB" sz="2200" b="1" i="0" dirty="0">
                <a:solidFill>
                  <a:schemeClr val="accent5"/>
                </a:solidFill>
              </a:rPr>
              <a:t>the risk of mother-to-child transmission of HIV can be reduced by the mother taking special drugs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67%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chemeClr val="accent5"/>
                </a:solidFill>
              </a:rPr>
              <a:t>59% </a:t>
            </a:r>
            <a:r>
              <a:rPr lang="en-GB" sz="2200" i="0" dirty="0"/>
              <a:t>of men who have heard of HIV have </a:t>
            </a:r>
            <a:r>
              <a:rPr lang="en-GB" sz="2200" b="1" i="0" dirty="0">
                <a:solidFill>
                  <a:schemeClr val="accent5"/>
                </a:solidFill>
              </a:rPr>
              <a:t>discriminatory attitudes toward people living with HIV.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32%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chemeClr val="accent5"/>
                </a:solidFill>
              </a:rPr>
              <a:t>30% </a:t>
            </a:r>
            <a:r>
              <a:rPr lang="en-GB" sz="2200" i="0" dirty="0"/>
              <a:t>of men have </a:t>
            </a:r>
            <a:r>
              <a:rPr lang="en-GB" sz="2200" b="1" i="0" dirty="0">
                <a:solidFill>
                  <a:schemeClr val="accent5"/>
                </a:solidFill>
              </a:rPr>
              <a:t>ever been tested for HIV and received the results</a:t>
            </a:r>
            <a:r>
              <a:rPr lang="en-GB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94%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chemeClr val="accent5"/>
                </a:solidFill>
              </a:rPr>
              <a:t>are circumcised</a:t>
            </a:r>
            <a:r>
              <a:rPr lang="en-GB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30% </a:t>
            </a:r>
            <a:r>
              <a:rPr lang="en-GB" sz="2200" i="0" dirty="0"/>
              <a:t>of young women and </a:t>
            </a:r>
            <a:r>
              <a:rPr lang="en-GB" sz="2200" b="1" i="0" dirty="0">
                <a:solidFill>
                  <a:schemeClr val="accent5"/>
                </a:solidFill>
              </a:rPr>
              <a:t>22% </a:t>
            </a:r>
            <a:r>
              <a:rPr lang="en-GB" sz="2200" i="0" dirty="0"/>
              <a:t>of young men age 15-24 </a:t>
            </a:r>
            <a:r>
              <a:rPr lang="en-GB" sz="2200" b="1" i="0" dirty="0">
                <a:solidFill>
                  <a:schemeClr val="accent5"/>
                </a:solidFill>
              </a:rPr>
              <a:t>have knowledge about HIV prevention</a:t>
            </a:r>
            <a:r>
              <a:rPr lang="en-GB" sz="22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and youth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Knowledge of Medicines to Treat or Prevent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en-US" dirty="0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8922339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and youth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en-GB" dirty="0"/>
              <a:t>Discriminatory Attitudes towards People Living with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2"/>
            <a:ext cx="7886700" cy="419100"/>
          </a:xfrm>
        </p:spPr>
        <p:txBody>
          <a:bodyPr/>
          <a:lstStyle/>
          <a:p>
            <a:r>
              <a:rPr lang="en-US" dirty="0"/>
              <a:t>Among women and men age 15-49 who have heard of HIV or AIDS, percent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8628718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9298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Discriminatory Attitudes towards People Living with HIV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0072"/>
            <a:ext cx="7886700" cy="632735"/>
          </a:xfrm>
        </p:spPr>
        <p:txBody>
          <a:bodyPr>
            <a:normAutofit/>
          </a:bodyPr>
          <a:lstStyle/>
          <a:p>
            <a:r>
              <a:rPr lang="en-US" dirty="0"/>
              <a:t>Among women and men age 15-49 who have heard of HIV or AIDS, percent with discriminatory attitudes towards people living with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9575049"/>
              </p:ext>
            </p:extLst>
          </p:nvPr>
        </p:nvGraphicFramePr>
        <p:xfrm>
          <a:off x="493939" y="1921324"/>
          <a:ext cx="8156122" cy="4767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3406698"/>
              </p:ext>
            </p:extLst>
          </p:nvPr>
        </p:nvGraphicFramePr>
        <p:xfrm>
          <a:off x="283029" y="2241310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Sex and Condom Use with Non-Cohabiting Partners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160" y="1507432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Percent of women and men age 15-49 who: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254806"/>
            <a:ext cx="4288971" cy="930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women and men age 15-49 who had sex with a non-cohabiting partner in the last 12 months, percent who: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94875" y="2043041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072477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</a:t>
            </a:r>
            <a:r>
              <a:rPr lang="en-GB" sz="3200" i="0" dirty="0"/>
              <a:t>youth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 during Antenatal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with a live birth in the 2 years preceding the survey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33% of pregnant women were tested for HIV during antenatal care and received the results.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01C9639C-8BE7-74F1-D964-8C35D65747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1823468"/>
            <a:ext cx="2042041" cy="4411206"/>
          </a:xfrm>
          <a:prstGeom prst="rect">
            <a:avLst/>
          </a:prstGeom>
        </p:spPr>
      </p:pic>
      <p:pic>
        <p:nvPicPr>
          <p:cNvPr id="12" name="Picture 11" descr="A picture containing clipart&#10;&#10;Description automatically generated">
            <a:extLst>
              <a:ext uri="{FF2B5EF4-FFF2-40B4-BE49-F238E27FC236}">
                <a16:creationId xmlns:a16="http://schemas.microsoft.com/office/drawing/2014/main" id="{E125F29E-9BDD-CCF8-6CB4-98302F338F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605" y="1692271"/>
            <a:ext cx="1959379" cy="4673600"/>
          </a:xfrm>
          <a:prstGeom prst="rect">
            <a:avLst/>
          </a:prstGeom>
        </p:spPr>
      </p:pic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B7A9B48C-C4A2-CCEE-B9EE-2A3EB8F375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92271"/>
            <a:ext cx="1959379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VMX3MACP777Z-1177381151-47993</_dlc_DocId>
    <_dlc_DocIdUrl xmlns="d16efad5-0601-4cf0-b7c2-89968258c777">
      <Url>https://icfonline.sharepoint.com/sites/ihd-dhs/Dissemination/_layouts/15/DocIdRedir.aspx?ID=VMX3MACP777Z-1177381151-47993</Url>
      <Description>VMX3MACP777Z-1177381151-47993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43596F8-3EBE-4494-9B12-BA78EDBF64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http://schemas.microsoft.com/office/2006/metadata/properties"/>
    <ds:schemaRef ds:uri="4050c418-ec1a-4a63-84af-e27a3374b796"/>
    <ds:schemaRef ds:uri="http://www.w3.org/XML/1998/namespace"/>
    <ds:schemaRef ds:uri="fa6a9aea-fb0f-4ddd-aff8-712634b7d5fe"/>
    <ds:schemaRef ds:uri="d16efad5-0601-4cf0-b7c2-89968258c777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83c4e5ee-5eea-4e8c-8b50-726738bccb6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10762</TotalTime>
  <Words>597</Words>
  <Application>Microsoft Office PowerPoint</Application>
  <PresentationFormat>On-screen Show (4:3)</PresentationFormat>
  <Paragraphs>80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PowerPoint Presentation</vt:lpstr>
      <vt:lpstr>PowerPoint Presentation</vt:lpstr>
      <vt:lpstr>Knowledge of Medicines to Treat or Prevent HIV</vt:lpstr>
      <vt:lpstr>PowerPoint Presentation</vt:lpstr>
      <vt:lpstr>Discriminatory Attitudes towards People Living with HIV</vt:lpstr>
      <vt:lpstr>Discriminatory Attitudes towards People Living with HIV by Residence</vt:lpstr>
      <vt:lpstr>Sex and Condom Use with Non-Cohabiting Partners</vt:lpstr>
      <vt:lpstr>PowerPoint Presentation</vt:lpstr>
      <vt:lpstr>HIV Testing during Antenatal Care</vt:lpstr>
      <vt:lpstr>HIV Testing</vt:lpstr>
      <vt:lpstr>PowerPoint Presentation</vt:lpstr>
      <vt:lpstr>Male Circumcision</vt:lpstr>
      <vt:lpstr>PowerPoint Presentation</vt:lpstr>
      <vt:lpstr>Knowledge about HIV Prevention  among Young People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8</cp:revision>
  <dcterms:created xsi:type="dcterms:W3CDTF">2022-12-05T19:39:34Z</dcterms:created>
  <dcterms:modified xsi:type="dcterms:W3CDTF">2025-08-31T21:55:59Z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fde4c8df-5849-48e5-884a-78abfa763e9a</vt:lpwstr>
  </property>
  <property fmtid="{D5CDD505-2E9C-101B-9397-08002B2CF9AE}" pid="4" name="MediaServiceImageTags">
    <vt:lpwstr/>
  </property>
</Properties>
</file>