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0"/>
  </p:notesMasterIdLst>
  <p:handoutMasterIdLst>
    <p:handoutMasterId r:id="rId21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8" r:id="rId17"/>
    <p:sldId id="296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1159" autoAdjust="0"/>
  </p:normalViewPr>
  <p:slideViewPr>
    <p:cSldViewPr snapToGrid="0">
      <p:cViewPr varScale="1">
        <p:scale>
          <a:sx n="93" d="100"/>
          <a:sy n="93" d="100"/>
        </p:scale>
        <p:origin x="8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424B9878-FFE6-4164-9D14-7B0A5DBFBB0B}"/>
    <pc:docChg chg="modSld">
      <pc:chgData name="Balian, Sarah (CNTR)" userId="b3b060d9-4d34-479b-ad68-688eaebf93c5" providerId="ADAL" clId="{424B9878-FFE6-4164-9D14-7B0A5DBFBB0B}" dt="2024-03-01T19:25:04.289" v="11"/>
      <pc:docMkLst>
        <pc:docMk/>
      </pc:docMkLst>
      <pc:sldChg chg="mod">
        <pc:chgData name="Balian, Sarah (CNTR)" userId="b3b060d9-4d34-479b-ad68-688eaebf93c5" providerId="ADAL" clId="{424B9878-FFE6-4164-9D14-7B0A5DBFBB0B}" dt="2024-03-01T18:27:03.669" v="2" actId="27918"/>
        <pc:sldMkLst>
          <pc:docMk/>
          <pc:sldMk cId="1428788921" sldId="262"/>
        </pc:sldMkLst>
      </pc:sldChg>
      <pc:sldChg chg="addCm">
        <pc:chgData name="Balian, Sarah (CNTR)" userId="b3b060d9-4d34-479b-ad68-688eaebf93c5" providerId="ADAL" clId="{424B9878-FFE6-4164-9D14-7B0A5DBFBB0B}" dt="2024-03-01T19:25:04.289" v="11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424B9878-FFE6-4164-9D14-7B0A5DBFBB0B}" dt="2024-03-01T19:25:04.289" v="11"/>
              <pc2:cmMkLst xmlns:pc2="http://schemas.microsoft.com/office/powerpoint/2019/9/main/command">
                <pc:docMk/>
                <pc:sldMk cId="3475639167" sldId="289"/>
                <pc2:cmMk id="{D0340241-0D11-417F-A4BD-0468B24B0821}"/>
              </pc2:cmMkLst>
            </pc226:cmChg>
          </p:ext>
        </pc:extLst>
      </pc:sldChg>
      <pc:sldChg chg="modSp mod">
        <pc:chgData name="Balian, Sarah (CNTR)" userId="b3b060d9-4d34-479b-ad68-688eaebf93c5" providerId="ADAL" clId="{424B9878-FFE6-4164-9D14-7B0A5DBFBB0B}" dt="2024-03-01T18:29:51.056" v="8" actId="113"/>
        <pc:sldMkLst>
          <pc:docMk/>
          <pc:sldMk cId="4205298638" sldId="292"/>
        </pc:sldMkLst>
        <pc:graphicFrameChg chg="mod">
          <ac:chgData name="Balian, Sarah (CNTR)" userId="b3b060d9-4d34-479b-ad68-688eaebf93c5" providerId="ADAL" clId="{424B9878-FFE6-4164-9D14-7B0A5DBFBB0B}" dt="2024-03-01T18:29:51.056" v="8" actId="113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424B9878-FFE6-4164-9D14-7B0A5DBFBB0B}" dt="2024-03-01T18:31:02.073" v="10" actId="14100"/>
        <pc:sldMkLst>
          <pc:docMk/>
          <pc:sldMk cId="2242843968" sldId="306"/>
        </pc:sldMkLst>
        <pc:picChg chg="mod">
          <ac:chgData name="Balian, Sarah (CNTR)" userId="b3b060d9-4d34-479b-ad68-688eaebf93c5" providerId="ADAL" clId="{424B9878-FFE6-4164-9D14-7B0A5DBFBB0B}" dt="2024-03-01T18:31:02.073" v="10" actId="14100"/>
          <ac:picMkLst>
            <pc:docMk/>
            <pc:sldMk cId="2242843968" sldId="306"/>
            <ac:picMk id="5" creationId="{15061C8A-2DC3-84D6-C64D-074E46D3F196}"/>
          </ac:picMkLst>
        </pc:picChg>
      </pc:sldChg>
    </pc:docChg>
  </pc:docChgLst>
  <pc:docChgLst>
    <pc:chgData name="Behague, Sabina" userId="2f9f8379-56ce-455c-81be-d1dc66b28ae7" providerId="ADAL" clId="{93709E85-F79C-4CE3-8B68-31AD3778EBE0}"/>
    <pc:docChg chg="custSel delSld modSld modMainMaster">
      <pc:chgData name="Behague, Sabina" userId="2f9f8379-56ce-455c-81be-d1dc66b28ae7" providerId="ADAL" clId="{93709E85-F79C-4CE3-8B68-31AD3778EBE0}" dt="2024-03-13T12:21:30.487" v="1230"/>
      <pc:docMkLst>
        <pc:docMk/>
      </pc:docMkLst>
      <pc:sldChg chg="modSp mod">
        <pc:chgData name="Behague, Sabina" userId="2f9f8379-56ce-455c-81be-d1dc66b28ae7" providerId="ADAL" clId="{93709E85-F79C-4CE3-8B68-31AD3778EBE0}" dt="2024-02-22T02:24:22.974" v="861" actId="1076"/>
        <pc:sldMkLst>
          <pc:docMk/>
          <pc:sldMk cId="109857222" sldId="256"/>
        </pc:sldMkLst>
        <pc:spChg chg="mod">
          <ac:chgData name="Behague, Sabina" userId="2f9f8379-56ce-455c-81be-d1dc66b28ae7" providerId="ADAL" clId="{93709E85-F79C-4CE3-8B68-31AD3778EBE0}" dt="2024-02-22T02:24:22.974" v="861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93709E85-F79C-4CE3-8B68-31AD3778EBE0}" dt="2024-02-22T02:24:36.770" v="865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93709E85-F79C-4CE3-8B68-31AD3778EBE0}" dt="2024-02-22T02:24:36.770" v="865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93709E85-F79C-4CE3-8B68-31AD3778EBE0}" dt="2024-02-22T02:24:30.364" v="862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">
        <pc:chgData name="Behague, Sabina" userId="2f9f8379-56ce-455c-81be-d1dc66b28ae7" providerId="ADAL" clId="{93709E85-F79C-4CE3-8B68-31AD3778EBE0}" dt="2024-03-04T18:11:18.997" v="1062" actId="27918"/>
        <pc:sldMkLst>
          <pc:docMk/>
          <pc:sldMk cId="1428788921" sldId="262"/>
        </pc:sldMkLst>
      </pc:sldChg>
      <pc:sldChg chg="del">
        <pc:chgData name="Behague, Sabina" userId="2f9f8379-56ce-455c-81be-d1dc66b28ae7" providerId="ADAL" clId="{93709E85-F79C-4CE3-8B68-31AD3778EBE0}" dt="2024-02-21T17:46:21.652" v="707" actId="47"/>
        <pc:sldMkLst>
          <pc:docMk/>
          <pc:sldMk cId="1887431401" sldId="263"/>
        </pc:sldMkLst>
      </pc:sldChg>
      <pc:sldChg chg="modSp mod delCm modCm">
        <pc:chgData name="Behague, Sabina" userId="2f9f8379-56ce-455c-81be-d1dc66b28ae7" providerId="ADAL" clId="{93709E85-F79C-4CE3-8B68-31AD3778EBE0}" dt="2024-03-05T14:59:34.952" v="1225"/>
        <pc:sldMkLst>
          <pc:docMk/>
          <pc:sldMk cId="3475639167" sldId="289"/>
        </pc:sldMkLst>
        <pc:spChg chg="mod">
          <ac:chgData name="Behague, Sabina" userId="2f9f8379-56ce-455c-81be-d1dc66b28ae7" providerId="ADAL" clId="{93709E85-F79C-4CE3-8B68-31AD3778EBE0}" dt="2024-03-04T17:59:48.436" v="890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93709E85-F79C-4CE3-8B68-31AD3778EBE0}" dt="2024-03-04T18:22:48.571" v="1223" actId="20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93709E85-F79C-4CE3-8B68-31AD3778EBE0}" dt="2024-03-05T14:59:34.952" v="1225"/>
              <pc2:cmMkLst xmlns:pc2="http://schemas.microsoft.com/office/powerpoint/2019/9/main/command">
                <pc:docMk/>
                <pc:sldMk cId="3475639167" sldId="289"/>
                <pc2:cmMk id="{D0340241-0D11-417F-A4BD-0468B24B0821}"/>
              </pc2:cmMkLst>
            </pc226:cmChg>
          </p:ext>
        </pc:extLst>
      </pc:sldChg>
      <pc:sldChg chg="modSp mod addCm delCm modNotesTx">
        <pc:chgData name="Behague, Sabina" userId="2f9f8379-56ce-455c-81be-d1dc66b28ae7" providerId="ADAL" clId="{93709E85-F79C-4CE3-8B68-31AD3778EBE0}" dt="2024-03-03T18:49:53.728" v="869"/>
        <pc:sldMkLst>
          <pc:docMk/>
          <pc:sldMk cId="4205298638" sldId="292"/>
        </pc:sldMkLst>
        <pc:spChg chg="mod">
          <ac:chgData name="Behague, Sabina" userId="2f9f8379-56ce-455c-81be-d1dc66b28ae7" providerId="ADAL" clId="{93709E85-F79C-4CE3-8B68-31AD3778EBE0}" dt="2024-02-21T17:35:19.300" v="451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93709E85-F79C-4CE3-8B68-31AD3778EBE0}" dt="2024-02-21T17:35:31.446" v="454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Behague, Sabina" userId="2f9f8379-56ce-455c-81be-d1dc66b28ae7" providerId="ADAL" clId="{93709E85-F79C-4CE3-8B68-31AD3778EBE0}" dt="2024-02-21T17:35:23.377" v="452" actId="1076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Behague, Sabina" userId="2f9f8379-56ce-455c-81be-d1dc66b28ae7" providerId="ADAL" clId="{93709E85-F79C-4CE3-8B68-31AD3778EBE0}" dt="2024-02-21T17:37:19.164" v="46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mod">
          <ac:chgData name="Behague, Sabina" userId="2f9f8379-56ce-455c-81be-d1dc66b28ae7" providerId="ADAL" clId="{93709E85-F79C-4CE3-8B68-31AD3778EBE0}" dt="2024-02-21T17:27:48.984" v="423" actId="1076"/>
          <ac:cxnSpMkLst>
            <pc:docMk/>
            <pc:sldMk cId="4205298638" sldId="292"/>
            <ac:cxnSpMk id="4" creationId="{6C010B9B-B07F-4A36-33DE-9DA4420E47F2}"/>
          </ac:cxnSpMkLst>
        </pc:cxnChg>
        <pc:cxnChg chg="mod">
          <ac:chgData name="Behague, Sabina" userId="2f9f8379-56ce-455c-81be-d1dc66b28ae7" providerId="ADAL" clId="{93709E85-F79C-4CE3-8B68-31AD3778EBE0}" dt="2024-02-21T17:35:27.957" v="453" actId="14100"/>
          <ac:cxnSpMkLst>
            <pc:docMk/>
            <pc:sldMk cId="4205298638" sldId="292"/>
            <ac:cxnSpMk id="6" creationId="{3879C868-FF77-C556-CDB7-92B2F7A4E40A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93709E85-F79C-4CE3-8B68-31AD3778EBE0}" dt="2024-03-03T18:49:53.728" v="869"/>
              <pc2:cmMkLst xmlns:pc2="http://schemas.microsoft.com/office/powerpoint/2019/9/main/command">
                <pc:docMk/>
                <pc:sldMk cId="4205298638" sldId="292"/>
                <pc2:cmMk id="{601667A2-8287-408F-AB35-57A0E83174FC}"/>
              </pc2:cmMkLst>
            </pc226:cmChg>
          </p:ext>
        </pc:extLst>
      </pc:sldChg>
      <pc:sldChg chg="modSp mod modNotesTx">
        <pc:chgData name="Behague, Sabina" userId="2f9f8379-56ce-455c-81be-d1dc66b28ae7" providerId="ADAL" clId="{93709E85-F79C-4CE3-8B68-31AD3778EBE0}" dt="2024-03-04T18:21:30.773" v="1174" actId="27918"/>
        <pc:sldMkLst>
          <pc:docMk/>
          <pc:sldMk cId="476875324" sldId="296"/>
        </pc:sldMkLst>
        <pc:spChg chg="mod">
          <ac:chgData name="Behague, Sabina" userId="2f9f8379-56ce-455c-81be-d1dc66b28ae7" providerId="ADAL" clId="{93709E85-F79C-4CE3-8B68-31AD3778EBE0}" dt="2024-02-21T17:47:46.878" v="76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93709E85-F79C-4CE3-8B68-31AD3778EBE0}" dt="2024-02-21T17:49:09.530" v="793" actId="2711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93709E85-F79C-4CE3-8B68-31AD3778EBE0}" dt="2024-02-21T18:24:41.587" v="821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 modNotesTx">
        <pc:chgData name="Behague, Sabina" userId="2f9f8379-56ce-455c-81be-d1dc66b28ae7" providerId="ADAL" clId="{93709E85-F79C-4CE3-8B68-31AD3778EBE0}" dt="2024-02-21T17:45:42.890" v="706" actId="20577"/>
        <pc:sldMkLst>
          <pc:docMk/>
          <pc:sldMk cId="545205739" sldId="301"/>
        </pc:sldMkLst>
        <pc:spChg chg="mod">
          <ac:chgData name="Behague, Sabina" userId="2f9f8379-56ce-455c-81be-d1dc66b28ae7" providerId="ADAL" clId="{93709E85-F79C-4CE3-8B68-31AD3778EBE0}" dt="2024-02-21T17:42:27.751" v="616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ehague, Sabina" userId="2f9f8379-56ce-455c-81be-d1dc66b28ae7" providerId="ADAL" clId="{93709E85-F79C-4CE3-8B68-31AD3778EBE0}" dt="2024-02-21T17:42:51.223" v="670" actId="14100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93709E85-F79C-4CE3-8B68-31AD3778EBE0}" dt="2024-02-22T02:25:32.128" v="867" actId="207"/>
        <pc:sldMkLst>
          <pc:docMk/>
          <pc:sldMk cId="1736530004" sldId="302"/>
        </pc:sldMkLst>
        <pc:spChg chg="mod">
          <ac:chgData name="Behague, Sabina" userId="2f9f8379-56ce-455c-81be-d1dc66b28ae7" providerId="ADAL" clId="{93709E85-F79C-4CE3-8B68-31AD3778EBE0}" dt="2024-02-21T17:46:44.302" v="711" actId="20577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Behague, Sabina" userId="2f9f8379-56ce-455c-81be-d1dc66b28ae7" providerId="ADAL" clId="{93709E85-F79C-4CE3-8B68-31AD3778EBE0}" dt="2024-02-22T02:25:32.128" v="867" actId="207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93709E85-F79C-4CE3-8B68-31AD3778EBE0}" dt="2024-02-21T16:13:24.374" v="95" actId="20577"/>
        <pc:sldMkLst>
          <pc:docMk/>
          <pc:sldMk cId="1808293537" sldId="303"/>
        </pc:sldMkLst>
        <pc:spChg chg="mod">
          <ac:chgData name="Behague, Sabina" userId="2f9f8379-56ce-455c-81be-d1dc66b28ae7" providerId="ADAL" clId="{93709E85-F79C-4CE3-8B68-31AD3778EBE0}" dt="2024-02-21T16:08:56.621" v="66" actId="20577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ehague, Sabina" userId="2f9f8379-56ce-455c-81be-d1dc66b28ae7" providerId="ADAL" clId="{93709E85-F79C-4CE3-8B68-31AD3778EBE0}" dt="2024-02-21T16:09:48.884" v="70" actId="2711"/>
          <ac:spMkLst>
            <pc:docMk/>
            <pc:sldMk cId="1808293537" sldId="303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93709E85-F79C-4CE3-8B68-31AD3778EBE0}" dt="2024-03-10T12:53:59.161" v="1228" actId="20577"/>
        <pc:sldMkLst>
          <pc:docMk/>
          <pc:sldMk cId="3610131762" sldId="304"/>
        </pc:sldMkLst>
        <pc:spChg chg="mod">
          <ac:chgData name="Behague, Sabina" userId="2f9f8379-56ce-455c-81be-d1dc66b28ae7" providerId="ADAL" clId="{93709E85-F79C-4CE3-8B68-31AD3778EBE0}" dt="2024-03-10T12:53:59.161" v="1228" actId="20577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ehague, Sabina" userId="2f9f8379-56ce-455c-81be-d1dc66b28ae7" providerId="ADAL" clId="{93709E85-F79C-4CE3-8B68-31AD3778EBE0}" dt="2024-02-21T16:15:10.327" v="198" actId="27636"/>
          <ac:spMkLst>
            <pc:docMk/>
            <pc:sldMk cId="3610131762" sldId="304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93709E85-F79C-4CE3-8B68-31AD3778EBE0}" dt="2024-02-22T02:25:24.980" v="866" actId="207"/>
        <pc:sldMkLst>
          <pc:docMk/>
          <pc:sldMk cId="759788885" sldId="305"/>
        </pc:sldMkLst>
        <pc:spChg chg="mod">
          <ac:chgData name="Behague, Sabina" userId="2f9f8379-56ce-455c-81be-d1dc66b28ae7" providerId="ADAL" clId="{93709E85-F79C-4CE3-8B68-31AD3778EBE0}" dt="2024-02-21T17:46:40.228" v="710" actId="2057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Behague, Sabina" userId="2f9f8379-56ce-455c-81be-d1dc66b28ae7" providerId="ADAL" clId="{93709E85-F79C-4CE3-8B68-31AD3778EBE0}" dt="2024-02-22T02:25:24.980" v="866" actId="207"/>
          <ac:spMkLst>
            <pc:docMk/>
            <pc:sldMk cId="759788885" sldId="305"/>
            <ac:spMk id="9" creationId="{E690F70B-E368-D7F5-795E-B5139345EF71}"/>
          </ac:spMkLst>
        </pc:spChg>
      </pc:sldChg>
      <pc:sldChg chg="addSp modSp mod modNotesTx">
        <pc:chgData name="Behague, Sabina" userId="2f9f8379-56ce-455c-81be-d1dc66b28ae7" providerId="ADAL" clId="{93709E85-F79C-4CE3-8B68-31AD3778EBE0}" dt="2024-03-04T18:00:38.042" v="896" actId="14100"/>
        <pc:sldMkLst>
          <pc:docMk/>
          <pc:sldMk cId="2242843968" sldId="306"/>
        </pc:sldMkLst>
        <pc:spChg chg="mod">
          <ac:chgData name="Behague, Sabina" userId="2f9f8379-56ce-455c-81be-d1dc66b28ae7" providerId="ADAL" clId="{93709E85-F79C-4CE3-8B68-31AD3778EBE0}" dt="2024-02-21T17:39:02.481" v="534" actId="1076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ehague, Sabina" userId="2f9f8379-56ce-455c-81be-d1dc66b28ae7" providerId="ADAL" clId="{93709E85-F79C-4CE3-8B68-31AD3778EBE0}" dt="2024-02-21T17:39:48.113" v="552" actId="2711"/>
          <ac:spMkLst>
            <pc:docMk/>
            <pc:sldMk cId="2242843968" sldId="306"/>
            <ac:spMk id="3" creationId="{E4FD1E92-5DBC-B105-F246-2355E4FF9A74}"/>
          </ac:spMkLst>
        </pc:spChg>
        <pc:spChg chg="mod">
          <ac:chgData name="Behague, Sabina" userId="2f9f8379-56ce-455c-81be-d1dc66b28ae7" providerId="ADAL" clId="{93709E85-F79C-4CE3-8B68-31AD3778EBE0}" dt="2024-02-21T17:40:55.792" v="561" actId="20577"/>
          <ac:spMkLst>
            <pc:docMk/>
            <pc:sldMk cId="2242843968" sldId="306"/>
            <ac:spMk id="4" creationId="{0D57443E-586F-14D9-CC85-14378568580E}"/>
          </ac:spMkLst>
        </pc:spChg>
        <pc:picChg chg="add mod modCrop">
          <ac:chgData name="Behague, Sabina" userId="2f9f8379-56ce-455c-81be-d1dc66b28ae7" providerId="ADAL" clId="{93709E85-F79C-4CE3-8B68-31AD3778EBE0}" dt="2024-03-04T18:00:38.042" v="896" actId="14100"/>
          <ac:picMkLst>
            <pc:docMk/>
            <pc:sldMk cId="2242843968" sldId="306"/>
            <ac:picMk id="5" creationId="{15061C8A-2DC3-84D6-C64D-074E46D3F196}"/>
          </ac:picMkLst>
        </pc:picChg>
      </pc:sldChg>
      <pc:sldChg chg="del">
        <pc:chgData name="Behague, Sabina" userId="2f9f8379-56ce-455c-81be-d1dc66b28ae7" providerId="ADAL" clId="{93709E85-F79C-4CE3-8B68-31AD3778EBE0}" dt="2024-02-21T17:46:29.904" v="708" actId="47"/>
        <pc:sldMkLst>
          <pc:docMk/>
          <pc:sldMk cId="1651503728" sldId="307"/>
        </pc:sldMkLst>
      </pc:sldChg>
      <pc:sldChg chg="modSp mod">
        <pc:chgData name="Behague, Sabina" userId="2f9f8379-56ce-455c-81be-d1dc66b28ae7" providerId="ADAL" clId="{93709E85-F79C-4CE3-8B68-31AD3778EBE0}" dt="2024-02-22T02:25:40.145" v="868" actId="207"/>
        <pc:sldMkLst>
          <pc:docMk/>
          <pc:sldMk cId="2223194050" sldId="308"/>
        </pc:sldMkLst>
        <pc:spChg chg="mod">
          <ac:chgData name="Behague, Sabina" userId="2f9f8379-56ce-455c-81be-d1dc66b28ae7" providerId="ADAL" clId="{93709E85-F79C-4CE3-8B68-31AD3778EBE0}" dt="2024-02-21T17:46:35.837" v="709" actId="20577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Behague, Sabina" userId="2f9f8379-56ce-455c-81be-d1dc66b28ae7" providerId="ADAL" clId="{93709E85-F79C-4CE3-8B68-31AD3778EBE0}" dt="2024-02-22T02:25:40.145" v="868" actId="207"/>
          <ac:spMkLst>
            <pc:docMk/>
            <pc:sldMk cId="2223194050" sldId="308"/>
            <ac:spMk id="9" creationId="{E690F70B-E368-D7F5-795E-B5139345EF71}"/>
          </ac:spMkLst>
        </pc:spChg>
      </pc:sldChg>
      <pc:sldMasterChg chg="modSp mod modSldLayout">
        <pc:chgData name="Behague, Sabina" userId="2f9f8379-56ce-455c-81be-d1dc66b28ae7" providerId="ADAL" clId="{93709E85-F79C-4CE3-8B68-31AD3778EBE0}" dt="2024-03-13T12:21:30.487" v="1230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93709E85-F79C-4CE3-8B68-31AD3778EBE0}" dt="2024-02-21T22:28:31.884" v="858" actId="1076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93709E85-F79C-4CE3-8B68-31AD3778EBE0}" dt="2024-03-13T12:21:30.487" v="1230"/>
          <ac:spMkLst>
            <pc:docMk/>
            <pc:sldMasterMk cId="3850865728" sldId="2147483662"/>
            <ac:spMk id="4" creationId="{EF1B5812-A233-6083-8BE7-6465D675F0CA}"/>
          </ac:spMkLst>
        </pc:spChg>
        <pc:sldLayoutChg chg="modSp mod">
          <pc:chgData name="Behague, Sabina" userId="2f9f8379-56ce-455c-81be-d1dc66b28ae7" providerId="ADAL" clId="{93709E85-F79C-4CE3-8B68-31AD3778EBE0}" dt="2024-02-22T02:24:15.382" v="860" actId="27636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93709E85-F79C-4CE3-8B68-31AD3778EBE0}" dt="2024-02-22T02:24:15.382" v="860" actId="27636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Ouviu falar de medicamenos que tratam o HIV</c:v>
                </c:pt>
                <c:pt idx="1">
                  <c:v>Sabe que o risco de tranmissão da mãe para filho pode ser reduzido se a mãe toma medicamentos que tratam o HIV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74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Ouviu falar de medicamenos que tratam o HIV</c:v>
                </c:pt>
                <c:pt idx="1">
                  <c:v>Sabe que o risco de tranmissão da mãe para filho pode ser reduzido se a mãe toma medicamentos que tratam o HIV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80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Acredita que as crianças que vivem com o HIV não deviam frequentar a escola com crianças HIV negativas</c:v>
                </c:pt>
                <c:pt idx="1">
                  <c:v>Não compraria legumes frescos a uma pessoa HIV positiva</c:v>
                </c:pt>
                <c:pt idx="2">
                  <c:v>Tem atitudes discriminatórias face às pessoas que vivem com o HIV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25</c:v>
                </c:pt>
                <c:pt idx="1">
                  <c:v>31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Acredita que as crianças que vivem com o HIV não deviam frequentar a escola com crianças HIV negativas</c:v>
                </c:pt>
                <c:pt idx="1">
                  <c:v>Não compraria legumes frescos a uma pessoa HIV positiva</c:v>
                </c:pt>
                <c:pt idx="2">
                  <c:v>Tem atitudes discriminatórias face às pessoas que vivem com o HIV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20</c:v>
                </c:pt>
                <c:pt idx="1">
                  <c:v>31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 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34</c:v>
                </c:pt>
                <c:pt idx="1">
                  <c:v>23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33</c:v>
                </c:pt>
                <c:pt idx="1">
                  <c:v>23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0.15952563492440419"/>
          <c:w val="0.99048875055083796"/>
          <c:h val="0.585285145328643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Teve relações sexuais nos últimos 12 meses com um parceiro que não era o marido/ esposa nem com quem vivia en união marital</c:v>
                </c:pt>
                <c:pt idx="1">
                  <c:v>Uso um preservaito na última relação sexual com um/uma parceria/o com quem não estava casada/o nem viviam en união marital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21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Teve relações sexuais nos últimos 12 meses com um parceiro que não era o marido/ esposa nem com quem vivia en união marital</c:v>
                </c:pt>
                <c:pt idx="1">
                  <c:v>Uso um preservaito na última relação sexual com um/uma parceria/o com quem não estava casada/o nem viviam en união marital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51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951063168698956"/>
          <c:y val="9.2066281250353949E-3"/>
          <c:w val="0.3591854599834256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Alguma vez submetida/o a teste e recebeu os resultados</c:v>
                </c:pt>
                <c:pt idx="1">
                  <c:v>Foi submetida/o ao teste de HIV nos últimos 12 meses e recebeu os resultados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66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Alguma vez submetida/o a teste e recebeu os resultados</c:v>
                </c:pt>
                <c:pt idx="1">
                  <c:v>Foi submetida/o ao teste de HIV nos últimos 12 meses e recebeu os resultados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58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335785882099628"/>
          <c:y val="2.162926921813519E-2"/>
          <c:w val="0.47664214117900372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Tem algum conhecimento sobre a prevenção do HIV</c:v>
                </c:pt>
                <c:pt idx="1">
                  <c:v>Uma pessoa não pode contrair o HIV partihando comida com uma pessoa viviendo com HIV</c:v>
                </c:pt>
                <c:pt idx="2">
                  <c:v>O HIV não pode ser transmitido por picadas de mosquito</c:v>
                </c:pt>
                <c:pt idx="3">
                  <c:v>Uma pessoa de aspecto saudável pode ter HIV</c:v>
                </c:pt>
                <c:pt idx="4">
                  <c:v>O risco de contrair o HIV é reduzido com ter relações sexuais com apenas um parceiro não infectada/o e que não tenha outros/as parceiras</c:v>
                </c:pt>
                <c:pt idx="5">
                  <c:v>O risco de contrair o HIV é reduzido com a utilização de um preservativo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69</c:v>
                </c:pt>
                <c:pt idx="2">
                  <c:v>50</c:v>
                </c:pt>
                <c:pt idx="3">
                  <c:v>71</c:v>
                </c:pt>
                <c:pt idx="4">
                  <c:v>81</c:v>
                </c:pt>
                <c:pt idx="5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Tem algum conhecimento sobre a prevenção do HIV</c:v>
                </c:pt>
                <c:pt idx="1">
                  <c:v>Uma pessoa não pode contrair o HIV partihando comida com uma pessoa viviendo com HIV</c:v>
                </c:pt>
                <c:pt idx="2">
                  <c:v>O HIV não pode ser transmitido por picadas de mosquito</c:v>
                </c:pt>
                <c:pt idx="3">
                  <c:v>Uma pessoa de aspecto saudável pode ter HIV</c:v>
                </c:pt>
                <c:pt idx="4">
                  <c:v>O risco de contrair o HIV é reduzido com ter relações sexuais com apenas um parceiro não infectada/o e que não tenha outros/as parceiras</c:v>
                </c:pt>
                <c:pt idx="5">
                  <c:v>O risco de contrair o HIV é reduzido com a utilização de um preservativo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27</c:v>
                </c:pt>
                <c:pt idx="1">
                  <c:v>70</c:v>
                </c:pt>
                <c:pt idx="2">
                  <c:v>65</c:v>
                </c:pt>
                <c:pt idx="3">
                  <c:v>53</c:v>
                </c:pt>
                <c:pt idx="4">
                  <c:v>73</c:v>
                </c:pt>
                <c:pt idx="5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867877421342353"/>
          <c:y val="0.84352907258276633"/>
          <c:w val="0.14096310271110182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13.2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13.2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13.3.1 e 13.3.2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670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13.4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763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13.5.1 e 13.5.2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687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13.10.1 e 13.10.2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32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1174915" y="659081"/>
            <a:ext cx="7886700" cy="987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348" y="96860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en-US" b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104502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Conhecimento</a:t>
            </a:r>
            <a:r>
              <a:rPr lang="en-US" dirty="0"/>
              <a:t> e </a:t>
            </a:r>
            <a:r>
              <a:rPr lang="en-US" dirty="0" err="1"/>
              <a:t>atitudes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</a:p>
          <a:p>
            <a:r>
              <a:rPr lang="en-US" dirty="0"/>
              <a:t>o HIV e a SIDA 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 err="1"/>
              <a:t>Cobertura</a:t>
            </a:r>
            <a:r>
              <a:rPr lang="en-US" dirty="0"/>
              <a:t> de </a:t>
            </a:r>
            <a:r>
              <a:rPr lang="en-US" dirty="0" err="1"/>
              <a:t>testagem</a:t>
            </a:r>
            <a:r>
              <a:rPr lang="en-US" dirty="0"/>
              <a:t> de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399507"/>
          </a:xfrm>
        </p:spPr>
        <p:txBody>
          <a:bodyPr>
            <a:norm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que: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9408431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Conhecimentos sobre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Atitudes e comportamentos relacionados com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Teste de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HIV e juventude</a:t>
            </a:r>
            <a:endParaRPr lang="en-US" sz="3200" b="1" i="0" dirty="0">
              <a:solidFill>
                <a:schemeClr val="accent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13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 err="1"/>
              <a:t>Conhecimento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a </a:t>
            </a:r>
            <a:r>
              <a:rPr lang="en-US" dirty="0" err="1"/>
              <a:t>prevenção</a:t>
            </a:r>
            <a:r>
              <a:rPr lang="en-US" dirty="0"/>
              <a:t> do HIV entre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jovens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87030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Percentagens de mulheres e homens jovens de 15 -24 anos que, em resposta a perguntas feitas, sabem que:</a:t>
            </a:r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7348652"/>
              </p:ext>
            </p:extLst>
          </p:nvPr>
        </p:nvGraphicFramePr>
        <p:xfrm>
          <a:off x="423860" y="1910031"/>
          <a:ext cx="8582636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Principais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74%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80%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de 15-49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ouviram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r>
              <a:rPr lang="en-US" sz="2200" b="1" i="0" dirty="0" err="1">
                <a:solidFill>
                  <a:schemeClr val="accent5"/>
                </a:solidFill>
              </a:rPr>
              <a:t>falar</a:t>
            </a:r>
            <a:r>
              <a:rPr lang="en-US" sz="2200" b="1" i="0" dirty="0">
                <a:solidFill>
                  <a:schemeClr val="accent5"/>
                </a:solidFill>
              </a:rPr>
              <a:t> de </a:t>
            </a:r>
            <a:r>
              <a:rPr lang="en-US" sz="2200" b="1" i="0" dirty="0" err="1">
                <a:solidFill>
                  <a:schemeClr val="accent5"/>
                </a:solidFill>
              </a:rPr>
              <a:t>medicamentos</a:t>
            </a:r>
            <a:r>
              <a:rPr lang="en-US" sz="2200" b="1" i="0" dirty="0">
                <a:solidFill>
                  <a:schemeClr val="accent5"/>
                </a:solidFill>
              </a:rPr>
              <a:t> para tartar o HIV</a:t>
            </a:r>
            <a:r>
              <a:rPr lang="en-US" sz="2200" i="0" dirty="0"/>
              <a:t>, </a:t>
            </a:r>
            <a:r>
              <a:rPr lang="en-US" sz="2200" i="0" dirty="0" err="1"/>
              <a:t>enquanto</a:t>
            </a:r>
            <a:r>
              <a:rPr lang="en-US" sz="2200" i="0" dirty="0"/>
              <a:t> </a:t>
            </a:r>
            <a:r>
              <a:rPr lang="en-US" sz="2200" b="1" i="0" dirty="0">
                <a:solidFill>
                  <a:schemeClr val="accent5"/>
                </a:solidFill>
              </a:rPr>
              <a:t>64%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64% 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en-US" sz="2200" i="0" dirty="0" err="1"/>
              <a:t>sabem</a:t>
            </a:r>
            <a:r>
              <a:rPr lang="en-US" sz="2200" i="0" dirty="0"/>
              <a:t> </a:t>
            </a:r>
            <a:r>
              <a:rPr lang="pt-BR" sz="2200" i="0" dirty="0"/>
              <a:t>que o risco de tranmissão da mãe para filho pode ser reduzido se a mãe toma medicamentos que tratam o HIV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34%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33%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pt-BR" sz="2200" i="0" dirty="0"/>
              <a:t>que já ouviram falar do HIV têm </a:t>
            </a:r>
            <a:r>
              <a:rPr lang="pt-PT" sz="2200" b="1" i="0" dirty="0">
                <a:solidFill>
                  <a:schemeClr val="accent5"/>
                </a:solidFill>
                <a:effectLst/>
              </a:rPr>
              <a:t>atitudes discriminatórias face às pessoas que vivem com o HIV</a:t>
            </a:r>
            <a:r>
              <a:rPr lang="pt-PT" sz="2200" i="0" dirty="0">
                <a:effectLst/>
              </a:rPr>
              <a:t>.</a:t>
            </a:r>
            <a:r>
              <a:rPr lang="en-US" sz="2200" i="0" dirty="0"/>
              <a:t>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66%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58%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</a:t>
            </a:r>
            <a:r>
              <a:rPr lang="pt-BR" sz="2200" b="1" i="0" dirty="0">
                <a:solidFill>
                  <a:schemeClr val="accent5"/>
                </a:solidFill>
              </a:rPr>
              <a:t>foram testados para o HIV e receberam os resultados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27% </a:t>
            </a:r>
            <a:r>
              <a:rPr lang="en-US" sz="2200" i="0" dirty="0"/>
              <a:t>das </a:t>
            </a:r>
            <a:r>
              <a:rPr lang="en-US" sz="2200" i="0" dirty="0" err="1"/>
              <a:t>mulheres</a:t>
            </a:r>
            <a:r>
              <a:rPr lang="en-US" sz="2200" i="0" dirty="0"/>
              <a:t> e </a:t>
            </a:r>
            <a:r>
              <a:rPr lang="en-US" sz="2200" b="1" i="0" dirty="0">
                <a:solidFill>
                  <a:schemeClr val="accent5"/>
                </a:solidFill>
              </a:rPr>
              <a:t>31% </a:t>
            </a:r>
            <a:r>
              <a:rPr lang="en-US" sz="2200" i="0" dirty="0"/>
              <a:t>dos </a:t>
            </a:r>
            <a:r>
              <a:rPr lang="en-US" sz="2200" i="0" dirty="0" err="1"/>
              <a:t>homens</a:t>
            </a:r>
            <a:r>
              <a:rPr lang="en-US" sz="2200" i="0" dirty="0"/>
              <a:t> de 15-24 </a:t>
            </a:r>
            <a:r>
              <a:rPr lang="en-US" sz="2200" i="0" dirty="0" err="1"/>
              <a:t>anos</a:t>
            </a:r>
            <a:r>
              <a:rPr lang="en-US" sz="2200" i="0" dirty="0"/>
              <a:t> </a:t>
            </a:r>
            <a:r>
              <a:rPr lang="pt-BR" sz="2200" b="1" i="0" dirty="0">
                <a:solidFill>
                  <a:schemeClr val="accent5"/>
                </a:solidFill>
              </a:rPr>
              <a:t>tem algum conhecimento sobre a prevenção do HIV</a:t>
            </a:r>
            <a:r>
              <a:rPr lang="pt-BR" sz="2200" i="0" dirty="0"/>
              <a:t>.</a:t>
            </a: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1480" y="1381125"/>
            <a:ext cx="500960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Conhecimentos sobre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Atitudes e comportamentos relacionados com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Teste de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HIV e juventude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13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28" y="248331"/>
            <a:ext cx="8156122" cy="1120774"/>
          </a:xfrm>
        </p:spPr>
        <p:txBody>
          <a:bodyPr>
            <a:noAutofit/>
          </a:bodyPr>
          <a:lstStyle/>
          <a:p>
            <a:r>
              <a:rPr lang="en-US" dirty="0" err="1"/>
              <a:t>Conheciemento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medicamentos</a:t>
            </a:r>
            <a:r>
              <a:rPr lang="en-US" dirty="0"/>
              <a:t> para o </a:t>
            </a:r>
            <a:r>
              <a:rPr lang="en-US" dirty="0" err="1"/>
              <a:t>tratamento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a </a:t>
            </a:r>
            <a:r>
              <a:rPr lang="en-US" dirty="0" err="1"/>
              <a:t>prevenção</a:t>
            </a:r>
            <a:r>
              <a:rPr lang="en-US" dirty="0"/>
              <a:t> do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939" y="1405026"/>
            <a:ext cx="7886700" cy="419100"/>
          </a:xfrm>
        </p:spPr>
        <p:txBody>
          <a:bodyPr/>
          <a:lstStyle/>
          <a:p>
            <a:r>
              <a:rPr lang="pt-PT" sz="1800" dirty="0">
                <a:effectLst/>
              </a:rPr>
              <a:t>Percentagem de mulheres e homens de 15–49 anos que: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5010354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Conhecimentos sobre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Atitudes e comportamentos relacionados com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Teste de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HIV e juventude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13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en-US" dirty="0" err="1"/>
              <a:t>Atitudes</a:t>
            </a:r>
            <a:r>
              <a:rPr lang="en-US" dirty="0"/>
              <a:t> </a:t>
            </a:r>
            <a:r>
              <a:rPr lang="en-US" dirty="0" err="1"/>
              <a:t>discriminatórias</a:t>
            </a:r>
            <a:r>
              <a:rPr lang="en-US" dirty="0"/>
              <a:t> face </a:t>
            </a:r>
            <a:r>
              <a:rPr lang="en-US" dirty="0" err="1"/>
              <a:t>às</a:t>
            </a:r>
            <a:r>
              <a:rPr lang="en-US" dirty="0"/>
              <a:t> </a:t>
            </a:r>
            <a:r>
              <a:rPr lang="en-US" dirty="0" err="1"/>
              <a:t>pessoas</a:t>
            </a:r>
            <a:r>
              <a:rPr lang="en-US" dirty="0"/>
              <a:t> que </a:t>
            </a:r>
            <a:r>
              <a:rPr lang="en-US" dirty="0" err="1"/>
              <a:t>vivem</a:t>
            </a:r>
            <a:r>
              <a:rPr lang="en-US" dirty="0"/>
              <a:t> com o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2"/>
            <a:ext cx="7886700" cy="419100"/>
          </a:xfrm>
        </p:spPr>
        <p:txBody>
          <a:bodyPr/>
          <a:lstStyle/>
          <a:p>
            <a:r>
              <a:rPr lang="pt-PT" sz="1800" dirty="0">
                <a:effectLst/>
              </a:rPr>
              <a:t>Entre mulheres e homens de 15–49 anos, percentagem que: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2051734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28" y="219298"/>
            <a:ext cx="8156122" cy="1120774"/>
          </a:xfrm>
        </p:spPr>
        <p:txBody>
          <a:bodyPr>
            <a:noAutofit/>
          </a:bodyPr>
          <a:lstStyle/>
          <a:p>
            <a:r>
              <a:rPr lang="en-US" dirty="0" err="1"/>
              <a:t>Atitudes</a:t>
            </a:r>
            <a:r>
              <a:rPr lang="en-US" dirty="0"/>
              <a:t> </a:t>
            </a:r>
            <a:r>
              <a:rPr lang="en-US" dirty="0" err="1"/>
              <a:t>discriminatórias</a:t>
            </a:r>
            <a:r>
              <a:rPr lang="en-US" dirty="0"/>
              <a:t> face </a:t>
            </a:r>
            <a:r>
              <a:rPr lang="en-US" dirty="0" err="1"/>
              <a:t>às</a:t>
            </a:r>
            <a:r>
              <a:rPr lang="en-US" dirty="0"/>
              <a:t> </a:t>
            </a:r>
            <a:r>
              <a:rPr lang="en-US" dirty="0" err="1"/>
              <a:t>pessoas</a:t>
            </a:r>
            <a:r>
              <a:rPr lang="en-US" dirty="0"/>
              <a:t> que </a:t>
            </a:r>
            <a:r>
              <a:rPr lang="en-US" dirty="0" err="1"/>
              <a:t>vivem</a:t>
            </a:r>
            <a:r>
              <a:rPr lang="en-US" dirty="0"/>
              <a:t> com o HIV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residência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228" y="1340072"/>
            <a:ext cx="8156122" cy="632735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Entre mulheres e homens de 15–49 anos, percentagem com atitudes discriminatórias face às pessoas que vivem com o HIV</a:t>
            </a:r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173249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0874158"/>
              </p:ext>
            </p:extLst>
          </p:nvPr>
        </p:nvGraphicFramePr>
        <p:xfrm>
          <a:off x="283029" y="2479518"/>
          <a:ext cx="8741228" cy="4287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8" y="145616"/>
            <a:ext cx="8952956" cy="930275"/>
          </a:xfrm>
        </p:spPr>
        <p:txBody>
          <a:bodyPr>
            <a:noAutofit/>
          </a:bodyPr>
          <a:lstStyle/>
          <a:p>
            <a:r>
              <a:rPr lang="pt-BR" dirty="0"/>
              <a:t>Sexo e uso de preservativo com parceiros que não vivem em união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881" y="1699893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que: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918166" y="972025"/>
            <a:ext cx="4106091" cy="145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Entre </a:t>
            </a:r>
            <a:r>
              <a:rPr lang="en-US" dirty="0" err="1"/>
              <a:t>todos</a:t>
            </a:r>
            <a:r>
              <a:rPr lang="en-US" dirty="0"/>
              <a:t> as </a:t>
            </a:r>
            <a:r>
              <a:rPr lang="en-US" dirty="0" err="1"/>
              <a:t>mulheres</a:t>
            </a:r>
            <a:r>
              <a:rPr lang="en-US" dirty="0"/>
              <a:t> e </a:t>
            </a:r>
            <a:r>
              <a:rPr lang="en-US" dirty="0" err="1"/>
              <a:t>homens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 </a:t>
            </a:r>
            <a:r>
              <a:rPr lang="pt-PT" sz="1800" dirty="0">
                <a:effectLst/>
              </a:rPr>
              <a:t>que teve relações sexuais nos últimos 12 meses com um parceiro com quem não estava casada e não vivia em união marital</a:t>
            </a:r>
            <a:r>
              <a:rPr lang="en-US" dirty="0"/>
              <a:t>, </a:t>
            </a:r>
            <a:r>
              <a:rPr lang="en-US" dirty="0" err="1"/>
              <a:t>percentagem</a:t>
            </a:r>
            <a:r>
              <a:rPr lang="en-US" dirty="0"/>
              <a:t> que: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87154" y="2323895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>
            <a:cxnSpLocks/>
          </p:cNvCxnSpPr>
          <p:nvPr/>
        </p:nvCxnSpPr>
        <p:spPr>
          <a:xfrm>
            <a:off x="5114109" y="2323895"/>
            <a:ext cx="38121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Conhecimentos sobre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Atitudes e comportamentos relacionados com o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dirty="0">
                <a:solidFill>
                  <a:schemeClr val="accent5"/>
                </a:solidFill>
              </a:rPr>
              <a:t>Teste de HIV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dirty="0"/>
              <a:t>HIV e juventude</a:t>
            </a:r>
            <a:endParaRPr lang="en-US" sz="3200" i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Estes dados podem ser consultados no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capítulo 13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 relatório final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446" y="210058"/>
            <a:ext cx="8208373" cy="930275"/>
          </a:xfrm>
        </p:spPr>
        <p:txBody>
          <a:bodyPr>
            <a:noAutofit/>
          </a:bodyPr>
          <a:lstStyle/>
          <a:p>
            <a:r>
              <a:rPr lang="en-US" dirty="0" err="1"/>
              <a:t>Grávidas</a:t>
            </a:r>
            <a:r>
              <a:rPr lang="en-US" dirty="0"/>
              <a:t> </a:t>
            </a:r>
            <a:r>
              <a:rPr lang="en-US" dirty="0" err="1"/>
              <a:t>testadas</a:t>
            </a:r>
            <a:r>
              <a:rPr lang="en-US" dirty="0"/>
              <a:t> para o HIV </a:t>
            </a:r>
            <a:r>
              <a:rPr lang="en-US" dirty="0" err="1"/>
              <a:t>durante</a:t>
            </a:r>
            <a:r>
              <a:rPr lang="en-US" dirty="0"/>
              <a:t> CPN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446" y="1051181"/>
            <a:ext cx="7886700" cy="723900"/>
          </a:xfrm>
        </p:spPr>
        <p:txBody>
          <a:bodyPr>
            <a:normAutofit/>
          </a:bodyPr>
          <a:lstStyle/>
          <a:p>
            <a:r>
              <a:rPr lang="pt-PT" sz="1800" dirty="0">
                <a:effectLst/>
              </a:rPr>
              <a:t>Percentagem das mulheres de 15–49 anos que deram à luz nos 2 anos anteriores ao inquérito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62% das mulheres grávidas foram testadas para o HIV durante CPN e receberam os resultados.</a:t>
            </a:r>
            <a:endParaRPr lang="en-US" sz="24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823468"/>
            <a:ext cx="2042041" cy="4411206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7C42E611-BD9C-6072-D674-A4AC59D8A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4648200" y="1823468"/>
            <a:ext cx="2042041" cy="4411206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605" y="1692271"/>
            <a:ext cx="1959379" cy="4673600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15061C8A-2DC3-84D6-C64D-074E46D3F1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0"/>
          <a:stretch/>
        </p:blipFill>
        <p:spPr>
          <a:xfrm>
            <a:off x="6151684" y="1965130"/>
            <a:ext cx="392621" cy="426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VMX3MACP777Z-1177381151-38282</_dlc_DocId>
    <_dlc_DocIdUrl xmlns="d16efad5-0601-4cf0-b7c2-89968258c777">
      <Url>https://icfonline.sharepoint.com/sites/ihd-dhs/Dissemination/_layouts/15/DocIdRedir.aspx?ID=VMX3MACP777Z-1177381151-38282</Url>
      <Description>VMX3MACP777Z-1177381151-38282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803CB68-5623-47E3-8561-EEB64FF1EF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terms/"/>
    <ds:schemaRef ds:uri="http://www.w3.org/XML/1998/namespace"/>
    <ds:schemaRef ds:uri="d16efad5-0601-4cf0-b7c2-89968258c777"/>
    <ds:schemaRef ds:uri="4050c418-ec1a-4a63-84af-e27a3374b796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fa6a9aea-fb0f-4ddd-aff8-712634b7d5fe"/>
    <ds:schemaRef ds:uri="83c4e5ee-5eea-4e8c-8b50-726738bccb6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12764</TotalTime>
  <Words>488</Words>
  <Application>Microsoft Office PowerPoint</Application>
  <PresentationFormat>On-screen Show (4:3)</PresentationFormat>
  <Paragraphs>57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Conheciemento sobre medicamentos para o tratamento ou a prevenção do HIV</vt:lpstr>
      <vt:lpstr>PowerPoint Presentation</vt:lpstr>
      <vt:lpstr>Atitudes discriminatórias face às pessoas que vivem com o HIV</vt:lpstr>
      <vt:lpstr>Atitudes discriminatórias face às pessoas que vivem com o HIV por residência</vt:lpstr>
      <vt:lpstr>Sexo e uso de preservativo com parceiros que não vivem em união</vt:lpstr>
      <vt:lpstr>PowerPoint Presentation</vt:lpstr>
      <vt:lpstr>Grávidas testadas para o HIV durante CPN</vt:lpstr>
      <vt:lpstr>Cobertura de testagem de HIV</vt:lpstr>
      <vt:lpstr>PowerPoint Presentation</vt:lpstr>
      <vt:lpstr>Conhecimento sobre a prevenção do HIV entre os jovens</vt:lpstr>
      <vt:lpstr>Resultados Principais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4</cp:revision>
  <dcterms:created xsi:type="dcterms:W3CDTF">2022-12-05T19:39:34Z</dcterms:created>
  <dcterms:modified xsi:type="dcterms:W3CDTF">2024-03-13T12:21:36Z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61eaef0d-cd65-4c14-afa7-9c697a8b8f72</vt:lpwstr>
  </property>
</Properties>
</file>