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Default Extension="xlsx" ContentType="application/vnd.openxmlformats-officedocument.spreadsheetml.sheet"/>
  <Override PartName="/ppt/notesSlides/notesSlide7.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698" r:id="rId4"/>
  </p:sldMasterIdLst>
  <p:notesMasterIdLst>
    <p:notesMasterId r:id="rId37"/>
  </p:notesMasterIdLst>
  <p:sldIdLst>
    <p:sldId id="256" r:id="rId5"/>
    <p:sldId id="311" r:id="rId6"/>
    <p:sldId id="258" r:id="rId7"/>
    <p:sldId id="282" r:id="rId8"/>
    <p:sldId id="283" r:id="rId9"/>
    <p:sldId id="284" r:id="rId10"/>
    <p:sldId id="303" r:id="rId11"/>
    <p:sldId id="285" r:id="rId12"/>
    <p:sldId id="286" r:id="rId13"/>
    <p:sldId id="287" r:id="rId14"/>
    <p:sldId id="304" r:id="rId15"/>
    <p:sldId id="305" r:id="rId16"/>
    <p:sldId id="292" r:id="rId17"/>
    <p:sldId id="259" r:id="rId18"/>
    <p:sldId id="293" r:id="rId19"/>
    <p:sldId id="260" r:id="rId20"/>
    <p:sldId id="306" r:id="rId21"/>
    <p:sldId id="307" r:id="rId22"/>
    <p:sldId id="308" r:id="rId23"/>
    <p:sldId id="261" r:id="rId24"/>
    <p:sldId id="309" r:id="rId25"/>
    <p:sldId id="310" r:id="rId26"/>
    <p:sldId id="264" r:id="rId27"/>
    <p:sldId id="294" r:id="rId28"/>
    <p:sldId id="295" r:id="rId29"/>
    <p:sldId id="297" r:id="rId30"/>
    <p:sldId id="296" r:id="rId31"/>
    <p:sldId id="298" r:id="rId32"/>
    <p:sldId id="299" r:id="rId33"/>
    <p:sldId id="300" r:id="rId34"/>
    <p:sldId id="301" r:id="rId35"/>
    <p:sldId id="302" r:id="rId36"/>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79" autoAdjust="0"/>
  </p:normalViewPr>
  <p:slideViewPr>
    <p:cSldViewPr>
      <p:cViewPr>
        <p:scale>
          <a:sx n="80" d="100"/>
          <a:sy n="80" d="100"/>
        </p:scale>
        <p:origin x="-1037"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Pt>
            <c:idx val="4"/>
            <c:spPr>
              <a:solidFill>
                <a:schemeClr val="tx2"/>
              </a:solidFill>
            </c:spPr>
          </c:dPt>
          <c:dLbls>
            <c:dLbl>
              <c:idx val="0"/>
              <c:spPr/>
              <c:txPr>
                <a:bodyPr/>
                <a:lstStyle/>
                <a:p>
                  <a:pPr>
                    <a:defRPr b="1">
                      <a:solidFill>
                        <a:schemeClr val="bg1"/>
                      </a:solidFill>
                    </a:defRPr>
                  </a:pPr>
                  <a:endParaRPr lang="en-US"/>
                </a:p>
              </c:txPr>
            </c:dLbl>
            <c:dLbl>
              <c:idx val="1"/>
              <c:spPr/>
              <c:txPr>
                <a:bodyPr/>
                <a:lstStyle/>
                <a:p>
                  <a:pPr>
                    <a:defRPr b="1">
                      <a:solidFill>
                        <a:schemeClr val="bg1"/>
                      </a:solidFill>
                    </a:defRPr>
                  </a:pPr>
                  <a:endParaRPr lang="en-US"/>
                </a:p>
              </c:txPr>
            </c:dLbl>
            <c:dLbl>
              <c:idx val="3"/>
              <c:spPr/>
              <c:txPr>
                <a:bodyPr/>
                <a:lstStyle/>
                <a:p>
                  <a:pPr>
                    <a:defRPr b="1">
                      <a:solidFill>
                        <a:schemeClr val="bg1"/>
                      </a:solidFill>
                    </a:defRPr>
                  </a:pPr>
                  <a:endParaRPr lang="en-US"/>
                </a:p>
              </c:txPr>
            </c:dLbl>
            <c:dLbl>
              <c:idx val="4"/>
              <c:tx>
                <c:rich>
                  <a:bodyPr/>
                  <a:lstStyle/>
                  <a:p>
                    <a:pPr>
                      <a:defRPr b="1">
                        <a:solidFill>
                          <a:schemeClr val="tx1"/>
                        </a:solidFill>
                      </a:defRPr>
                    </a:pPr>
                    <a:r>
                      <a:rPr lang="en-US" dirty="0"/>
                      <a:t>Dispensary</a:t>
                    </a:r>
                    <a:r>
                      <a:rPr lang="en-US"/>
                      <a:t>
</a:t>
                    </a:r>
                    <a:r>
                      <a:rPr lang="en-US" smtClean="0"/>
                      <a:t>49%</a:t>
                    </a:r>
                    <a:endParaRPr lang="en-US" dirty="0"/>
                  </a:p>
                </c:rich>
              </c:tx>
              <c:spPr/>
              <c:showCatName val="1"/>
              <c:showPercent val="1"/>
            </c:dLbl>
            <c:txPr>
              <a:bodyPr/>
              <a:lstStyle/>
              <a:p>
                <a:pPr>
                  <a:defRPr b="1"/>
                </a:pPr>
                <a:endParaRPr lang="en-US"/>
              </a:p>
            </c:txPr>
            <c:showCatName val="1"/>
            <c:showPercent val="1"/>
            <c:showLeaderLines val="1"/>
          </c:dLbls>
          <c:cat>
            <c:strRef>
              <c:f>Sheet1!$A$2:$A$7</c:f>
              <c:strCache>
                <c:ptCount val="6"/>
                <c:pt idx="0">
                  <c:v>Hospital</c:v>
                </c:pt>
                <c:pt idx="1">
                  <c:v>Health centre</c:v>
                </c:pt>
                <c:pt idx="2">
                  <c:v>Maternity</c:v>
                </c:pt>
                <c:pt idx="3">
                  <c:v>Clinic</c:v>
                </c:pt>
                <c:pt idx="4">
                  <c:v>Dispensary</c:v>
                </c:pt>
                <c:pt idx="5">
                  <c:v>Stand-alone VCT</c:v>
                </c:pt>
              </c:strCache>
            </c:strRef>
          </c:cat>
          <c:val>
            <c:numRef>
              <c:f>Sheet1!$B$2:$B$7</c:f>
              <c:numCache>
                <c:formatCode>General</c:formatCode>
                <c:ptCount val="6"/>
                <c:pt idx="0">
                  <c:v>7</c:v>
                </c:pt>
                <c:pt idx="1">
                  <c:v>11</c:v>
                </c:pt>
                <c:pt idx="2">
                  <c:v>2</c:v>
                </c:pt>
                <c:pt idx="3">
                  <c:v>29</c:v>
                </c:pt>
                <c:pt idx="4">
                  <c:v>49</c:v>
                </c:pt>
                <c:pt idx="5">
                  <c:v>1</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Lbls>
            <c:dLbl>
              <c:idx val="0"/>
              <c:spPr/>
              <c:txPr>
                <a:bodyPr/>
                <a:lstStyle/>
                <a:p>
                  <a:pPr>
                    <a:defRPr b="1">
                      <a:solidFill>
                        <a:schemeClr val="bg1"/>
                      </a:solidFill>
                    </a:defRPr>
                  </a:pPr>
                  <a:endParaRPr lang="en-US"/>
                </a:p>
              </c:txPr>
            </c:dLbl>
            <c:dLbl>
              <c:idx val="3"/>
              <c:spPr/>
              <c:txPr>
                <a:bodyPr/>
                <a:lstStyle/>
                <a:p>
                  <a:pPr>
                    <a:defRPr b="1">
                      <a:solidFill>
                        <a:schemeClr val="bg1"/>
                      </a:solidFill>
                    </a:defRPr>
                  </a:pPr>
                  <a:endParaRPr lang="en-US"/>
                </a:p>
              </c:txPr>
            </c:dLbl>
            <c:txPr>
              <a:bodyPr/>
              <a:lstStyle/>
              <a:p>
                <a:pPr>
                  <a:defRPr b="1"/>
                </a:pPr>
                <a:endParaRPr lang="en-US"/>
              </a:p>
            </c:txPr>
            <c:showCatName val="1"/>
            <c:showPercent val="1"/>
            <c:showLeaderLines val="1"/>
          </c:dLbls>
          <c:cat>
            <c:strRef>
              <c:f>Sheet1!$A$2:$A$5</c:f>
              <c:strCache>
                <c:ptCount val="4"/>
                <c:pt idx="0">
                  <c:v>Government</c:v>
                </c:pt>
                <c:pt idx="1">
                  <c:v>NGO</c:v>
                </c:pt>
                <c:pt idx="2">
                  <c:v>Private (for profit)</c:v>
                </c:pt>
                <c:pt idx="3">
                  <c:v>Faith-based organisation</c:v>
                </c:pt>
              </c:strCache>
            </c:strRef>
          </c:cat>
          <c:val>
            <c:numRef>
              <c:f>Sheet1!$B$2:$B$5</c:f>
              <c:numCache>
                <c:formatCode>General</c:formatCode>
                <c:ptCount val="4"/>
                <c:pt idx="0">
                  <c:v>50</c:v>
                </c:pt>
                <c:pt idx="1">
                  <c:v>3</c:v>
                </c:pt>
                <c:pt idx="2">
                  <c:v>34</c:v>
                </c:pt>
                <c:pt idx="3">
                  <c:v>13</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Pt>
            <c:idx val="4"/>
            <c:spPr>
              <a:solidFill>
                <a:schemeClr val="tx2"/>
              </a:solidFill>
            </c:spPr>
          </c:dPt>
          <c:dLbls>
            <c:dLbl>
              <c:idx val="0"/>
              <c:spPr/>
              <c:txPr>
                <a:bodyPr/>
                <a:lstStyle/>
                <a:p>
                  <a:pPr>
                    <a:defRPr b="1">
                      <a:solidFill>
                        <a:schemeClr val="bg1"/>
                      </a:solidFill>
                    </a:defRPr>
                  </a:pPr>
                  <a:endParaRPr lang="en-US"/>
                </a:p>
              </c:txPr>
            </c:dLbl>
            <c:dLbl>
              <c:idx val="1"/>
              <c:spPr/>
              <c:txPr>
                <a:bodyPr/>
                <a:lstStyle/>
                <a:p>
                  <a:pPr>
                    <a:defRPr b="1">
                      <a:solidFill>
                        <a:schemeClr val="bg1"/>
                      </a:solidFill>
                    </a:defRPr>
                  </a:pPr>
                  <a:endParaRPr lang="en-US"/>
                </a:p>
              </c:txPr>
            </c:dLbl>
            <c:dLbl>
              <c:idx val="3"/>
              <c:spPr/>
              <c:txPr>
                <a:bodyPr/>
                <a:lstStyle/>
                <a:p>
                  <a:pPr>
                    <a:defRPr b="1">
                      <a:solidFill>
                        <a:schemeClr val="bg1"/>
                      </a:solidFill>
                    </a:defRPr>
                  </a:pPr>
                  <a:endParaRPr lang="en-US"/>
                </a:p>
              </c:txPr>
            </c:dLbl>
            <c:txPr>
              <a:bodyPr/>
              <a:lstStyle/>
              <a:p>
                <a:pPr>
                  <a:defRPr b="1"/>
                </a:pPr>
                <a:endParaRPr lang="en-US"/>
              </a:p>
            </c:txPr>
            <c:showCatName val="1"/>
            <c:showPercent val="1"/>
            <c:showLeaderLines val="1"/>
          </c:dLbls>
          <c:cat>
            <c:strRef>
              <c:f>Sheet1!$A$2:$A$7</c:f>
              <c:strCache>
                <c:ptCount val="6"/>
                <c:pt idx="0">
                  <c:v>Hospital</c:v>
                </c:pt>
                <c:pt idx="1">
                  <c:v>Health centre</c:v>
                </c:pt>
                <c:pt idx="2">
                  <c:v>Maternity</c:v>
                </c:pt>
                <c:pt idx="3">
                  <c:v>Clinic</c:v>
                </c:pt>
                <c:pt idx="4">
                  <c:v>Dispensary</c:v>
                </c:pt>
                <c:pt idx="5">
                  <c:v>Stand-alone VCT</c:v>
                </c:pt>
              </c:strCache>
            </c:strRef>
          </c:cat>
          <c:val>
            <c:numRef>
              <c:f>Sheet1!$B$2:$B$7</c:f>
              <c:numCache>
                <c:formatCode>General</c:formatCode>
                <c:ptCount val="6"/>
                <c:pt idx="0">
                  <c:v>32</c:v>
                </c:pt>
                <c:pt idx="1">
                  <c:v>17</c:v>
                </c:pt>
                <c:pt idx="2">
                  <c:v>3</c:v>
                </c:pt>
                <c:pt idx="3">
                  <c:v>18</c:v>
                </c:pt>
                <c:pt idx="4">
                  <c:v>29</c:v>
                </c:pt>
                <c:pt idx="5">
                  <c:v>1</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Lbls>
            <c:dLbl>
              <c:idx val="0"/>
              <c:tx>
                <c:rich>
                  <a:bodyPr/>
                  <a:lstStyle/>
                  <a:p>
                    <a:pPr>
                      <a:defRPr b="1">
                        <a:solidFill>
                          <a:schemeClr val="bg1"/>
                        </a:solidFill>
                      </a:defRPr>
                    </a:pPr>
                    <a:r>
                      <a:rPr lang="en-US" dirty="0"/>
                      <a:t>Government</a:t>
                    </a:r>
                    <a:r>
                      <a:rPr lang="en-US"/>
                      <a:t>
</a:t>
                    </a:r>
                    <a:r>
                      <a:rPr lang="en-US" smtClean="0"/>
                      <a:t>53%</a:t>
                    </a:r>
                    <a:endParaRPr lang="en-US" dirty="0"/>
                  </a:p>
                </c:rich>
              </c:tx>
              <c:spPr/>
              <c:showCatName val="1"/>
              <c:showPercent val="1"/>
            </c:dLbl>
            <c:dLbl>
              <c:idx val="3"/>
              <c:spPr/>
              <c:txPr>
                <a:bodyPr/>
                <a:lstStyle/>
                <a:p>
                  <a:pPr>
                    <a:defRPr b="1">
                      <a:solidFill>
                        <a:schemeClr val="bg1"/>
                      </a:solidFill>
                    </a:defRPr>
                  </a:pPr>
                  <a:endParaRPr lang="en-US"/>
                </a:p>
              </c:txPr>
            </c:dLbl>
            <c:txPr>
              <a:bodyPr/>
              <a:lstStyle/>
              <a:p>
                <a:pPr>
                  <a:defRPr b="1"/>
                </a:pPr>
                <a:endParaRPr lang="en-US"/>
              </a:p>
            </c:txPr>
            <c:showCatName val="1"/>
            <c:showPercent val="1"/>
            <c:showLeaderLines val="1"/>
          </c:dLbls>
          <c:cat>
            <c:strRef>
              <c:f>Sheet1!$A$2:$A$5</c:f>
              <c:strCache>
                <c:ptCount val="4"/>
                <c:pt idx="0">
                  <c:v>Government</c:v>
                </c:pt>
                <c:pt idx="1">
                  <c:v>NGO</c:v>
                </c:pt>
                <c:pt idx="2">
                  <c:v>Private (for profit)</c:v>
                </c:pt>
                <c:pt idx="3">
                  <c:v>Faith-based organisation</c:v>
                </c:pt>
              </c:strCache>
            </c:strRef>
          </c:cat>
          <c:val>
            <c:numRef>
              <c:f>Sheet1!$B$2:$B$5</c:f>
              <c:numCache>
                <c:formatCode>General</c:formatCode>
                <c:ptCount val="4"/>
                <c:pt idx="0">
                  <c:v>53</c:v>
                </c:pt>
                <c:pt idx="1">
                  <c:v>3</c:v>
                </c:pt>
                <c:pt idx="2">
                  <c:v>23</c:v>
                </c:pt>
                <c:pt idx="3">
                  <c:v>20</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bar"/>
        <c:grouping val="clustered"/>
        <c:ser>
          <c:idx val="0"/>
          <c:order val="0"/>
          <c:tx>
            <c:strRef>
              <c:f>Sheet1!$B$1</c:f>
              <c:strCache>
                <c:ptCount val="1"/>
                <c:pt idx="0">
                  <c:v>Series 1</c:v>
                </c:pt>
              </c:strCache>
            </c:strRef>
          </c:tx>
          <c:dLbls>
            <c:txPr>
              <a:bodyPr/>
              <a:lstStyle/>
              <a:p>
                <a:pPr>
                  <a:defRPr b="1"/>
                </a:pPr>
                <a:endParaRPr lang="en-US"/>
              </a:p>
            </c:txPr>
            <c:showVal val="1"/>
          </c:dLbls>
          <c:cat>
            <c:strRef>
              <c:f>Sheet1!$A$2:$A$11</c:f>
              <c:strCache>
                <c:ptCount val="10"/>
                <c:pt idx="0">
                  <c:v>Other</c:v>
                </c:pt>
                <c:pt idx="1">
                  <c:v>Other health-related specialists</c:v>
                </c:pt>
                <c:pt idx="2">
                  <c:v>Lab staff</c:v>
                </c:pt>
                <c:pt idx="3">
                  <c:v>Nurse aide</c:v>
                </c:pt>
                <c:pt idx="4">
                  <c:v>Enrolled nurse/midwife</c:v>
                </c:pt>
                <c:pt idx="5">
                  <c:v>Registered nurse/midwife</c:v>
                </c:pt>
                <c:pt idx="6">
                  <c:v>BSN</c:v>
                </c:pt>
                <c:pt idx="7">
                  <c:v>Clinical officer</c:v>
                </c:pt>
                <c:pt idx="8">
                  <c:v>Medical officer</c:v>
                </c:pt>
                <c:pt idx="9">
                  <c:v>Specialists</c:v>
                </c:pt>
              </c:strCache>
            </c:strRef>
          </c:cat>
          <c:val>
            <c:numRef>
              <c:f>Sheet1!$B$2:$B$11</c:f>
              <c:numCache>
                <c:formatCode>General</c:formatCode>
                <c:ptCount val="10"/>
                <c:pt idx="0">
                  <c:v>2</c:v>
                </c:pt>
                <c:pt idx="1">
                  <c:v>12</c:v>
                </c:pt>
                <c:pt idx="2">
                  <c:v>17</c:v>
                </c:pt>
                <c:pt idx="3">
                  <c:v>6</c:v>
                </c:pt>
                <c:pt idx="4">
                  <c:v>26</c:v>
                </c:pt>
                <c:pt idx="5">
                  <c:v>20</c:v>
                </c:pt>
                <c:pt idx="6">
                  <c:v>1</c:v>
                </c:pt>
                <c:pt idx="7">
                  <c:v>13</c:v>
                </c:pt>
                <c:pt idx="8">
                  <c:v>1</c:v>
                </c:pt>
                <c:pt idx="9">
                  <c:v>1</c:v>
                </c:pt>
              </c:numCache>
            </c:numRef>
          </c:val>
        </c:ser>
        <c:dLbls>
          <c:showVal val="1"/>
        </c:dLbls>
        <c:overlap val="-25"/>
        <c:axId val="109261952"/>
        <c:axId val="109263488"/>
      </c:barChart>
      <c:catAx>
        <c:axId val="109261952"/>
        <c:scaling>
          <c:orientation val="minMax"/>
        </c:scaling>
        <c:axPos val="l"/>
        <c:numFmt formatCode="General" sourceLinked="1"/>
        <c:majorTickMark val="none"/>
        <c:tickLblPos val="nextTo"/>
        <c:spPr>
          <a:ln>
            <a:solidFill>
              <a:schemeClr val="tx1"/>
            </a:solidFill>
          </a:ln>
        </c:spPr>
        <c:crossAx val="109263488"/>
        <c:crosses val="autoZero"/>
        <c:auto val="1"/>
        <c:lblAlgn val="ctr"/>
        <c:lblOffset val="100"/>
      </c:catAx>
      <c:valAx>
        <c:axId val="109263488"/>
        <c:scaling>
          <c:orientation val="minMax"/>
        </c:scaling>
        <c:delete val="1"/>
        <c:axPos val="b"/>
        <c:numFmt formatCode="General" sourceLinked="1"/>
        <c:tickLblPos val="none"/>
        <c:crossAx val="109261952"/>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C03BFF8-D331-4003-B7A7-74916073465B}" type="datetimeFigureOut">
              <a:rPr lang="en-US"/>
              <a:pPr>
                <a:defRPr/>
              </a:pPr>
              <a:t>6/15/2012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779C60F-01F0-4309-AAFA-146E0DF0B76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4BAB48-86AD-4B31-9622-36A11C3E4B6D}"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Six life phases are:</a:t>
            </a:r>
          </a:p>
          <a:p>
            <a:pPr>
              <a:buFont typeface="Arial" pitchFamily="34" charset="0"/>
              <a:buChar char="•"/>
            </a:pPr>
            <a:r>
              <a:rPr lang="en-US" dirty="0" smtClean="0"/>
              <a:t>Pregnancy and newborn</a:t>
            </a:r>
          </a:p>
          <a:p>
            <a:pPr>
              <a:buFont typeface="Arial" pitchFamily="34" charset="0"/>
              <a:buChar char="•"/>
            </a:pPr>
            <a:r>
              <a:rPr lang="en-US" dirty="0" smtClean="0"/>
              <a:t>Early childhood (2 weeks to 5 years)</a:t>
            </a:r>
          </a:p>
          <a:p>
            <a:pPr>
              <a:buFont typeface="Arial" pitchFamily="34" charset="0"/>
              <a:buChar char="•"/>
            </a:pPr>
            <a:r>
              <a:rPr lang="en-US" dirty="0" smtClean="0"/>
              <a:t>Late</a:t>
            </a:r>
            <a:r>
              <a:rPr lang="en-US" baseline="0" dirty="0" smtClean="0"/>
              <a:t> childhood (6 to 12 years)</a:t>
            </a:r>
          </a:p>
          <a:p>
            <a:pPr>
              <a:buFont typeface="Arial" pitchFamily="34" charset="0"/>
              <a:buChar char="•"/>
            </a:pPr>
            <a:r>
              <a:rPr lang="en-US" baseline="0" dirty="0" smtClean="0"/>
              <a:t>Youth and adolescence (13 to 24 years)</a:t>
            </a:r>
          </a:p>
          <a:p>
            <a:pPr>
              <a:buFont typeface="Arial" pitchFamily="34" charset="0"/>
              <a:buChar char="•"/>
            </a:pPr>
            <a:r>
              <a:rPr lang="en-US" baseline="0" dirty="0" smtClean="0"/>
              <a:t>Adulthood (25 to 59 years)</a:t>
            </a:r>
          </a:p>
          <a:p>
            <a:pPr>
              <a:buFont typeface="Arial" pitchFamily="34" charset="0"/>
              <a:buChar char="•"/>
            </a:pPr>
            <a:r>
              <a:rPr lang="en-US" baseline="0" dirty="0" smtClean="0"/>
              <a:t>Elderly (60+ years)</a:t>
            </a:r>
          </a:p>
          <a:p>
            <a:pPr>
              <a:buFont typeface="Arial" pitchFamily="34" charset="0"/>
              <a:buChar char="•"/>
            </a:pPr>
            <a:endParaRPr lang="en-US" baseline="0" dirty="0" smtClean="0"/>
          </a:p>
          <a:p>
            <a:pPr>
              <a:buFont typeface="Arial" pitchFamily="34" charset="0"/>
              <a:buNone/>
            </a:pPr>
            <a:r>
              <a:rPr lang="en-US" baseline="0" dirty="0" smtClean="0"/>
              <a:t>Six service delivery levels:</a:t>
            </a:r>
          </a:p>
          <a:p>
            <a:pPr>
              <a:buFont typeface="Arial" pitchFamily="34" charset="0"/>
              <a:buChar char="•"/>
            </a:pPr>
            <a:r>
              <a:rPr lang="en-US" baseline="0" dirty="0" smtClean="0"/>
              <a:t>Level 1: Community level</a:t>
            </a:r>
          </a:p>
          <a:p>
            <a:pPr>
              <a:buFont typeface="Arial" pitchFamily="34" charset="0"/>
              <a:buChar char="•"/>
            </a:pPr>
            <a:r>
              <a:rPr lang="en-US" dirty="0" smtClean="0"/>
              <a:t>Level 2:</a:t>
            </a:r>
            <a:r>
              <a:rPr lang="en-US" baseline="0" dirty="0" smtClean="0"/>
              <a:t> Dispensaries/clinics</a:t>
            </a:r>
          </a:p>
          <a:p>
            <a:pPr>
              <a:buFont typeface="Arial" pitchFamily="34" charset="0"/>
              <a:buChar char="•"/>
            </a:pPr>
            <a:r>
              <a:rPr lang="en-US" baseline="0" dirty="0" smtClean="0"/>
              <a:t>Level 3: Health </a:t>
            </a:r>
            <a:r>
              <a:rPr lang="en-US" baseline="0" dirty="0" err="1" smtClean="0"/>
              <a:t>centres</a:t>
            </a:r>
            <a:r>
              <a:rPr lang="en-US" baseline="0" dirty="0" smtClean="0"/>
              <a:t>, maternities, nursing homes</a:t>
            </a:r>
          </a:p>
          <a:p>
            <a:pPr>
              <a:buFont typeface="Arial" pitchFamily="34" charset="0"/>
              <a:buChar char="•"/>
            </a:pPr>
            <a:r>
              <a:rPr lang="en-US" baseline="0" dirty="0" smtClean="0"/>
              <a:t>Level 4: Primary hospitals</a:t>
            </a:r>
          </a:p>
          <a:p>
            <a:pPr>
              <a:buFont typeface="Arial" pitchFamily="34" charset="0"/>
              <a:buChar char="•"/>
            </a:pPr>
            <a:r>
              <a:rPr lang="en-US" baseline="0" dirty="0" smtClean="0"/>
              <a:t>Level 5: Secondary hospitals</a:t>
            </a:r>
          </a:p>
          <a:p>
            <a:pPr>
              <a:buFont typeface="Arial" pitchFamily="34" charset="0"/>
              <a:buChar char="•"/>
            </a:pPr>
            <a:r>
              <a:rPr lang="en-US" baseline="0" dirty="0" smtClean="0"/>
              <a:t>Level 6: Tertiary hospitals</a:t>
            </a:r>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567CCF2C-2BE9-423E-BF57-6C55A9B31AAF}" type="slidenum">
              <a:rPr lang="en-US" smtClean="0">
                <a:latin typeface="Arial" pitchFamily="34" charset="0"/>
                <a:cs typeface="Arial" pitchFamily="34" charset="0"/>
              </a:rPr>
              <a:pPr/>
              <a:t>18</a:t>
            </a:fld>
            <a:endParaRPr lang="en-US" smtClean="0">
              <a:latin typeface="Arial" pitchFamily="34" charset="0"/>
              <a:cs typeface="Arial" pitchFamily="34" charset="0"/>
            </a:endParaRPr>
          </a:p>
        </p:txBody>
      </p:sp>
      <p:sp>
        <p:nvSpPr>
          <p:cNvPr id="39939" name="Rectangle 2"/>
          <p:cNvSpPr>
            <a:spLocks noGrp="1" noRot="1" noChangeAspect="1" noChangeArrowheads="1" noTextEdit="1"/>
          </p:cNvSpPr>
          <p:nvPr>
            <p:ph type="sldImg"/>
          </p:nvPr>
        </p:nvSpPr>
        <p:spPr>
          <a:xfrm>
            <a:off x="1106488" y="696913"/>
            <a:ext cx="4648200" cy="3486150"/>
          </a:xfrm>
          <a:ln/>
        </p:spPr>
      </p:sp>
      <p:sp>
        <p:nvSpPr>
          <p:cNvPr id="39940" name="Rectangle 3"/>
          <p:cNvSpPr>
            <a:spLocks noGrp="1" noChangeArrowheads="1"/>
          </p:cNvSpPr>
          <p:nvPr>
            <p:ph type="body" idx="1"/>
          </p:nvPr>
        </p:nvSpPr>
        <p:spPr>
          <a:noFill/>
          <a:ln/>
        </p:spPr>
        <p:txBody>
          <a:bodyPr/>
          <a:lstStyle/>
          <a:p>
            <a:pPr eaLnBrk="1" hangingPunct="1"/>
            <a:r>
              <a:rPr lang="en-US" smtClean="0">
                <a:latin typeface="Arial" pitchFamily="34" charset="0"/>
                <a:cs typeface="Arial" pitchFamily="34" charset="0"/>
              </a:rPr>
              <a:t>Be prepared to explain this in depth</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9662D95-27A3-40F9-B132-0F1ACD065B7C}" type="slidenum">
              <a:rPr lang="en-US" smtClean="0">
                <a:latin typeface="Arial" pitchFamily="34" charset="0"/>
                <a:cs typeface="Arial" pitchFamily="34" charset="0"/>
              </a:rPr>
              <a:pPr/>
              <a:t>19</a:t>
            </a:fld>
            <a:endParaRPr lang="en-US" smtClean="0">
              <a:latin typeface="Arial" pitchFamily="34" charset="0"/>
              <a:cs typeface="Arial" pitchFamily="34" charset="0"/>
            </a:endParaRPr>
          </a:p>
        </p:txBody>
      </p:sp>
      <p:sp>
        <p:nvSpPr>
          <p:cNvPr id="40963" name="Rectangle 2"/>
          <p:cNvSpPr>
            <a:spLocks noGrp="1" noRot="1" noChangeAspect="1" noChangeArrowheads="1" noTextEdit="1"/>
          </p:cNvSpPr>
          <p:nvPr>
            <p:ph type="sldImg"/>
          </p:nvPr>
        </p:nvSpPr>
        <p:spPr>
          <a:xfrm>
            <a:off x="1106488" y="696913"/>
            <a:ext cx="4648200" cy="3486150"/>
          </a:xfrm>
          <a:ln/>
        </p:spPr>
      </p:sp>
      <p:sp>
        <p:nvSpPr>
          <p:cNvPr id="40964"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Sick bays only appear in Chapters 3, 5, 7, &amp; 8.</a:t>
            </a:r>
          </a:p>
          <a:p>
            <a:pPr eaLnBrk="1" hangingPunct="1">
              <a:spcBef>
                <a:spcPct val="0"/>
              </a:spcBef>
            </a:pPr>
            <a:endParaRPr lang="en-US" smtClean="0"/>
          </a:p>
          <a:p>
            <a:pPr eaLnBrk="1" hangingPunct="1">
              <a:spcBef>
                <a:spcPct val="0"/>
              </a:spcBef>
            </a:pPr>
            <a:r>
              <a:rPr lang="en-US" smtClean="0"/>
              <a:t>Free standing VCTs only appear in Chapter 8 in tables regarding HIV testing and Youth Friendly Services.  </a:t>
            </a:r>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er</a:t>
            </a:r>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85497-EFFE-421A-A11A-1AF122139644}"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Specialists</a:t>
            </a:r>
            <a:r>
              <a:rPr lang="en-US" baseline="0" dirty="0" smtClean="0"/>
              <a:t> includes: </a:t>
            </a:r>
            <a:r>
              <a:rPr lang="en-GB" sz="1200" kern="1200" dirty="0" smtClean="0">
                <a:solidFill>
                  <a:schemeClr val="tx1"/>
                </a:solidFill>
                <a:latin typeface="+mn-lt"/>
                <a:ea typeface="+mn-ea"/>
                <a:cs typeface="+mn-cs"/>
              </a:rPr>
              <a:t>Obstetrician/gynaecologists, surgeons, physician specialists, paediatricians, and pathologists.</a:t>
            </a:r>
            <a:endParaRPr lang="en-US" sz="1200" kern="1200" dirty="0" smtClean="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BSN:</a:t>
            </a:r>
            <a:r>
              <a:rPr lang="en-US" baseline="0" dirty="0" smtClean="0"/>
              <a:t> </a:t>
            </a:r>
            <a:r>
              <a:rPr lang="en-GB" sz="1200" kern="1200" dirty="0" smtClean="0">
                <a:solidFill>
                  <a:schemeClr val="tx1"/>
                </a:solidFill>
                <a:latin typeface="+mn-lt"/>
                <a:ea typeface="+mn-ea"/>
                <a:cs typeface="+mn-cs"/>
              </a:rPr>
              <a:t>Bachelor of Science in nursing.</a:t>
            </a:r>
            <a:endParaRPr lang="en-US" sz="1200" kern="1200" dirty="0" smtClean="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Lab staff: </a:t>
            </a:r>
            <a:r>
              <a:rPr lang="en-GB" sz="1200" kern="1200" dirty="0" smtClean="0">
                <a:solidFill>
                  <a:schemeClr val="tx1"/>
                </a:solidFill>
                <a:latin typeface="+mn-lt"/>
                <a:ea typeface="+mn-ea"/>
                <a:cs typeface="+mn-cs"/>
              </a:rPr>
              <a:t>Laboratory staff includes lab scientist, lab technologist, and lab technician/assistant.</a:t>
            </a:r>
            <a:endParaRPr lang="en-US" sz="1200" kern="1200" dirty="0" smtClean="0">
              <a:solidFill>
                <a:schemeClr val="tx1"/>
              </a:solidFill>
              <a:latin typeface="+mn-lt"/>
              <a:ea typeface="+mn-ea"/>
              <a:cs typeface="+mn-cs"/>
            </a:endParaRPr>
          </a:p>
          <a:p>
            <a:r>
              <a:rPr lang="en-US" dirty="0" smtClean="0"/>
              <a:t>Other health-related</a:t>
            </a:r>
            <a:r>
              <a:rPr lang="en-US" baseline="0" dirty="0" smtClean="0"/>
              <a:t> specialists </a:t>
            </a:r>
            <a:r>
              <a:rPr lang="en-GB" sz="1200" kern="1200" dirty="0" smtClean="0">
                <a:solidFill>
                  <a:schemeClr val="tx1"/>
                </a:solidFill>
                <a:latin typeface="+mn-lt"/>
                <a:ea typeface="+mn-ea"/>
                <a:cs typeface="+mn-cs"/>
              </a:rPr>
              <a:t>includes nutritionist, health education officer, social worker, lay HIV counsellor, and Public Health Officer or Technician.</a:t>
            </a:r>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37D3A918-46DE-47B1-8843-A04BAD6687C8}" type="datetimeFigureOut">
              <a:rPr lang="en-US" smtClean="0"/>
              <a:pPr>
                <a:defRPr/>
              </a:pPr>
              <a:t>6/15/2012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120D234-49F2-48EC-A7ED-DF3959E81120}"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EEC3E052-E4B2-4FF9-A138-E8DEE7F663E8}" type="datetimeFigureOut">
              <a:rPr lang="en-US" smtClean="0"/>
              <a:pPr>
                <a:defRPr/>
              </a:pPr>
              <a:t>6/15/2012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0E001A4-5F3E-4F24-B9BC-6B2A9A11A350}"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0D5725CF-1AC2-43C2-BF7C-AE64028108B8}" type="datetimeFigureOut">
              <a:rPr lang="en-US" smtClean="0"/>
              <a:pPr>
                <a:defRPr/>
              </a:pPr>
              <a:t>6/15/2012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10722C7-E0C2-495A-8AFD-EB6399A4CF83}"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fld id="{99365023-DB3F-4890-82FD-329F07178B04}" type="datetimeFigureOut">
              <a:rPr lang="en-US" smtClean="0"/>
              <a:pPr>
                <a:defRPr/>
              </a:pPr>
              <a:t>6/15/2012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19FC6D-06CA-4903-B58B-78A21629C5D0}" type="slidenum">
              <a:rPr lang="en-US" smtClean="0"/>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FFF4A1-F7E5-4EC1-BDDE-C031A95B1EB3}"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FFF4A1-F7E5-4EC1-BDDE-C031A95B1EB3}"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FFF4A1-F7E5-4EC1-BDDE-C031A95B1EB3}"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2B647560-D070-49AC-91CE-DC0675FC0CE3}" type="datetimeFigureOut">
              <a:rPr lang="en-US" smtClean="0"/>
              <a:pPr>
                <a:defRPr/>
              </a:pPr>
              <a:t>6/15/2012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1FFE92A-E1F8-4C26-9CE6-B01FD3A18604}" type="slidenum">
              <a:rPr lang="en-US" smtClean="0"/>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
        <p:nvSpPr>
          <p:cNvPr id="4" name="Rectangle 4"/>
          <p:cNvSpPr>
            <a:spLocks noGrp="1" noChangeArrowheads="1"/>
          </p:cNvSpPr>
          <p:nvPr>
            <p:ph type="dt" sz="half" idx="10"/>
          </p:nvPr>
        </p:nvSpPr>
        <p:spPr>
          <a:ln/>
        </p:spPr>
        <p:txBody>
          <a:bodyPr/>
          <a:lstStyle>
            <a:lvl1pPr>
              <a:defRPr/>
            </a:lvl1pPr>
          </a:lstStyle>
          <a:p>
            <a:fld id="{C5FFF4A1-F7E5-4EC1-BDDE-C031A95B1EB3}" type="datetimeFigureOut">
              <a:rPr lang="en-US" smtClean="0"/>
              <a:pPr/>
              <a:t>6/15/2012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1BAC335-38C6-41AA-BC5D-A965721E91CF}"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FFF4A1-F7E5-4EC1-BDDE-C031A95B1EB3}"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102911FD-5298-4D96-ACC8-F5D4D1492A3E}" type="datetimeFigureOut">
              <a:rPr lang="en-US" smtClean="0"/>
              <a:pPr>
                <a:defRPr/>
              </a:pPr>
              <a:t>6/15/2012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2EBC12D-7CB7-4502-A11B-3F6F272F9ED5}" type="slidenum">
              <a:rPr lang="en-US" smtClean="0"/>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FFF4A1-F7E5-4EC1-BDDE-C031A95B1EB3}"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FFF4A1-F7E5-4EC1-BDDE-C031A95B1EB3}"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r>
              <a:rPr lang="en-US" noProof="0" smtClean="0"/>
              <a:t>Click icon to add chart</a:t>
            </a:r>
            <a:endParaRPr lang="en-US" noProof="0"/>
          </a:p>
        </p:txBody>
      </p:sp>
      <p:sp>
        <p:nvSpPr>
          <p:cNvPr id="4" name="Rectangle 4"/>
          <p:cNvSpPr>
            <a:spLocks noGrp="1" noChangeArrowheads="1"/>
          </p:cNvSpPr>
          <p:nvPr>
            <p:ph type="dt" sz="half" idx="10"/>
          </p:nvPr>
        </p:nvSpPr>
        <p:spPr>
          <a:ln/>
        </p:spPr>
        <p:txBody>
          <a:bodyPr/>
          <a:lstStyle>
            <a:lvl1pPr>
              <a:defRPr/>
            </a:lvl1pPr>
          </a:lstStyle>
          <a:p>
            <a:fld id="{C5FFF4A1-F7E5-4EC1-BDDE-C031A95B1EB3}" type="datetimeFigureOut">
              <a:rPr lang="en-US" smtClean="0"/>
              <a:pPr/>
              <a:t>6/15/2012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1BAC335-38C6-41AA-BC5D-A965721E91CF}"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70C98323-0749-404A-96CF-90D2817B32C7}" type="datetimeFigureOut">
              <a:rPr lang="en-US" smtClean="0"/>
              <a:pPr>
                <a:defRPr/>
              </a:pPr>
              <a:t>6/15/2012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BE39915-3F91-4290-848C-CE100A7ACC2A}" type="slidenum">
              <a:rPr lang="en-US" smtClean="0"/>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FFF4A1-F7E5-4EC1-BDDE-C031A95B1EB3}"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FFF4A1-F7E5-4EC1-BDDE-C031A95B1EB3}"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FFF4A1-F7E5-4EC1-BDDE-C031A95B1EB3}"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FFF4A1-F7E5-4EC1-BDDE-C031A95B1EB3}"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FFF4A1-F7E5-4EC1-BDDE-C031A95B1EB3}"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BAC335-38C6-41AA-BC5D-A965721E91C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5FE81E66-C468-49A7-ABE8-562E71F841A7}" type="datetimeFigureOut">
              <a:rPr lang="en-US" smtClean="0"/>
              <a:pPr>
                <a:defRPr/>
              </a:pPr>
              <a:t>6/15/2012</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C3BBE0E0-018F-489C-AD5B-4EC208C79206}"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5751FE0B-2E22-4BD2-8114-D0106169136D}" type="datetimeFigureOut">
              <a:rPr lang="en-US" smtClean="0"/>
              <a:pPr>
                <a:defRPr/>
              </a:pPr>
              <a:t>6/15/2012</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621F8F7A-568E-42DC-956B-7A8B4C1350A5}"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8CC0DA6-77C8-4A7F-8C82-511A5A71630A}" type="datetimeFigureOut">
              <a:rPr lang="en-US" smtClean="0"/>
              <a:pPr>
                <a:defRPr/>
              </a:pPr>
              <a:t>6/15/2012</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CACDBF32-DA3C-4921-A452-B955F6171532}"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8398B8D6-63F4-4B24-95E0-AA115F397E6C}" type="datetimeFigureOut">
              <a:rPr lang="en-US" smtClean="0"/>
              <a:pPr>
                <a:defRPr/>
              </a:pPr>
              <a:t>6/15/2012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C2642608-F915-4062-89A0-8D32C2162BDE}"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8B12724E-62EC-466B-874B-890BB66F2FE4}" type="datetimeFigureOut">
              <a:rPr lang="en-US" smtClean="0"/>
              <a:pPr>
                <a:defRPr/>
              </a:pPr>
              <a:t>6/15/2012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ACABB08-E24B-45C7-A9CB-FFEFC1871C9F}"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9365023-DB3F-4890-82FD-329F07178B04}" type="datetimeFigureOut">
              <a:rPr lang="en-US" smtClean="0"/>
              <a:pPr>
                <a:defRPr/>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219FC6D-06CA-4903-B58B-78A21629C5D0}"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FF4A1-F7E5-4EC1-BDDE-C031A95B1EB3}"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AC335-38C6-41AA-BC5D-A965721E91C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71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9365023-DB3F-4890-82FD-329F07178B04}" type="datetimeFigureOut">
              <a:rPr lang="en-US" smtClean="0"/>
              <a:pPr>
                <a:defRPr/>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219FC6D-06CA-4903-B58B-78A21629C5D0}"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FFF4A1-F7E5-4EC1-BDDE-C031A95B1EB3}"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BAC335-38C6-41AA-BC5D-A965721E91C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Box 4"/>
          <p:cNvSpPr txBox="1">
            <a:spLocks noChangeArrowheads="1"/>
          </p:cNvSpPr>
          <p:nvPr/>
        </p:nvSpPr>
        <p:spPr bwMode="auto">
          <a:xfrm>
            <a:off x="0" y="4953000"/>
            <a:ext cx="9144000" cy="1200150"/>
          </a:xfrm>
          <a:prstGeom prst="rect">
            <a:avLst/>
          </a:prstGeom>
          <a:noFill/>
          <a:ln w="9525">
            <a:noFill/>
            <a:miter lim="800000"/>
            <a:headEnd/>
            <a:tailEnd/>
          </a:ln>
        </p:spPr>
        <p:txBody>
          <a:bodyPr>
            <a:spAutoFit/>
          </a:bodyPr>
          <a:lstStyle/>
          <a:p>
            <a:pPr algn="ctr"/>
            <a:r>
              <a:rPr lang="en-US" sz="3600" dirty="0">
                <a:latin typeface="Calibri" pitchFamily="34" charset="0"/>
              </a:rPr>
              <a:t>Survey Methodology &amp; Overview of </a:t>
            </a:r>
          </a:p>
          <a:p>
            <a:pPr algn="ctr"/>
            <a:r>
              <a:rPr lang="en-US" sz="3600" dirty="0" smtClean="0">
                <a:latin typeface="Calibri" pitchFamily="34" charset="0"/>
              </a:rPr>
              <a:t>Kenyan </a:t>
            </a:r>
            <a:r>
              <a:rPr lang="en-US" sz="3600" dirty="0">
                <a:latin typeface="Calibri" pitchFamily="34" charset="0"/>
              </a:rPr>
              <a:t>Health System</a:t>
            </a:r>
          </a:p>
        </p:txBody>
      </p:sp>
      <p:sp>
        <p:nvSpPr>
          <p:cNvPr id="15" name="Title 1"/>
          <p:cNvSpPr txBox="1">
            <a:spLocks/>
          </p:cNvSpPr>
          <p:nvPr/>
        </p:nvSpPr>
        <p:spPr>
          <a:xfrm>
            <a:off x="0" y="533400"/>
            <a:ext cx="9144000" cy="1219200"/>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tx1"/>
                </a:solidFill>
                <a:effectLst/>
                <a:uLnTx/>
                <a:uFillTx/>
                <a:latin typeface="+mj-lt"/>
                <a:ea typeface="+mj-ea"/>
                <a:cs typeface="+mj-cs"/>
              </a:rPr>
              <a:t>Kenya Service Provision Assessment (KSPA) 2010</a:t>
            </a:r>
            <a:endParaRPr kumimoji="0" lang="en-US" sz="4400" b="1" i="0" u="none" strike="noStrike" kern="1200" cap="none" spc="0" normalizeH="0" baseline="0" noProof="0" dirty="0">
              <a:ln>
                <a:noFill/>
              </a:ln>
              <a:solidFill>
                <a:schemeClr val="tx1"/>
              </a:solidFill>
              <a:effectLst/>
              <a:uLnTx/>
              <a:uFillTx/>
              <a:latin typeface="+mj-lt"/>
              <a:ea typeface="+mj-ea"/>
              <a:cs typeface="+mj-cs"/>
            </a:endParaRPr>
          </a:p>
        </p:txBody>
      </p:sp>
      <p:pic>
        <p:nvPicPr>
          <p:cNvPr id="16" name="Picture 15" descr="KSPA_2010_Cover_Insert3.jpg"/>
          <p:cNvPicPr>
            <a:picLocks noChangeAspect="1"/>
          </p:cNvPicPr>
          <p:nvPr/>
        </p:nvPicPr>
        <p:blipFill>
          <a:blip r:embed="rId2" cstate="print"/>
          <a:stretch>
            <a:fillRect/>
          </a:stretch>
        </p:blipFill>
        <p:spPr>
          <a:xfrm>
            <a:off x="0" y="1862137"/>
            <a:ext cx="9144000" cy="313372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gn="l" eaLnBrk="1" hangingPunct="1"/>
            <a:r>
              <a:rPr lang="en-US" b="1" dirty="0" smtClean="0">
                <a:solidFill>
                  <a:srgbClr val="FF0000"/>
                </a:solidFill>
              </a:rPr>
              <a:t>Organization of the Health System</a:t>
            </a:r>
          </a:p>
        </p:txBody>
      </p:sp>
      <p:sp>
        <p:nvSpPr>
          <p:cNvPr id="15363" name="Content Placeholder 2"/>
          <p:cNvSpPr>
            <a:spLocks noGrp="1"/>
          </p:cNvSpPr>
          <p:nvPr>
            <p:ph idx="1"/>
          </p:nvPr>
        </p:nvSpPr>
        <p:spPr/>
        <p:txBody>
          <a:bodyPr/>
          <a:lstStyle/>
          <a:p>
            <a:pPr eaLnBrk="1" hangingPunct="1"/>
            <a:r>
              <a:rPr lang="en-US" dirty="0" smtClean="0"/>
              <a:t>Primary Health Care (PHC</a:t>
            </a:r>
            <a:r>
              <a:rPr lang="en-US" smtClean="0"/>
              <a:t>) Strategy</a:t>
            </a:r>
            <a:endParaRPr lang="en-US" dirty="0" smtClean="0"/>
          </a:p>
          <a:p>
            <a:pPr eaLnBrk="1" hangingPunct="1"/>
            <a:r>
              <a:rPr lang="en-US" dirty="0" smtClean="0"/>
              <a:t>Regional directorates:</a:t>
            </a:r>
          </a:p>
          <a:p>
            <a:pPr lvl="1" eaLnBrk="1" hangingPunct="1"/>
            <a:r>
              <a:rPr lang="en-US" dirty="0" smtClean="0"/>
              <a:t>13 Regional Management Teams</a:t>
            </a:r>
          </a:p>
          <a:p>
            <a:pPr lvl="1" eaLnBrk="1" hangingPunct="1"/>
            <a:r>
              <a:rPr lang="en-US" dirty="0" smtClean="0"/>
              <a:t>Public Health services provided through all district hospitals, health </a:t>
            </a:r>
            <a:r>
              <a:rPr lang="en-US" dirty="0" err="1" smtClean="0"/>
              <a:t>centres</a:t>
            </a:r>
            <a:r>
              <a:rPr lang="en-US" dirty="0" smtClean="0"/>
              <a:t>, and clinics.</a:t>
            </a:r>
          </a:p>
          <a:p>
            <a:pPr lvl="2" eaLnBrk="1" hangingPunct="1"/>
            <a:r>
              <a:rPr lang="en-US" dirty="0" smtClean="0"/>
              <a:t>3 intermediate hospitals, 1 national referral hospital</a:t>
            </a:r>
          </a:p>
          <a:p>
            <a:pPr lvl="2" eaLnBrk="1" hangingPunct="1"/>
            <a:r>
              <a:rPr lang="en-US" dirty="0" smtClean="0"/>
              <a:t>Outreach services provided throughout the country</a:t>
            </a:r>
          </a:p>
          <a:p>
            <a:pPr lvl="2" eaLnBrk="1" hangingPunct="1">
              <a:buFont typeface="Arial" pitchFamily="34" charset="0"/>
              <a:buNone/>
            </a:pP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6386" name="Title 1"/>
          <p:cNvSpPr>
            <a:spLocks noGrp="1"/>
          </p:cNvSpPr>
          <p:nvPr>
            <p:ph type="title"/>
          </p:nvPr>
        </p:nvSpPr>
        <p:spPr/>
        <p:txBody>
          <a:bodyPr>
            <a:normAutofit fontScale="90000"/>
          </a:bodyPr>
          <a:lstStyle/>
          <a:p>
            <a:pPr eaLnBrk="1" hangingPunct="1"/>
            <a:r>
              <a:rPr lang="en-US" b="1" dirty="0" smtClean="0">
                <a:solidFill>
                  <a:srgbClr val="FF0000"/>
                </a:solidFill>
              </a:rPr>
              <a:t>Organization of the Health System: Public Health Sector</a:t>
            </a:r>
          </a:p>
        </p:txBody>
      </p:sp>
      <p:sp>
        <p:nvSpPr>
          <p:cNvPr id="16387" name="Content Placeholder 2"/>
          <p:cNvSpPr>
            <a:spLocks noGrp="1"/>
          </p:cNvSpPr>
          <p:nvPr>
            <p:ph idx="1"/>
          </p:nvPr>
        </p:nvSpPr>
        <p:spPr/>
        <p:txBody>
          <a:bodyPr/>
          <a:lstStyle/>
          <a:p>
            <a:pPr lvl="1" eaLnBrk="1" hangingPunct="1"/>
            <a:r>
              <a:rPr lang="en-US" dirty="0" smtClean="0"/>
              <a:t>Universal coverage;</a:t>
            </a:r>
          </a:p>
          <a:p>
            <a:pPr lvl="1" eaLnBrk="1" hangingPunct="1"/>
            <a:r>
              <a:rPr lang="en-US" dirty="0" smtClean="0"/>
              <a:t>Financed through general taxation</a:t>
            </a:r>
          </a:p>
          <a:p>
            <a:pPr lvl="1" eaLnBrk="1" hangingPunct="1"/>
            <a:r>
              <a:rPr lang="en-US" dirty="0" smtClean="0"/>
              <a:t>3 tiers (central, regional, and district)</a:t>
            </a:r>
          </a:p>
          <a:p>
            <a:pPr lvl="1" eaLnBrk="1" hangingPunct="1"/>
            <a:r>
              <a:rPr lang="en-US" dirty="0" smtClean="0"/>
              <a:t>1 national hospital, 3 intermediate hospitals, 30 district hospitals, 44 health centers, 265 clinics</a:t>
            </a:r>
          </a:p>
          <a:p>
            <a:pPr lvl="1" eaLnBrk="1" hangingPunct="1"/>
            <a:r>
              <a:rPr lang="en-US" dirty="0" smtClean="0"/>
              <a:t>Outreach services</a:t>
            </a:r>
          </a:p>
          <a:p>
            <a:pPr lvl="1" eaLnBrk="1" hangingPunct="1"/>
            <a:r>
              <a:rPr lang="en-US" dirty="0" smtClean="0"/>
              <a:t>Secondary and curative services </a:t>
            </a:r>
          </a:p>
          <a:p>
            <a:pPr lvl="1" eaLnBrk="1" hangingPunct="1"/>
            <a:r>
              <a:rPr lang="en-US" dirty="0" smtClean="0"/>
              <a:t>Medical scheme for civil servants (Public Service Medical Aid Scheme)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fontScale="90000"/>
          </a:bodyPr>
          <a:lstStyle/>
          <a:p>
            <a:pPr eaLnBrk="1" hangingPunct="1"/>
            <a:r>
              <a:rPr lang="en-US" b="1" dirty="0" smtClean="0">
                <a:solidFill>
                  <a:srgbClr val="FF0000"/>
                </a:solidFill>
              </a:rPr>
              <a:t>Organization of the Health System: Private Health Sector</a:t>
            </a:r>
          </a:p>
        </p:txBody>
      </p:sp>
      <p:sp>
        <p:nvSpPr>
          <p:cNvPr id="17411" name="Content Placeholder 2"/>
          <p:cNvSpPr>
            <a:spLocks noGrp="1"/>
          </p:cNvSpPr>
          <p:nvPr>
            <p:ph idx="1"/>
          </p:nvPr>
        </p:nvSpPr>
        <p:spPr/>
        <p:txBody>
          <a:bodyPr>
            <a:normAutofit lnSpcReduction="10000"/>
          </a:bodyPr>
          <a:lstStyle/>
          <a:p>
            <a:pPr lvl="1" eaLnBrk="1" hangingPunct="1"/>
            <a:r>
              <a:rPr lang="en-US" dirty="0" smtClean="0"/>
              <a:t>NGOs financed by external aid delivery community-based health care; churches manage mission facilities</a:t>
            </a:r>
          </a:p>
          <a:p>
            <a:pPr lvl="1" eaLnBrk="1" hangingPunct="1"/>
            <a:r>
              <a:rPr lang="en-US" dirty="0" smtClean="0"/>
              <a:t>For-Profit Sector plays 3 roles:</a:t>
            </a:r>
          </a:p>
          <a:p>
            <a:pPr lvl="2" eaLnBrk="1" hangingPunct="1"/>
            <a:r>
              <a:rPr lang="en-US" dirty="0" smtClean="0"/>
              <a:t>Financing- employers contribute to coverage of insurance</a:t>
            </a:r>
          </a:p>
          <a:p>
            <a:pPr lvl="2" eaLnBrk="1" hangingPunct="1"/>
            <a:r>
              <a:rPr lang="en-US" dirty="0" smtClean="0"/>
              <a:t>Risk pooling- medical scheme available</a:t>
            </a:r>
          </a:p>
          <a:p>
            <a:pPr lvl="2" eaLnBrk="1" hangingPunct="1"/>
            <a:r>
              <a:rPr lang="en-US" dirty="0" smtClean="0"/>
              <a:t>Service providers- 844 private health care facilities registered with the </a:t>
            </a:r>
            <a:r>
              <a:rPr lang="en-US" dirty="0" err="1" smtClean="0"/>
              <a:t>MoHSS</a:t>
            </a:r>
            <a:r>
              <a:rPr lang="en-US" dirty="0" smtClean="0"/>
              <a:t> including hospitals, primary care clinics, health centers, pharmacies, medical practitioners.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8434" name="Title 1"/>
          <p:cNvSpPr>
            <a:spLocks noGrp="1"/>
          </p:cNvSpPr>
          <p:nvPr>
            <p:ph type="ctrTitle"/>
          </p:nvPr>
        </p:nvSpPr>
        <p:spPr/>
        <p:txBody>
          <a:bodyPr/>
          <a:lstStyle/>
          <a:p>
            <a:pPr eaLnBrk="1" hangingPunct="1"/>
            <a:r>
              <a:rPr lang="en-US" b="1" dirty="0" smtClean="0"/>
              <a:t>2010 KSPA </a:t>
            </a:r>
            <a:br>
              <a:rPr lang="en-US" b="1" dirty="0" smtClean="0"/>
            </a:br>
            <a:r>
              <a:rPr lang="en-US" b="1" dirty="0" smtClean="0"/>
              <a:t>Survey Methodology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b="1" smtClean="0"/>
              <a:t>Contents of the 2009 NHFC</a:t>
            </a:r>
          </a:p>
        </p:txBody>
      </p:sp>
      <p:sp>
        <p:nvSpPr>
          <p:cNvPr id="19459" name="Content Placeholder 2"/>
          <p:cNvSpPr>
            <a:spLocks noGrp="1"/>
          </p:cNvSpPr>
          <p:nvPr>
            <p:ph idx="1"/>
          </p:nvPr>
        </p:nvSpPr>
        <p:spPr/>
        <p:txBody>
          <a:bodyPr/>
          <a:lstStyle/>
          <a:p>
            <a:pPr eaLnBrk="1" hangingPunct="1"/>
            <a:r>
              <a:rPr lang="en-US" dirty="0" smtClean="0"/>
              <a:t>Facility Level Infrastructure</a:t>
            </a:r>
          </a:p>
          <a:p>
            <a:pPr eaLnBrk="1" hangingPunct="1"/>
            <a:r>
              <a:rPr lang="en-US" dirty="0" smtClean="0"/>
              <a:t>Child Health</a:t>
            </a:r>
          </a:p>
          <a:p>
            <a:pPr eaLnBrk="1" hangingPunct="1"/>
            <a:r>
              <a:rPr lang="en-US" dirty="0" smtClean="0"/>
              <a:t>Family Planning</a:t>
            </a:r>
          </a:p>
          <a:p>
            <a:pPr eaLnBrk="1" hangingPunct="1"/>
            <a:r>
              <a:rPr lang="en-US" dirty="0" smtClean="0"/>
              <a:t>Maternal Health</a:t>
            </a:r>
          </a:p>
          <a:p>
            <a:pPr eaLnBrk="1" hangingPunct="1"/>
            <a:r>
              <a:rPr lang="en-US" dirty="0" smtClean="0"/>
              <a:t>Infectious Diseases including sexually transmitted infections, tuberculosis, malaria and HIV/AIDS</a:t>
            </a:r>
          </a:p>
          <a:p>
            <a:pPr eaLnBrk="1" hangingPunct="1"/>
            <a:r>
              <a:rPr lang="en-US" dirty="0" smtClean="0"/>
              <a:t>Community Health (Qualitative component)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b="1" smtClean="0"/>
              <a:t>Questionnaires</a:t>
            </a:r>
          </a:p>
        </p:txBody>
      </p:sp>
      <p:sp>
        <p:nvSpPr>
          <p:cNvPr id="20483" name="Content Placeholder 2"/>
          <p:cNvSpPr>
            <a:spLocks noGrp="1"/>
          </p:cNvSpPr>
          <p:nvPr>
            <p:ph idx="1"/>
          </p:nvPr>
        </p:nvSpPr>
        <p:spPr>
          <a:xfrm>
            <a:off x="76200" y="1722438"/>
            <a:ext cx="9067800" cy="5135562"/>
          </a:xfrm>
        </p:spPr>
        <p:txBody>
          <a:bodyPr>
            <a:normAutofit/>
          </a:bodyPr>
          <a:lstStyle/>
          <a:p>
            <a:pPr eaLnBrk="1" hangingPunct="1">
              <a:lnSpc>
                <a:spcPct val="90000"/>
              </a:lnSpc>
            </a:pPr>
            <a:r>
              <a:rPr lang="en-US" dirty="0" smtClean="0"/>
              <a:t>Developed by MEASURE DHS project</a:t>
            </a:r>
          </a:p>
          <a:p>
            <a:pPr eaLnBrk="1" hangingPunct="1">
              <a:lnSpc>
                <a:spcPct val="90000"/>
              </a:lnSpc>
              <a:buFont typeface="Arial" pitchFamily="34" charset="0"/>
              <a:buNone/>
            </a:pPr>
            <a:endParaRPr lang="en-US" dirty="0" smtClean="0"/>
          </a:p>
          <a:p>
            <a:pPr>
              <a:lnSpc>
                <a:spcPct val="90000"/>
              </a:lnSpc>
            </a:pPr>
            <a:r>
              <a:rPr lang="en-US" dirty="0" smtClean="0"/>
              <a:t>Adapted </a:t>
            </a:r>
            <a:r>
              <a:rPr lang="en-GB" dirty="0" smtClean="0"/>
              <a:t>for Kenya health services after consulting with technical specialists from </a:t>
            </a:r>
            <a:r>
              <a:rPr lang="en-GB" dirty="0" err="1" smtClean="0"/>
              <a:t>MoPH&amp;S</a:t>
            </a:r>
            <a:r>
              <a:rPr lang="en-GB" dirty="0" smtClean="0"/>
              <a:t>, </a:t>
            </a:r>
            <a:r>
              <a:rPr lang="en-GB" dirty="0" err="1" smtClean="0"/>
              <a:t>MoMS</a:t>
            </a:r>
            <a:r>
              <a:rPr lang="en-GB" dirty="0" smtClean="0"/>
              <a:t>, NGOs, and other key stakeholders knowledgeable about the health services and service programme priorities covered by the KSPA.</a:t>
            </a:r>
            <a:endParaRPr lang="en-US" dirty="0" smtClean="0"/>
          </a:p>
          <a:p>
            <a:pPr eaLnBrk="1" hangingPunct="1">
              <a:lnSpc>
                <a:spcPct val="90000"/>
              </a:lnSpc>
              <a:buFont typeface="Arial" pitchFamily="34" charset="0"/>
              <a:buNone/>
            </a:pPr>
            <a:endParaRPr lang="en-US" dirty="0" smtClean="0"/>
          </a:p>
          <a:p>
            <a:pPr eaLnBrk="1" hangingPunct="1">
              <a:lnSpc>
                <a:spcPct val="90000"/>
              </a:lnSpc>
            </a:pPr>
            <a:r>
              <a:rPr lang="en-US" dirty="0" smtClean="0"/>
              <a:t>Pretest between October 27</a:t>
            </a:r>
            <a:r>
              <a:rPr lang="en-US" baseline="30000" dirty="0" smtClean="0"/>
              <a:t>th</a:t>
            </a:r>
            <a:r>
              <a:rPr lang="en-US" dirty="0" smtClean="0"/>
              <a:t> and November 13</a:t>
            </a:r>
            <a:r>
              <a:rPr lang="en-US" baseline="30000" dirty="0" smtClean="0"/>
              <a:t>th</a:t>
            </a:r>
            <a:r>
              <a:rPr lang="en-US" dirty="0" smtClean="0"/>
              <a:t>, 2009.</a:t>
            </a:r>
          </a:p>
          <a:p>
            <a:pPr eaLnBrk="1" hangingPunct="1"/>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838200"/>
          </a:xfrm>
        </p:spPr>
        <p:txBody>
          <a:bodyPr>
            <a:normAutofit/>
          </a:bodyPr>
          <a:lstStyle/>
          <a:p>
            <a:pPr eaLnBrk="1" hangingPunct="1"/>
            <a:r>
              <a:rPr lang="en-US" sz="4000" b="1" dirty="0" smtClean="0"/>
              <a:t>Data Collection Tools</a:t>
            </a:r>
            <a:endParaRPr lang="en-US" sz="4000" dirty="0" smtClean="0"/>
          </a:p>
        </p:txBody>
      </p:sp>
      <p:sp>
        <p:nvSpPr>
          <p:cNvPr id="21507" name="Content Placeholder 2"/>
          <p:cNvSpPr>
            <a:spLocks noGrp="1"/>
          </p:cNvSpPr>
          <p:nvPr>
            <p:ph idx="1"/>
          </p:nvPr>
        </p:nvSpPr>
        <p:spPr>
          <a:xfrm>
            <a:off x="0" y="990600"/>
            <a:ext cx="9144000" cy="5867400"/>
          </a:xfrm>
        </p:spPr>
        <p:txBody>
          <a:bodyPr>
            <a:normAutofit fontScale="92500" lnSpcReduction="20000"/>
          </a:bodyPr>
          <a:lstStyle/>
          <a:p>
            <a:pPr eaLnBrk="1" hangingPunct="1"/>
            <a:r>
              <a:rPr lang="en-US" dirty="0" smtClean="0"/>
              <a:t>Facility Audit Questionnaires</a:t>
            </a:r>
          </a:p>
          <a:p>
            <a:pPr eaLnBrk="1" hangingPunct="1"/>
            <a:r>
              <a:rPr lang="en-US" dirty="0" smtClean="0"/>
              <a:t>Observation Protocol</a:t>
            </a:r>
          </a:p>
          <a:p>
            <a:pPr eaLnBrk="1" hangingPunct="1"/>
            <a:r>
              <a:rPr lang="en-US" dirty="0" smtClean="0"/>
              <a:t>Exit Interview with Clients</a:t>
            </a:r>
          </a:p>
          <a:p>
            <a:pPr eaLnBrk="1" hangingPunct="1"/>
            <a:r>
              <a:rPr lang="en-US" dirty="0" smtClean="0"/>
              <a:t>Health Worker/Provider Interview Questionnaires</a:t>
            </a:r>
          </a:p>
          <a:p>
            <a:pPr eaLnBrk="1" hangingPunct="1">
              <a:buNone/>
            </a:pPr>
            <a:r>
              <a:rPr lang="en-US" i="1" dirty="0" smtClean="0"/>
              <a:t>and</a:t>
            </a:r>
          </a:p>
          <a:p>
            <a:pPr lvl="1"/>
            <a:r>
              <a:rPr lang="en-GB" sz="2600" i="1" dirty="0" smtClean="0"/>
              <a:t>Observation of Routine (Normal) Delivery Care: </a:t>
            </a:r>
            <a:r>
              <a:rPr lang="en-GB" sz="2600" i="1" dirty="0" err="1" smtClean="0"/>
              <a:t>Partograph</a:t>
            </a:r>
            <a:r>
              <a:rPr lang="en-GB" sz="2600" i="1" dirty="0" smtClean="0"/>
              <a:t>, Active Management of the Third Stage of :Labour, and Immediate Newborn Care </a:t>
            </a:r>
            <a:endParaRPr lang="en-US" sz="2600" dirty="0" smtClean="0"/>
          </a:p>
          <a:p>
            <a:pPr lvl="1"/>
            <a:r>
              <a:rPr lang="en-GB" sz="2600" i="1" dirty="0" smtClean="0"/>
              <a:t>Checklist for Management of Postpartum Haemorrhage</a:t>
            </a:r>
            <a:endParaRPr lang="en-US" sz="2600" dirty="0" smtClean="0"/>
          </a:p>
          <a:p>
            <a:pPr lvl="1"/>
            <a:r>
              <a:rPr lang="en-GB" sz="2600" i="1" dirty="0" smtClean="0"/>
              <a:t>Checklist for Manual Removal of Placenta</a:t>
            </a:r>
            <a:endParaRPr lang="en-US" sz="2600" dirty="0" smtClean="0"/>
          </a:p>
          <a:p>
            <a:pPr lvl="1"/>
            <a:r>
              <a:rPr lang="en-GB" sz="2600" i="1" dirty="0" smtClean="0"/>
              <a:t>Checklist for Internal Manual Compression of the Uterus</a:t>
            </a:r>
            <a:endParaRPr lang="en-US" sz="2600" dirty="0" smtClean="0"/>
          </a:p>
          <a:p>
            <a:pPr lvl="1"/>
            <a:r>
              <a:rPr lang="en-GB" sz="2600" i="1" dirty="0" smtClean="0"/>
              <a:t>Checklist for Compression of the Abdominal Aorta</a:t>
            </a:r>
            <a:endParaRPr lang="en-US" sz="2600" dirty="0" smtClean="0"/>
          </a:p>
          <a:p>
            <a:pPr lvl="1"/>
            <a:r>
              <a:rPr lang="en-GB" sz="2600" i="1" dirty="0" smtClean="0"/>
              <a:t>Checklist for Newborn Resuscitation</a:t>
            </a:r>
            <a:endParaRPr lang="en-US" sz="2600" dirty="0" smtClean="0"/>
          </a:p>
          <a:p>
            <a:pPr lvl="1"/>
            <a:r>
              <a:rPr lang="en-GB" sz="2600" i="1" dirty="0" smtClean="0"/>
              <a:t>Checklist for Severe Pre-</a:t>
            </a:r>
            <a:r>
              <a:rPr lang="en-GB" sz="2600" i="1" dirty="0" err="1" smtClean="0"/>
              <a:t>eclampsia</a:t>
            </a:r>
            <a:r>
              <a:rPr lang="en-GB" sz="2600" i="1" dirty="0" smtClean="0"/>
              <a:t> and </a:t>
            </a:r>
            <a:r>
              <a:rPr lang="en-GB" sz="2600" i="1" dirty="0" err="1" smtClean="0"/>
              <a:t>Eclampsia</a:t>
            </a:r>
            <a:endParaRPr lang="en-US" sz="2600" dirty="0" smtClean="0"/>
          </a:p>
          <a:p>
            <a:pPr lvl="1"/>
            <a:endParaRPr lang="en-US" i="1"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4000" b="1" dirty="0" smtClean="0">
                <a:solidFill>
                  <a:schemeClr val="tx1"/>
                </a:solidFill>
                <a:latin typeface="+mn-lt"/>
              </a:rPr>
              <a:t>Sampling of Facilities</a:t>
            </a:r>
          </a:p>
        </p:txBody>
      </p:sp>
      <p:sp>
        <p:nvSpPr>
          <p:cNvPr id="20483" name="Rectangle 3"/>
          <p:cNvSpPr>
            <a:spLocks noGrp="1" noChangeArrowheads="1"/>
          </p:cNvSpPr>
          <p:nvPr>
            <p:ph idx="1"/>
          </p:nvPr>
        </p:nvSpPr>
        <p:spPr/>
        <p:txBody>
          <a:bodyPr/>
          <a:lstStyle/>
          <a:p>
            <a:pPr>
              <a:defRPr/>
            </a:pPr>
            <a:r>
              <a:rPr lang="en-US" sz="2800" dirty="0"/>
              <a:t>A sample of </a:t>
            </a:r>
            <a:r>
              <a:rPr lang="en-US" sz="2800" dirty="0" smtClean="0"/>
              <a:t>703 facilities </a:t>
            </a:r>
            <a:r>
              <a:rPr lang="en-US" sz="2800" dirty="0"/>
              <a:t>drawn from a list of </a:t>
            </a:r>
            <a:r>
              <a:rPr lang="en-GB" sz="2800" dirty="0" smtClean="0"/>
              <a:t>6,192 functioning health facilities in Kenya at the time of the survey. </a:t>
            </a:r>
            <a:endParaRPr lang="en-US" sz="2800" dirty="0" smtClean="0"/>
          </a:p>
          <a:p>
            <a:pPr eaLnBrk="1" hangingPunct="1">
              <a:defRPr/>
            </a:pPr>
            <a:endParaRPr lang="en-US" sz="2800" dirty="0"/>
          </a:p>
          <a:p>
            <a:pPr>
              <a:defRPr/>
            </a:pPr>
            <a:r>
              <a:rPr lang="en-GB" sz="2800" dirty="0" smtClean="0"/>
              <a:t>The list included hospitals, health centres, maternity and nursing homes, clinics, and stand-alone VCT facilities. </a:t>
            </a:r>
          </a:p>
          <a:p>
            <a:pPr>
              <a:buNone/>
              <a:defRPr/>
            </a:pPr>
            <a:endParaRPr lang="en-US" sz="2800" dirty="0"/>
          </a:p>
          <a:p>
            <a:pPr eaLnBrk="1" hangingPunct="1">
              <a:defRPr/>
            </a:pPr>
            <a:r>
              <a:rPr lang="en-US" sz="2800" dirty="0"/>
              <a:t>In the end, </a:t>
            </a:r>
            <a:r>
              <a:rPr lang="en-US" sz="2800" dirty="0" smtClean="0"/>
              <a:t>data were collected from 695 facilities.</a:t>
            </a:r>
            <a:endParaRPr lang="en-US"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4000" b="1" dirty="0" smtClean="0">
                <a:solidFill>
                  <a:schemeClr val="tx1"/>
                </a:solidFill>
                <a:latin typeface="+mn-lt"/>
              </a:rPr>
              <a:t>Weighting</a:t>
            </a:r>
          </a:p>
        </p:txBody>
      </p:sp>
      <p:sp>
        <p:nvSpPr>
          <p:cNvPr id="37891" name="Rectangle 3"/>
          <p:cNvSpPr>
            <a:spLocks noGrp="1" noChangeArrowheads="1"/>
          </p:cNvSpPr>
          <p:nvPr>
            <p:ph idx="1"/>
          </p:nvPr>
        </p:nvSpPr>
        <p:spPr/>
        <p:txBody>
          <a:bodyPr/>
          <a:lstStyle/>
          <a:p>
            <a:pPr eaLnBrk="1" hangingPunct="1">
              <a:defRPr/>
            </a:pPr>
            <a:r>
              <a:rPr lang="en-US" sz="2800" dirty="0"/>
              <a:t>Data were weighted to ensure that the proportion of different types of facilities and services that contribute to the sample total reflect the same proportion that exists in the </a:t>
            </a:r>
            <a:r>
              <a:rPr lang="en-US" sz="2800" dirty="0" smtClean="0"/>
              <a:t>region and </a:t>
            </a:r>
            <a:r>
              <a:rPr lang="en-US" sz="2800" dirty="0"/>
              <a:t>nation as a whole</a:t>
            </a:r>
            <a:r>
              <a:rPr lang="en-US" dirty="0"/>
              <a:t>.</a:t>
            </a:r>
          </a:p>
          <a:p>
            <a:pPr eaLnBrk="1" hangingPunct="1">
              <a:buFontTx/>
              <a:buNone/>
              <a:defRPr/>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z="4000" b="1" dirty="0" smtClean="0">
                <a:solidFill>
                  <a:srgbClr val="FF0000"/>
                </a:solidFill>
                <a:latin typeface="+mn-lt"/>
              </a:rPr>
              <a:t>Weighting Explanation</a:t>
            </a:r>
          </a:p>
        </p:txBody>
      </p:sp>
      <p:sp>
        <p:nvSpPr>
          <p:cNvPr id="40963" name="Rectangle 3"/>
          <p:cNvSpPr>
            <a:spLocks noGrp="1" noChangeArrowheads="1"/>
          </p:cNvSpPr>
          <p:nvPr>
            <p:ph idx="1"/>
          </p:nvPr>
        </p:nvSpPr>
        <p:spPr/>
        <p:txBody>
          <a:bodyPr>
            <a:normAutofit lnSpcReduction="10000"/>
          </a:bodyPr>
          <a:lstStyle/>
          <a:p>
            <a:pPr eaLnBrk="1" hangingPunct="1">
              <a:lnSpc>
                <a:spcPct val="90000"/>
              </a:lnSpc>
              <a:defRPr/>
            </a:pPr>
            <a:r>
              <a:rPr lang="en-US" sz="2800" dirty="0" smtClean="0"/>
              <a:t>All hospitals </a:t>
            </a:r>
            <a:r>
              <a:rPr lang="en-US" sz="2800" dirty="0"/>
              <a:t>were </a:t>
            </a:r>
            <a:r>
              <a:rPr lang="en-US" sz="2800" dirty="0" smtClean="0"/>
              <a:t>included in the survey because they provide </a:t>
            </a:r>
            <a:r>
              <a:rPr lang="en-US" sz="2800" dirty="0"/>
              <a:t>most of the HIV/AIDS services. The resulting number of hospitals visited (</a:t>
            </a:r>
            <a:r>
              <a:rPr lang="en-US" sz="2800" dirty="0" smtClean="0"/>
              <a:t>119) therefore equals </a:t>
            </a:r>
            <a:r>
              <a:rPr lang="en-US" sz="2800" b="1" dirty="0" smtClean="0"/>
              <a:t>24%</a:t>
            </a:r>
            <a:r>
              <a:rPr lang="en-US" sz="2800" dirty="0" smtClean="0"/>
              <a:t> of </a:t>
            </a:r>
            <a:r>
              <a:rPr lang="en-US" sz="2800" dirty="0"/>
              <a:t>all the facilities in the total sample. </a:t>
            </a:r>
          </a:p>
          <a:p>
            <a:pPr eaLnBrk="1" hangingPunct="1">
              <a:lnSpc>
                <a:spcPct val="90000"/>
              </a:lnSpc>
              <a:defRPr/>
            </a:pPr>
            <a:endParaRPr lang="en-US" sz="2800" dirty="0"/>
          </a:p>
          <a:p>
            <a:pPr eaLnBrk="1" hangingPunct="1">
              <a:lnSpc>
                <a:spcPct val="90000"/>
              </a:lnSpc>
              <a:defRPr/>
            </a:pPr>
            <a:r>
              <a:rPr lang="en-US" sz="2800" dirty="0"/>
              <a:t>However, the </a:t>
            </a:r>
            <a:r>
              <a:rPr lang="en-US" sz="2800" dirty="0" smtClean="0"/>
              <a:t>actual </a:t>
            </a:r>
            <a:r>
              <a:rPr lang="en-US" sz="2800" dirty="0"/>
              <a:t>proportion of hospitals </a:t>
            </a:r>
            <a:r>
              <a:rPr lang="en-US" sz="2800" dirty="0" smtClean="0"/>
              <a:t>in relation to </a:t>
            </a:r>
            <a:r>
              <a:rPr lang="en-US" sz="2800" dirty="0"/>
              <a:t>all health care facilities in </a:t>
            </a:r>
            <a:r>
              <a:rPr lang="en-US" sz="2800" dirty="0" smtClean="0"/>
              <a:t>Uganda </a:t>
            </a:r>
            <a:r>
              <a:rPr lang="en-US" sz="2800" dirty="0"/>
              <a:t>is only </a:t>
            </a:r>
            <a:r>
              <a:rPr lang="en-US" sz="2800" b="1" dirty="0" smtClean="0">
                <a:solidFill>
                  <a:schemeClr val="tx1"/>
                </a:solidFill>
              </a:rPr>
              <a:t>4%</a:t>
            </a:r>
            <a:r>
              <a:rPr lang="en-US" sz="2800" dirty="0" smtClean="0">
                <a:solidFill>
                  <a:schemeClr val="tx1"/>
                </a:solidFill>
              </a:rPr>
              <a:t> </a:t>
            </a:r>
            <a:r>
              <a:rPr lang="en-US" sz="2800" dirty="0"/>
              <a:t>percent. Thus, the number of hospitals in the </a:t>
            </a:r>
            <a:r>
              <a:rPr lang="en-US" sz="2800" dirty="0" smtClean="0"/>
              <a:t>USPA </a:t>
            </a:r>
            <a:r>
              <a:rPr lang="en-US" sz="2800" dirty="0"/>
              <a:t>sample </a:t>
            </a:r>
            <a:r>
              <a:rPr lang="en-US" sz="2800" dirty="0" smtClean="0"/>
              <a:t>was </a:t>
            </a:r>
            <a:r>
              <a:rPr lang="en-US" sz="2800" i="1" dirty="0" smtClean="0"/>
              <a:t>adjusted</a:t>
            </a:r>
            <a:r>
              <a:rPr lang="en-US" sz="2800" dirty="0" smtClean="0"/>
              <a:t> (weighted down) </a:t>
            </a:r>
            <a:r>
              <a:rPr lang="en-US" sz="2800" dirty="0"/>
              <a:t>to </a:t>
            </a:r>
            <a:r>
              <a:rPr lang="en-US" sz="2800" dirty="0" smtClean="0"/>
              <a:t>19, making </a:t>
            </a:r>
            <a:r>
              <a:rPr lang="en-US" sz="2800" dirty="0"/>
              <a:t>hospitals only </a:t>
            </a:r>
            <a:r>
              <a:rPr lang="en-US" sz="2800" b="1" dirty="0" smtClean="0"/>
              <a:t>4%</a:t>
            </a:r>
            <a:r>
              <a:rPr lang="en-US" sz="2800" dirty="0" smtClean="0"/>
              <a:t> of </a:t>
            </a:r>
            <a:r>
              <a:rPr lang="en-US" sz="2800" dirty="0"/>
              <a:t>the </a:t>
            </a:r>
            <a:r>
              <a:rPr lang="en-US" sz="2800" dirty="0" smtClean="0"/>
              <a:t>USPA </a:t>
            </a:r>
            <a:r>
              <a:rPr lang="en-US" sz="2800" dirty="0"/>
              <a:t>sample, </a:t>
            </a:r>
            <a:r>
              <a:rPr lang="en-US" sz="2800" dirty="0" smtClean="0"/>
              <a:t>corresponding </a:t>
            </a:r>
            <a:r>
              <a:rPr lang="en-US" sz="2800" dirty="0"/>
              <a:t>to their actual percentage of all facilities in </a:t>
            </a:r>
            <a:r>
              <a:rPr lang="en-US" sz="2800" dirty="0" smtClean="0"/>
              <a:t>Uganda.</a:t>
            </a:r>
            <a:endParaRPr lang="en-US" sz="2800" dirty="0"/>
          </a:p>
          <a:p>
            <a:pPr eaLnBrk="1" hangingPunct="1">
              <a:lnSpc>
                <a:spcPct val="90000"/>
              </a:lnSpc>
              <a:defRPr/>
            </a:pP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410200"/>
            <a:ext cx="9144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2"/>
              </a:solidFill>
            </a:endParaRPr>
          </a:p>
        </p:txBody>
      </p:sp>
      <p:sp>
        <p:nvSpPr>
          <p:cNvPr id="5" name="TextBox 5"/>
          <p:cNvSpPr txBox="1">
            <a:spLocks noChangeArrowheads="1"/>
          </p:cNvSpPr>
          <p:nvPr/>
        </p:nvSpPr>
        <p:spPr bwMode="auto">
          <a:xfrm>
            <a:off x="228600" y="152400"/>
            <a:ext cx="8686800" cy="5262979"/>
          </a:xfrm>
          <a:prstGeom prst="rect">
            <a:avLst/>
          </a:prstGeom>
          <a:noFill/>
          <a:ln w="9525">
            <a:noFill/>
            <a:miter lim="800000"/>
            <a:headEnd/>
            <a:tailEnd/>
          </a:ln>
        </p:spPr>
        <p:txBody>
          <a:bodyPr>
            <a:spAutoFit/>
          </a:bodyPr>
          <a:lstStyle/>
          <a:p>
            <a:pPr algn="ctr"/>
            <a:r>
              <a:rPr lang="en-GB" sz="2400" dirty="0">
                <a:latin typeface="Calibri" pitchFamily="34" charset="0"/>
              </a:rPr>
              <a:t>The </a:t>
            </a:r>
            <a:r>
              <a:rPr lang="en-GB" sz="2400" dirty="0" smtClean="0">
                <a:latin typeface="Calibri" pitchFamily="34" charset="0"/>
              </a:rPr>
              <a:t>2010 Kenya Service Provision Assessment (KSPA) </a:t>
            </a:r>
            <a:r>
              <a:rPr lang="en-GB" sz="2400" dirty="0">
                <a:latin typeface="Calibri" pitchFamily="34" charset="0"/>
              </a:rPr>
              <a:t>was implemented by </a:t>
            </a:r>
            <a:r>
              <a:rPr lang="en-GB" sz="2400" dirty="0" smtClean="0">
                <a:latin typeface="Calibri" pitchFamily="34" charset="0"/>
              </a:rPr>
              <a:t>the National Coordinating Agency for Population and Development (NCAPD) in collaboration with the Ministry of Public Health and Sanitation (</a:t>
            </a:r>
            <a:r>
              <a:rPr lang="en-GB" sz="2400" dirty="0" err="1" smtClean="0">
                <a:latin typeface="Calibri" pitchFamily="34" charset="0"/>
              </a:rPr>
              <a:t>MoPH&amp;S</a:t>
            </a:r>
            <a:r>
              <a:rPr lang="en-GB" sz="2400" dirty="0" smtClean="0">
                <a:latin typeface="Calibri" pitchFamily="34" charset="0"/>
              </a:rPr>
              <a:t>), the Ministry of Medical Services (</a:t>
            </a:r>
            <a:r>
              <a:rPr lang="en-GB" sz="2400" dirty="0" err="1" smtClean="0">
                <a:latin typeface="Calibri" pitchFamily="34" charset="0"/>
              </a:rPr>
              <a:t>MoMS</a:t>
            </a:r>
            <a:r>
              <a:rPr lang="en-GB" sz="2400" dirty="0" smtClean="0">
                <a:latin typeface="Calibri" pitchFamily="34" charset="0"/>
              </a:rPr>
              <a:t>), and the Kenya National Bureau of Statistics (KNBS). </a:t>
            </a:r>
            <a:endParaRPr lang="en-GB" sz="2400" dirty="0">
              <a:latin typeface="Calibri" pitchFamily="34" charset="0"/>
            </a:endParaRPr>
          </a:p>
          <a:p>
            <a:pPr algn="ctr"/>
            <a:endParaRPr lang="en-GB" sz="2400" dirty="0">
              <a:latin typeface="Calibri" pitchFamily="34" charset="0"/>
            </a:endParaRPr>
          </a:p>
          <a:p>
            <a:pPr algn="ctr"/>
            <a:r>
              <a:rPr lang="en-GB" sz="2400" dirty="0">
                <a:latin typeface="Calibri" pitchFamily="34" charset="0"/>
              </a:rPr>
              <a:t>The </a:t>
            </a:r>
            <a:r>
              <a:rPr lang="en-GB" sz="2400" dirty="0" smtClean="0">
                <a:latin typeface="Calibri" pitchFamily="34" charset="0"/>
              </a:rPr>
              <a:t>survey </a:t>
            </a:r>
            <a:r>
              <a:rPr lang="en-GB" sz="2400" dirty="0">
                <a:latin typeface="Calibri" pitchFamily="34" charset="0"/>
              </a:rPr>
              <a:t>received technical support from ICF </a:t>
            </a:r>
            <a:r>
              <a:rPr lang="en-GB" sz="2400" dirty="0" smtClean="0">
                <a:latin typeface="Calibri" pitchFamily="34" charset="0"/>
              </a:rPr>
              <a:t>Macro. </a:t>
            </a:r>
          </a:p>
          <a:p>
            <a:pPr algn="ctr"/>
            <a:endParaRPr lang="en-GB" sz="2400" dirty="0">
              <a:latin typeface="Calibri" pitchFamily="34" charset="0"/>
            </a:endParaRPr>
          </a:p>
          <a:p>
            <a:pPr algn="ctr"/>
            <a:r>
              <a:rPr lang="en-GB" sz="2400" dirty="0" smtClean="0">
                <a:latin typeface="Calibri" pitchFamily="34" charset="0"/>
              </a:rPr>
              <a:t>Financial support for the survey came from the United States Agency for International Development (USAID), the United Nations Population Fund (UNFPA), the United Nations Children’s Fund (UNICEF), the British Department for International Development (</a:t>
            </a:r>
            <a:r>
              <a:rPr lang="en-GB" sz="2400" dirty="0" err="1" smtClean="0">
                <a:latin typeface="Calibri" pitchFamily="34" charset="0"/>
              </a:rPr>
              <a:t>DfID</a:t>
            </a:r>
            <a:r>
              <a:rPr lang="en-GB" sz="2400" dirty="0" smtClean="0">
                <a:latin typeface="Calibri" pitchFamily="34" charset="0"/>
              </a:rPr>
              <a:t>), and the Danish International Development Agency (DANIDA).</a:t>
            </a:r>
            <a:endParaRPr lang="en-US" sz="2400" dirty="0">
              <a:latin typeface="Calibri" pitchFamily="34" charset="0"/>
            </a:endParaRPr>
          </a:p>
        </p:txBody>
      </p:sp>
      <p:pic>
        <p:nvPicPr>
          <p:cNvPr id="3" name="Picture 2" descr="Kenya_SPA_logos.jpg"/>
          <p:cNvPicPr>
            <a:picLocks noChangeAspect="1"/>
          </p:cNvPicPr>
          <p:nvPr/>
        </p:nvPicPr>
        <p:blipFill>
          <a:blip r:embed="rId2" cstate="print"/>
          <a:stretch>
            <a:fillRect/>
          </a:stretch>
        </p:blipFill>
        <p:spPr>
          <a:xfrm>
            <a:off x="2667000" y="5410200"/>
            <a:ext cx="4047392" cy="14478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0"/>
            <a:ext cx="8229600" cy="914400"/>
          </a:xfrm>
        </p:spPr>
        <p:txBody>
          <a:bodyPr/>
          <a:lstStyle/>
          <a:p>
            <a:pPr eaLnBrk="1" hangingPunct="1"/>
            <a:r>
              <a:rPr lang="en-US" b="1" dirty="0" smtClean="0"/>
              <a:t>Facility Types</a:t>
            </a:r>
          </a:p>
        </p:txBody>
      </p:sp>
      <p:sp>
        <p:nvSpPr>
          <p:cNvPr id="3" name="Content Placeholder 2"/>
          <p:cNvSpPr>
            <a:spLocks noGrp="1"/>
          </p:cNvSpPr>
          <p:nvPr>
            <p:ph idx="1"/>
          </p:nvPr>
        </p:nvSpPr>
        <p:spPr>
          <a:xfrm>
            <a:off x="152400" y="1828800"/>
            <a:ext cx="8991600" cy="4525963"/>
          </a:xfrm>
        </p:spPr>
        <p:txBody>
          <a:bodyPr numCol="3" rtlCol="0">
            <a:normAutofit/>
          </a:bodyPr>
          <a:lstStyle/>
          <a:p>
            <a:pPr eaLnBrk="1" fontAlgn="auto" hangingPunct="1">
              <a:spcAft>
                <a:spcPts val="0"/>
              </a:spcAft>
              <a:buFont typeface="Arial" pitchFamily="34" charset="0"/>
              <a:buNone/>
              <a:defRPr/>
            </a:pPr>
            <a:r>
              <a:rPr lang="en-US" b="1" dirty="0" smtClean="0"/>
              <a:t>Type of Facility</a:t>
            </a:r>
          </a:p>
          <a:p>
            <a:pPr eaLnBrk="1" fontAlgn="auto" hangingPunct="1">
              <a:spcAft>
                <a:spcPts val="0"/>
              </a:spcAft>
              <a:buFont typeface="Arial" pitchFamily="34" charset="0"/>
              <a:buNone/>
              <a:defRPr/>
            </a:pPr>
            <a:r>
              <a:rPr lang="en-US" dirty="0" smtClean="0"/>
              <a:t>Hospital</a:t>
            </a:r>
          </a:p>
          <a:p>
            <a:pPr eaLnBrk="1" fontAlgn="auto" hangingPunct="1">
              <a:spcAft>
                <a:spcPts val="0"/>
              </a:spcAft>
              <a:buFont typeface="Arial" pitchFamily="34" charset="0"/>
              <a:buNone/>
              <a:defRPr/>
            </a:pPr>
            <a:r>
              <a:rPr lang="en-US" dirty="0" smtClean="0"/>
              <a:t>Health Centre</a:t>
            </a:r>
          </a:p>
          <a:p>
            <a:pPr eaLnBrk="1" fontAlgn="auto" hangingPunct="1">
              <a:spcAft>
                <a:spcPts val="0"/>
              </a:spcAft>
              <a:buFont typeface="Arial" pitchFamily="34" charset="0"/>
              <a:buNone/>
              <a:defRPr/>
            </a:pPr>
            <a:r>
              <a:rPr lang="en-US" dirty="0" smtClean="0"/>
              <a:t>Maternity</a:t>
            </a:r>
          </a:p>
          <a:p>
            <a:pPr eaLnBrk="1" fontAlgn="auto" hangingPunct="1">
              <a:spcAft>
                <a:spcPts val="0"/>
              </a:spcAft>
              <a:buFont typeface="Arial" pitchFamily="34" charset="0"/>
              <a:buNone/>
              <a:defRPr/>
            </a:pPr>
            <a:r>
              <a:rPr lang="en-US" dirty="0" smtClean="0"/>
              <a:t>Clinic</a:t>
            </a:r>
          </a:p>
          <a:p>
            <a:pPr eaLnBrk="1" fontAlgn="auto" hangingPunct="1">
              <a:spcAft>
                <a:spcPts val="0"/>
              </a:spcAft>
              <a:buFont typeface="Arial" pitchFamily="34" charset="0"/>
              <a:buNone/>
              <a:defRPr/>
            </a:pPr>
            <a:r>
              <a:rPr lang="en-US" dirty="0" smtClean="0"/>
              <a:t>Dispensary</a:t>
            </a:r>
          </a:p>
          <a:p>
            <a:pPr eaLnBrk="1" fontAlgn="auto" hangingPunct="1">
              <a:spcAft>
                <a:spcPts val="0"/>
              </a:spcAft>
              <a:buFont typeface="Arial" pitchFamily="34" charset="0"/>
              <a:buNone/>
              <a:defRPr/>
            </a:pPr>
            <a:r>
              <a:rPr lang="en-US" dirty="0" smtClean="0"/>
              <a:t>Stand-alone VCT</a:t>
            </a:r>
          </a:p>
          <a:p>
            <a:pPr algn="ctr" eaLnBrk="1" fontAlgn="auto" hangingPunct="1">
              <a:spcAft>
                <a:spcPts val="0"/>
              </a:spcAft>
              <a:buFont typeface="Arial" pitchFamily="34" charset="0"/>
              <a:buNone/>
              <a:defRPr/>
            </a:pPr>
            <a:r>
              <a:rPr lang="en-US" b="1" dirty="0" smtClean="0"/>
              <a:t>Weighted</a:t>
            </a:r>
          </a:p>
          <a:p>
            <a:pPr algn="ctr" eaLnBrk="1" fontAlgn="auto" hangingPunct="1">
              <a:spcAft>
                <a:spcPts val="0"/>
              </a:spcAft>
              <a:buFont typeface="Arial" pitchFamily="34" charset="0"/>
              <a:buNone/>
              <a:defRPr/>
            </a:pPr>
            <a:r>
              <a:rPr lang="en-US" dirty="0" smtClean="0"/>
              <a:t>51</a:t>
            </a:r>
          </a:p>
          <a:p>
            <a:pPr algn="ctr" eaLnBrk="1" fontAlgn="auto" hangingPunct="1">
              <a:spcAft>
                <a:spcPts val="0"/>
              </a:spcAft>
              <a:buFont typeface="Arial" pitchFamily="34" charset="0"/>
              <a:buNone/>
              <a:defRPr/>
            </a:pPr>
            <a:r>
              <a:rPr lang="en-US" dirty="0" smtClean="0"/>
              <a:t>80</a:t>
            </a:r>
          </a:p>
          <a:p>
            <a:pPr algn="ctr" eaLnBrk="1" fontAlgn="auto" hangingPunct="1">
              <a:spcAft>
                <a:spcPts val="0"/>
              </a:spcAft>
              <a:buFont typeface="Arial" pitchFamily="34" charset="0"/>
              <a:buNone/>
              <a:defRPr/>
            </a:pPr>
            <a:r>
              <a:rPr lang="en-US" dirty="0" smtClean="0"/>
              <a:t>17</a:t>
            </a:r>
          </a:p>
          <a:p>
            <a:pPr algn="ctr" eaLnBrk="1" fontAlgn="auto" hangingPunct="1">
              <a:spcAft>
                <a:spcPts val="0"/>
              </a:spcAft>
              <a:buFont typeface="Arial" pitchFamily="34" charset="0"/>
              <a:buNone/>
              <a:defRPr/>
            </a:pPr>
            <a:r>
              <a:rPr lang="en-US" dirty="0" smtClean="0"/>
              <a:t>203</a:t>
            </a:r>
          </a:p>
          <a:p>
            <a:pPr algn="ctr" eaLnBrk="1" fontAlgn="auto" hangingPunct="1">
              <a:spcAft>
                <a:spcPts val="0"/>
              </a:spcAft>
              <a:buFont typeface="Arial" pitchFamily="34" charset="0"/>
              <a:buNone/>
              <a:defRPr/>
            </a:pPr>
            <a:r>
              <a:rPr lang="en-US" dirty="0" smtClean="0"/>
              <a:t>340</a:t>
            </a:r>
          </a:p>
          <a:p>
            <a:pPr algn="ctr" eaLnBrk="1" fontAlgn="auto" hangingPunct="1">
              <a:spcAft>
                <a:spcPts val="0"/>
              </a:spcAft>
              <a:buFont typeface="Arial" pitchFamily="34" charset="0"/>
              <a:buNone/>
              <a:defRPr/>
            </a:pPr>
            <a:r>
              <a:rPr lang="en-US" dirty="0" smtClean="0"/>
              <a:t>5</a:t>
            </a:r>
          </a:p>
          <a:p>
            <a:pPr algn="ctr" eaLnBrk="1" fontAlgn="auto" hangingPunct="1">
              <a:spcAft>
                <a:spcPts val="0"/>
              </a:spcAft>
              <a:buFont typeface="Arial" pitchFamily="34" charset="0"/>
              <a:buNone/>
              <a:defRPr/>
            </a:pPr>
            <a:r>
              <a:rPr lang="en-US" b="1" dirty="0" err="1" smtClean="0"/>
              <a:t>Unweighted</a:t>
            </a:r>
            <a:endParaRPr lang="en-US" b="1" dirty="0" smtClean="0"/>
          </a:p>
          <a:p>
            <a:pPr algn="ctr" eaLnBrk="1" fontAlgn="auto" hangingPunct="1">
              <a:spcAft>
                <a:spcPts val="0"/>
              </a:spcAft>
              <a:buFont typeface="Arial" pitchFamily="34" charset="0"/>
              <a:buNone/>
              <a:defRPr/>
            </a:pPr>
            <a:r>
              <a:rPr lang="en-US" dirty="0" smtClean="0"/>
              <a:t>252</a:t>
            </a:r>
          </a:p>
          <a:p>
            <a:pPr algn="ctr" eaLnBrk="1" fontAlgn="auto" hangingPunct="1">
              <a:spcAft>
                <a:spcPts val="0"/>
              </a:spcAft>
              <a:buFont typeface="Arial" pitchFamily="34" charset="0"/>
              <a:buNone/>
              <a:defRPr/>
            </a:pPr>
            <a:r>
              <a:rPr lang="en-US" dirty="0" smtClean="0"/>
              <a:t>101</a:t>
            </a:r>
          </a:p>
          <a:p>
            <a:pPr algn="ctr" eaLnBrk="1" fontAlgn="auto" hangingPunct="1">
              <a:spcAft>
                <a:spcPts val="0"/>
              </a:spcAft>
              <a:buFont typeface="Arial" pitchFamily="34" charset="0"/>
              <a:buNone/>
              <a:defRPr/>
            </a:pPr>
            <a:r>
              <a:rPr lang="en-US" dirty="0" smtClean="0"/>
              <a:t>52</a:t>
            </a:r>
          </a:p>
          <a:p>
            <a:pPr algn="ctr" eaLnBrk="1" fontAlgn="auto" hangingPunct="1">
              <a:spcAft>
                <a:spcPts val="0"/>
              </a:spcAft>
              <a:buFont typeface="Arial" pitchFamily="34" charset="0"/>
              <a:buNone/>
              <a:defRPr/>
            </a:pPr>
            <a:r>
              <a:rPr lang="en-US" dirty="0" smtClean="0"/>
              <a:t>103</a:t>
            </a:r>
          </a:p>
          <a:p>
            <a:pPr algn="ctr" eaLnBrk="1" fontAlgn="auto" hangingPunct="1">
              <a:spcAft>
                <a:spcPts val="0"/>
              </a:spcAft>
              <a:buFont typeface="Arial" pitchFamily="34" charset="0"/>
              <a:buNone/>
              <a:defRPr/>
            </a:pPr>
            <a:r>
              <a:rPr lang="en-US" dirty="0" smtClean="0"/>
              <a:t>147</a:t>
            </a:r>
          </a:p>
          <a:p>
            <a:pPr algn="ctr" eaLnBrk="1" fontAlgn="auto" hangingPunct="1">
              <a:spcAft>
                <a:spcPts val="0"/>
              </a:spcAft>
              <a:buFont typeface="Arial" pitchFamily="34" charset="0"/>
              <a:buNone/>
              <a:defRPr/>
            </a:pPr>
            <a:r>
              <a:rPr lang="en-US" dirty="0" smtClean="0"/>
              <a:t>40</a:t>
            </a:r>
          </a:p>
        </p:txBody>
      </p:sp>
      <p:sp>
        <p:nvSpPr>
          <p:cNvPr id="4" name="TextBox 3"/>
          <p:cNvSpPr txBox="1"/>
          <p:nvPr/>
        </p:nvSpPr>
        <p:spPr>
          <a:xfrm>
            <a:off x="3810000" y="1295400"/>
            <a:ext cx="4800600" cy="584775"/>
          </a:xfrm>
          <a:prstGeom prst="rect">
            <a:avLst/>
          </a:prstGeom>
          <a:noFill/>
        </p:spPr>
        <p:txBody>
          <a:bodyPr wrap="square" rtlCol="0">
            <a:spAutoFit/>
          </a:bodyPr>
          <a:lstStyle/>
          <a:p>
            <a:pPr algn="ctr"/>
            <a:r>
              <a:rPr lang="en-US" sz="3200" b="1" u="sng" dirty="0" smtClean="0">
                <a:latin typeface="+mn-lt"/>
              </a:rPr>
              <a:t>Number of Facilities</a:t>
            </a:r>
            <a:endParaRPr lang="en-US" sz="3200" b="1" u="sng" dirty="0">
              <a:latin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457200" y="0"/>
            <a:ext cx="8229600" cy="1143000"/>
          </a:xfrm>
        </p:spPr>
        <p:txBody>
          <a:bodyPr>
            <a:normAutofit fontScale="90000"/>
          </a:bodyPr>
          <a:lstStyle/>
          <a:p>
            <a:pPr eaLnBrk="1" hangingPunct="1"/>
            <a:r>
              <a:rPr lang="en-US" sz="4000" b="1" dirty="0" smtClean="0">
                <a:solidFill>
                  <a:schemeClr val="tx1"/>
                </a:solidFill>
                <a:latin typeface="+mn-lt"/>
              </a:rPr>
              <a:t>Distribution of Sampled Facilities, </a:t>
            </a:r>
            <a:br>
              <a:rPr lang="en-US" sz="4000" b="1" dirty="0" smtClean="0">
                <a:solidFill>
                  <a:schemeClr val="tx1"/>
                </a:solidFill>
                <a:latin typeface="+mn-lt"/>
              </a:rPr>
            </a:br>
            <a:r>
              <a:rPr lang="en-US" sz="4000" b="1" dirty="0" smtClean="0">
                <a:solidFill>
                  <a:schemeClr val="tx1"/>
                </a:solidFill>
                <a:latin typeface="+mn-lt"/>
              </a:rPr>
              <a:t>by Type of Facility (N=695) </a:t>
            </a:r>
          </a:p>
        </p:txBody>
      </p:sp>
      <p:graphicFrame>
        <p:nvGraphicFramePr>
          <p:cNvPr id="3" name="Chart 2"/>
          <p:cNvGraphicFramePr/>
          <p:nvPr/>
        </p:nvGraphicFramePr>
        <p:xfrm>
          <a:off x="533400" y="1397000"/>
          <a:ext cx="8001000" cy="5842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051" name="Rectangle 6"/>
          <p:cNvSpPr>
            <a:spLocks noGrp="1" noChangeArrowheads="1"/>
          </p:cNvSpPr>
          <p:nvPr>
            <p:ph type="title"/>
          </p:nvPr>
        </p:nvSpPr>
        <p:spPr>
          <a:xfrm>
            <a:off x="457200" y="0"/>
            <a:ext cx="8229600" cy="1143000"/>
          </a:xfrm>
        </p:spPr>
        <p:txBody>
          <a:bodyPr>
            <a:normAutofit fontScale="90000"/>
          </a:bodyPr>
          <a:lstStyle/>
          <a:p>
            <a:pPr eaLnBrk="1" hangingPunct="1"/>
            <a:r>
              <a:rPr lang="en-US" sz="4000" b="1" dirty="0" smtClean="0">
                <a:solidFill>
                  <a:schemeClr val="tx1"/>
                </a:solidFill>
                <a:latin typeface="+mn-lt"/>
              </a:rPr>
              <a:t>Distribution of Sampled Facilities, by Managing Authority (N=695)</a:t>
            </a:r>
          </a:p>
        </p:txBody>
      </p:sp>
      <p:graphicFrame>
        <p:nvGraphicFramePr>
          <p:cNvPr id="3" name="Chart 2"/>
          <p:cNvGraphicFramePr/>
          <p:nvPr/>
        </p:nvGraphicFramePr>
        <p:xfrm>
          <a:off x="838200" y="1066800"/>
          <a:ext cx="6781800" cy="5791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0"/>
            <a:ext cx="8229600" cy="685800"/>
          </a:xfrm>
        </p:spPr>
        <p:txBody>
          <a:bodyPr>
            <a:normAutofit fontScale="90000"/>
          </a:bodyPr>
          <a:lstStyle/>
          <a:p>
            <a:pPr eaLnBrk="1" hangingPunct="1"/>
            <a:r>
              <a:rPr lang="en-US" b="1" dirty="0" smtClean="0"/>
              <a:t>Provincial Breakdown</a:t>
            </a:r>
          </a:p>
        </p:txBody>
      </p:sp>
      <p:sp>
        <p:nvSpPr>
          <p:cNvPr id="28676" name="TextBox 57"/>
          <p:cNvSpPr txBox="1">
            <a:spLocks noChangeArrowheads="1"/>
          </p:cNvSpPr>
          <p:nvPr/>
        </p:nvSpPr>
        <p:spPr bwMode="auto">
          <a:xfrm>
            <a:off x="6019800" y="3733800"/>
            <a:ext cx="1905000" cy="1477328"/>
          </a:xfrm>
          <a:prstGeom prst="rect">
            <a:avLst/>
          </a:prstGeom>
          <a:noFill/>
          <a:ln w="9525">
            <a:noFill/>
            <a:miter lim="800000"/>
            <a:headEnd/>
            <a:tailEnd/>
          </a:ln>
        </p:spPr>
        <p:txBody>
          <a:bodyPr>
            <a:spAutoFit/>
          </a:bodyPr>
          <a:lstStyle/>
          <a:p>
            <a:r>
              <a:rPr lang="en-US" i="1" dirty="0">
                <a:latin typeface="Calibri" pitchFamily="34" charset="0"/>
              </a:rPr>
              <a:t>Percent distribution of facilities by </a:t>
            </a:r>
            <a:r>
              <a:rPr lang="en-US" i="1" dirty="0" smtClean="0">
                <a:latin typeface="Calibri" pitchFamily="34" charset="0"/>
              </a:rPr>
              <a:t>province</a:t>
            </a:r>
            <a:endParaRPr lang="en-US" i="1" dirty="0">
              <a:latin typeface="Calibri" pitchFamily="34" charset="0"/>
            </a:endParaRPr>
          </a:p>
          <a:p>
            <a:r>
              <a:rPr lang="en-US" i="1" dirty="0">
                <a:latin typeface="Calibri" pitchFamily="34" charset="0"/>
              </a:rPr>
              <a:t>(</a:t>
            </a:r>
            <a:r>
              <a:rPr lang="en-US" i="1" dirty="0" smtClean="0">
                <a:latin typeface="Calibri" pitchFamily="34" charset="0"/>
              </a:rPr>
              <a:t>N=695)</a:t>
            </a:r>
            <a:endParaRPr lang="en-US" i="1" dirty="0">
              <a:latin typeface="Calibri" pitchFamily="34" charset="0"/>
            </a:endParaRPr>
          </a:p>
        </p:txBody>
      </p:sp>
      <p:sp>
        <p:nvSpPr>
          <p:cNvPr id="72" name="Freeform 6"/>
          <p:cNvSpPr>
            <a:spLocks/>
          </p:cNvSpPr>
          <p:nvPr/>
        </p:nvSpPr>
        <p:spPr bwMode="auto">
          <a:xfrm>
            <a:off x="1050925"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tx2"/>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grpSp>
        <p:nvGrpSpPr>
          <p:cNvPr id="73" name="Group 4"/>
          <p:cNvGrpSpPr>
            <a:grpSpLocks noChangeAspect="1"/>
          </p:cNvGrpSpPr>
          <p:nvPr/>
        </p:nvGrpSpPr>
        <p:grpSpPr bwMode="auto">
          <a:xfrm>
            <a:off x="999692" y="1143175"/>
            <a:ext cx="4733393" cy="5451676"/>
            <a:chOff x="852" y="586"/>
            <a:chExt cx="2603" cy="2998"/>
          </a:xfrm>
          <a:solidFill>
            <a:schemeClr val="tx1">
              <a:lumMod val="50000"/>
              <a:lumOff val="50000"/>
            </a:schemeClr>
          </a:solidFill>
        </p:grpSpPr>
        <p:sp>
          <p:nvSpPr>
            <p:cNvPr id="74" name="Freeform 5"/>
            <p:cNvSpPr>
              <a:spLocks/>
            </p:cNvSpPr>
            <p:nvPr/>
          </p:nvSpPr>
          <p:spPr bwMode="auto">
            <a:xfrm>
              <a:off x="1601" y="2011"/>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tx2"/>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sp>
          <p:nvSpPr>
            <p:cNvPr id="75" name="Freeform 6"/>
            <p:cNvSpPr>
              <a:spLocks noEditPoints="1"/>
            </p:cNvSpPr>
            <p:nvPr/>
          </p:nvSpPr>
          <p:spPr bwMode="auto">
            <a:xfrm>
              <a:off x="2062" y="2053"/>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tx2"/>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sp>
          <p:nvSpPr>
            <p:cNvPr id="76" name="Freeform 7"/>
            <p:cNvSpPr>
              <a:spLocks/>
            </p:cNvSpPr>
            <p:nvPr/>
          </p:nvSpPr>
          <p:spPr bwMode="auto">
            <a:xfrm>
              <a:off x="1549" y="586"/>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tx2"/>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sp>
          <p:nvSpPr>
            <p:cNvPr id="77" name="Freeform 8"/>
            <p:cNvSpPr>
              <a:spLocks/>
            </p:cNvSpPr>
            <p:nvPr/>
          </p:nvSpPr>
          <p:spPr bwMode="auto">
            <a:xfrm>
              <a:off x="1758" y="2430"/>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tx2"/>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sp>
          <p:nvSpPr>
            <p:cNvPr id="78" name="Freeform 9"/>
            <p:cNvSpPr>
              <a:spLocks/>
            </p:cNvSpPr>
            <p:nvPr/>
          </p:nvSpPr>
          <p:spPr bwMode="auto">
            <a:xfrm>
              <a:off x="2397"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tx2"/>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sp>
          <p:nvSpPr>
            <p:cNvPr id="79" name="Freeform 10"/>
            <p:cNvSpPr>
              <a:spLocks/>
            </p:cNvSpPr>
            <p:nvPr/>
          </p:nvSpPr>
          <p:spPr bwMode="auto">
            <a:xfrm>
              <a:off x="856" y="1956"/>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tx2"/>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sp>
          <p:nvSpPr>
            <p:cNvPr id="80" name="Freeform 12"/>
            <p:cNvSpPr>
              <a:spLocks/>
            </p:cNvSpPr>
            <p:nvPr/>
          </p:nvSpPr>
          <p:spPr bwMode="auto">
            <a:xfrm>
              <a:off x="852" y="169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tx2"/>
            </a:solidFill>
            <a:ln w="5">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b="1">
                <a:latin typeface="+mn-lt"/>
              </a:endParaRPr>
            </a:p>
          </p:txBody>
        </p:sp>
      </p:grpSp>
      <p:sp>
        <p:nvSpPr>
          <p:cNvPr id="81" name="TextBox 80"/>
          <p:cNvSpPr txBox="1"/>
          <p:nvPr/>
        </p:nvSpPr>
        <p:spPr>
          <a:xfrm>
            <a:off x="4114800" y="2362200"/>
            <a:ext cx="1143000" cy="923330"/>
          </a:xfrm>
          <a:prstGeom prst="rect">
            <a:avLst/>
          </a:prstGeom>
          <a:noFill/>
        </p:spPr>
        <p:txBody>
          <a:bodyPr wrap="square" rtlCol="0">
            <a:spAutoFit/>
          </a:bodyPr>
          <a:lstStyle/>
          <a:p>
            <a:pPr algn="ctr"/>
            <a:r>
              <a:rPr lang="en-US" b="1" dirty="0" smtClean="0">
                <a:latin typeface="+mn-lt"/>
              </a:rPr>
              <a:t>North Eastern</a:t>
            </a:r>
          </a:p>
          <a:p>
            <a:pPr algn="ctr"/>
            <a:r>
              <a:rPr lang="en-US" b="1" dirty="0" smtClean="0">
                <a:latin typeface="+mn-lt"/>
              </a:rPr>
              <a:t>3%</a:t>
            </a:r>
            <a:endParaRPr lang="en-US" b="1" dirty="0">
              <a:latin typeface="+mn-lt"/>
            </a:endParaRPr>
          </a:p>
        </p:txBody>
      </p:sp>
      <p:sp>
        <p:nvSpPr>
          <p:cNvPr id="82" name="TextBox 81"/>
          <p:cNvSpPr txBox="1"/>
          <p:nvPr/>
        </p:nvSpPr>
        <p:spPr>
          <a:xfrm>
            <a:off x="2819400" y="1905000"/>
            <a:ext cx="1066800" cy="646331"/>
          </a:xfrm>
          <a:prstGeom prst="rect">
            <a:avLst/>
          </a:prstGeom>
          <a:noFill/>
        </p:spPr>
        <p:txBody>
          <a:bodyPr wrap="square" rtlCol="0">
            <a:spAutoFit/>
          </a:bodyPr>
          <a:lstStyle/>
          <a:p>
            <a:pPr algn="ctr"/>
            <a:r>
              <a:rPr lang="en-US" b="1" dirty="0" smtClean="0">
                <a:latin typeface="+mn-lt"/>
              </a:rPr>
              <a:t>Eastern</a:t>
            </a:r>
          </a:p>
          <a:p>
            <a:pPr algn="ctr"/>
            <a:r>
              <a:rPr lang="en-US" b="1" dirty="0" smtClean="0">
                <a:latin typeface="+mn-lt"/>
              </a:rPr>
              <a:t>17%</a:t>
            </a:r>
            <a:endParaRPr lang="en-US" b="1" dirty="0">
              <a:latin typeface="+mn-lt"/>
            </a:endParaRPr>
          </a:p>
        </p:txBody>
      </p:sp>
      <p:sp>
        <p:nvSpPr>
          <p:cNvPr id="83" name="TextBox 82"/>
          <p:cNvSpPr txBox="1"/>
          <p:nvPr/>
        </p:nvSpPr>
        <p:spPr>
          <a:xfrm>
            <a:off x="1752600" y="2514600"/>
            <a:ext cx="914400" cy="923330"/>
          </a:xfrm>
          <a:prstGeom prst="rect">
            <a:avLst/>
          </a:prstGeom>
          <a:noFill/>
        </p:spPr>
        <p:txBody>
          <a:bodyPr wrap="square" rtlCol="0">
            <a:spAutoFit/>
          </a:bodyPr>
          <a:lstStyle/>
          <a:p>
            <a:pPr algn="ctr"/>
            <a:r>
              <a:rPr lang="en-US" b="1" dirty="0" smtClean="0">
                <a:latin typeface="+mn-lt"/>
              </a:rPr>
              <a:t>Rift Valley</a:t>
            </a:r>
          </a:p>
          <a:p>
            <a:pPr algn="ctr"/>
            <a:r>
              <a:rPr lang="en-US" b="1" dirty="0" smtClean="0">
                <a:latin typeface="+mn-lt"/>
              </a:rPr>
              <a:t>25%</a:t>
            </a:r>
            <a:endParaRPr lang="en-US" b="1" dirty="0">
              <a:latin typeface="+mn-lt"/>
            </a:endParaRPr>
          </a:p>
        </p:txBody>
      </p:sp>
      <p:sp>
        <p:nvSpPr>
          <p:cNvPr id="84" name="TextBox 83"/>
          <p:cNvSpPr txBox="1"/>
          <p:nvPr/>
        </p:nvSpPr>
        <p:spPr>
          <a:xfrm>
            <a:off x="152400" y="4114800"/>
            <a:ext cx="1066800" cy="646331"/>
          </a:xfrm>
          <a:prstGeom prst="rect">
            <a:avLst/>
          </a:prstGeom>
          <a:noFill/>
        </p:spPr>
        <p:txBody>
          <a:bodyPr wrap="square" rtlCol="0">
            <a:spAutoFit/>
          </a:bodyPr>
          <a:lstStyle/>
          <a:p>
            <a:pPr algn="ctr"/>
            <a:r>
              <a:rPr lang="en-US" b="1" dirty="0" smtClean="0">
                <a:latin typeface="+mn-lt"/>
              </a:rPr>
              <a:t>Nyanza</a:t>
            </a:r>
          </a:p>
          <a:p>
            <a:pPr algn="ctr"/>
            <a:r>
              <a:rPr lang="en-US" b="1" dirty="0" smtClean="0">
                <a:latin typeface="+mn-lt"/>
              </a:rPr>
              <a:t>12%</a:t>
            </a:r>
            <a:endParaRPr lang="en-US" b="1" dirty="0">
              <a:latin typeface="+mn-lt"/>
            </a:endParaRPr>
          </a:p>
        </p:txBody>
      </p:sp>
      <p:sp>
        <p:nvSpPr>
          <p:cNvPr id="85" name="TextBox 84"/>
          <p:cNvSpPr txBox="1"/>
          <p:nvPr/>
        </p:nvSpPr>
        <p:spPr>
          <a:xfrm>
            <a:off x="304800" y="3087469"/>
            <a:ext cx="1143000" cy="646331"/>
          </a:xfrm>
          <a:prstGeom prst="rect">
            <a:avLst/>
          </a:prstGeom>
          <a:noFill/>
        </p:spPr>
        <p:txBody>
          <a:bodyPr wrap="square" rtlCol="0">
            <a:spAutoFit/>
          </a:bodyPr>
          <a:lstStyle/>
          <a:p>
            <a:pPr algn="ctr"/>
            <a:r>
              <a:rPr lang="en-US" b="1" dirty="0" smtClean="0">
                <a:latin typeface="+mn-lt"/>
              </a:rPr>
              <a:t>Western</a:t>
            </a:r>
          </a:p>
          <a:p>
            <a:pPr algn="ctr"/>
            <a:r>
              <a:rPr lang="en-US" b="1" dirty="0" smtClean="0">
                <a:latin typeface="+mn-lt"/>
              </a:rPr>
              <a:t>6%</a:t>
            </a:r>
            <a:endParaRPr lang="en-US" b="1" dirty="0">
              <a:latin typeface="+mn-lt"/>
            </a:endParaRPr>
          </a:p>
        </p:txBody>
      </p:sp>
      <p:sp>
        <p:nvSpPr>
          <p:cNvPr id="86" name="TextBox 85"/>
          <p:cNvSpPr txBox="1"/>
          <p:nvPr/>
        </p:nvSpPr>
        <p:spPr>
          <a:xfrm>
            <a:off x="2209800" y="3886200"/>
            <a:ext cx="1143000" cy="646331"/>
          </a:xfrm>
          <a:prstGeom prst="rect">
            <a:avLst/>
          </a:prstGeom>
          <a:noFill/>
        </p:spPr>
        <p:txBody>
          <a:bodyPr wrap="square" rtlCol="0">
            <a:spAutoFit/>
          </a:bodyPr>
          <a:lstStyle/>
          <a:p>
            <a:pPr algn="ctr"/>
            <a:r>
              <a:rPr lang="en-US" b="1" dirty="0" smtClean="0">
                <a:latin typeface="+mn-lt"/>
              </a:rPr>
              <a:t>Central</a:t>
            </a:r>
          </a:p>
          <a:p>
            <a:pPr algn="ctr"/>
            <a:r>
              <a:rPr lang="en-US" b="1" dirty="0" smtClean="0">
                <a:latin typeface="+mn-lt"/>
              </a:rPr>
              <a:t>18%</a:t>
            </a:r>
            <a:endParaRPr lang="en-US" b="1" dirty="0">
              <a:latin typeface="+mn-lt"/>
            </a:endParaRPr>
          </a:p>
        </p:txBody>
      </p:sp>
      <p:sp>
        <p:nvSpPr>
          <p:cNvPr id="87" name="TextBox 86"/>
          <p:cNvSpPr txBox="1"/>
          <p:nvPr/>
        </p:nvSpPr>
        <p:spPr>
          <a:xfrm>
            <a:off x="1447800" y="5334000"/>
            <a:ext cx="914400" cy="646331"/>
          </a:xfrm>
          <a:prstGeom prst="rect">
            <a:avLst/>
          </a:prstGeom>
          <a:noFill/>
        </p:spPr>
        <p:txBody>
          <a:bodyPr wrap="square" rtlCol="0">
            <a:spAutoFit/>
          </a:bodyPr>
          <a:lstStyle/>
          <a:p>
            <a:pPr algn="ctr"/>
            <a:r>
              <a:rPr lang="en-US" b="1" dirty="0" smtClean="0">
                <a:latin typeface="+mn-lt"/>
              </a:rPr>
              <a:t>Nairobi</a:t>
            </a:r>
          </a:p>
          <a:p>
            <a:pPr algn="ctr"/>
            <a:r>
              <a:rPr lang="en-US" b="1" dirty="0" smtClean="0">
                <a:latin typeface="+mn-lt"/>
              </a:rPr>
              <a:t>6%</a:t>
            </a:r>
            <a:endParaRPr lang="en-US" b="1" dirty="0">
              <a:latin typeface="+mn-lt"/>
            </a:endParaRPr>
          </a:p>
        </p:txBody>
      </p:sp>
      <p:cxnSp>
        <p:nvCxnSpPr>
          <p:cNvPr id="88" name="Straight Connector 87"/>
          <p:cNvCxnSpPr/>
          <p:nvPr/>
        </p:nvCxnSpPr>
        <p:spPr>
          <a:xfrm flipV="1">
            <a:off x="1981200" y="4648200"/>
            <a:ext cx="76200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886200" y="4953000"/>
            <a:ext cx="914400" cy="646331"/>
          </a:xfrm>
          <a:prstGeom prst="rect">
            <a:avLst/>
          </a:prstGeom>
          <a:noFill/>
        </p:spPr>
        <p:txBody>
          <a:bodyPr wrap="square" rtlCol="0">
            <a:spAutoFit/>
          </a:bodyPr>
          <a:lstStyle/>
          <a:p>
            <a:pPr algn="ctr"/>
            <a:r>
              <a:rPr lang="en-US" b="1" dirty="0" smtClean="0">
                <a:latin typeface="+mn-lt"/>
              </a:rPr>
              <a:t>Coast</a:t>
            </a:r>
          </a:p>
          <a:p>
            <a:pPr algn="ctr"/>
            <a:r>
              <a:rPr lang="en-US" b="1" dirty="0" smtClean="0">
                <a:latin typeface="+mn-lt"/>
              </a:rPr>
              <a:t>12%</a:t>
            </a:r>
            <a:endParaRPr lang="en-US" b="1" dirty="0">
              <a:latin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Sampling of Health Service Providers </a:t>
            </a:r>
            <a:br>
              <a:rPr lang="en-US" b="1" dirty="0" smtClean="0"/>
            </a:br>
            <a:r>
              <a:rPr lang="en-US" b="1" dirty="0" smtClean="0"/>
              <a:t>for Interviews</a:t>
            </a:r>
            <a:endParaRPr lang="en-US" b="1" dirty="0"/>
          </a:p>
        </p:txBody>
      </p:sp>
      <p:sp>
        <p:nvSpPr>
          <p:cNvPr id="3" name="Content Placeholder 2"/>
          <p:cNvSpPr>
            <a:spLocks noGrp="1"/>
          </p:cNvSpPr>
          <p:nvPr>
            <p:ph idx="1"/>
          </p:nvPr>
        </p:nvSpPr>
        <p:spPr>
          <a:xfrm>
            <a:off x="228600" y="1295400"/>
            <a:ext cx="8915400" cy="5562600"/>
          </a:xfrm>
        </p:spPr>
        <p:txBody>
          <a:bodyPr rtlCol="0">
            <a:normAutofit fontScale="92500" lnSpcReduction="20000"/>
          </a:bodyPr>
          <a:lstStyle/>
          <a:p>
            <a:pPr eaLnBrk="1" fontAlgn="auto" hangingPunct="1">
              <a:spcAft>
                <a:spcPts val="0"/>
              </a:spcAft>
              <a:buFont typeface="Arial" pitchFamily="34" charset="0"/>
              <a:buNone/>
              <a:defRPr/>
            </a:pPr>
            <a:r>
              <a:rPr lang="en-US" dirty="0" smtClean="0"/>
              <a:t>Interviewed providers selected from those who:</a:t>
            </a:r>
          </a:p>
          <a:p>
            <a:pPr lvl="1" eaLnBrk="1" fontAlgn="auto" hangingPunct="1">
              <a:spcAft>
                <a:spcPts val="0"/>
              </a:spcAft>
              <a:defRPr/>
            </a:pPr>
            <a:r>
              <a:rPr lang="en-US" dirty="0" smtClean="0"/>
              <a:t>Were at the facility the day of the survey</a:t>
            </a:r>
          </a:p>
          <a:p>
            <a:pPr lvl="1" eaLnBrk="1" fontAlgn="auto" hangingPunct="1">
              <a:spcAft>
                <a:spcPts val="0"/>
              </a:spcAft>
              <a:defRPr/>
            </a:pPr>
            <a:r>
              <a:rPr lang="en-US" dirty="0" smtClean="0"/>
              <a:t>Provided services that were assessed by the KSPA</a:t>
            </a:r>
          </a:p>
          <a:p>
            <a:pPr eaLnBrk="1" fontAlgn="auto" hangingPunct="1">
              <a:spcAft>
                <a:spcPts val="0"/>
              </a:spcAft>
              <a:buFont typeface="Arial" pitchFamily="34" charset="0"/>
              <a:buNone/>
              <a:defRPr/>
            </a:pPr>
            <a:endParaRPr lang="en-US" sz="2800" dirty="0" smtClean="0"/>
          </a:p>
          <a:p>
            <a:pPr eaLnBrk="1" fontAlgn="auto" hangingPunct="1">
              <a:spcAft>
                <a:spcPts val="0"/>
              </a:spcAft>
              <a:buFont typeface="Arial" pitchFamily="34" charset="0"/>
              <a:buNone/>
              <a:defRPr/>
            </a:pPr>
            <a:r>
              <a:rPr lang="en-US" dirty="0" smtClean="0"/>
              <a:t>In facilities with less than 8 providers all providers were interviewed.</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In facilities with more than 8 providers, on average 8 randomly selected providers were interviewed.</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Data were weighted to ensure that the sample of providers reflects the same proportions that exist in Kenya as a whole.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Distribution of Interviewed Providers </a:t>
            </a:r>
            <a:br>
              <a:rPr lang="en-US" b="1" dirty="0" smtClean="0"/>
            </a:br>
            <a:r>
              <a:rPr lang="en-US" b="1" dirty="0" smtClean="0"/>
              <a:t>by Facility Type (N=3,051)</a:t>
            </a:r>
            <a:endParaRPr lang="en-US" b="1" dirty="0"/>
          </a:p>
        </p:txBody>
      </p:sp>
      <p:graphicFrame>
        <p:nvGraphicFramePr>
          <p:cNvPr id="6" name="Content Placeholder 5"/>
          <p:cNvGraphicFramePr>
            <a:graphicFrameLocks noGrp="1"/>
          </p:cNvGraphicFramePr>
          <p:nvPr>
            <p:ph idx="1"/>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smtClean="0"/>
              <a:t>Distribution of Interviewed Providers by Managing Authority (N=3,051)</a:t>
            </a:r>
            <a:endParaRPr lang="en-US" b="1" dirty="0"/>
          </a:p>
        </p:txBody>
      </p:sp>
      <p:graphicFrame>
        <p:nvGraphicFramePr>
          <p:cNvPr id="6" name="Content Placeholder 5"/>
          <p:cNvGraphicFramePr>
            <a:graphicFrameLocks noGrp="1"/>
          </p:cNvGraphicFramePr>
          <p:nvPr>
            <p:ph idx="1"/>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rtlCol="0">
            <a:normAutofit fontScale="90000"/>
          </a:bodyPr>
          <a:lstStyle/>
          <a:p>
            <a:pPr eaLnBrk="1" fontAlgn="auto" hangingPunct="1">
              <a:spcAft>
                <a:spcPts val="0"/>
              </a:spcAft>
              <a:defRPr/>
            </a:pPr>
            <a:r>
              <a:rPr lang="en-US" b="1" dirty="0" smtClean="0"/>
              <a:t>Distribution of Interviewed Providers by Qualification (N=3,051)</a:t>
            </a:r>
            <a:endParaRPr lang="en-US" b="1" dirty="0"/>
          </a:p>
        </p:txBody>
      </p:sp>
      <p:graphicFrame>
        <p:nvGraphicFramePr>
          <p:cNvPr id="5" name="Content Placeholder 3"/>
          <p:cNvGraphicFramePr>
            <a:graphicFrameLocks noGrp="1"/>
          </p:cNvGraphicFramePr>
          <p:nvPr>
            <p:ph idx="1"/>
          </p:nvPr>
        </p:nvGraphicFramePr>
        <p:xfrm>
          <a:off x="508000" y="1295400"/>
          <a:ext cx="8128000" cy="5562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fontScale="90000"/>
          </a:bodyPr>
          <a:lstStyle/>
          <a:p>
            <a:pPr eaLnBrk="1" fontAlgn="auto" hangingPunct="1">
              <a:spcAft>
                <a:spcPts val="0"/>
              </a:spcAft>
              <a:defRPr/>
            </a:pPr>
            <a:r>
              <a:rPr lang="en-US" b="1" dirty="0" smtClean="0"/>
              <a:t>Sample for Observations and</a:t>
            </a:r>
            <a:br>
              <a:rPr lang="en-US" b="1" dirty="0" smtClean="0"/>
            </a:br>
            <a:r>
              <a:rPr lang="en-US" b="1" dirty="0" smtClean="0"/>
              <a:t> Exit Interviews</a:t>
            </a:r>
            <a:endParaRPr lang="en-US" b="1" dirty="0"/>
          </a:p>
        </p:txBody>
      </p:sp>
      <p:sp>
        <p:nvSpPr>
          <p:cNvPr id="24579" name="Content Placeholder 2"/>
          <p:cNvSpPr>
            <a:spLocks noGrp="1"/>
          </p:cNvSpPr>
          <p:nvPr>
            <p:ph idx="1"/>
          </p:nvPr>
        </p:nvSpPr>
        <p:spPr>
          <a:xfrm>
            <a:off x="0" y="1447800"/>
            <a:ext cx="9144000" cy="5410200"/>
          </a:xfrm>
        </p:spPr>
        <p:txBody>
          <a:bodyPr>
            <a:normAutofit/>
          </a:bodyPr>
          <a:lstStyle/>
          <a:p>
            <a:r>
              <a:rPr lang="en-GB" dirty="0" smtClean="0"/>
              <a:t>Clients were systematically selected for observation based on the number of clients expected for each service on the day of the survey. </a:t>
            </a:r>
          </a:p>
          <a:p>
            <a:r>
              <a:rPr lang="en-US" dirty="0" smtClean="0"/>
              <a:t>Maximum of 5 clients per provider of the service</a:t>
            </a:r>
          </a:p>
          <a:p>
            <a:r>
              <a:rPr lang="en-US" dirty="0" smtClean="0"/>
              <a:t>Maximum of 15 clients for each service per facility </a:t>
            </a:r>
          </a:p>
          <a:p>
            <a:pPr eaLnBrk="1" hangingPunct="1"/>
            <a:r>
              <a:rPr lang="en-US" dirty="0" smtClean="0"/>
              <a:t>Total of 5,225 observations</a:t>
            </a:r>
          </a:p>
          <a:p>
            <a:pPr eaLnBrk="1" hangingPunct="1"/>
            <a:r>
              <a:rPr lang="en-US" dirty="0" smtClean="0"/>
              <a:t>Exit interviews attempted with all clients and caretakers of sick children before they left the facility</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0"/>
            <a:ext cx="8229600" cy="838200"/>
          </a:xfrm>
        </p:spPr>
        <p:txBody>
          <a:bodyPr/>
          <a:lstStyle/>
          <a:p>
            <a:pPr eaLnBrk="1" hangingPunct="1"/>
            <a:r>
              <a:rPr lang="en-US" b="1" dirty="0" smtClean="0"/>
              <a:t>Fieldwork Training</a:t>
            </a:r>
          </a:p>
        </p:txBody>
      </p:sp>
      <p:sp>
        <p:nvSpPr>
          <p:cNvPr id="25603" name="Content Placeholder 2"/>
          <p:cNvSpPr>
            <a:spLocks noGrp="1"/>
          </p:cNvSpPr>
          <p:nvPr>
            <p:ph idx="1"/>
          </p:nvPr>
        </p:nvSpPr>
        <p:spPr>
          <a:xfrm>
            <a:off x="457200" y="914400"/>
            <a:ext cx="8229600" cy="5715000"/>
          </a:xfrm>
        </p:spPr>
        <p:txBody>
          <a:bodyPr/>
          <a:lstStyle/>
          <a:p>
            <a:pPr eaLnBrk="1" hangingPunct="1">
              <a:spcBef>
                <a:spcPct val="0"/>
              </a:spcBef>
              <a:buFont typeface="Arial" pitchFamily="34" charset="0"/>
              <a:buNone/>
            </a:pPr>
            <a:r>
              <a:rPr lang="en-US" sz="3600" dirty="0" smtClean="0"/>
              <a:t>Two phases:</a:t>
            </a:r>
          </a:p>
          <a:p>
            <a:pPr eaLnBrk="1" hangingPunct="1">
              <a:spcBef>
                <a:spcPct val="0"/>
              </a:spcBef>
              <a:buFont typeface="Arial" pitchFamily="34" charset="0"/>
              <a:buNone/>
            </a:pPr>
            <a:endParaRPr lang="en-US" dirty="0" smtClean="0"/>
          </a:p>
          <a:p>
            <a:pPr>
              <a:spcBef>
                <a:spcPct val="0"/>
              </a:spcBef>
            </a:pPr>
            <a:r>
              <a:rPr lang="en-US" dirty="0" smtClean="0"/>
              <a:t>78 research assistants recruited by NCAPD and 10 research assistants recruited by JHPIEGO were trained from November 30</a:t>
            </a:r>
            <a:r>
              <a:rPr lang="en-US" baseline="30000" dirty="0" smtClean="0"/>
              <a:t>th</a:t>
            </a:r>
            <a:r>
              <a:rPr lang="en-US" dirty="0" smtClean="0"/>
              <a:t> to December 12</a:t>
            </a:r>
            <a:r>
              <a:rPr lang="en-US" baseline="30000" dirty="0" smtClean="0"/>
              <a:t>th</a:t>
            </a:r>
            <a:r>
              <a:rPr lang="en-US" dirty="0" smtClean="0"/>
              <a:t>, 2009.</a:t>
            </a:r>
          </a:p>
          <a:p>
            <a:pPr>
              <a:spcBef>
                <a:spcPct val="0"/>
              </a:spcBef>
              <a:buNone/>
            </a:pPr>
            <a:endParaRPr lang="en-US" dirty="0" smtClean="0"/>
          </a:p>
          <a:p>
            <a:pPr>
              <a:spcBef>
                <a:spcPct val="0"/>
              </a:spcBef>
            </a:pPr>
            <a:r>
              <a:rPr lang="en-US" dirty="0" smtClean="0"/>
              <a:t>10 research assistants recruited by JHPIEGO received additional training on the observation of deliveries from January 5</a:t>
            </a:r>
            <a:r>
              <a:rPr lang="en-US" baseline="30000" dirty="0" smtClean="0"/>
              <a:t>th</a:t>
            </a:r>
            <a:r>
              <a:rPr lang="en-US" dirty="0" smtClean="0"/>
              <a:t> to 10</a:t>
            </a:r>
            <a:r>
              <a:rPr lang="en-US" baseline="30000" dirty="0" smtClean="0"/>
              <a:t>th</a:t>
            </a:r>
            <a:r>
              <a:rPr lang="en-US" dirty="0" smtClean="0"/>
              <a:t>, 2010.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0" y="0"/>
            <a:ext cx="9144000" cy="685800"/>
          </a:xfrm>
        </p:spPr>
        <p:txBody>
          <a:bodyPr>
            <a:normAutofit fontScale="90000"/>
          </a:bodyPr>
          <a:lstStyle/>
          <a:p>
            <a:pPr eaLnBrk="1" hangingPunct="1"/>
            <a:r>
              <a:rPr lang="en-US" b="1" dirty="0" smtClean="0"/>
              <a:t>Objectives</a:t>
            </a:r>
          </a:p>
        </p:txBody>
      </p:sp>
      <p:sp>
        <p:nvSpPr>
          <p:cNvPr id="3" name="Content Placeholder 2"/>
          <p:cNvSpPr>
            <a:spLocks noGrp="1"/>
          </p:cNvSpPr>
          <p:nvPr>
            <p:ph idx="1"/>
          </p:nvPr>
        </p:nvSpPr>
        <p:spPr>
          <a:xfrm>
            <a:off x="0" y="762000"/>
            <a:ext cx="9144000" cy="6096000"/>
          </a:xfrm>
        </p:spPr>
        <p:txBody>
          <a:bodyPr rtlCol="0">
            <a:noAutofit/>
          </a:bodyPr>
          <a:lstStyle/>
          <a:p>
            <a:pPr eaLnBrk="1" fontAlgn="auto" hangingPunct="1">
              <a:lnSpc>
                <a:spcPct val="150000"/>
              </a:lnSpc>
              <a:spcAft>
                <a:spcPts val="0"/>
              </a:spcAft>
              <a:buFont typeface="Arial" pitchFamily="34" charset="0"/>
              <a:buNone/>
              <a:defRPr/>
            </a:pPr>
            <a:r>
              <a:rPr lang="en-GB" sz="3000" dirty="0" smtClean="0"/>
              <a:t>The major objectives of the 2010 KSPA were to:</a:t>
            </a:r>
          </a:p>
          <a:p>
            <a:pPr lvl="0"/>
            <a:r>
              <a:rPr lang="en-GB" sz="2600" dirty="0" smtClean="0"/>
              <a:t>Assess the preparedness of health facilities in Kenya to provide quality maternal and newborn care, child health, family planning, and reproductive health services, as well as services for certain infectious diseases (HIV/AIDS, STIs, malaria, and TB)</a:t>
            </a:r>
            <a:endParaRPr lang="en-US" sz="2600" dirty="0" smtClean="0"/>
          </a:p>
          <a:p>
            <a:pPr lvl="0"/>
            <a:r>
              <a:rPr lang="en-GB" sz="2600" dirty="0" smtClean="0"/>
              <a:t>Provide comprehensive information on the performance of different types of health facilities that provide essential health care services</a:t>
            </a:r>
            <a:endParaRPr lang="en-US" sz="2600" dirty="0" smtClean="0"/>
          </a:p>
          <a:p>
            <a:pPr lvl="0"/>
            <a:r>
              <a:rPr lang="en-GB" sz="2600" dirty="0" smtClean="0"/>
              <a:t>Identify gaps in the support services and resources</a:t>
            </a:r>
            <a:endParaRPr lang="en-US" sz="2600" dirty="0" smtClean="0"/>
          </a:p>
          <a:p>
            <a:pPr lvl="0"/>
            <a:r>
              <a:rPr lang="en-GB" sz="2600" dirty="0" smtClean="0"/>
              <a:t>Compare findings by region, facility type, and managing authority</a:t>
            </a:r>
            <a:endParaRPr lang="en-US" sz="2600" dirty="0" smtClean="0"/>
          </a:p>
          <a:p>
            <a:pPr lvl="0"/>
            <a:r>
              <a:rPr lang="en-GB" sz="2600" dirty="0" smtClean="0"/>
              <a:t>Describe the extent to which clients understand how to follow up on the service received</a:t>
            </a:r>
            <a:endParaRPr lang="en-US" sz="26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6626" name="Title 1"/>
          <p:cNvSpPr>
            <a:spLocks noGrp="1"/>
          </p:cNvSpPr>
          <p:nvPr>
            <p:ph type="title"/>
          </p:nvPr>
        </p:nvSpPr>
        <p:spPr>
          <a:xfrm>
            <a:off x="0" y="0"/>
            <a:ext cx="9144000" cy="1143000"/>
          </a:xfrm>
        </p:spPr>
        <p:txBody>
          <a:bodyPr/>
          <a:lstStyle/>
          <a:p>
            <a:pPr eaLnBrk="1" hangingPunct="1"/>
            <a:r>
              <a:rPr lang="en-US" b="1" smtClean="0"/>
              <a:t>Data Collection (1)</a:t>
            </a:r>
          </a:p>
        </p:txBody>
      </p:sp>
      <p:sp>
        <p:nvSpPr>
          <p:cNvPr id="26627" name="Content Placeholder 2"/>
          <p:cNvSpPr>
            <a:spLocks noGrp="1"/>
          </p:cNvSpPr>
          <p:nvPr>
            <p:ph idx="1"/>
          </p:nvPr>
        </p:nvSpPr>
        <p:spPr>
          <a:xfrm>
            <a:off x="0" y="1066800"/>
            <a:ext cx="9144000" cy="5791200"/>
          </a:xfrm>
        </p:spPr>
        <p:txBody>
          <a:bodyPr>
            <a:normAutofit fontScale="92500" lnSpcReduction="10000"/>
          </a:bodyPr>
          <a:lstStyle/>
          <a:p>
            <a:pPr eaLnBrk="1" hangingPunct="1"/>
            <a:r>
              <a:rPr lang="en-US" dirty="0" smtClean="0"/>
              <a:t>January 2010 – May 2010</a:t>
            </a:r>
          </a:p>
          <a:p>
            <a:pPr eaLnBrk="1" hangingPunct="1">
              <a:buNone/>
            </a:pPr>
            <a:endParaRPr lang="en-US" dirty="0" smtClean="0"/>
          </a:p>
          <a:p>
            <a:r>
              <a:rPr lang="en-US" dirty="0" smtClean="0"/>
              <a:t>16 teams: a team leader, 2-4 interviewers, at least one social scientist, and a driver. </a:t>
            </a:r>
            <a:r>
              <a:rPr lang="en-GB" dirty="0" smtClean="0"/>
              <a:t>The 20 health workers who had received special training on observation of deliveries were paired, and each pair was assigned to one or two teams.</a:t>
            </a:r>
            <a:r>
              <a:rPr lang="en-US" dirty="0" smtClean="0"/>
              <a:t> </a:t>
            </a:r>
          </a:p>
          <a:p>
            <a:pPr eaLnBrk="1" hangingPunct="1"/>
            <a:endParaRPr lang="en-US" dirty="0" smtClean="0"/>
          </a:p>
          <a:p>
            <a:pPr eaLnBrk="1" hangingPunct="1"/>
            <a:r>
              <a:rPr lang="en-US" dirty="0" smtClean="0"/>
              <a:t>Data collection: on average one day per facility.</a:t>
            </a:r>
          </a:p>
          <a:p>
            <a:pPr eaLnBrk="1" hangingPunct="1"/>
            <a:endParaRPr lang="en-US" dirty="0" smtClean="0"/>
          </a:p>
          <a:p>
            <a:pPr eaLnBrk="1" hangingPunct="1"/>
            <a:r>
              <a:rPr lang="en-US" dirty="0" smtClean="0"/>
              <a:t>Teams returned to facilities to observe services that weren’t offered the first day of their visit.</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9144000" cy="1143000"/>
          </a:xfrm>
        </p:spPr>
        <p:txBody>
          <a:bodyPr/>
          <a:lstStyle/>
          <a:p>
            <a:pPr eaLnBrk="1" hangingPunct="1"/>
            <a:r>
              <a:rPr lang="en-US" b="1" smtClean="0"/>
              <a:t>Data Collection (2)</a:t>
            </a:r>
          </a:p>
        </p:txBody>
      </p:sp>
      <p:sp>
        <p:nvSpPr>
          <p:cNvPr id="27651" name="Content Placeholder 2"/>
          <p:cNvSpPr>
            <a:spLocks noGrp="1"/>
          </p:cNvSpPr>
          <p:nvPr>
            <p:ph idx="1"/>
          </p:nvPr>
        </p:nvSpPr>
        <p:spPr>
          <a:xfrm>
            <a:off x="0" y="1066800"/>
            <a:ext cx="9144000" cy="5791200"/>
          </a:xfrm>
        </p:spPr>
        <p:txBody>
          <a:bodyPr/>
          <a:lstStyle/>
          <a:p>
            <a:pPr eaLnBrk="1" hangingPunct="1"/>
            <a:r>
              <a:rPr lang="en-US" dirty="0" smtClean="0"/>
              <a:t>Informed consent obtained from the facility, all respondents, and all observed and interviewed providers and clients.</a:t>
            </a:r>
            <a:br>
              <a:rPr lang="en-US" dirty="0" smtClean="0"/>
            </a:br>
            <a:endParaRPr lang="en-US" dirty="0" smtClean="0"/>
          </a:p>
          <a:p>
            <a:pPr eaLnBrk="1" hangingPunct="1"/>
            <a:r>
              <a:rPr lang="en-US" dirty="0" smtClean="0"/>
              <a:t>Technical team did field and spot checks to ensure quality control.</a:t>
            </a:r>
          </a:p>
          <a:p>
            <a:pPr eaLnBrk="1" hangingPunct="1"/>
            <a:endParaRPr lang="en-US" dirty="0" smtClean="0"/>
          </a:p>
          <a:p>
            <a:pPr eaLnBrk="1" hangingPunct="1"/>
            <a:r>
              <a:rPr lang="en-US" dirty="0" smtClean="0"/>
              <a:t>Field check tables were used to monitor data collection progress.</a:t>
            </a:r>
          </a:p>
          <a:p>
            <a:pPr eaLnBrk="1" hangingPunct="1"/>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571500" y="990600"/>
            <a:ext cx="8001000" cy="5410200"/>
          </a:xfrm>
        </p:spPr>
        <p:txBody>
          <a:bodyPr>
            <a:normAutofit fontScale="70000" lnSpcReduction="20000"/>
          </a:bodyPr>
          <a:lstStyle/>
          <a:p>
            <a:r>
              <a:rPr lang="en-US" sz="3600" dirty="0" smtClean="0"/>
              <a:t>Type of facility </a:t>
            </a:r>
          </a:p>
          <a:p>
            <a:pPr lvl="1" eaLnBrk="1" hangingPunct="1"/>
            <a:r>
              <a:rPr lang="en-US" sz="3200" dirty="0" smtClean="0"/>
              <a:t>Hospital</a:t>
            </a:r>
          </a:p>
          <a:p>
            <a:pPr lvl="1" eaLnBrk="1" hangingPunct="1"/>
            <a:r>
              <a:rPr lang="en-US" sz="3200" dirty="0" smtClean="0"/>
              <a:t>Health centre</a:t>
            </a:r>
          </a:p>
          <a:p>
            <a:pPr lvl="1" eaLnBrk="1" hangingPunct="1"/>
            <a:r>
              <a:rPr lang="en-US" sz="3200" dirty="0" smtClean="0"/>
              <a:t>Maternity</a:t>
            </a:r>
          </a:p>
          <a:p>
            <a:pPr lvl="1" eaLnBrk="1" hangingPunct="1"/>
            <a:r>
              <a:rPr lang="en-US" sz="3200" dirty="0" smtClean="0"/>
              <a:t>Clinic</a:t>
            </a:r>
          </a:p>
          <a:p>
            <a:pPr lvl="1" eaLnBrk="1" hangingPunct="1"/>
            <a:r>
              <a:rPr lang="en-US" sz="3200" dirty="0" smtClean="0"/>
              <a:t>Dispensary</a:t>
            </a:r>
          </a:p>
          <a:p>
            <a:pPr lvl="1" eaLnBrk="1" hangingPunct="1"/>
            <a:r>
              <a:rPr lang="en-US" sz="3200" dirty="0" smtClean="0"/>
              <a:t>Stand-alone VCT</a:t>
            </a:r>
          </a:p>
          <a:p>
            <a:pPr lvl="1" eaLnBrk="1" hangingPunct="1">
              <a:buFont typeface="Arial" pitchFamily="34" charset="0"/>
              <a:buNone/>
            </a:pPr>
            <a:endParaRPr lang="en-US" sz="3200" dirty="0" smtClean="0"/>
          </a:p>
          <a:p>
            <a:r>
              <a:rPr lang="en-US" sz="3600" dirty="0" smtClean="0"/>
              <a:t>Managing</a:t>
            </a:r>
            <a:r>
              <a:rPr lang="en-US" sz="3600" b="1" dirty="0" smtClean="0"/>
              <a:t> </a:t>
            </a:r>
            <a:r>
              <a:rPr lang="en-US" sz="3600" dirty="0" smtClean="0"/>
              <a:t>Authority</a:t>
            </a:r>
          </a:p>
          <a:p>
            <a:pPr lvl="1"/>
            <a:r>
              <a:rPr lang="en-US" dirty="0" smtClean="0"/>
              <a:t>Government</a:t>
            </a:r>
          </a:p>
          <a:p>
            <a:pPr lvl="1"/>
            <a:r>
              <a:rPr lang="en-US" dirty="0" smtClean="0"/>
              <a:t>NGO</a:t>
            </a:r>
          </a:p>
          <a:p>
            <a:pPr lvl="1"/>
            <a:r>
              <a:rPr lang="en-US" dirty="0" smtClean="0"/>
              <a:t>Private (for profit)</a:t>
            </a:r>
          </a:p>
          <a:p>
            <a:pPr lvl="1"/>
            <a:r>
              <a:rPr lang="en-US" dirty="0" smtClean="0"/>
              <a:t>Faith-based </a:t>
            </a:r>
            <a:r>
              <a:rPr lang="en-US" dirty="0" err="1" smtClean="0"/>
              <a:t>organisations</a:t>
            </a:r>
            <a:endParaRPr lang="en-US" dirty="0" smtClean="0"/>
          </a:p>
          <a:p>
            <a:pPr lvl="1" eaLnBrk="1" hangingPunct="1">
              <a:buFont typeface="Arial" pitchFamily="34" charset="0"/>
              <a:buNone/>
            </a:pPr>
            <a:endParaRPr lang="en-US" sz="3200" dirty="0" smtClean="0"/>
          </a:p>
          <a:p>
            <a:r>
              <a:rPr lang="en-US" sz="3600" dirty="0" smtClean="0"/>
              <a:t>Province</a:t>
            </a:r>
          </a:p>
        </p:txBody>
      </p:sp>
      <p:sp>
        <p:nvSpPr>
          <p:cNvPr id="3" name="TextBox 2"/>
          <p:cNvSpPr txBox="1"/>
          <p:nvPr/>
        </p:nvSpPr>
        <p:spPr>
          <a:xfrm>
            <a:off x="0" y="152400"/>
            <a:ext cx="9144000" cy="646331"/>
          </a:xfrm>
          <a:prstGeom prst="rect">
            <a:avLst/>
          </a:prstGeom>
          <a:noFill/>
        </p:spPr>
        <p:txBody>
          <a:bodyPr wrap="square" rtlCol="0">
            <a:spAutoFit/>
          </a:bodyPr>
          <a:lstStyle/>
          <a:p>
            <a:r>
              <a:rPr lang="en-US" sz="3600" b="1" dirty="0" smtClean="0">
                <a:latin typeface="+mn-lt"/>
              </a:rPr>
              <a:t>Survey findings are presented by: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9218" name="Title 1"/>
          <p:cNvSpPr>
            <a:spLocks noGrp="1"/>
          </p:cNvSpPr>
          <p:nvPr>
            <p:ph type="title"/>
          </p:nvPr>
        </p:nvSpPr>
        <p:spPr>
          <a:xfrm>
            <a:off x="0" y="0"/>
            <a:ext cx="9144000" cy="838200"/>
          </a:xfrm>
        </p:spPr>
        <p:txBody>
          <a:bodyPr/>
          <a:lstStyle/>
          <a:p>
            <a:pPr eaLnBrk="1" hangingPunct="1"/>
            <a:r>
              <a:rPr lang="en-US" b="1" smtClean="0"/>
              <a:t>Objectives</a:t>
            </a:r>
          </a:p>
        </p:txBody>
      </p:sp>
      <p:sp>
        <p:nvSpPr>
          <p:cNvPr id="3" name="Content Placeholder 2"/>
          <p:cNvSpPr>
            <a:spLocks noGrp="1"/>
          </p:cNvSpPr>
          <p:nvPr>
            <p:ph idx="1"/>
          </p:nvPr>
        </p:nvSpPr>
        <p:spPr>
          <a:xfrm>
            <a:off x="0" y="762000"/>
            <a:ext cx="9144000" cy="6096000"/>
          </a:xfrm>
        </p:spPr>
        <p:txBody>
          <a:bodyPr rtlCol="0">
            <a:noAutofit/>
          </a:bodyPr>
          <a:lstStyle/>
          <a:p>
            <a:pPr eaLnBrk="1" fontAlgn="auto" hangingPunct="1">
              <a:lnSpc>
                <a:spcPct val="150000"/>
              </a:lnSpc>
              <a:spcAft>
                <a:spcPts val="0"/>
              </a:spcAft>
              <a:buFont typeface="Arial" pitchFamily="34" charset="0"/>
              <a:buNone/>
              <a:defRPr/>
            </a:pPr>
            <a:r>
              <a:rPr lang="en-GB" sz="3000" dirty="0" smtClean="0"/>
              <a:t>The major objectives of the 2010 KSPA were to:</a:t>
            </a:r>
            <a:endParaRPr lang="en-GB" sz="2800" dirty="0" smtClean="0"/>
          </a:p>
          <a:p>
            <a:pPr lvl="0"/>
            <a:r>
              <a:rPr lang="en-GB" sz="2600" dirty="0" smtClean="0"/>
              <a:t>Describe the processes used in providing child, maternal, family planning, and reproductive health services and the extent to which accepted standards for quality service provision are followed</a:t>
            </a:r>
            <a:endParaRPr lang="en-US" sz="2600" dirty="0" smtClean="0"/>
          </a:p>
          <a:p>
            <a:pPr lvl="0"/>
            <a:r>
              <a:rPr lang="en-GB" sz="2600" dirty="0" smtClean="0"/>
              <a:t>Describe clients’ perceptions of services provided</a:t>
            </a:r>
            <a:endParaRPr lang="en-US" sz="2600" dirty="0" smtClean="0"/>
          </a:p>
          <a:p>
            <a:pPr lvl="0"/>
            <a:r>
              <a:rPr lang="en-GB" sz="2600" dirty="0" smtClean="0"/>
              <a:t>Provide information on the capacity of health facilities to provide HIV/AIDS preventive, diagnostic, and care and support services</a:t>
            </a:r>
            <a:endParaRPr lang="en-US" sz="2600" dirty="0" smtClean="0"/>
          </a:p>
          <a:p>
            <a:pPr lvl="0"/>
            <a:r>
              <a:rPr lang="en-GB" sz="2600" dirty="0" smtClean="0"/>
              <a:t>Document current record-keeping practices</a:t>
            </a:r>
            <a:endParaRPr lang="en-US" sz="2600" dirty="0" smtClean="0"/>
          </a:p>
          <a:p>
            <a:pPr lvl="0"/>
            <a:r>
              <a:rPr lang="en-GB" sz="2600" dirty="0" smtClean="0"/>
              <a:t>Gauge progress in the performance of the Kenya health delivery system through a comparison with 1999 KSPA and 2004 KSPA findings</a:t>
            </a:r>
            <a:endParaRPr lang="en-US" sz="2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0242" name="Title 1"/>
          <p:cNvSpPr>
            <a:spLocks noGrp="1"/>
          </p:cNvSpPr>
          <p:nvPr>
            <p:ph type="ctrTitle"/>
          </p:nvPr>
        </p:nvSpPr>
        <p:spPr/>
        <p:txBody>
          <a:bodyPr/>
          <a:lstStyle/>
          <a:p>
            <a:pPr eaLnBrk="1" hangingPunct="1"/>
            <a:r>
              <a:rPr lang="en-US" b="1" dirty="0" smtClean="0"/>
              <a:t>HEALTH SYSTEM IN KENYA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1266" name="Title 1"/>
          <p:cNvSpPr>
            <a:spLocks noGrp="1"/>
          </p:cNvSpPr>
          <p:nvPr>
            <p:ph type="title"/>
          </p:nvPr>
        </p:nvSpPr>
        <p:spPr>
          <a:xfrm>
            <a:off x="0" y="0"/>
            <a:ext cx="9144000" cy="1143000"/>
          </a:xfrm>
        </p:spPr>
        <p:txBody>
          <a:bodyPr/>
          <a:lstStyle/>
          <a:p>
            <a:pPr algn="l" eaLnBrk="1" hangingPunct="1"/>
            <a:r>
              <a:rPr lang="en-US" b="1" smtClean="0"/>
              <a:t>Progress</a:t>
            </a:r>
          </a:p>
        </p:txBody>
      </p:sp>
      <p:sp>
        <p:nvSpPr>
          <p:cNvPr id="11267" name="Content Placeholder 2"/>
          <p:cNvSpPr>
            <a:spLocks noGrp="1"/>
          </p:cNvSpPr>
          <p:nvPr>
            <p:ph idx="1"/>
          </p:nvPr>
        </p:nvSpPr>
        <p:spPr>
          <a:xfrm>
            <a:off x="0" y="1066800"/>
            <a:ext cx="9144000" cy="5791200"/>
          </a:xfrm>
        </p:spPr>
        <p:txBody>
          <a:bodyPr>
            <a:normAutofit/>
          </a:bodyPr>
          <a:lstStyle/>
          <a:p>
            <a:pPr eaLnBrk="1" hangingPunct="1"/>
            <a:r>
              <a:rPr lang="en-US" dirty="0" smtClean="0"/>
              <a:t>The total fertility rate (TFR) has decreased from an average of 4.9 children per woman in 2003 to 4.6 in 2008-09.</a:t>
            </a:r>
          </a:p>
          <a:p>
            <a:pPr eaLnBrk="1" hangingPunct="1"/>
            <a:r>
              <a:rPr lang="en-US" dirty="0" smtClean="0"/>
              <a:t>39% of currently married women are using a modern method of contraception.</a:t>
            </a:r>
          </a:p>
          <a:p>
            <a:pPr eaLnBrk="1" hangingPunct="1"/>
            <a:r>
              <a:rPr lang="en-US" dirty="0" smtClean="0"/>
              <a:t>77% of children receive all basic vaccinations.</a:t>
            </a:r>
          </a:p>
          <a:p>
            <a:pPr eaLnBrk="1" hangingPunct="1"/>
            <a:r>
              <a:rPr lang="en-US" dirty="0" smtClean="0"/>
              <a:t>57% of Kenyan women and 40% of men have ever been tested for HIV and received the results.</a:t>
            </a:r>
          </a:p>
          <a:p>
            <a:pPr eaLnBrk="1" hangingPunct="1"/>
            <a:r>
              <a:rPr lang="en-US" dirty="0" smtClean="0"/>
              <a:t>Over half (56%) of households own </a:t>
            </a:r>
            <a:r>
              <a:rPr lang="en-US" smtClean="0"/>
              <a:t>an insecticide-treated net (ITN).</a:t>
            </a:r>
            <a:endParaRPr lang="en-US" dirty="0" smtClean="0"/>
          </a:p>
          <a:p>
            <a:pPr algn="ctr" eaLnBrk="1" hangingPunct="1">
              <a:buFont typeface="Arial" pitchFamily="34" charset="0"/>
              <a:buNone/>
            </a:pPr>
            <a:r>
              <a:rPr lang="en-US" sz="1800" dirty="0" smtClean="0"/>
              <a:t>(Statistics from 2003 and 2007-08 Kenya Demographic &amp; Health Surveys)</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l" eaLnBrk="1" hangingPunct="1"/>
            <a:r>
              <a:rPr lang="en-US" b="1" dirty="0" smtClean="0"/>
              <a:t>Policies and Strategies</a:t>
            </a:r>
          </a:p>
        </p:txBody>
      </p:sp>
      <p:sp>
        <p:nvSpPr>
          <p:cNvPr id="12291" name="Content Placeholder 2"/>
          <p:cNvSpPr>
            <a:spLocks noGrp="1"/>
          </p:cNvSpPr>
          <p:nvPr>
            <p:ph idx="1"/>
          </p:nvPr>
        </p:nvSpPr>
        <p:spPr/>
        <p:txBody>
          <a:bodyPr>
            <a:normAutofit lnSpcReduction="10000"/>
          </a:bodyPr>
          <a:lstStyle/>
          <a:p>
            <a:pPr eaLnBrk="1" hangingPunct="1"/>
            <a:r>
              <a:rPr lang="en-US" dirty="0" smtClean="0"/>
              <a:t>Kenya Vision 2030- advocates health for all</a:t>
            </a:r>
          </a:p>
          <a:p>
            <a:pPr eaLnBrk="1" hangingPunct="1"/>
            <a:r>
              <a:rPr lang="en-US" dirty="0" smtClean="0"/>
              <a:t>National Health Sector Strategic Plan II 2005-2010 (NHSSP-II):</a:t>
            </a:r>
          </a:p>
          <a:p>
            <a:pPr lvl="1" eaLnBrk="1" hangingPunct="1"/>
            <a:r>
              <a:rPr lang="en-US" dirty="0" smtClean="0"/>
              <a:t>Kenya Essential Package for Health (KEPH): six life phases and six service delivery levels</a:t>
            </a:r>
          </a:p>
          <a:p>
            <a:r>
              <a:rPr lang="en-US" dirty="0" smtClean="0"/>
              <a:t>Public Service Reform Strategy: ensure Kenya has an efficient and effective public service</a:t>
            </a:r>
          </a:p>
          <a:p>
            <a:pPr eaLnBrk="1" hangingPunct="1"/>
            <a:r>
              <a:rPr lang="en-US" dirty="0" smtClean="0"/>
              <a:t>Health Sector Reform: Kenya Health Policy Framework (1994-2010)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l" eaLnBrk="1" hangingPunct="1"/>
            <a:r>
              <a:rPr lang="en-US" b="1" dirty="0" smtClean="0">
                <a:solidFill>
                  <a:srgbClr val="FF0000"/>
                </a:solidFill>
              </a:rPr>
              <a:t>Policies and Strategies</a:t>
            </a:r>
          </a:p>
        </p:txBody>
      </p:sp>
      <p:sp>
        <p:nvSpPr>
          <p:cNvPr id="13315" name="Content Placeholder 2"/>
          <p:cNvSpPr>
            <a:spLocks noGrp="1"/>
          </p:cNvSpPr>
          <p:nvPr>
            <p:ph idx="1"/>
          </p:nvPr>
        </p:nvSpPr>
        <p:spPr/>
        <p:txBody>
          <a:bodyPr/>
          <a:lstStyle/>
          <a:p>
            <a:pPr eaLnBrk="1" hangingPunct="1"/>
            <a:r>
              <a:rPr lang="en-US" dirty="0" smtClean="0"/>
              <a:t>HIV/AIDS:</a:t>
            </a:r>
          </a:p>
          <a:p>
            <a:pPr lvl="1" eaLnBrk="1" hangingPunct="1"/>
            <a:r>
              <a:rPr lang="en-US" dirty="0" smtClean="0"/>
              <a:t>Provider-initiated HIV testing and Voluntary </a:t>
            </a:r>
            <a:r>
              <a:rPr lang="en-US" dirty="0" err="1" smtClean="0"/>
              <a:t>Counselling</a:t>
            </a:r>
            <a:r>
              <a:rPr lang="en-US" dirty="0" smtClean="0"/>
              <a:t> and Testing (VCT)</a:t>
            </a:r>
          </a:p>
          <a:p>
            <a:pPr lvl="1" eaLnBrk="1" hangingPunct="1"/>
            <a:r>
              <a:rPr lang="en-US" dirty="0" smtClean="0"/>
              <a:t>2002- PMTCT started in </a:t>
            </a:r>
            <a:r>
              <a:rPr lang="en-US" dirty="0" err="1" smtClean="0"/>
              <a:t>Oshakati</a:t>
            </a:r>
            <a:r>
              <a:rPr lang="en-US" dirty="0" smtClean="0"/>
              <a:t> Hospital and </a:t>
            </a:r>
            <a:r>
              <a:rPr lang="en-US" dirty="0" err="1" smtClean="0"/>
              <a:t>Katatura</a:t>
            </a:r>
            <a:r>
              <a:rPr lang="en-US" dirty="0" smtClean="0"/>
              <a:t> State Hospital;  currently PMTCT services have been rolled out in 206 health facilities.</a:t>
            </a:r>
          </a:p>
          <a:p>
            <a:pPr lvl="1" eaLnBrk="1" hangingPunct="1"/>
            <a:r>
              <a:rPr lang="en-US" dirty="0" smtClean="0"/>
              <a:t>HIV Prevention: government provides condoms, social marketing for condoms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l" eaLnBrk="1" hangingPunct="1"/>
            <a:r>
              <a:rPr lang="en-US" b="1" dirty="0" smtClean="0">
                <a:solidFill>
                  <a:srgbClr val="FF0000"/>
                </a:solidFill>
              </a:rPr>
              <a:t>Policies and Strategies</a:t>
            </a:r>
          </a:p>
        </p:txBody>
      </p:sp>
      <p:sp>
        <p:nvSpPr>
          <p:cNvPr id="14339" name="Content Placeholder 2"/>
          <p:cNvSpPr>
            <a:spLocks noGrp="1"/>
          </p:cNvSpPr>
          <p:nvPr>
            <p:ph idx="1"/>
          </p:nvPr>
        </p:nvSpPr>
        <p:spPr/>
        <p:txBody>
          <a:bodyPr/>
          <a:lstStyle/>
          <a:p>
            <a:pPr eaLnBrk="1" hangingPunct="1"/>
            <a:r>
              <a:rPr lang="en-US" dirty="0" smtClean="0"/>
              <a:t>Malaria:</a:t>
            </a:r>
          </a:p>
          <a:p>
            <a:pPr lvl="1" eaLnBrk="1" hangingPunct="1"/>
            <a:r>
              <a:rPr lang="en-US" dirty="0" smtClean="0"/>
              <a:t>Malaria vector control programs</a:t>
            </a:r>
          </a:p>
          <a:p>
            <a:pPr lvl="1" eaLnBrk="1" hangingPunct="1"/>
            <a:r>
              <a:rPr lang="en-US" dirty="0" err="1" smtClean="0"/>
              <a:t>Artemisin</a:t>
            </a:r>
            <a:r>
              <a:rPr lang="en-US" dirty="0" smtClean="0"/>
              <a:t>-based combination therapy (ACT)</a:t>
            </a:r>
          </a:p>
          <a:p>
            <a:pPr lvl="1" eaLnBrk="1" hangingPunct="1"/>
            <a:r>
              <a:rPr lang="en-US" dirty="0" smtClean="0"/>
              <a:t>Call to eliminate malaria in Namibia</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KSPA Theme1">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KSPA Theme1">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KSPA">
      <a:dk1>
        <a:srgbClr val="000000"/>
      </a:dk1>
      <a:lt1>
        <a:sysClr val="window" lastClr="FFFFFF"/>
      </a:lt1>
      <a:dk2>
        <a:srgbClr val="638DC8"/>
      </a:dk2>
      <a:lt2>
        <a:srgbClr val="C0B08B"/>
      </a:lt2>
      <a:accent1>
        <a:srgbClr val="B52438"/>
      </a:accent1>
      <a:accent2>
        <a:srgbClr val="000000"/>
      </a:accent2>
      <a:accent3>
        <a:srgbClr val="EA96A2"/>
      </a:accent3>
      <a:accent4>
        <a:srgbClr val="32578E"/>
      </a:accent4>
      <a:accent5>
        <a:srgbClr val="645636"/>
      </a:accent5>
      <a:accent6>
        <a:srgbClr val="800080"/>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KSPA Theme1</Template>
  <TotalTime>826</TotalTime>
  <Words>1738</Words>
  <Application>Microsoft Office PowerPoint</Application>
  <PresentationFormat>On-screen Show (4:3)</PresentationFormat>
  <Paragraphs>238</Paragraphs>
  <Slides>32</Slides>
  <Notes>8</Notes>
  <HiddenSlides>0</HiddenSlides>
  <MMClips>0</MMClips>
  <ScaleCrop>false</ScaleCrop>
  <HeadingPairs>
    <vt:vector size="4" baseType="variant">
      <vt:variant>
        <vt:lpstr>Theme</vt:lpstr>
      </vt:variant>
      <vt:variant>
        <vt:i4>4</vt:i4>
      </vt:variant>
      <vt:variant>
        <vt:lpstr>Slide Titles</vt:lpstr>
      </vt:variant>
      <vt:variant>
        <vt:i4>32</vt:i4>
      </vt:variant>
    </vt:vector>
  </HeadingPairs>
  <TitlesOfParts>
    <vt:vector size="36" baseType="lpstr">
      <vt:lpstr>KSPA Theme1</vt:lpstr>
      <vt:lpstr>Custom Design</vt:lpstr>
      <vt:lpstr>1_KSPA Theme1</vt:lpstr>
      <vt:lpstr>1_Custom Design</vt:lpstr>
      <vt:lpstr>Slide 1</vt:lpstr>
      <vt:lpstr>Slide 2</vt:lpstr>
      <vt:lpstr>Objectives</vt:lpstr>
      <vt:lpstr>Objectives</vt:lpstr>
      <vt:lpstr>HEALTH SYSTEM IN KENYA</vt:lpstr>
      <vt:lpstr>Progress</vt:lpstr>
      <vt:lpstr>Policies and Strategies</vt:lpstr>
      <vt:lpstr>Policies and Strategies</vt:lpstr>
      <vt:lpstr>Policies and Strategies</vt:lpstr>
      <vt:lpstr>Organization of the Health System</vt:lpstr>
      <vt:lpstr>Organization of the Health System: Public Health Sector</vt:lpstr>
      <vt:lpstr>Organization of the Health System: Private Health Sector</vt:lpstr>
      <vt:lpstr>2010 KSPA  Survey Methodology</vt:lpstr>
      <vt:lpstr>Contents of the 2009 NHFC</vt:lpstr>
      <vt:lpstr>Questionnaires</vt:lpstr>
      <vt:lpstr>Data Collection Tools</vt:lpstr>
      <vt:lpstr>Sampling of Facilities</vt:lpstr>
      <vt:lpstr>Weighting</vt:lpstr>
      <vt:lpstr>Weighting Explanation</vt:lpstr>
      <vt:lpstr>Facility Types</vt:lpstr>
      <vt:lpstr>Distribution of Sampled Facilities,  by Type of Facility (N=695) </vt:lpstr>
      <vt:lpstr>Distribution of Sampled Facilities, by Managing Authority (N=695)</vt:lpstr>
      <vt:lpstr>Provincial Breakdown</vt:lpstr>
      <vt:lpstr>Sampling of Health Service Providers  for Interviews</vt:lpstr>
      <vt:lpstr>Distribution of Interviewed Providers  by Facility Type (N=3,051)</vt:lpstr>
      <vt:lpstr>Distribution of Interviewed Providers by Managing Authority (N=3,051)</vt:lpstr>
      <vt:lpstr>Distribution of Interviewed Providers by Qualification (N=3,051)</vt:lpstr>
      <vt:lpstr>Sample for Observations and  Exit Interviews</vt:lpstr>
      <vt:lpstr>Fieldwork Training</vt:lpstr>
      <vt:lpstr>Data Collection (1)</vt:lpstr>
      <vt:lpstr>Data Collection (2)</vt:lpstr>
      <vt:lpstr>Slide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Sarah Schneider</dc:creator>
  <cp:lastModifiedBy>Administrator</cp:lastModifiedBy>
  <cp:revision>193</cp:revision>
  <dcterms:created xsi:type="dcterms:W3CDTF">2010-08-17T13:53:29Z</dcterms:created>
  <dcterms:modified xsi:type="dcterms:W3CDTF">2012-06-15T18:15:49Z</dcterms:modified>
</cp:coreProperties>
</file>