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harts/chart28.xml" ContentType="application/vnd.openxmlformats-officedocument.drawingml.char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harts/chart17.xml" ContentType="application/vnd.openxmlformats-officedocument.drawingml.char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harts/chart13.xml" ContentType="application/vnd.openxmlformats-officedocument.drawingml.chart+xml"/>
  <Override PartName="/ppt/notesSlides/notesSlide16.xml" ContentType="application/vnd.openxmlformats-officedocument.presentationml.notesSlide+xml"/>
  <Override PartName="/ppt/charts/chart24.xml" ContentType="application/vnd.openxmlformats-officedocument.drawingml.char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charts/chart31.xml" ContentType="application/vnd.openxmlformats-officedocument.drawingml.chart+xml"/>
  <Override PartName="/ppt/charts/chart7.xml" ContentType="application/vnd.openxmlformats-officedocument.drawingml.chart+xml"/>
  <Override PartName="/ppt/notesSlides/notesSlide12.xml" ContentType="application/vnd.openxmlformats-officedocument.presentationml.notesSlide+xml"/>
  <Override PartName="/ppt/charts/chart20.xml" ContentType="application/vnd.openxmlformats-officedocument.drawingml.chart+xml"/>
  <Default Extension="xlsx" ContentType="application/vnd.openxmlformats-officedocument.spreadsheetml.sheet"/>
  <Override PartName="/ppt/charts/chart3.xml" ContentType="application/vnd.openxmlformats-officedocument.drawingml.chart+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Override PartName="/ppt/charts/chart29.xml" ContentType="application/vnd.openxmlformats-officedocument.drawingml.char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charts/chart18.xml" ContentType="application/vnd.openxmlformats-officedocument.drawingml.char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charts/chart25.xml" ContentType="application/vnd.openxmlformats-officedocument.drawingml.char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charts/chart14.xml" ContentType="application/vnd.openxmlformats-officedocument.drawingml.chart+xml"/>
  <Override PartName="/ppt/notesSlides/notesSlide15.xml" ContentType="application/vnd.openxmlformats-officedocument.presentationml.notesSlide+xml"/>
  <Override PartName="/ppt/charts/chart23.xml" ContentType="application/vnd.openxmlformats-officedocument.drawingml.chart+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charts/chart8.xml" ContentType="application/vnd.openxmlformats-officedocument.drawingml.chart+xml"/>
  <Override PartName="/ppt/charts/chart12.xml" ContentType="application/vnd.openxmlformats-officedocument.drawingml.chart+xml"/>
  <Override PartName="/ppt/notesSlides/notesSlide13.xml" ContentType="application/vnd.openxmlformats-officedocument.presentationml.notesSlide+xml"/>
  <Override PartName="/ppt/charts/chart21.xml" ContentType="application/vnd.openxmlformats-officedocument.drawingml.chart+xml"/>
  <Override PartName="/ppt/notesSlides/notesSlide22.xml" ContentType="application/vnd.openxmlformats-officedocument.presentationml.notesSlide+xml"/>
  <Override PartName="/ppt/charts/chart30.xml" ContentType="application/vnd.openxmlformats-officedocument.drawingml.chart+xml"/>
  <Override PartName="/ppt/slideLayouts/slideLayout10.xml" ContentType="application/vnd.openxmlformats-officedocument.presentationml.slideLayout+xml"/>
  <Override PartName="/ppt/charts/chart6.xml" ContentType="application/vnd.openxmlformats-officedocument.drawingml.chart+xml"/>
  <Override PartName="/ppt/charts/chart10.xml" ContentType="application/vnd.openxmlformats-officedocument.drawingml.char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charts/chart2.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harts/chart19.xml" ContentType="application/vnd.openxmlformats-officedocument.drawingml.char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charts/chart26.xml" ContentType="application/vnd.openxmlformats-officedocument.drawingml.char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charts/chart15.xml" ContentType="application/vnd.openxmlformats-officedocument.drawingml.char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notesSlides/notesSlide14.xml" ContentType="application/vnd.openxmlformats-officedocument.presentationml.notesSlide+xml"/>
  <Override PartName="/ppt/charts/chart22.xml" ContentType="application/vnd.openxmlformats-officedocument.drawingml.char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harts/chart27.xml" ContentType="application/vnd.openxmlformats-officedocument.drawingml.char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Default Extension="jpeg" ContentType="image/jpeg"/>
  <Override PartName="/ppt/charts/chart16.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5" r:id="rId2"/>
  </p:sldMasterIdLst>
  <p:notesMasterIdLst>
    <p:notesMasterId r:id="rId62"/>
  </p:notesMasterIdLst>
  <p:handoutMasterIdLst>
    <p:handoutMasterId r:id="rId63"/>
  </p:handoutMasterIdLst>
  <p:sldIdLst>
    <p:sldId id="256" r:id="rId3"/>
    <p:sldId id="265" r:id="rId4"/>
    <p:sldId id="405" r:id="rId5"/>
    <p:sldId id="406" r:id="rId6"/>
    <p:sldId id="407" r:id="rId7"/>
    <p:sldId id="282" r:id="rId8"/>
    <p:sldId id="314" r:id="rId9"/>
    <p:sldId id="310" r:id="rId10"/>
    <p:sldId id="412" r:id="rId11"/>
    <p:sldId id="413" r:id="rId12"/>
    <p:sldId id="276" r:id="rId13"/>
    <p:sldId id="286" r:id="rId14"/>
    <p:sldId id="297" r:id="rId15"/>
    <p:sldId id="363" r:id="rId16"/>
    <p:sldId id="366" r:id="rId17"/>
    <p:sldId id="375" r:id="rId18"/>
    <p:sldId id="415" r:id="rId19"/>
    <p:sldId id="414" r:id="rId20"/>
    <p:sldId id="377" r:id="rId21"/>
    <p:sldId id="382" r:id="rId22"/>
    <p:sldId id="378" r:id="rId23"/>
    <p:sldId id="335" r:id="rId24"/>
    <p:sldId id="379" r:id="rId25"/>
    <p:sldId id="367" r:id="rId26"/>
    <p:sldId id="416" r:id="rId27"/>
    <p:sldId id="417" r:id="rId28"/>
    <p:sldId id="384" r:id="rId29"/>
    <p:sldId id="381" r:id="rId30"/>
    <p:sldId id="315" r:id="rId31"/>
    <p:sldId id="385" r:id="rId32"/>
    <p:sldId id="386" r:id="rId33"/>
    <p:sldId id="387" r:id="rId34"/>
    <p:sldId id="388" r:id="rId35"/>
    <p:sldId id="364" r:id="rId36"/>
    <p:sldId id="368" r:id="rId37"/>
    <p:sldId id="418" r:id="rId38"/>
    <p:sldId id="419" r:id="rId39"/>
    <p:sldId id="390" r:id="rId40"/>
    <p:sldId id="391" r:id="rId41"/>
    <p:sldId id="365" r:id="rId42"/>
    <p:sldId id="369" r:id="rId43"/>
    <p:sldId id="394" r:id="rId44"/>
    <p:sldId id="420" r:id="rId45"/>
    <p:sldId id="421" r:id="rId46"/>
    <p:sldId id="422" r:id="rId47"/>
    <p:sldId id="423" r:id="rId48"/>
    <p:sldId id="397" r:id="rId49"/>
    <p:sldId id="403" r:id="rId50"/>
    <p:sldId id="428" r:id="rId51"/>
    <p:sldId id="372" r:id="rId52"/>
    <p:sldId id="370" r:id="rId53"/>
    <p:sldId id="424" r:id="rId54"/>
    <p:sldId id="425" r:id="rId55"/>
    <p:sldId id="393" r:id="rId56"/>
    <p:sldId id="399" r:id="rId57"/>
    <p:sldId id="426" r:id="rId58"/>
    <p:sldId id="427" r:id="rId59"/>
    <p:sldId id="402" r:id="rId60"/>
    <p:sldId id="374" r:id="rId61"/>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131" autoAdjust="0"/>
  </p:normalViewPr>
  <p:slideViewPr>
    <p:cSldViewPr>
      <p:cViewPr>
        <p:scale>
          <a:sx n="80" d="100"/>
          <a:sy n="80" d="100"/>
        </p:scale>
        <p:origin x="-226" y="-5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handoutMaster" Target="handoutMasters/handout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Office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Office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Office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Office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Office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Office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Office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Office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Office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Office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Office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Office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Office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Office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Office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Office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Office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Office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Office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Office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Office_Excel_Worksheet31.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clustered"/>
        <c:ser>
          <c:idx val="0"/>
          <c:order val="0"/>
          <c:tx>
            <c:strRef>
              <c:f>Sheet1!$B$1</c:f>
              <c:strCache>
                <c:ptCount val="1"/>
                <c:pt idx="0">
                  <c:v>Women</c:v>
                </c:pt>
              </c:strCache>
            </c:strRef>
          </c:tx>
          <c:spPr>
            <a:solidFill>
              <a:schemeClr val="bg2"/>
            </a:solidFill>
          </c:spPr>
          <c:dLbls>
            <c:txPr>
              <a:bodyPr/>
              <a:lstStyle/>
              <a:p>
                <a:pPr>
                  <a:defRPr b="1"/>
                </a:pPr>
                <a:endParaRPr lang="en-US"/>
              </a:p>
            </c:txPr>
            <c:showVal val="1"/>
          </c:dLbls>
          <c:cat>
            <c:strRef>
              <c:f>Sheet1!$A$2:$A$3</c:f>
              <c:strCache>
                <c:ptCount val="2"/>
                <c:pt idx="0">
                  <c:v>Ever tested  and received results</c:v>
                </c:pt>
                <c:pt idx="1">
                  <c:v>Tested in 12 months before the survey and received results</c:v>
                </c:pt>
              </c:strCache>
            </c:strRef>
          </c:cat>
          <c:val>
            <c:numRef>
              <c:f>Sheet1!$B$2:$B$3</c:f>
              <c:numCache>
                <c:formatCode>General</c:formatCode>
                <c:ptCount val="2"/>
                <c:pt idx="0">
                  <c:v>57</c:v>
                </c:pt>
                <c:pt idx="1">
                  <c:v>29</c:v>
                </c:pt>
              </c:numCache>
            </c:numRef>
          </c:val>
        </c:ser>
        <c:ser>
          <c:idx val="1"/>
          <c:order val="1"/>
          <c:tx>
            <c:strRef>
              <c:f>Sheet1!$C$1</c:f>
              <c:strCache>
                <c:ptCount val="1"/>
                <c:pt idx="0">
                  <c:v>Men</c:v>
                </c:pt>
              </c:strCache>
            </c:strRef>
          </c:tx>
          <c:spPr>
            <a:solidFill>
              <a:schemeClr val="tx2">
                <a:lumMod val="50000"/>
              </a:schemeClr>
            </a:solidFill>
          </c:spPr>
          <c:dLbls>
            <c:txPr>
              <a:bodyPr/>
              <a:lstStyle/>
              <a:p>
                <a:pPr>
                  <a:defRPr b="1"/>
                </a:pPr>
                <a:endParaRPr lang="en-US"/>
              </a:p>
            </c:txPr>
            <c:showVal val="1"/>
          </c:dLbls>
          <c:cat>
            <c:strRef>
              <c:f>Sheet1!$A$2:$A$3</c:f>
              <c:strCache>
                <c:ptCount val="2"/>
                <c:pt idx="0">
                  <c:v>Ever tested  and received results</c:v>
                </c:pt>
                <c:pt idx="1">
                  <c:v>Tested in 12 months before the survey and received results</c:v>
                </c:pt>
              </c:strCache>
            </c:strRef>
          </c:cat>
          <c:val>
            <c:numRef>
              <c:f>Sheet1!$C$2:$C$3</c:f>
              <c:numCache>
                <c:formatCode>General</c:formatCode>
                <c:ptCount val="2"/>
                <c:pt idx="0">
                  <c:v>40</c:v>
                </c:pt>
                <c:pt idx="1">
                  <c:v>22</c:v>
                </c:pt>
              </c:numCache>
            </c:numRef>
          </c:val>
        </c:ser>
        <c:dLbls>
          <c:showVal val="1"/>
        </c:dLbls>
        <c:overlap val="-25"/>
        <c:axId val="87318528"/>
        <c:axId val="87320064"/>
      </c:barChart>
      <c:catAx>
        <c:axId val="87318528"/>
        <c:scaling>
          <c:orientation val="minMax"/>
        </c:scaling>
        <c:axPos val="b"/>
        <c:numFmt formatCode="General" sourceLinked="1"/>
        <c:majorTickMark val="none"/>
        <c:tickLblPos val="nextTo"/>
        <c:crossAx val="87320064"/>
        <c:crosses val="autoZero"/>
        <c:auto val="1"/>
        <c:lblAlgn val="ctr"/>
        <c:lblOffset val="100"/>
      </c:catAx>
      <c:valAx>
        <c:axId val="87320064"/>
        <c:scaling>
          <c:orientation val="minMax"/>
        </c:scaling>
        <c:delete val="1"/>
        <c:axPos val="l"/>
        <c:numFmt formatCode="General" sourceLinked="1"/>
        <c:tickLblPos val="none"/>
        <c:crossAx val="87318528"/>
        <c:crosses val="autoZero"/>
        <c:crossBetween val="between"/>
      </c:valAx>
      <c:spPr>
        <a:noFill/>
        <a:ln w="25398">
          <a:noFill/>
        </a:ln>
      </c:spPr>
    </c:plotArea>
    <c:legend>
      <c:legendPos val="t"/>
      <c:layout/>
    </c:legend>
    <c:plotVisOnly val="1"/>
    <c:dispBlanksAs val="gap"/>
  </c:chart>
  <c:txPr>
    <a:bodyPr/>
    <a:lstStyle/>
    <a:p>
      <a:pPr>
        <a:defRPr sz="1800">
          <a:solidFill>
            <a:schemeClr val="tx1"/>
          </a:solidFill>
        </a:defRPr>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spPr>
            <a:solidFill>
              <a:schemeClr val="accent1">
                <a:lumMod val="50000"/>
              </a:schemeClr>
            </a:solidFill>
          </c:spPr>
          <c:dPt>
            <c:idx val="1"/>
            <c:spPr>
              <a:solidFill>
                <a:schemeClr val="bg2">
                  <a:lumMod val="20000"/>
                  <a:lumOff val="80000"/>
                </a:schemeClr>
              </a:solidFill>
            </c:spPr>
          </c:dPt>
          <c:dPt>
            <c:idx val="2"/>
            <c:spPr>
              <a:solidFill>
                <a:schemeClr val="accent3">
                  <a:lumMod val="75000"/>
                </a:schemeClr>
              </a:solidFill>
            </c:spPr>
          </c:dPt>
          <c:dPt>
            <c:idx val="3"/>
            <c:spPr>
              <a:solidFill>
                <a:schemeClr val="accent4"/>
              </a:solidFill>
            </c:spPr>
          </c:dPt>
          <c:dLbls>
            <c:txPr>
              <a:bodyPr/>
              <a:lstStyle/>
              <a:p>
                <a:pPr>
                  <a:defRPr b="1"/>
                </a:pPr>
                <a:endParaRPr lang="en-US"/>
              </a:p>
            </c:txPr>
            <c:showVal val="1"/>
          </c:dLbls>
          <c:cat>
            <c:strRef>
              <c:f>Sheet1!$A$1:$D$1</c:f>
              <c:strCache>
                <c:ptCount val="4"/>
                <c:pt idx="0">
                  <c:v>Government</c:v>
                </c:pt>
                <c:pt idx="1">
                  <c:v>Mission/NGO</c:v>
                </c:pt>
                <c:pt idx="2">
                  <c:v>Private (for profit)</c:v>
                </c:pt>
                <c:pt idx="3">
                  <c:v>Faith-based organisation</c:v>
                </c:pt>
              </c:strCache>
            </c:strRef>
          </c:cat>
          <c:val>
            <c:numRef>
              <c:f>Sheet1!$A$2:$D$2</c:f>
              <c:numCache>
                <c:formatCode>General</c:formatCode>
                <c:ptCount val="4"/>
                <c:pt idx="0">
                  <c:v>71</c:v>
                </c:pt>
                <c:pt idx="1">
                  <c:v>79</c:v>
                </c:pt>
                <c:pt idx="2">
                  <c:v>49</c:v>
                </c:pt>
                <c:pt idx="3">
                  <c:v>75</c:v>
                </c:pt>
              </c:numCache>
            </c:numRef>
          </c:val>
        </c:ser>
        <c:dLbls>
          <c:showVal val="1"/>
        </c:dLbls>
        <c:overlap val="-25"/>
        <c:axId val="112245376"/>
        <c:axId val="112259456"/>
      </c:barChart>
      <c:catAx>
        <c:axId val="112245376"/>
        <c:scaling>
          <c:orientation val="minMax"/>
        </c:scaling>
        <c:axPos val="b"/>
        <c:numFmt formatCode="General" sourceLinked="1"/>
        <c:majorTickMark val="none"/>
        <c:tickLblPos val="nextTo"/>
        <c:spPr>
          <a:ln>
            <a:solidFill>
              <a:schemeClr val="tx1"/>
            </a:solidFill>
          </a:ln>
        </c:spPr>
        <c:crossAx val="112259456"/>
        <c:crosses val="autoZero"/>
        <c:auto val="1"/>
        <c:lblAlgn val="ctr"/>
        <c:lblOffset val="100"/>
      </c:catAx>
      <c:valAx>
        <c:axId val="112259456"/>
        <c:scaling>
          <c:orientation val="minMax"/>
        </c:scaling>
        <c:delete val="1"/>
        <c:axPos val="l"/>
        <c:numFmt formatCode="General" sourceLinked="1"/>
        <c:tickLblPos val="none"/>
        <c:crossAx val="112245376"/>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53360279965004376"/>
          <c:y val="1.7543223763696204E-2"/>
          <c:w val="0.46639720034995802"/>
          <c:h val="0.94086022757170695"/>
        </c:manualLayout>
      </c:layout>
      <c:barChart>
        <c:barDir val="bar"/>
        <c:grouping val="clustered"/>
        <c:ser>
          <c:idx val="0"/>
          <c:order val="0"/>
          <c:tx>
            <c:strRef>
              <c:f>Sheet1!$B$1</c:f>
              <c:strCache>
                <c:ptCount val="1"/>
                <c:pt idx="0">
                  <c:v>Series 1</c:v>
                </c:pt>
              </c:strCache>
            </c:strRef>
          </c:tx>
          <c:spPr>
            <a:solidFill>
              <a:schemeClr val="tx2">
                <a:lumMod val="75000"/>
              </a:schemeClr>
            </a:solidFill>
          </c:spPr>
          <c:dPt>
            <c:idx val="0"/>
            <c:spPr>
              <a:solidFill>
                <a:schemeClr val="accent1"/>
              </a:solidFill>
            </c:spPr>
          </c:dPt>
          <c:dLbls>
            <c:txPr>
              <a:bodyPr/>
              <a:lstStyle/>
              <a:p>
                <a:pPr>
                  <a:defRPr b="1"/>
                </a:pPr>
                <a:endParaRPr lang="en-US"/>
              </a:p>
            </c:txPr>
            <c:showVal val="1"/>
          </c:dLbls>
          <c:cat>
            <c:strRef>
              <c:f>Sheet1!$A$2:$A$9</c:f>
              <c:strCache>
                <c:ptCount val="8"/>
                <c:pt idx="0">
                  <c:v>Trained and supervised staff available for all key services</c:v>
                </c:pt>
                <c:pt idx="1">
                  <c:v>Supervised providers of CSS for PLHA</c:v>
                </c:pt>
                <c:pt idx="2">
                  <c:v>Nutritional rehabilitation for HIV/AIDS clients</c:v>
                </c:pt>
                <c:pt idx="3">
                  <c:v>AIDS in children</c:v>
                </c:pt>
                <c:pt idx="4">
                  <c:v>HIV/AIDS-related neurological disorders</c:v>
                </c:pt>
                <c:pt idx="5">
                  <c:v>Palliative care</c:v>
                </c:pt>
                <c:pt idx="6">
                  <c:v>Treatment of opportunistic infections</c:v>
                </c:pt>
                <c:pt idx="7">
                  <c:v>Psychosocial counselling</c:v>
                </c:pt>
              </c:strCache>
            </c:strRef>
          </c:cat>
          <c:val>
            <c:numRef>
              <c:f>Sheet1!$B$2:$B$9</c:f>
              <c:numCache>
                <c:formatCode>General</c:formatCode>
                <c:ptCount val="8"/>
                <c:pt idx="0">
                  <c:v>9</c:v>
                </c:pt>
                <c:pt idx="1">
                  <c:v>75</c:v>
                </c:pt>
                <c:pt idx="2">
                  <c:v>25</c:v>
                </c:pt>
                <c:pt idx="3">
                  <c:v>31</c:v>
                </c:pt>
                <c:pt idx="4">
                  <c:v>13</c:v>
                </c:pt>
                <c:pt idx="5">
                  <c:v>13</c:v>
                </c:pt>
                <c:pt idx="6">
                  <c:v>46</c:v>
                </c:pt>
                <c:pt idx="7">
                  <c:v>62</c:v>
                </c:pt>
              </c:numCache>
            </c:numRef>
          </c:val>
        </c:ser>
        <c:dLbls>
          <c:showVal val="1"/>
        </c:dLbls>
        <c:axId val="115451776"/>
        <c:axId val="115453312"/>
      </c:barChart>
      <c:catAx>
        <c:axId val="115451776"/>
        <c:scaling>
          <c:orientation val="minMax"/>
        </c:scaling>
        <c:axPos val="l"/>
        <c:numFmt formatCode="General" sourceLinked="1"/>
        <c:majorTickMark val="none"/>
        <c:tickLblPos val="nextTo"/>
        <c:spPr>
          <a:ln>
            <a:solidFill>
              <a:schemeClr val="tx1"/>
            </a:solidFill>
          </a:ln>
        </c:spPr>
        <c:txPr>
          <a:bodyPr rot="0"/>
          <a:lstStyle/>
          <a:p>
            <a:pPr>
              <a:defRPr/>
            </a:pPr>
            <a:endParaRPr lang="en-US"/>
          </a:p>
        </c:txPr>
        <c:crossAx val="115453312"/>
        <c:crosses val="autoZero"/>
        <c:auto val="1"/>
        <c:lblAlgn val="ctr"/>
        <c:lblOffset val="100"/>
      </c:catAx>
      <c:valAx>
        <c:axId val="115453312"/>
        <c:scaling>
          <c:orientation val="minMax"/>
        </c:scaling>
        <c:delete val="1"/>
        <c:axPos val="b"/>
        <c:numFmt formatCode="General" sourceLinked="1"/>
        <c:tickLblPos val="none"/>
        <c:crossAx val="115451776"/>
        <c:crosses val="autoZero"/>
        <c:crossBetween val="between"/>
      </c:valAx>
      <c:spPr>
        <a:noFill/>
        <a:ln w="25398">
          <a:noFill/>
        </a:ln>
      </c:spPr>
    </c:plotArea>
    <c:plotVisOnly val="1"/>
    <c:dispBlanksAs val="gap"/>
  </c:chart>
  <c:txPr>
    <a:bodyPr/>
    <a:lstStyle/>
    <a:p>
      <a:pPr>
        <a:defRPr sz="1800">
          <a:solidFill>
            <a:schemeClr val="tx1"/>
          </a:solidFill>
        </a:defRPr>
      </a:pPr>
      <a:endParaRPr lang="en-US"/>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Column1</c:v>
                </c:pt>
              </c:strCache>
            </c:strRef>
          </c:tx>
          <c:spPr>
            <a:solidFill>
              <a:schemeClr val="tx2">
                <a:lumMod val="75000"/>
              </a:schemeClr>
            </a:solidFill>
          </c:spPr>
          <c:dPt>
            <c:idx val="4"/>
            <c:spPr>
              <a:solidFill>
                <a:schemeClr val="accent1"/>
              </a:solidFill>
            </c:spPr>
          </c:dPt>
          <c:dLbls>
            <c:txPr>
              <a:bodyPr/>
              <a:lstStyle/>
              <a:p>
                <a:pPr>
                  <a:defRPr b="1"/>
                </a:pPr>
                <a:endParaRPr lang="en-US"/>
              </a:p>
            </c:txPr>
            <c:showVal val="1"/>
          </c:dLbls>
          <c:cat>
            <c:strRef>
              <c:f>Sheet1!$A$2:$A$6</c:f>
              <c:strCache>
                <c:ptCount val="5"/>
                <c:pt idx="0">
                  <c:v>STI treatment guideline in any relevant site</c:v>
                </c:pt>
                <c:pt idx="1">
                  <c:v>Medications for treating each major STI</c:v>
                </c:pt>
                <c:pt idx="2">
                  <c:v>Male condoms in any service area or pharmacy</c:v>
                </c:pt>
                <c:pt idx="3">
                  <c:v>Female condoms in any service area or pharmacy</c:v>
                </c:pt>
                <c:pt idx="4">
                  <c:v>All items for STI services</c:v>
                </c:pt>
              </c:strCache>
            </c:strRef>
          </c:cat>
          <c:val>
            <c:numRef>
              <c:f>Sheet1!$B$2:$B$6</c:f>
              <c:numCache>
                <c:formatCode>General</c:formatCode>
                <c:ptCount val="5"/>
                <c:pt idx="0">
                  <c:v>67</c:v>
                </c:pt>
                <c:pt idx="1">
                  <c:v>48</c:v>
                </c:pt>
                <c:pt idx="2">
                  <c:v>79</c:v>
                </c:pt>
                <c:pt idx="3">
                  <c:v>33</c:v>
                </c:pt>
                <c:pt idx="4">
                  <c:v>23</c:v>
                </c:pt>
              </c:numCache>
            </c:numRef>
          </c:val>
        </c:ser>
        <c:dLbls>
          <c:showVal val="1"/>
        </c:dLbls>
        <c:overlap val="-25"/>
        <c:axId val="115621248"/>
        <c:axId val="115627136"/>
      </c:barChart>
      <c:catAx>
        <c:axId val="115621248"/>
        <c:scaling>
          <c:orientation val="minMax"/>
        </c:scaling>
        <c:axPos val="b"/>
        <c:numFmt formatCode="General" sourceLinked="1"/>
        <c:majorTickMark val="none"/>
        <c:tickLblPos val="nextTo"/>
        <c:spPr>
          <a:ln>
            <a:solidFill>
              <a:schemeClr val="tx1"/>
            </a:solidFill>
          </a:ln>
        </c:spPr>
        <c:crossAx val="115627136"/>
        <c:crosses val="autoZero"/>
        <c:auto val="1"/>
        <c:lblAlgn val="ctr"/>
        <c:lblOffset val="100"/>
      </c:catAx>
      <c:valAx>
        <c:axId val="115627136"/>
        <c:scaling>
          <c:orientation val="minMax"/>
        </c:scaling>
        <c:delete val="1"/>
        <c:axPos val="l"/>
        <c:numFmt formatCode="General" sourceLinked="1"/>
        <c:tickLblPos val="none"/>
        <c:crossAx val="115621248"/>
        <c:crosses val="autoZero"/>
        <c:crossBetween val="between"/>
      </c:valAx>
      <c:spPr>
        <a:noFill/>
        <a:ln w="25398">
          <a:noFill/>
        </a:ln>
      </c:spPr>
    </c:plotArea>
    <c:plotVisOnly val="1"/>
    <c:dispBlanksAs val="gap"/>
  </c:chart>
  <c:txPr>
    <a:bodyPr/>
    <a:lstStyle/>
    <a:p>
      <a:pPr>
        <a:defRPr sz="1800">
          <a:solidFill>
            <a:schemeClr val="tx1"/>
          </a:solidFill>
        </a:defRPr>
      </a:pPr>
      <a:endParaRPr lang="en-US"/>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clustered"/>
        <c:ser>
          <c:idx val="0"/>
          <c:order val="0"/>
          <c:dPt>
            <c:idx val="0"/>
            <c:spPr>
              <a:solidFill>
                <a:schemeClr val="accent1"/>
              </a:solidFill>
            </c:spPr>
          </c:dPt>
          <c:dPt>
            <c:idx val="1"/>
            <c:spPr>
              <a:solidFill>
                <a:schemeClr val="tx2"/>
              </a:solidFill>
            </c:spPr>
          </c:dPt>
          <c:dPt>
            <c:idx val="2"/>
            <c:spPr>
              <a:solidFill>
                <a:schemeClr val="accent2"/>
              </a:solidFill>
            </c:spPr>
          </c:dPt>
          <c:dPt>
            <c:idx val="3"/>
            <c:spPr>
              <a:solidFill>
                <a:schemeClr val="accent3"/>
              </a:solidFill>
            </c:spPr>
          </c:dPt>
          <c:dPt>
            <c:idx val="4"/>
            <c:spPr>
              <a:solidFill>
                <a:schemeClr val="bg2"/>
              </a:solidFill>
            </c:spPr>
          </c:dPt>
          <c:dPt>
            <c:idx val="5"/>
            <c:spPr>
              <a:solidFill>
                <a:schemeClr val="bg1">
                  <a:lumMod val="50000"/>
                </a:schemeClr>
              </a:solidFill>
            </c:spPr>
          </c:dPt>
          <c:dPt>
            <c:idx val="6"/>
            <c:spPr>
              <a:solidFill>
                <a:schemeClr val="accent6"/>
              </a:solidFill>
            </c:spPr>
          </c:dPt>
          <c:dLbls>
            <c:txPr>
              <a:bodyPr/>
              <a:lstStyle/>
              <a:p>
                <a:pPr>
                  <a:defRPr b="1"/>
                </a:pPr>
                <a:endParaRPr lang="en-US"/>
              </a:p>
            </c:txPr>
            <c:showVal val="1"/>
          </c:dLbls>
          <c:cat>
            <c:strRef>
              <c:f>Sheet1!$A$1:$G$1</c:f>
              <c:strCache>
                <c:ptCount val="7"/>
                <c:pt idx="0">
                  <c:v>Hospital</c:v>
                </c:pt>
                <c:pt idx="1">
                  <c:v>Health centre</c:v>
                </c:pt>
                <c:pt idx="2">
                  <c:v>Maternity</c:v>
                </c:pt>
                <c:pt idx="3">
                  <c:v>Clinic</c:v>
                </c:pt>
                <c:pt idx="4">
                  <c:v>Dispensary</c:v>
                </c:pt>
                <c:pt idx="5">
                  <c:v>Stand-alone VCT</c:v>
                </c:pt>
                <c:pt idx="6">
                  <c:v>Total</c:v>
                </c:pt>
              </c:strCache>
            </c:strRef>
          </c:cat>
          <c:val>
            <c:numRef>
              <c:f>Sheet1!$A$2:$G$2</c:f>
              <c:numCache>
                <c:formatCode>General</c:formatCode>
                <c:ptCount val="7"/>
                <c:pt idx="0">
                  <c:v>92</c:v>
                </c:pt>
                <c:pt idx="1">
                  <c:v>91</c:v>
                </c:pt>
                <c:pt idx="2">
                  <c:v>70</c:v>
                </c:pt>
                <c:pt idx="3">
                  <c:v>32</c:v>
                </c:pt>
                <c:pt idx="4">
                  <c:v>52</c:v>
                </c:pt>
                <c:pt idx="5">
                  <c:v>20</c:v>
                </c:pt>
                <c:pt idx="6">
                  <c:v>54</c:v>
                </c:pt>
              </c:numCache>
            </c:numRef>
          </c:val>
        </c:ser>
        <c:dLbls>
          <c:showVal val="1"/>
        </c:dLbls>
        <c:overlap val="-25"/>
        <c:axId val="115748864"/>
        <c:axId val="115750400"/>
      </c:barChart>
      <c:catAx>
        <c:axId val="115748864"/>
        <c:scaling>
          <c:orientation val="minMax"/>
        </c:scaling>
        <c:axPos val="b"/>
        <c:numFmt formatCode="General" sourceLinked="1"/>
        <c:majorTickMark val="none"/>
        <c:tickLblPos val="nextTo"/>
        <c:crossAx val="115750400"/>
        <c:crosses val="autoZero"/>
        <c:auto val="1"/>
        <c:lblAlgn val="ctr"/>
        <c:lblOffset val="100"/>
      </c:catAx>
      <c:valAx>
        <c:axId val="115750400"/>
        <c:scaling>
          <c:orientation val="minMax"/>
        </c:scaling>
        <c:delete val="1"/>
        <c:axPos val="l"/>
        <c:numFmt formatCode="General" sourceLinked="1"/>
        <c:tickLblPos val="none"/>
        <c:crossAx val="115748864"/>
        <c:crosses val="autoZero"/>
        <c:crossBetween val="between"/>
      </c:valAx>
    </c:plotArea>
    <c:plotVisOnly val="1"/>
  </c:chart>
  <c:txPr>
    <a:bodyPr/>
    <a:lstStyle/>
    <a:p>
      <a:pPr>
        <a:defRPr sz="1800"/>
      </a:pPr>
      <a:endParaRPr lang="en-US"/>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spPr>
            <a:solidFill>
              <a:schemeClr val="accent1">
                <a:lumMod val="50000"/>
              </a:schemeClr>
            </a:solidFill>
          </c:spPr>
          <c:dPt>
            <c:idx val="1"/>
            <c:spPr>
              <a:solidFill>
                <a:schemeClr val="bg2">
                  <a:lumMod val="20000"/>
                  <a:lumOff val="80000"/>
                </a:schemeClr>
              </a:solidFill>
            </c:spPr>
          </c:dPt>
          <c:dPt>
            <c:idx val="2"/>
            <c:spPr>
              <a:solidFill>
                <a:schemeClr val="accent3">
                  <a:lumMod val="75000"/>
                </a:schemeClr>
              </a:solidFill>
            </c:spPr>
          </c:dPt>
          <c:dPt>
            <c:idx val="3"/>
            <c:spPr>
              <a:solidFill>
                <a:schemeClr val="accent4"/>
              </a:solidFill>
            </c:spPr>
          </c:dPt>
          <c:dLbls>
            <c:txPr>
              <a:bodyPr/>
              <a:lstStyle/>
              <a:p>
                <a:pPr>
                  <a:defRPr b="1"/>
                </a:pPr>
                <a:endParaRPr lang="en-US"/>
              </a:p>
            </c:txPr>
            <c:showVal val="1"/>
          </c:dLbls>
          <c:cat>
            <c:strRef>
              <c:f>Sheet1!$A$1:$D$1</c:f>
              <c:strCache>
                <c:ptCount val="4"/>
                <c:pt idx="0">
                  <c:v>Government</c:v>
                </c:pt>
                <c:pt idx="1">
                  <c:v>Mission/NGO</c:v>
                </c:pt>
                <c:pt idx="2">
                  <c:v>Private (for profit)</c:v>
                </c:pt>
                <c:pt idx="3">
                  <c:v>Faith-based organisation</c:v>
                </c:pt>
              </c:strCache>
            </c:strRef>
          </c:cat>
          <c:val>
            <c:numRef>
              <c:f>Sheet1!$A$2:$D$2</c:f>
              <c:numCache>
                <c:formatCode>General</c:formatCode>
                <c:ptCount val="4"/>
                <c:pt idx="0">
                  <c:v>65</c:v>
                </c:pt>
                <c:pt idx="1">
                  <c:v>65</c:v>
                </c:pt>
                <c:pt idx="2">
                  <c:v>33</c:v>
                </c:pt>
                <c:pt idx="3">
                  <c:v>62</c:v>
                </c:pt>
              </c:numCache>
            </c:numRef>
          </c:val>
        </c:ser>
        <c:dLbls>
          <c:showVal val="1"/>
        </c:dLbls>
        <c:overlap val="-25"/>
        <c:axId val="115792128"/>
        <c:axId val="115798016"/>
      </c:barChart>
      <c:catAx>
        <c:axId val="115792128"/>
        <c:scaling>
          <c:orientation val="minMax"/>
        </c:scaling>
        <c:axPos val="b"/>
        <c:numFmt formatCode="General" sourceLinked="1"/>
        <c:majorTickMark val="none"/>
        <c:tickLblPos val="nextTo"/>
        <c:spPr>
          <a:ln>
            <a:solidFill>
              <a:schemeClr val="tx1"/>
            </a:solidFill>
          </a:ln>
        </c:spPr>
        <c:crossAx val="115798016"/>
        <c:crosses val="autoZero"/>
        <c:auto val="1"/>
        <c:lblAlgn val="ctr"/>
        <c:lblOffset val="100"/>
      </c:catAx>
      <c:valAx>
        <c:axId val="115798016"/>
        <c:scaling>
          <c:orientation val="minMax"/>
        </c:scaling>
        <c:delete val="1"/>
        <c:axPos val="l"/>
        <c:numFmt formatCode="General" sourceLinked="1"/>
        <c:tickLblPos val="none"/>
        <c:crossAx val="115792128"/>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en-US"/>
  <c:style val="26"/>
  <c:chart>
    <c:plotArea>
      <c:layout/>
      <c:barChart>
        <c:barDir val="col"/>
        <c:grouping val="clustered"/>
        <c:ser>
          <c:idx val="0"/>
          <c:order val="0"/>
          <c:tx>
            <c:strRef>
              <c:f>Sheet1!$B$1</c:f>
              <c:strCache>
                <c:ptCount val="1"/>
                <c:pt idx="0">
                  <c:v>Hospital</c:v>
                </c:pt>
              </c:strCache>
            </c:strRef>
          </c:tx>
          <c:spPr>
            <a:solidFill>
              <a:schemeClr val="accent1"/>
            </a:solidFill>
          </c:spPr>
          <c:dLbls>
            <c:txPr>
              <a:bodyPr/>
              <a:lstStyle/>
              <a:p>
                <a:pPr>
                  <a:defRPr b="1"/>
                </a:pPr>
                <a:endParaRPr lang="en-US"/>
              </a:p>
            </c:txPr>
            <c:showVal val="1"/>
          </c:dLbls>
          <c:cat>
            <c:strRef>
              <c:f>Sheet1!$A$2:$A$4</c:f>
              <c:strCache>
                <c:ptCount val="3"/>
                <c:pt idx="0">
                  <c:v>Observed protocol for CPT in any service sites</c:v>
                </c:pt>
                <c:pt idx="1">
                  <c:v>Cotrimoxazole available</c:v>
                </c:pt>
                <c:pt idx="2">
                  <c:v>At least one provider of CPT trained during the three years preceding the survey</c:v>
                </c:pt>
              </c:strCache>
            </c:strRef>
          </c:cat>
          <c:val>
            <c:numRef>
              <c:f>Sheet1!$B$2:$B$4</c:f>
              <c:numCache>
                <c:formatCode>General</c:formatCode>
                <c:ptCount val="3"/>
                <c:pt idx="0">
                  <c:v>27</c:v>
                </c:pt>
                <c:pt idx="1">
                  <c:v>97</c:v>
                </c:pt>
                <c:pt idx="2">
                  <c:v>50</c:v>
                </c:pt>
              </c:numCache>
            </c:numRef>
          </c:val>
        </c:ser>
        <c:ser>
          <c:idx val="1"/>
          <c:order val="1"/>
          <c:tx>
            <c:strRef>
              <c:f>Sheet1!$C$1</c:f>
              <c:strCache>
                <c:ptCount val="1"/>
                <c:pt idx="0">
                  <c:v>Health centre</c:v>
                </c:pt>
              </c:strCache>
            </c:strRef>
          </c:tx>
          <c:spPr>
            <a:solidFill>
              <a:schemeClr val="tx2"/>
            </a:solidFill>
          </c:spPr>
          <c:dLbls>
            <c:txPr>
              <a:bodyPr/>
              <a:lstStyle/>
              <a:p>
                <a:pPr>
                  <a:defRPr b="1"/>
                </a:pPr>
                <a:endParaRPr lang="en-US"/>
              </a:p>
            </c:txPr>
            <c:showVal val="1"/>
          </c:dLbls>
          <c:cat>
            <c:strRef>
              <c:f>Sheet1!$A$2:$A$4</c:f>
              <c:strCache>
                <c:ptCount val="3"/>
                <c:pt idx="0">
                  <c:v>Observed protocol for CPT in any service sites</c:v>
                </c:pt>
                <c:pt idx="1">
                  <c:v>Cotrimoxazole available</c:v>
                </c:pt>
                <c:pt idx="2">
                  <c:v>At least one provider of CPT trained during the three years preceding the survey</c:v>
                </c:pt>
              </c:strCache>
            </c:strRef>
          </c:cat>
          <c:val>
            <c:numRef>
              <c:f>Sheet1!$C$2:$C$4</c:f>
              <c:numCache>
                <c:formatCode>General</c:formatCode>
                <c:ptCount val="3"/>
                <c:pt idx="0">
                  <c:v>30</c:v>
                </c:pt>
                <c:pt idx="1">
                  <c:v>87</c:v>
                </c:pt>
                <c:pt idx="2">
                  <c:v>32</c:v>
                </c:pt>
              </c:numCache>
            </c:numRef>
          </c:val>
        </c:ser>
        <c:ser>
          <c:idx val="2"/>
          <c:order val="2"/>
          <c:tx>
            <c:strRef>
              <c:f>Sheet1!$D$1</c:f>
              <c:strCache>
                <c:ptCount val="1"/>
                <c:pt idx="0">
                  <c:v>Maternity</c:v>
                </c:pt>
              </c:strCache>
            </c:strRef>
          </c:tx>
          <c:spPr>
            <a:solidFill>
              <a:schemeClr val="accent2"/>
            </a:solidFill>
          </c:spPr>
          <c:dLbls>
            <c:txPr>
              <a:bodyPr/>
              <a:lstStyle/>
              <a:p>
                <a:pPr>
                  <a:defRPr b="1"/>
                </a:pPr>
                <a:endParaRPr lang="en-US"/>
              </a:p>
            </c:txPr>
            <c:showVal val="1"/>
          </c:dLbls>
          <c:cat>
            <c:strRef>
              <c:f>Sheet1!$A$2:$A$4</c:f>
              <c:strCache>
                <c:ptCount val="3"/>
                <c:pt idx="0">
                  <c:v>Observed protocol for CPT in any service sites</c:v>
                </c:pt>
                <c:pt idx="1">
                  <c:v>Cotrimoxazole available</c:v>
                </c:pt>
                <c:pt idx="2">
                  <c:v>At least one provider of CPT trained during the three years preceding the survey</c:v>
                </c:pt>
              </c:strCache>
            </c:strRef>
          </c:cat>
          <c:val>
            <c:numRef>
              <c:f>Sheet1!$D$2:$D$4</c:f>
              <c:numCache>
                <c:formatCode>General</c:formatCode>
                <c:ptCount val="3"/>
                <c:pt idx="0">
                  <c:v>25</c:v>
                </c:pt>
                <c:pt idx="1">
                  <c:v>88</c:v>
                </c:pt>
                <c:pt idx="2">
                  <c:v>24</c:v>
                </c:pt>
              </c:numCache>
            </c:numRef>
          </c:val>
        </c:ser>
        <c:ser>
          <c:idx val="3"/>
          <c:order val="3"/>
          <c:tx>
            <c:strRef>
              <c:f>Sheet1!$E$1</c:f>
              <c:strCache>
                <c:ptCount val="1"/>
                <c:pt idx="0">
                  <c:v>Clinic</c:v>
                </c:pt>
              </c:strCache>
            </c:strRef>
          </c:tx>
          <c:spPr>
            <a:solidFill>
              <a:schemeClr val="accent3"/>
            </a:solidFill>
          </c:spPr>
          <c:dLbls>
            <c:txPr>
              <a:bodyPr/>
              <a:lstStyle/>
              <a:p>
                <a:pPr>
                  <a:defRPr b="1"/>
                </a:pPr>
                <a:endParaRPr lang="en-US"/>
              </a:p>
            </c:txPr>
            <c:showVal val="1"/>
          </c:dLbls>
          <c:cat>
            <c:strRef>
              <c:f>Sheet1!$A$2:$A$4</c:f>
              <c:strCache>
                <c:ptCount val="3"/>
                <c:pt idx="0">
                  <c:v>Observed protocol for CPT in any service sites</c:v>
                </c:pt>
                <c:pt idx="1">
                  <c:v>Cotrimoxazole available</c:v>
                </c:pt>
                <c:pt idx="2">
                  <c:v>At least one provider of CPT trained during the three years preceding the survey</c:v>
                </c:pt>
              </c:strCache>
            </c:strRef>
          </c:cat>
          <c:val>
            <c:numRef>
              <c:f>Sheet1!$E$2:$E$4</c:f>
              <c:numCache>
                <c:formatCode>General</c:formatCode>
                <c:ptCount val="3"/>
                <c:pt idx="0">
                  <c:v>19</c:v>
                </c:pt>
                <c:pt idx="1">
                  <c:v>84</c:v>
                </c:pt>
                <c:pt idx="2">
                  <c:v>21</c:v>
                </c:pt>
              </c:numCache>
            </c:numRef>
          </c:val>
        </c:ser>
        <c:ser>
          <c:idx val="4"/>
          <c:order val="4"/>
          <c:tx>
            <c:strRef>
              <c:f>Sheet1!$F$1</c:f>
              <c:strCache>
                <c:ptCount val="1"/>
                <c:pt idx="0">
                  <c:v>Dispensary</c:v>
                </c:pt>
              </c:strCache>
            </c:strRef>
          </c:tx>
          <c:spPr>
            <a:solidFill>
              <a:schemeClr val="bg2"/>
            </a:solidFill>
          </c:spPr>
          <c:dLbls>
            <c:txPr>
              <a:bodyPr/>
              <a:lstStyle/>
              <a:p>
                <a:pPr>
                  <a:defRPr b="1"/>
                </a:pPr>
                <a:endParaRPr lang="en-US"/>
              </a:p>
            </c:txPr>
            <c:showVal val="1"/>
          </c:dLbls>
          <c:cat>
            <c:strRef>
              <c:f>Sheet1!$A$2:$A$4</c:f>
              <c:strCache>
                <c:ptCount val="3"/>
                <c:pt idx="0">
                  <c:v>Observed protocol for CPT in any service sites</c:v>
                </c:pt>
                <c:pt idx="1">
                  <c:v>Cotrimoxazole available</c:v>
                </c:pt>
                <c:pt idx="2">
                  <c:v>At least one provider of CPT trained during the three years preceding the survey</c:v>
                </c:pt>
              </c:strCache>
            </c:strRef>
          </c:cat>
          <c:val>
            <c:numRef>
              <c:f>Sheet1!$F$2:$F$4</c:f>
              <c:numCache>
                <c:formatCode>General</c:formatCode>
                <c:ptCount val="3"/>
                <c:pt idx="0">
                  <c:v>16</c:v>
                </c:pt>
                <c:pt idx="1">
                  <c:v>60</c:v>
                </c:pt>
                <c:pt idx="2">
                  <c:v>12</c:v>
                </c:pt>
              </c:numCache>
            </c:numRef>
          </c:val>
        </c:ser>
        <c:ser>
          <c:idx val="5"/>
          <c:order val="5"/>
          <c:tx>
            <c:strRef>
              <c:f>Sheet1!$G$1</c:f>
              <c:strCache>
                <c:ptCount val="1"/>
                <c:pt idx="0">
                  <c:v>Total</c:v>
                </c:pt>
              </c:strCache>
            </c:strRef>
          </c:tx>
          <c:dLbls>
            <c:txPr>
              <a:bodyPr/>
              <a:lstStyle/>
              <a:p>
                <a:pPr>
                  <a:defRPr b="1"/>
                </a:pPr>
                <a:endParaRPr lang="en-US"/>
              </a:p>
            </c:txPr>
            <c:showVal val="1"/>
          </c:dLbls>
          <c:cat>
            <c:strRef>
              <c:f>Sheet1!$A$2:$A$4</c:f>
              <c:strCache>
                <c:ptCount val="3"/>
                <c:pt idx="0">
                  <c:v>Observed protocol for CPT in any service sites</c:v>
                </c:pt>
                <c:pt idx="1">
                  <c:v>Cotrimoxazole available</c:v>
                </c:pt>
                <c:pt idx="2">
                  <c:v>At least one provider of CPT trained during the three years preceding the survey</c:v>
                </c:pt>
              </c:strCache>
            </c:strRef>
          </c:cat>
          <c:val>
            <c:numRef>
              <c:f>Sheet1!$G$2:$G$4</c:f>
              <c:numCache>
                <c:formatCode>General</c:formatCode>
                <c:ptCount val="3"/>
                <c:pt idx="0">
                  <c:v>21</c:v>
                </c:pt>
                <c:pt idx="1">
                  <c:v>75</c:v>
                </c:pt>
                <c:pt idx="2">
                  <c:v>23</c:v>
                </c:pt>
              </c:numCache>
            </c:numRef>
          </c:val>
        </c:ser>
        <c:dLbls>
          <c:showVal val="1"/>
        </c:dLbls>
        <c:overlap val="-25"/>
        <c:axId val="119963008"/>
        <c:axId val="119977088"/>
      </c:barChart>
      <c:catAx>
        <c:axId val="119963008"/>
        <c:scaling>
          <c:orientation val="minMax"/>
        </c:scaling>
        <c:axPos val="b"/>
        <c:numFmt formatCode="General" sourceLinked="1"/>
        <c:majorTickMark val="none"/>
        <c:tickLblPos val="nextTo"/>
        <c:spPr>
          <a:ln>
            <a:solidFill>
              <a:schemeClr val="tx1"/>
            </a:solidFill>
          </a:ln>
        </c:spPr>
        <c:crossAx val="119977088"/>
        <c:crosses val="autoZero"/>
        <c:auto val="1"/>
        <c:lblAlgn val="ctr"/>
        <c:lblOffset val="100"/>
      </c:catAx>
      <c:valAx>
        <c:axId val="119977088"/>
        <c:scaling>
          <c:orientation val="minMax"/>
        </c:scaling>
        <c:delete val="1"/>
        <c:axPos val="l"/>
        <c:numFmt formatCode="General" sourceLinked="1"/>
        <c:tickLblPos val="none"/>
        <c:crossAx val="119963008"/>
        <c:crosses val="autoZero"/>
        <c:crossBetween val="between"/>
      </c:valAx>
      <c:spPr>
        <a:noFill/>
        <a:ln w="25398">
          <a:noFill/>
        </a:ln>
      </c:spPr>
    </c:plotArea>
    <c:legend>
      <c:legendPos val="t"/>
      <c:layout/>
    </c:legend>
    <c:plotVisOnly val="1"/>
    <c:dispBlanksAs val="gap"/>
  </c:chart>
  <c:txPr>
    <a:bodyPr/>
    <a:lstStyle/>
    <a:p>
      <a:pPr>
        <a:defRPr sz="1800">
          <a:solidFill>
            <a:schemeClr val="tx1"/>
          </a:solidFill>
        </a:defRPr>
      </a:pPr>
      <a:endParaRPr lang="en-US"/>
    </a:p>
  </c:tx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53360279965004376"/>
          <c:y val="1.7543223763696204E-2"/>
          <c:w val="0.46639720034995813"/>
          <c:h val="0.94086022757170695"/>
        </c:manualLayout>
      </c:layout>
      <c:barChart>
        <c:barDir val="bar"/>
        <c:grouping val="clustered"/>
        <c:ser>
          <c:idx val="0"/>
          <c:order val="0"/>
          <c:tx>
            <c:strRef>
              <c:f>Sheet1!$B$1</c:f>
              <c:strCache>
                <c:ptCount val="1"/>
                <c:pt idx="0">
                  <c:v>Series 1</c:v>
                </c:pt>
              </c:strCache>
            </c:strRef>
          </c:tx>
          <c:spPr>
            <a:solidFill>
              <a:schemeClr val="tx2">
                <a:lumMod val="75000"/>
              </a:schemeClr>
            </a:solidFill>
          </c:spPr>
          <c:dPt>
            <c:idx val="0"/>
            <c:spPr>
              <a:solidFill>
                <a:schemeClr val="accent1"/>
              </a:solidFill>
            </c:spPr>
          </c:dPt>
          <c:dLbls>
            <c:txPr>
              <a:bodyPr/>
              <a:lstStyle/>
              <a:p>
                <a:pPr>
                  <a:defRPr b="1"/>
                </a:pPr>
                <a:endParaRPr lang="en-US"/>
              </a:p>
            </c:txPr>
            <c:showVal val="1"/>
          </c:dLbls>
          <c:cat>
            <c:strRef>
              <c:f>Sheet1!$A$2:$A$9</c:f>
              <c:strCache>
                <c:ptCount val="8"/>
                <c:pt idx="0">
                  <c:v>All advanced CSS</c:v>
                </c:pt>
                <c:pt idx="1">
                  <c:v>Post-exposure prophylaxis (PEP) for staff</c:v>
                </c:pt>
                <c:pt idx="2">
                  <c:v>Prescribe ART and/or provide medical follow-up services</c:v>
                </c:pt>
                <c:pt idx="3">
                  <c:v>Any psychosocial support services</c:v>
                </c:pt>
                <c:pt idx="4">
                  <c:v>Nutritional rehabilitation</c:v>
                </c:pt>
                <c:pt idx="5">
                  <c:v>Palliative care such as symptom or pain management, or nursing care for terminally ill</c:v>
                </c:pt>
                <c:pt idx="6">
                  <c:v>Treatment for Kaposi's sarcoma</c:v>
                </c:pt>
                <c:pt idx="7">
                  <c:v>Systemic IV treatment for specific fungal infections</c:v>
                </c:pt>
              </c:strCache>
            </c:strRef>
          </c:cat>
          <c:val>
            <c:numRef>
              <c:f>Sheet1!$B$2:$B$9</c:f>
              <c:numCache>
                <c:formatCode>General</c:formatCode>
                <c:ptCount val="8"/>
                <c:pt idx="0">
                  <c:v>3</c:v>
                </c:pt>
                <c:pt idx="1">
                  <c:v>50</c:v>
                </c:pt>
                <c:pt idx="2">
                  <c:v>25</c:v>
                </c:pt>
                <c:pt idx="3">
                  <c:v>95</c:v>
                </c:pt>
                <c:pt idx="4">
                  <c:v>50</c:v>
                </c:pt>
                <c:pt idx="5">
                  <c:v>22</c:v>
                </c:pt>
                <c:pt idx="6">
                  <c:v>10</c:v>
                </c:pt>
                <c:pt idx="7">
                  <c:v>17</c:v>
                </c:pt>
              </c:numCache>
            </c:numRef>
          </c:val>
        </c:ser>
        <c:dLbls>
          <c:showVal val="1"/>
        </c:dLbls>
        <c:axId val="123308672"/>
        <c:axId val="123310464"/>
      </c:barChart>
      <c:catAx>
        <c:axId val="123308672"/>
        <c:scaling>
          <c:orientation val="minMax"/>
        </c:scaling>
        <c:axPos val="l"/>
        <c:numFmt formatCode="General" sourceLinked="1"/>
        <c:majorTickMark val="none"/>
        <c:tickLblPos val="nextTo"/>
        <c:spPr>
          <a:ln>
            <a:solidFill>
              <a:schemeClr val="tx1"/>
            </a:solidFill>
          </a:ln>
        </c:spPr>
        <c:txPr>
          <a:bodyPr rot="0"/>
          <a:lstStyle/>
          <a:p>
            <a:pPr>
              <a:defRPr/>
            </a:pPr>
            <a:endParaRPr lang="en-US"/>
          </a:p>
        </c:txPr>
        <c:crossAx val="123310464"/>
        <c:crosses val="autoZero"/>
        <c:auto val="1"/>
        <c:lblAlgn val="ctr"/>
        <c:lblOffset val="100"/>
      </c:catAx>
      <c:valAx>
        <c:axId val="123310464"/>
        <c:scaling>
          <c:orientation val="minMax"/>
        </c:scaling>
        <c:delete val="1"/>
        <c:axPos val="b"/>
        <c:numFmt formatCode="General" sourceLinked="1"/>
        <c:tickLblPos val="none"/>
        <c:crossAx val="123308672"/>
        <c:crosses val="autoZero"/>
        <c:crossBetween val="between"/>
      </c:valAx>
      <c:spPr>
        <a:noFill/>
        <a:ln w="25398">
          <a:noFill/>
        </a:ln>
      </c:spPr>
    </c:plotArea>
    <c:plotVisOnly val="1"/>
    <c:dispBlanksAs val="gap"/>
  </c:chart>
  <c:txPr>
    <a:bodyPr/>
    <a:lstStyle/>
    <a:p>
      <a:pPr>
        <a:defRPr sz="1800">
          <a:solidFill>
            <a:schemeClr val="tx1"/>
          </a:solidFill>
        </a:defRPr>
      </a:pPr>
      <a:endParaRPr lang="en-US"/>
    </a:p>
  </c:txPr>
  <c:externalData r:id="rId1"/>
</c:chartSpace>
</file>

<file path=ppt/charts/chart17.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bar"/>
        <c:grouping val="clustered"/>
        <c:ser>
          <c:idx val="0"/>
          <c:order val="0"/>
          <c:tx>
            <c:strRef>
              <c:f>Sheet1!$B$1</c:f>
              <c:strCache>
                <c:ptCount val="1"/>
                <c:pt idx="0">
                  <c:v>Series 1</c:v>
                </c:pt>
              </c:strCache>
            </c:strRef>
          </c:tx>
          <c:spPr>
            <a:solidFill>
              <a:schemeClr val="tx2">
                <a:lumMod val="75000"/>
              </a:schemeClr>
            </a:solidFill>
          </c:spPr>
          <c:dLbls>
            <c:txPr>
              <a:bodyPr/>
              <a:lstStyle/>
              <a:p>
                <a:pPr>
                  <a:defRPr b="1"/>
                </a:pPr>
                <a:endParaRPr lang="en-US"/>
              </a:p>
            </c:txPr>
            <c:showVal val="1"/>
          </c:dLbls>
          <c:cat>
            <c:strRef>
              <c:f>Sheet1!$A$2:$A$9</c:f>
              <c:strCache>
                <c:ptCount val="8"/>
                <c:pt idx="0">
                  <c:v>ORS</c:v>
                </c:pt>
                <c:pt idx="1">
                  <c:v>IV fluid with perfusion set</c:v>
                </c:pt>
                <c:pt idx="2">
                  <c:v>Anthelminths</c:v>
                </c:pt>
                <c:pt idx="3">
                  <c:v>Basic management of pain</c:v>
                </c:pt>
                <c:pt idx="4">
                  <c:v>Management of chronic diarrhoea</c:v>
                </c:pt>
                <c:pt idx="5">
                  <c:v>Vitamin supplementation</c:v>
                </c:pt>
                <c:pt idx="6">
                  <c:v>Bacterial infections including pneumonia</c:v>
                </c:pt>
                <c:pt idx="7">
                  <c:v>Topical fungal infection</c:v>
                </c:pt>
              </c:strCache>
            </c:strRef>
          </c:cat>
          <c:val>
            <c:numRef>
              <c:f>Sheet1!$B$2:$B$9</c:f>
              <c:numCache>
                <c:formatCode>General</c:formatCode>
                <c:ptCount val="8"/>
                <c:pt idx="0">
                  <c:v>89</c:v>
                </c:pt>
                <c:pt idx="1">
                  <c:v>84</c:v>
                </c:pt>
                <c:pt idx="2">
                  <c:v>88</c:v>
                </c:pt>
                <c:pt idx="3">
                  <c:v>93</c:v>
                </c:pt>
                <c:pt idx="4">
                  <c:v>96</c:v>
                </c:pt>
                <c:pt idx="5">
                  <c:v>22</c:v>
                </c:pt>
                <c:pt idx="6">
                  <c:v>94</c:v>
                </c:pt>
                <c:pt idx="7">
                  <c:v>79</c:v>
                </c:pt>
              </c:numCache>
            </c:numRef>
          </c:val>
        </c:ser>
        <c:dLbls>
          <c:showVal val="1"/>
        </c:dLbls>
        <c:overlap val="-25"/>
        <c:axId val="120095104"/>
        <c:axId val="120096640"/>
      </c:barChart>
      <c:catAx>
        <c:axId val="120095104"/>
        <c:scaling>
          <c:orientation val="minMax"/>
        </c:scaling>
        <c:axPos val="l"/>
        <c:numFmt formatCode="General" sourceLinked="1"/>
        <c:majorTickMark val="none"/>
        <c:tickLblPos val="nextTo"/>
        <c:spPr>
          <a:ln>
            <a:solidFill>
              <a:schemeClr val="tx1"/>
            </a:solidFill>
          </a:ln>
        </c:spPr>
        <c:txPr>
          <a:bodyPr rot="0"/>
          <a:lstStyle/>
          <a:p>
            <a:pPr>
              <a:defRPr/>
            </a:pPr>
            <a:endParaRPr lang="en-US"/>
          </a:p>
        </c:txPr>
        <c:crossAx val="120096640"/>
        <c:crosses val="autoZero"/>
        <c:auto val="1"/>
        <c:lblAlgn val="ctr"/>
        <c:lblOffset val="100"/>
      </c:catAx>
      <c:valAx>
        <c:axId val="120096640"/>
        <c:scaling>
          <c:orientation val="minMax"/>
        </c:scaling>
        <c:delete val="1"/>
        <c:axPos val="b"/>
        <c:numFmt formatCode="General" sourceLinked="1"/>
        <c:tickLblPos val="none"/>
        <c:crossAx val="120095104"/>
        <c:crosses val="autoZero"/>
        <c:crossBetween val="between"/>
      </c:valAx>
      <c:spPr>
        <a:noFill/>
        <a:ln w="25398">
          <a:noFill/>
        </a:ln>
      </c:spPr>
    </c:plotArea>
    <c:plotVisOnly val="1"/>
    <c:dispBlanksAs val="gap"/>
  </c:chart>
  <c:txPr>
    <a:bodyPr/>
    <a:lstStyle/>
    <a:p>
      <a:pPr>
        <a:defRPr sz="1800">
          <a:solidFill>
            <a:schemeClr val="tx1"/>
          </a:solidFill>
        </a:defRPr>
      </a:pPr>
      <a:endParaRPr lang="en-US"/>
    </a:p>
  </c:txPr>
  <c:externalData r:id="rId1"/>
</c:chartSpace>
</file>

<file path=ppt/charts/chart18.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clustered"/>
        <c:ser>
          <c:idx val="0"/>
          <c:order val="0"/>
          <c:dPt>
            <c:idx val="0"/>
            <c:spPr>
              <a:solidFill>
                <a:schemeClr val="accent1"/>
              </a:solidFill>
            </c:spPr>
          </c:dPt>
          <c:dPt>
            <c:idx val="1"/>
            <c:spPr>
              <a:solidFill>
                <a:schemeClr val="tx2"/>
              </a:solidFill>
            </c:spPr>
          </c:dPt>
          <c:dPt>
            <c:idx val="2"/>
            <c:spPr>
              <a:solidFill>
                <a:schemeClr val="accent2"/>
              </a:solidFill>
            </c:spPr>
          </c:dPt>
          <c:dPt>
            <c:idx val="3"/>
            <c:spPr>
              <a:solidFill>
                <a:schemeClr val="accent3"/>
              </a:solidFill>
            </c:spPr>
          </c:dPt>
          <c:dPt>
            <c:idx val="4"/>
            <c:spPr>
              <a:solidFill>
                <a:schemeClr val="bg2"/>
              </a:solidFill>
            </c:spPr>
          </c:dPt>
          <c:dPt>
            <c:idx val="5"/>
            <c:spPr>
              <a:solidFill>
                <a:schemeClr val="accent6"/>
              </a:solidFill>
            </c:spPr>
          </c:dPt>
          <c:dLbls>
            <c:txPr>
              <a:bodyPr/>
              <a:lstStyle/>
              <a:p>
                <a:pPr>
                  <a:defRPr b="1"/>
                </a:pPr>
                <a:endParaRPr lang="en-US"/>
              </a:p>
            </c:txPr>
            <c:showVal val="1"/>
          </c:dLbls>
          <c:cat>
            <c:strRef>
              <c:f>Sheet1!$A$1:$F$1</c:f>
              <c:strCache>
                <c:ptCount val="6"/>
                <c:pt idx="0">
                  <c:v>Hospital</c:v>
                </c:pt>
                <c:pt idx="1">
                  <c:v>Health centre</c:v>
                </c:pt>
                <c:pt idx="2">
                  <c:v>Maternity</c:v>
                </c:pt>
                <c:pt idx="3">
                  <c:v>Clinic</c:v>
                </c:pt>
                <c:pt idx="4">
                  <c:v>Dispensary</c:v>
                </c:pt>
                <c:pt idx="5">
                  <c:v>Total</c:v>
                </c:pt>
              </c:strCache>
            </c:strRef>
          </c:cat>
          <c:val>
            <c:numRef>
              <c:f>Sheet1!$A$2:$F$2</c:f>
              <c:numCache>
                <c:formatCode>General</c:formatCode>
                <c:ptCount val="6"/>
                <c:pt idx="0">
                  <c:v>80</c:v>
                </c:pt>
                <c:pt idx="1">
                  <c:v>52</c:v>
                </c:pt>
                <c:pt idx="2">
                  <c:v>11</c:v>
                </c:pt>
                <c:pt idx="3">
                  <c:v>6</c:v>
                </c:pt>
                <c:pt idx="4">
                  <c:v>5</c:v>
                </c:pt>
                <c:pt idx="5">
                  <c:v>17</c:v>
                </c:pt>
              </c:numCache>
            </c:numRef>
          </c:val>
        </c:ser>
        <c:dLbls>
          <c:showVal val="1"/>
        </c:dLbls>
        <c:overlap val="-25"/>
        <c:axId val="115572096"/>
        <c:axId val="115573888"/>
      </c:barChart>
      <c:catAx>
        <c:axId val="115572096"/>
        <c:scaling>
          <c:orientation val="minMax"/>
        </c:scaling>
        <c:axPos val="b"/>
        <c:numFmt formatCode="General" sourceLinked="1"/>
        <c:majorTickMark val="none"/>
        <c:tickLblPos val="nextTo"/>
        <c:crossAx val="115573888"/>
        <c:crosses val="autoZero"/>
        <c:auto val="1"/>
        <c:lblAlgn val="ctr"/>
        <c:lblOffset val="100"/>
      </c:catAx>
      <c:valAx>
        <c:axId val="115573888"/>
        <c:scaling>
          <c:orientation val="minMax"/>
        </c:scaling>
        <c:delete val="1"/>
        <c:axPos val="l"/>
        <c:numFmt formatCode="General" sourceLinked="1"/>
        <c:tickLblPos val="none"/>
        <c:crossAx val="115572096"/>
        <c:crosses val="autoZero"/>
        <c:crossBetween val="between"/>
      </c:valAx>
    </c:plotArea>
    <c:plotVisOnly val="1"/>
  </c:chart>
  <c:txPr>
    <a:bodyPr/>
    <a:lstStyle/>
    <a:p>
      <a:pPr>
        <a:defRPr sz="1800"/>
      </a:pPr>
      <a:endParaRPr lang="en-US"/>
    </a:p>
  </c:txPr>
  <c:externalData r:id="rId1"/>
</c:chartSpace>
</file>

<file path=ppt/charts/chart19.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spPr>
            <a:solidFill>
              <a:schemeClr val="accent1">
                <a:lumMod val="50000"/>
              </a:schemeClr>
            </a:solidFill>
          </c:spPr>
          <c:dPt>
            <c:idx val="1"/>
            <c:spPr>
              <a:solidFill>
                <a:schemeClr val="bg2">
                  <a:lumMod val="20000"/>
                  <a:lumOff val="80000"/>
                </a:schemeClr>
              </a:solidFill>
            </c:spPr>
          </c:dPt>
          <c:dPt>
            <c:idx val="2"/>
            <c:spPr>
              <a:solidFill>
                <a:schemeClr val="accent3">
                  <a:lumMod val="75000"/>
                </a:schemeClr>
              </a:solidFill>
            </c:spPr>
          </c:dPt>
          <c:dPt>
            <c:idx val="3"/>
            <c:spPr>
              <a:solidFill>
                <a:schemeClr val="accent4"/>
              </a:solidFill>
            </c:spPr>
          </c:dPt>
          <c:dLbls>
            <c:txPr>
              <a:bodyPr/>
              <a:lstStyle/>
              <a:p>
                <a:pPr>
                  <a:defRPr b="1"/>
                </a:pPr>
                <a:endParaRPr lang="en-US"/>
              </a:p>
            </c:txPr>
            <c:showVal val="1"/>
          </c:dLbls>
          <c:cat>
            <c:strRef>
              <c:f>Sheet1!$A$1:$D$1</c:f>
              <c:strCache>
                <c:ptCount val="4"/>
                <c:pt idx="0">
                  <c:v>Government</c:v>
                </c:pt>
                <c:pt idx="1">
                  <c:v>Mission/NGO</c:v>
                </c:pt>
                <c:pt idx="2">
                  <c:v>Private (for profit)</c:v>
                </c:pt>
                <c:pt idx="3">
                  <c:v>Faith-based organisation</c:v>
                </c:pt>
              </c:strCache>
            </c:strRef>
          </c:cat>
          <c:val>
            <c:numRef>
              <c:f>Sheet1!$A$2:$D$2</c:f>
              <c:numCache>
                <c:formatCode>General</c:formatCode>
                <c:ptCount val="4"/>
                <c:pt idx="0">
                  <c:v>23</c:v>
                </c:pt>
                <c:pt idx="1">
                  <c:v>43</c:v>
                </c:pt>
                <c:pt idx="2">
                  <c:v>3</c:v>
                </c:pt>
                <c:pt idx="3">
                  <c:v>20</c:v>
                </c:pt>
              </c:numCache>
            </c:numRef>
          </c:val>
        </c:ser>
        <c:dLbls>
          <c:showVal val="1"/>
        </c:dLbls>
        <c:overlap val="-25"/>
        <c:axId val="123451264"/>
        <c:axId val="123452800"/>
      </c:barChart>
      <c:catAx>
        <c:axId val="123451264"/>
        <c:scaling>
          <c:orientation val="minMax"/>
        </c:scaling>
        <c:axPos val="b"/>
        <c:numFmt formatCode="General" sourceLinked="1"/>
        <c:majorTickMark val="none"/>
        <c:tickLblPos val="nextTo"/>
        <c:spPr>
          <a:ln>
            <a:solidFill>
              <a:schemeClr val="tx1"/>
            </a:solidFill>
          </a:ln>
        </c:spPr>
        <c:crossAx val="123452800"/>
        <c:crosses val="autoZero"/>
        <c:auto val="1"/>
        <c:lblAlgn val="ctr"/>
        <c:lblOffset val="100"/>
      </c:catAx>
      <c:valAx>
        <c:axId val="123452800"/>
        <c:scaling>
          <c:orientation val="minMax"/>
        </c:scaling>
        <c:delete val="1"/>
        <c:axPos val="l"/>
        <c:numFmt formatCode="General" sourceLinked="1"/>
        <c:tickLblPos val="none"/>
        <c:crossAx val="123451264"/>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6"/>
  <c:chart>
    <c:title>
      <c:layout/>
    </c:title>
    <c:plotArea>
      <c:layout>
        <c:manualLayout>
          <c:layoutTarget val="inner"/>
          <c:xMode val="edge"/>
          <c:yMode val="edge"/>
          <c:x val="9.3223879190508178E-3"/>
          <c:y val="3.0701464736262798E-2"/>
          <c:w val="0.99067761208094962"/>
          <c:h val="0.8444273567187216"/>
        </c:manualLayout>
      </c:layout>
      <c:barChart>
        <c:barDir val="col"/>
        <c:grouping val="clustered"/>
        <c:ser>
          <c:idx val="0"/>
          <c:order val="0"/>
          <c:tx>
            <c:strRef>
              <c:f>Sheet1!$A$2</c:f>
              <c:strCache>
                <c:ptCount val="1"/>
              </c:strCache>
            </c:strRef>
          </c:tx>
          <c:spPr>
            <a:solidFill>
              <a:schemeClr val="bg2"/>
            </a:solidFill>
          </c:spPr>
          <c:dPt>
            <c:idx val="1"/>
            <c:spPr>
              <a:solidFill>
                <a:schemeClr val="tx2">
                  <a:lumMod val="50000"/>
                </a:schemeClr>
              </a:solidFill>
            </c:spPr>
          </c:dPt>
          <c:dPt>
            <c:idx val="2"/>
            <c:spPr>
              <a:solidFill>
                <a:schemeClr val="accent5">
                  <a:lumMod val="75000"/>
                </a:schemeClr>
              </a:solidFill>
            </c:spPr>
          </c:dPt>
          <c:dLbls>
            <c:txPr>
              <a:bodyPr/>
              <a:lstStyle/>
              <a:p>
                <a:pPr>
                  <a:defRPr b="1"/>
                </a:pPr>
                <a:endParaRPr lang="en-US"/>
              </a:p>
            </c:txPr>
            <c:showVal val="1"/>
          </c:dLbls>
          <c:cat>
            <c:strRef>
              <c:f>Sheet1!$B$1:$D$1</c:f>
              <c:strCache>
                <c:ptCount val="3"/>
                <c:pt idx="0">
                  <c:v>Women</c:v>
                </c:pt>
                <c:pt idx="1">
                  <c:v>Men</c:v>
                </c:pt>
                <c:pt idx="2">
                  <c:v>Total </c:v>
                </c:pt>
              </c:strCache>
            </c:strRef>
          </c:cat>
          <c:val>
            <c:numRef>
              <c:f>Sheet1!$B$2:$D$2</c:f>
              <c:numCache>
                <c:formatCode>0.0</c:formatCode>
                <c:ptCount val="3"/>
                <c:pt idx="0">
                  <c:v>8</c:v>
                </c:pt>
                <c:pt idx="1">
                  <c:v>4.3</c:v>
                </c:pt>
                <c:pt idx="2">
                  <c:v>6.3</c:v>
                </c:pt>
              </c:numCache>
            </c:numRef>
          </c:val>
        </c:ser>
        <c:dLbls>
          <c:showVal val="1"/>
        </c:dLbls>
        <c:gapWidth val="75"/>
        <c:axId val="94985600"/>
        <c:axId val="94987392"/>
      </c:barChart>
      <c:catAx>
        <c:axId val="94985600"/>
        <c:scaling>
          <c:orientation val="minMax"/>
        </c:scaling>
        <c:axPos val="b"/>
        <c:numFmt formatCode="General" sourceLinked="1"/>
        <c:majorTickMark val="none"/>
        <c:tickLblPos val="nextTo"/>
        <c:spPr>
          <a:ln>
            <a:solidFill>
              <a:schemeClr val="tx1"/>
            </a:solidFill>
          </a:ln>
        </c:spPr>
        <c:txPr>
          <a:bodyPr rot="0" vert="horz"/>
          <a:lstStyle/>
          <a:p>
            <a:pPr>
              <a:defRPr>
                <a:solidFill>
                  <a:schemeClr val="tx1"/>
                </a:solidFill>
              </a:defRPr>
            </a:pPr>
            <a:endParaRPr lang="en-US"/>
          </a:p>
        </c:txPr>
        <c:crossAx val="94987392"/>
        <c:crosses val="autoZero"/>
        <c:auto val="1"/>
        <c:lblAlgn val="ctr"/>
        <c:lblOffset val="100"/>
        <c:tickLblSkip val="1"/>
        <c:tickMarkSkip val="1"/>
      </c:catAx>
      <c:valAx>
        <c:axId val="94987392"/>
        <c:scaling>
          <c:orientation val="minMax"/>
        </c:scaling>
        <c:delete val="1"/>
        <c:axPos val="l"/>
        <c:numFmt formatCode="0.0" sourceLinked="1"/>
        <c:tickLblPos val="none"/>
        <c:crossAx val="94985600"/>
        <c:crosses val="autoZero"/>
        <c:crossBetween val="between"/>
      </c:valAx>
    </c:plotArea>
    <c:plotVisOnly val="1"/>
    <c:dispBlanksAs val="gap"/>
  </c:chart>
  <c:txPr>
    <a:bodyPr/>
    <a:lstStyle/>
    <a:p>
      <a:pPr>
        <a:defRPr sz="1800" baseline="0">
          <a:solidFill>
            <a:schemeClr val="tx1"/>
          </a:solidFill>
        </a:defRPr>
      </a:pPr>
      <a:endParaRPr lang="en-US"/>
    </a:p>
  </c:txPr>
  <c:externalData r:id="rId1"/>
</c:chartSpace>
</file>

<file path=ppt/charts/chart20.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1.5449438202247204E-2"/>
          <c:y val="0.11702127659574468"/>
          <c:w val="0.96910112359550604"/>
          <c:h val="0.57552982074049264"/>
        </c:manualLayout>
      </c:layout>
      <c:barChart>
        <c:barDir val="col"/>
        <c:grouping val="clustered"/>
        <c:ser>
          <c:idx val="0"/>
          <c:order val="0"/>
          <c:tx>
            <c:strRef>
              <c:f>Sheet1!$B$1</c:f>
              <c:strCache>
                <c:ptCount val="1"/>
                <c:pt idx="0">
                  <c:v>Column1</c:v>
                </c:pt>
              </c:strCache>
            </c:strRef>
          </c:tx>
          <c:spPr>
            <a:solidFill>
              <a:schemeClr val="accent4"/>
            </a:solidFill>
          </c:spPr>
          <c:dLbls>
            <c:txPr>
              <a:bodyPr/>
              <a:lstStyle/>
              <a:p>
                <a:pPr>
                  <a:defRPr b="1"/>
                </a:pPr>
                <a:endParaRPr lang="en-US"/>
              </a:p>
            </c:txPr>
            <c:showVal val="1"/>
          </c:dLbls>
          <c:cat>
            <c:strRef>
              <c:f>Sheet1!$A$2:$A$6</c:f>
              <c:strCache>
                <c:ptCount val="5"/>
                <c:pt idx="0">
                  <c:v>National ART guideline</c:v>
                </c:pt>
                <c:pt idx="1">
                  <c:v>Other guidelines</c:v>
                </c:pt>
                <c:pt idx="2">
                  <c:v>Adult first-line ART regimen available</c:v>
                </c:pt>
                <c:pt idx="3">
                  <c:v>No stock-outs of first-line ARVs during six months before the survey</c:v>
                </c:pt>
                <c:pt idx="4">
                  <c:v>Lab capacity for monitoring ART</c:v>
                </c:pt>
              </c:strCache>
            </c:strRef>
          </c:cat>
          <c:val>
            <c:numRef>
              <c:f>Sheet1!$B$2:$B$6</c:f>
              <c:numCache>
                <c:formatCode>General</c:formatCode>
                <c:ptCount val="5"/>
                <c:pt idx="0">
                  <c:v>58</c:v>
                </c:pt>
                <c:pt idx="1">
                  <c:v>75</c:v>
                </c:pt>
                <c:pt idx="2">
                  <c:v>95</c:v>
                </c:pt>
                <c:pt idx="3">
                  <c:v>90</c:v>
                </c:pt>
                <c:pt idx="4">
                  <c:v>64</c:v>
                </c:pt>
              </c:numCache>
            </c:numRef>
          </c:val>
        </c:ser>
        <c:dLbls>
          <c:showVal val="1"/>
        </c:dLbls>
        <c:overlap val="-25"/>
        <c:axId val="123740544"/>
        <c:axId val="123742080"/>
      </c:barChart>
      <c:catAx>
        <c:axId val="123740544"/>
        <c:scaling>
          <c:orientation val="minMax"/>
        </c:scaling>
        <c:axPos val="b"/>
        <c:numFmt formatCode="General" sourceLinked="1"/>
        <c:majorTickMark val="none"/>
        <c:tickLblPos val="nextTo"/>
        <c:spPr>
          <a:ln>
            <a:solidFill>
              <a:schemeClr val="tx1"/>
            </a:solidFill>
          </a:ln>
        </c:spPr>
        <c:txPr>
          <a:bodyPr/>
          <a:lstStyle/>
          <a:p>
            <a:pPr>
              <a:defRPr>
                <a:solidFill>
                  <a:schemeClr val="tx1"/>
                </a:solidFill>
              </a:defRPr>
            </a:pPr>
            <a:endParaRPr lang="en-US"/>
          </a:p>
        </c:txPr>
        <c:crossAx val="123742080"/>
        <c:crosses val="autoZero"/>
        <c:auto val="1"/>
        <c:lblAlgn val="ctr"/>
        <c:lblOffset val="100"/>
      </c:catAx>
      <c:valAx>
        <c:axId val="123742080"/>
        <c:scaling>
          <c:orientation val="minMax"/>
        </c:scaling>
        <c:delete val="1"/>
        <c:axPos val="l"/>
        <c:numFmt formatCode="General" sourceLinked="1"/>
        <c:tickLblPos val="none"/>
        <c:crossAx val="123740544"/>
        <c:crosses val="autoZero"/>
        <c:crossBetween val="between"/>
      </c:valAx>
      <c:spPr>
        <a:noFill/>
        <a:ln w="25398">
          <a:noFill/>
        </a:ln>
      </c:spPr>
    </c:plotArea>
    <c:plotVisOnly val="1"/>
    <c:dispBlanksAs val="gap"/>
  </c:chart>
  <c:txPr>
    <a:bodyPr/>
    <a:lstStyle/>
    <a:p>
      <a:pPr>
        <a:defRPr sz="1800">
          <a:solidFill>
            <a:schemeClr val="tx1"/>
          </a:solidFill>
        </a:defRPr>
      </a:pPr>
      <a:endParaRPr lang="en-US"/>
    </a:p>
  </c:txPr>
  <c:externalData r:id="rId1"/>
</c:chartSpace>
</file>

<file path=ppt/charts/chart2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dPt>
            <c:idx val="0"/>
            <c:spPr>
              <a:solidFill>
                <a:schemeClr val="accent1"/>
              </a:solidFill>
            </c:spPr>
          </c:dPt>
          <c:dPt>
            <c:idx val="1"/>
            <c:spPr>
              <a:solidFill>
                <a:schemeClr val="tx2"/>
              </a:solidFill>
            </c:spPr>
          </c:dPt>
          <c:dPt>
            <c:idx val="2"/>
            <c:spPr>
              <a:solidFill>
                <a:schemeClr val="accent2"/>
              </a:solidFill>
            </c:spPr>
          </c:dPt>
          <c:dPt>
            <c:idx val="3"/>
            <c:spPr>
              <a:solidFill>
                <a:schemeClr val="accent3"/>
              </a:solidFill>
            </c:spPr>
          </c:dPt>
          <c:dPt>
            <c:idx val="4"/>
            <c:spPr>
              <a:solidFill>
                <a:schemeClr val="bg2"/>
              </a:solidFill>
            </c:spPr>
          </c:dPt>
          <c:dPt>
            <c:idx val="5"/>
            <c:spPr>
              <a:solidFill>
                <a:schemeClr val="accent6"/>
              </a:solidFill>
            </c:spPr>
          </c:dPt>
          <c:dLbls>
            <c:txPr>
              <a:bodyPr/>
              <a:lstStyle/>
              <a:p>
                <a:pPr>
                  <a:defRPr b="1"/>
                </a:pPr>
                <a:endParaRPr lang="en-US"/>
              </a:p>
            </c:txPr>
            <c:showVal val="1"/>
          </c:dLbls>
          <c:cat>
            <c:strRef>
              <c:f>Sheet1!$A$1:$F$1</c:f>
              <c:strCache>
                <c:ptCount val="6"/>
                <c:pt idx="0">
                  <c:v>Hospital</c:v>
                </c:pt>
                <c:pt idx="1">
                  <c:v>Health centre</c:v>
                </c:pt>
                <c:pt idx="2">
                  <c:v>Maternity</c:v>
                </c:pt>
                <c:pt idx="3">
                  <c:v>Clinic</c:v>
                </c:pt>
                <c:pt idx="4">
                  <c:v>Dispensary</c:v>
                </c:pt>
                <c:pt idx="5">
                  <c:v>Total</c:v>
                </c:pt>
              </c:strCache>
            </c:strRef>
          </c:cat>
          <c:val>
            <c:numRef>
              <c:f>Sheet1!$A$2:$F$2</c:f>
              <c:numCache>
                <c:formatCode>General</c:formatCode>
                <c:ptCount val="6"/>
                <c:pt idx="0">
                  <c:v>88</c:v>
                </c:pt>
                <c:pt idx="1">
                  <c:v>92</c:v>
                </c:pt>
                <c:pt idx="2">
                  <c:v>70</c:v>
                </c:pt>
                <c:pt idx="3">
                  <c:v>24</c:v>
                </c:pt>
                <c:pt idx="4">
                  <c:v>66</c:v>
                </c:pt>
                <c:pt idx="5">
                  <c:v>58</c:v>
                </c:pt>
              </c:numCache>
            </c:numRef>
          </c:val>
        </c:ser>
        <c:dLbls>
          <c:showVal val="1"/>
        </c:dLbls>
        <c:overlap val="-25"/>
        <c:axId val="123381632"/>
        <c:axId val="123383168"/>
      </c:barChart>
      <c:catAx>
        <c:axId val="123381632"/>
        <c:scaling>
          <c:orientation val="minMax"/>
        </c:scaling>
        <c:axPos val="b"/>
        <c:numFmt formatCode="General" sourceLinked="1"/>
        <c:majorTickMark val="none"/>
        <c:tickLblPos val="nextTo"/>
        <c:crossAx val="123383168"/>
        <c:crosses val="autoZero"/>
        <c:auto val="1"/>
        <c:lblAlgn val="ctr"/>
        <c:lblOffset val="100"/>
      </c:catAx>
      <c:valAx>
        <c:axId val="123383168"/>
        <c:scaling>
          <c:orientation val="minMax"/>
        </c:scaling>
        <c:delete val="1"/>
        <c:axPos val="l"/>
        <c:numFmt formatCode="General" sourceLinked="1"/>
        <c:tickLblPos val="none"/>
        <c:crossAx val="123381632"/>
        <c:crosses val="autoZero"/>
        <c:crossBetween val="between"/>
      </c:valAx>
    </c:plotArea>
    <c:plotVisOnly val="1"/>
  </c:chart>
  <c:txPr>
    <a:bodyPr/>
    <a:lstStyle/>
    <a:p>
      <a:pPr>
        <a:defRPr sz="1800"/>
      </a:pPr>
      <a:endParaRPr lang="en-US"/>
    </a:p>
  </c:txPr>
  <c:externalData r:id="rId1"/>
</c:chartSpace>
</file>

<file path=ppt/charts/chart2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spPr>
            <a:solidFill>
              <a:schemeClr val="accent1">
                <a:lumMod val="50000"/>
              </a:schemeClr>
            </a:solidFill>
          </c:spPr>
          <c:dPt>
            <c:idx val="1"/>
            <c:spPr>
              <a:solidFill>
                <a:schemeClr val="bg2">
                  <a:lumMod val="20000"/>
                  <a:lumOff val="80000"/>
                </a:schemeClr>
              </a:solidFill>
            </c:spPr>
          </c:dPt>
          <c:dPt>
            <c:idx val="2"/>
            <c:spPr>
              <a:solidFill>
                <a:schemeClr val="accent3">
                  <a:lumMod val="75000"/>
                </a:schemeClr>
              </a:solidFill>
            </c:spPr>
          </c:dPt>
          <c:dPt>
            <c:idx val="3"/>
            <c:spPr>
              <a:solidFill>
                <a:schemeClr val="accent4"/>
              </a:solidFill>
            </c:spPr>
          </c:dPt>
          <c:dLbls>
            <c:txPr>
              <a:bodyPr/>
              <a:lstStyle/>
              <a:p>
                <a:pPr>
                  <a:defRPr b="1"/>
                </a:pPr>
                <a:endParaRPr lang="en-US"/>
              </a:p>
            </c:txPr>
            <c:showVal val="1"/>
          </c:dLbls>
          <c:cat>
            <c:strRef>
              <c:f>Sheet1!$A$1:$D$1</c:f>
              <c:strCache>
                <c:ptCount val="4"/>
                <c:pt idx="0">
                  <c:v>Government</c:v>
                </c:pt>
                <c:pt idx="1">
                  <c:v>Mission/NGO</c:v>
                </c:pt>
                <c:pt idx="2">
                  <c:v>Private (for profit)</c:v>
                </c:pt>
                <c:pt idx="3">
                  <c:v>Faith-based organisation</c:v>
                </c:pt>
              </c:strCache>
            </c:strRef>
          </c:cat>
          <c:val>
            <c:numRef>
              <c:f>Sheet1!$A$2:$D$2</c:f>
              <c:numCache>
                <c:formatCode>General</c:formatCode>
                <c:ptCount val="4"/>
                <c:pt idx="0">
                  <c:v>74</c:v>
                </c:pt>
                <c:pt idx="1">
                  <c:v>71</c:v>
                </c:pt>
                <c:pt idx="2">
                  <c:v>27</c:v>
                </c:pt>
                <c:pt idx="3">
                  <c:v>78</c:v>
                </c:pt>
              </c:numCache>
            </c:numRef>
          </c:val>
        </c:ser>
        <c:dLbls>
          <c:showVal val="1"/>
        </c:dLbls>
        <c:overlap val="-25"/>
        <c:axId val="93094272"/>
        <c:axId val="93095808"/>
      </c:barChart>
      <c:catAx>
        <c:axId val="93094272"/>
        <c:scaling>
          <c:orientation val="minMax"/>
        </c:scaling>
        <c:axPos val="b"/>
        <c:numFmt formatCode="General" sourceLinked="1"/>
        <c:majorTickMark val="none"/>
        <c:tickLblPos val="nextTo"/>
        <c:spPr>
          <a:ln>
            <a:solidFill>
              <a:schemeClr val="tx1"/>
            </a:solidFill>
          </a:ln>
        </c:spPr>
        <c:crossAx val="93095808"/>
        <c:crosses val="autoZero"/>
        <c:auto val="1"/>
        <c:lblAlgn val="ctr"/>
        <c:lblOffset val="100"/>
      </c:catAx>
      <c:valAx>
        <c:axId val="93095808"/>
        <c:scaling>
          <c:orientation val="minMax"/>
        </c:scaling>
        <c:delete val="1"/>
        <c:axPos val="l"/>
        <c:numFmt formatCode="General" sourceLinked="1"/>
        <c:tickLblPos val="none"/>
        <c:crossAx val="93094272"/>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23.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1.5277777777777781E-2"/>
          <c:y val="9.3640253806869564E-2"/>
          <c:w val="0.96944444444444489"/>
          <c:h val="0.75130451196100645"/>
        </c:manualLayout>
      </c:layout>
      <c:barChart>
        <c:barDir val="col"/>
        <c:grouping val="clustered"/>
        <c:ser>
          <c:idx val="0"/>
          <c:order val="0"/>
          <c:dPt>
            <c:idx val="0"/>
            <c:spPr>
              <a:solidFill>
                <a:schemeClr val="accent1"/>
              </a:solidFill>
            </c:spPr>
          </c:dPt>
          <c:dPt>
            <c:idx val="1"/>
            <c:spPr>
              <a:solidFill>
                <a:schemeClr val="tx2"/>
              </a:solidFill>
            </c:spPr>
          </c:dPt>
          <c:dPt>
            <c:idx val="2"/>
            <c:spPr>
              <a:solidFill>
                <a:schemeClr val="accent2"/>
              </a:solidFill>
            </c:spPr>
          </c:dPt>
          <c:dPt>
            <c:idx val="3"/>
            <c:spPr>
              <a:solidFill>
                <a:schemeClr val="accent3"/>
              </a:solidFill>
            </c:spPr>
          </c:dPt>
          <c:dPt>
            <c:idx val="4"/>
            <c:spPr>
              <a:solidFill>
                <a:schemeClr val="bg2"/>
              </a:solidFill>
            </c:spPr>
          </c:dPt>
          <c:dPt>
            <c:idx val="5"/>
            <c:spPr>
              <a:solidFill>
                <a:schemeClr val="accent6"/>
              </a:solidFill>
            </c:spPr>
          </c:dPt>
          <c:dLbls>
            <c:txPr>
              <a:bodyPr/>
              <a:lstStyle/>
              <a:p>
                <a:pPr>
                  <a:defRPr b="1"/>
                </a:pPr>
                <a:endParaRPr lang="en-US"/>
              </a:p>
            </c:txPr>
            <c:showVal val="1"/>
          </c:dLbls>
          <c:cat>
            <c:strRef>
              <c:f>Sheet1!$A$1:$F$1</c:f>
              <c:strCache>
                <c:ptCount val="6"/>
                <c:pt idx="0">
                  <c:v>Hospital</c:v>
                </c:pt>
                <c:pt idx="1">
                  <c:v>Health centre</c:v>
                </c:pt>
                <c:pt idx="2">
                  <c:v>Maternity</c:v>
                </c:pt>
                <c:pt idx="3">
                  <c:v>Clinic</c:v>
                </c:pt>
                <c:pt idx="4">
                  <c:v>Dispensary</c:v>
                </c:pt>
                <c:pt idx="5">
                  <c:v>Total</c:v>
                </c:pt>
              </c:strCache>
            </c:strRef>
          </c:cat>
          <c:val>
            <c:numRef>
              <c:f>Sheet1!$A$2:$F$2</c:f>
              <c:numCache>
                <c:formatCode>General</c:formatCode>
                <c:ptCount val="6"/>
                <c:pt idx="0">
                  <c:v>92</c:v>
                </c:pt>
                <c:pt idx="1">
                  <c:v>94</c:v>
                </c:pt>
                <c:pt idx="2">
                  <c:v>75</c:v>
                </c:pt>
                <c:pt idx="3">
                  <c:v>58</c:v>
                </c:pt>
                <c:pt idx="4">
                  <c:v>78</c:v>
                </c:pt>
                <c:pt idx="5">
                  <c:v>78</c:v>
                </c:pt>
              </c:numCache>
            </c:numRef>
          </c:val>
        </c:ser>
        <c:dLbls>
          <c:showVal val="1"/>
        </c:dLbls>
        <c:overlap val="-25"/>
        <c:axId val="143724544"/>
        <c:axId val="143726080"/>
      </c:barChart>
      <c:catAx>
        <c:axId val="143724544"/>
        <c:scaling>
          <c:orientation val="minMax"/>
        </c:scaling>
        <c:axPos val="b"/>
        <c:numFmt formatCode="General" sourceLinked="1"/>
        <c:majorTickMark val="none"/>
        <c:tickLblPos val="nextTo"/>
        <c:crossAx val="143726080"/>
        <c:crosses val="autoZero"/>
        <c:auto val="1"/>
        <c:lblAlgn val="ctr"/>
        <c:lblOffset val="100"/>
      </c:catAx>
      <c:valAx>
        <c:axId val="143726080"/>
        <c:scaling>
          <c:orientation val="minMax"/>
        </c:scaling>
        <c:delete val="1"/>
        <c:axPos val="l"/>
        <c:numFmt formatCode="General" sourceLinked="1"/>
        <c:tickLblPos val="none"/>
        <c:crossAx val="143724544"/>
        <c:crosses val="autoZero"/>
        <c:crossBetween val="between"/>
      </c:valAx>
    </c:plotArea>
    <c:plotVisOnly val="1"/>
  </c:chart>
  <c:txPr>
    <a:bodyPr/>
    <a:lstStyle/>
    <a:p>
      <a:pPr>
        <a:defRPr sz="1800"/>
      </a:pPr>
      <a:endParaRPr lang="en-US"/>
    </a:p>
  </c:txPr>
  <c:externalData r:id="rId1"/>
</c:chartSpace>
</file>

<file path=ppt/charts/chart2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spPr>
            <a:solidFill>
              <a:schemeClr val="accent1">
                <a:lumMod val="50000"/>
              </a:schemeClr>
            </a:solidFill>
          </c:spPr>
          <c:dPt>
            <c:idx val="1"/>
            <c:spPr>
              <a:solidFill>
                <a:schemeClr val="bg2">
                  <a:lumMod val="20000"/>
                  <a:lumOff val="80000"/>
                </a:schemeClr>
              </a:solidFill>
            </c:spPr>
          </c:dPt>
          <c:dPt>
            <c:idx val="2"/>
            <c:spPr>
              <a:solidFill>
                <a:schemeClr val="accent3">
                  <a:lumMod val="75000"/>
                </a:schemeClr>
              </a:solidFill>
            </c:spPr>
          </c:dPt>
          <c:dPt>
            <c:idx val="3"/>
            <c:spPr>
              <a:solidFill>
                <a:schemeClr val="accent4"/>
              </a:solidFill>
            </c:spPr>
          </c:dPt>
          <c:dLbls>
            <c:txPr>
              <a:bodyPr/>
              <a:lstStyle/>
              <a:p>
                <a:pPr>
                  <a:defRPr b="1"/>
                </a:pPr>
                <a:endParaRPr lang="en-US"/>
              </a:p>
            </c:txPr>
            <c:showVal val="1"/>
          </c:dLbls>
          <c:cat>
            <c:strRef>
              <c:f>Sheet1!$A$1:$D$1</c:f>
              <c:strCache>
                <c:ptCount val="4"/>
                <c:pt idx="0">
                  <c:v>Government</c:v>
                </c:pt>
                <c:pt idx="1">
                  <c:v>Mission/NGO</c:v>
                </c:pt>
                <c:pt idx="2">
                  <c:v>Private (for profit)</c:v>
                </c:pt>
                <c:pt idx="3">
                  <c:v>Faith-based organisation</c:v>
                </c:pt>
              </c:strCache>
            </c:strRef>
          </c:cat>
          <c:val>
            <c:numRef>
              <c:f>Sheet1!$A$2:$D$2</c:f>
              <c:numCache>
                <c:formatCode>General</c:formatCode>
                <c:ptCount val="4"/>
                <c:pt idx="0">
                  <c:v>83</c:v>
                </c:pt>
                <c:pt idx="1">
                  <c:v>84</c:v>
                </c:pt>
                <c:pt idx="2">
                  <c:v>59</c:v>
                </c:pt>
                <c:pt idx="3">
                  <c:v>86</c:v>
                </c:pt>
              </c:numCache>
            </c:numRef>
          </c:val>
        </c:ser>
        <c:dLbls>
          <c:showVal val="1"/>
        </c:dLbls>
        <c:overlap val="-25"/>
        <c:axId val="143780096"/>
        <c:axId val="143781888"/>
      </c:barChart>
      <c:catAx>
        <c:axId val="143780096"/>
        <c:scaling>
          <c:orientation val="minMax"/>
        </c:scaling>
        <c:axPos val="b"/>
        <c:numFmt formatCode="General" sourceLinked="1"/>
        <c:majorTickMark val="none"/>
        <c:tickLblPos val="nextTo"/>
        <c:spPr>
          <a:ln>
            <a:solidFill>
              <a:schemeClr val="tx1"/>
            </a:solidFill>
          </a:ln>
        </c:spPr>
        <c:crossAx val="143781888"/>
        <c:crosses val="autoZero"/>
        <c:auto val="1"/>
        <c:lblAlgn val="ctr"/>
        <c:lblOffset val="100"/>
      </c:catAx>
      <c:valAx>
        <c:axId val="143781888"/>
        <c:scaling>
          <c:orientation val="minMax"/>
        </c:scaling>
        <c:delete val="1"/>
        <c:axPos val="l"/>
        <c:numFmt formatCode="General" sourceLinked="1"/>
        <c:tickLblPos val="none"/>
        <c:crossAx val="143780096"/>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25.xml><?xml version="1.0" encoding="utf-8"?>
<c:chartSpace xmlns:c="http://schemas.openxmlformats.org/drawingml/2006/chart" xmlns:a="http://schemas.openxmlformats.org/drawingml/2006/main" xmlns:r="http://schemas.openxmlformats.org/officeDocument/2006/relationships">
  <c:date1904 val="1"/>
  <c:lang val="en-US"/>
  <c:style val="26"/>
  <c:chart>
    <c:plotArea>
      <c:layout/>
      <c:barChart>
        <c:barDir val="col"/>
        <c:grouping val="clustered"/>
        <c:ser>
          <c:idx val="0"/>
          <c:order val="0"/>
          <c:tx>
            <c:strRef>
              <c:f>Sheet1!$B$1</c:f>
              <c:strCache>
                <c:ptCount val="1"/>
                <c:pt idx="0">
                  <c:v>All facilities (N=401)</c:v>
                </c:pt>
              </c:strCache>
            </c:strRef>
          </c:tx>
          <c:dLbls>
            <c:txPr>
              <a:bodyPr/>
              <a:lstStyle/>
              <a:p>
                <a:pPr>
                  <a:defRPr b="1"/>
                </a:pPr>
                <a:endParaRPr lang="en-US"/>
              </a:p>
            </c:txPr>
            <c:showVal val="1"/>
          </c:dLbls>
          <c:cat>
            <c:strRef>
              <c:f>Sheet1!$A$2:$A$6</c:f>
              <c:strCache>
                <c:ptCount val="5"/>
                <c:pt idx="0">
                  <c:v>Documented HIV testing system</c:v>
                </c:pt>
                <c:pt idx="1">
                  <c:v>ARV prophylaxis to prevent MTCT</c:v>
                </c:pt>
                <c:pt idx="2">
                  <c:v>Counselling on maternal nutrition and infant feeding</c:v>
                </c:pt>
                <c:pt idx="3">
                  <c:v>FP services or counselling</c:v>
                </c:pt>
                <c:pt idx="4">
                  <c:v>All 4 items for minimum PMTCT package</c:v>
                </c:pt>
              </c:strCache>
            </c:strRef>
          </c:cat>
          <c:val>
            <c:numRef>
              <c:f>Sheet1!$B$2:$B$6</c:f>
              <c:numCache>
                <c:formatCode>General</c:formatCode>
                <c:ptCount val="5"/>
                <c:pt idx="0">
                  <c:v>53</c:v>
                </c:pt>
                <c:pt idx="1">
                  <c:v>64</c:v>
                </c:pt>
                <c:pt idx="2">
                  <c:v>94</c:v>
                </c:pt>
                <c:pt idx="3">
                  <c:v>97</c:v>
                </c:pt>
                <c:pt idx="4">
                  <c:v>33</c:v>
                </c:pt>
              </c:numCache>
            </c:numRef>
          </c:val>
        </c:ser>
        <c:ser>
          <c:idx val="1"/>
          <c:order val="1"/>
          <c:tx>
            <c:strRef>
              <c:f>Sheet1!$C$1</c:f>
              <c:strCache>
                <c:ptCount val="1"/>
                <c:pt idx="0">
                  <c:v>Facilities offering ANC and PTMCT (N=399)</c:v>
                </c:pt>
              </c:strCache>
            </c:strRef>
          </c:tx>
          <c:spPr>
            <a:solidFill>
              <a:schemeClr val="accent4"/>
            </a:solidFill>
          </c:spPr>
          <c:dLbls>
            <c:txPr>
              <a:bodyPr/>
              <a:lstStyle/>
              <a:p>
                <a:pPr>
                  <a:defRPr b="1"/>
                </a:pPr>
                <a:endParaRPr lang="en-US"/>
              </a:p>
            </c:txPr>
            <c:showVal val="1"/>
          </c:dLbls>
          <c:cat>
            <c:strRef>
              <c:f>Sheet1!$A$2:$A$6</c:f>
              <c:strCache>
                <c:ptCount val="5"/>
                <c:pt idx="0">
                  <c:v>Documented HIV testing system</c:v>
                </c:pt>
                <c:pt idx="1">
                  <c:v>ARV prophylaxis to prevent MTCT</c:v>
                </c:pt>
                <c:pt idx="2">
                  <c:v>Counselling on maternal nutrition and infant feeding</c:v>
                </c:pt>
                <c:pt idx="3">
                  <c:v>FP services or counselling</c:v>
                </c:pt>
                <c:pt idx="4">
                  <c:v>All 4 items for minimum PMTCT package</c:v>
                </c:pt>
              </c:strCache>
            </c:strRef>
          </c:cat>
          <c:val>
            <c:numRef>
              <c:f>Sheet1!$C$2:$C$6</c:f>
              <c:numCache>
                <c:formatCode>General</c:formatCode>
                <c:ptCount val="5"/>
                <c:pt idx="0">
                  <c:v>52</c:v>
                </c:pt>
                <c:pt idx="1">
                  <c:v>64</c:v>
                </c:pt>
                <c:pt idx="2">
                  <c:v>94</c:v>
                </c:pt>
                <c:pt idx="3">
                  <c:v>97</c:v>
                </c:pt>
                <c:pt idx="4">
                  <c:v>33</c:v>
                </c:pt>
              </c:numCache>
            </c:numRef>
          </c:val>
        </c:ser>
        <c:dLbls>
          <c:showVal val="1"/>
        </c:dLbls>
        <c:overlap val="-25"/>
        <c:axId val="93353472"/>
        <c:axId val="93355008"/>
      </c:barChart>
      <c:catAx>
        <c:axId val="93353472"/>
        <c:scaling>
          <c:orientation val="minMax"/>
        </c:scaling>
        <c:axPos val="b"/>
        <c:numFmt formatCode="General" sourceLinked="1"/>
        <c:majorTickMark val="none"/>
        <c:tickLblPos val="nextTo"/>
        <c:spPr>
          <a:ln>
            <a:solidFill>
              <a:schemeClr val="tx1"/>
            </a:solidFill>
          </a:ln>
        </c:spPr>
        <c:crossAx val="93355008"/>
        <c:crosses val="autoZero"/>
        <c:auto val="1"/>
        <c:lblAlgn val="ctr"/>
        <c:lblOffset val="100"/>
      </c:catAx>
      <c:valAx>
        <c:axId val="93355008"/>
        <c:scaling>
          <c:orientation val="minMax"/>
        </c:scaling>
        <c:delete val="1"/>
        <c:axPos val="l"/>
        <c:numFmt formatCode="General" sourceLinked="1"/>
        <c:tickLblPos val="none"/>
        <c:crossAx val="93353472"/>
        <c:crosses val="autoZero"/>
        <c:crossBetween val="between"/>
      </c:valAx>
      <c:spPr>
        <a:noFill/>
        <a:ln w="25398">
          <a:noFill/>
        </a:ln>
      </c:spPr>
    </c:plotArea>
    <c:legend>
      <c:legendPos val="t"/>
      <c:layout/>
    </c:legend>
    <c:plotVisOnly val="1"/>
    <c:dispBlanksAs val="gap"/>
  </c:chart>
  <c:txPr>
    <a:bodyPr/>
    <a:lstStyle/>
    <a:p>
      <a:pPr>
        <a:defRPr sz="1800">
          <a:solidFill>
            <a:schemeClr val="tx1"/>
          </a:solidFill>
        </a:defRPr>
      </a:pPr>
      <a:endParaRPr lang="en-US"/>
    </a:p>
  </c:txPr>
  <c:externalData r:id="rId1"/>
</c:chartSpace>
</file>

<file path=ppt/charts/chart26.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clustered"/>
        <c:ser>
          <c:idx val="0"/>
          <c:order val="0"/>
          <c:dPt>
            <c:idx val="0"/>
            <c:spPr>
              <a:solidFill>
                <a:schemeClr val="accent1"/>
              </a:solidFill>
            </c:spPr>
          </c:dPt>
          <c:dPt>
            <c:idx val="1"/>
            <c:spPr>
              <a:solidFill>
                <a:schemeClr val="tx2"/>
              </a:solidFill>
            </c:spPr>
          </c:dPt>
          <c:dPt>
            <c:idx val="2"/>
            <c:spPr>
              <a:solidFill>
                <a:schemeClr val="accent2"/>
              </a:solidFill>
            </c:spPr>
          </c:dPt>
          <c:dPt>
            <c:idx val="3"/>
            <c:spPr>
              <a:solidFill>
                <a:schemeClr val="accent3"/>
              </a:solidFill>
            </c:spPr>
          </c:dPt>
          <c:dPt>
            <c:idx val="4"/>
            <c:spPr>
              <a:solidFill>
                <a:schemeClr val="bg2"/>
              </a:solidFill>
            </c:spPr>
          </c:dPt>
          <c:dPt>
            <c:idx val="5"/>
            <c:spPr>
              <a:solidFill>
                <a:schemeClr val="bg1">
                  <a:lumMod val="50000"/>
                </a:schemeClr>
              </a:solidFill>
            </c:spPr>
          </c:dPt>
          <c:dPt>
            <c:idx val="6"/>
            <c:spPr>
              <a:solidFill>
                <a:schemeClr val="accent6"/>
              </a:solidFill>
            </c:spPr>
          </c:dPt>
          <c:dLbls>
            <c:txPr>
              <a:bodyPr/>
              <a:lstStyle/>
              <a:p>
                <a:pPr>
                  <a:defRPr b="1"/>
                </a:pPr>
                <a:endParaRPr lang="en-US"/>
              </a:p>
            </c:txPr>
            <c:showVal val="1"/>
          </c:dLbls>
          <c:cat>
            <c:strRef>
              <c:f>Sheet1!$A$1:$G$1</c:f>
              <c:strCache>
                <c:ptCount val="7"/>
                <c:pt idx="0">
                  <c:v>Hospital</c:v>
                </c:pt>
                <c:pt idx="1">
                  <c:v>Health centre</c:v>
                </c:pt>
                <c:pt idx="2">
                  <c:v>Maternity</c:v>
                </c:pt>
                <c:pt idx="3">
                  <c:v>Clinic</c:v>
                </c:pt>
                <c:pt idx="4">
                  <c:v>Dispensary</c:v>
                </c:pt>
                <c:pt idx="5">
                  <c:v>Stand-alone VCT</c:v>
                </c:pt>
                <c:pt idx="6">
                  <c:v>Total</c:v>
                </c:pt>
              </c:strCache>
            </c:strRef>
          </c:cat>
          <c:val>
            <c:numRef>
              <c:f>Sheet1!$A$2:$G$2</c:f>
              <c:numCache>
                <c:formatCode>General</c:formatCode>
                <c:ptCount val="7"/>
                <c:pt idx="0">
                  <c:v>89</c:v>
                </c:pt>
                <c:pt idx="1">
                  <c:v>67</c:v>
                </c:pt>
                <c:pt idx="2">
                  <c:v>56</c:v>
                </c:pt>
                <c:pt idx="3">
                  <c:v>54</c:v>
                </c:pt>
                <c:pt idx="4">
                  <c:v>43</c:v>
                </c:pt>
                <c:pt idx="5">
                  <c:v>73</c:v>
                </c:pt>
                <c:pt idx="6">
                  <c:v>53</c:v>
                </c:pt>
              </c:numCache>
            </c:numRef>
          </c:val>
        </c:ser>
        <c:dLbls>
          <c:showVal val="1"/>
        </c:dLbls>
        <c:overlap val="-25"/>
        <c:axId val="93637632"/>
        <c:axId val="93639424"/>
      </c:barChart>
      <c:catAx>
        <c:axId val="93637632"/>
        <c:scaling>
          <c:orientation val="minMax"/>
        </c:scaling>
        <c:axPos val="b"/>
        <c:numFmt formatCode="General" sourceLinked="1"/>
        <c:majorTickMark val="none"/>
        <c:tickLblPos val="nextTo"/>
        <c:crossAx val="93639424"/>
        <c:crosses val="autoZero"/>
        <c:auto val="1"/>
        <c:lblAlgn val="ctr"/>
        <c:lblOffset val="100"/>
      </c:catAx>
      <c:valAx>
        <c:axId val="93639424"/>
        <c:scaling>
          <c:orientation val="minMax"/>
        </c:scaling>
        <c:delete val="1"/>
        <c:axPos val="l"/>
        <c:numFmt formatCode="General" sourceLinked="1"/>
        <c:tickLblPos val="none"/>
        <c:crossAx val="93637632"/>
        <c:crosses val="autoZero"/>
        <c:crossBetween val="between"/>
      </c:valAx>
    </c:plotArea>
    <c:plotVisOnly val="1"/>
  </c:chart>
  <c:txPr>
    <a:bodyPr/>
    <a:lstStyle/>
    <a:p>
      <a:pPr>
        <a:defRPr sz="1800"/>
      </a:pPr>
      <a:endParaRPr lang="en-US"/>
    </a:p>
  </c:txPr>
  <c:externalData r:id="rId1"/>
</c:chartSpace>
</file>

<file path=ppt/charts/chart27.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spPr>
            <a:solidFill>
              <a:schemeClr val="accent1">
                <a:lumMod val="50000"/>
              </a:schemeClr>
            </a:solidFill>
          </c:spPr>
          <c:dPt>
            <c:idx val="1"/>
            <c:spPr>
              <a:solidFill>
                <a:schemeClr val="bg2">
                  <a:lumMod val="20000"/>
                  <a:lumOff val="80000"/>
                </a:schemeClr>
              </a:solidFill>
            </c:spPr>
          </c:dPt>
          <c:dPt>
            <c:idx val="2"/>
            <c:spPr>
              <a:solidFill>
                <a:schemeClr val="accent3">
                  <a:lumMod val="75000"/>
                </a:schemeClr>
              </a:solidFill>
            </c:spPr>
          </c:dPt>
          <c:dPt>
            <c:idx val="3"/>
            <c:spPr>
              <a:solidFill>
                <a:schemeClr val="accent4"/>
              </a:solidFill>
            </c:spPr>
          </c:dPt>
          <c:dLbls>
            <c:txPr>
              <a:bodyPr/>
              <a:lstStyle/>
              <a:p>
                <a:pPr>
                  <a:defRPr b="1"/>
                </a:pPr>
                <a:endParaRPr lang="en-US"/>
              </a:p>
            </c:txPr>
            <c:showVal val="1"/>
          </c:dLbls>
          <c:cat>
            <c:strRef>
              <c:f>Sheet1!$A$1:$D$1</c:f>
              <c:strCache>
                <c:ptCount val="4"/>
                <c:pt idx="0">
                  <c:v>Government</c:v>
                </c:pt>
                <c:pt idx="1">
                  <c:v>Mission/NGO</c:v>
                </c:pt>
                <c:pt idx="2">
                  <c:v>Private (for profit)</c:v>
                </c:pt>
                <c:pt idx="3">
                  <c:v>Faith-based organisation</c:v>
                </c:pt>
              </c:strCache>
            </c:strRef>
          </c:cat>
          <c:val>
            <c:numRef>
              <c:f>Sheet1!$A$2:$D$2</c:f>
              <c:numCache>
                <c:formatCode>General</c:formatCode>
                <c:ptCount val="4"/>
                <c:pt idx="0">
                  <c:v>50</c:v>
                </c:pt>
                <c:pt idx="1">
                  <c:v>73</c:v>
                </c:pt>
                <c:pt idx="2">
                  <c:v>54</c:v>
                </c:pt>
                <c:pt idx="3">
                  <c:v>53</c:v>
                </c:pt>
              </c:numCache>
            </c:numRef>
          </c:val>
        </c:ser>
        <c:dLbls>
          <c:showVal val="1"/>
        </c:dLbls>
        <c:overlap val="-25"/>
        <c:axId val="129062400"/>
        <c:axId val="129063936"/>
      </c:barChart>
      <c:catAx>
        <c:axId val="129062400"/>
        <c:scaling>
          <c:orientation val="minMax"/>
        </c:scaling>
        <c:axPos val="b"/>
        <c:numFmt formatCode="General" sourceLinked="1"/>
        <c:majorTickMark val="none"/>
        <c:tickLblPos val="nextTo"/>
        <c:spPr>
          <a:ln>
            <a:solidFill>
              <a:schemeClr val="tx1"/>
            </a:solidFill>
          </a:ln>
        </c:spPr>
        <c:crossAx val="129063936"/>
        <c:crosses val="autoZero"/>
        <c:auto val="1"/>
        <c:lblAlgn val="ctr"/>
        <c:lblOffset val="100"/>
      </c:catAx>
      <c:valAx>
        <c:axId val="129063936"/>
        <c:scaling>
          <c:orientation val="minMax"/>
        </c:scaling>
        <c:delete val="1"/>
        <c:axPos val="l"/>
        <c:numFmt formatCode="General" sourceLinked="1"/>
        <c:tickLblPos val="none"/>
        <c:crossAx val="129062400"/>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28.xml><?xml version="1.0" encoding="utf-8"?>
<c:chartSpace xmlns:c="http://schemas.openxmlformats.org/drawingml/2006/chart" xmlns:a="http://schemas.openxmlformats.org/drawingml/2006/main" xmlns:r="http://schemas.openxmlformats.org/officeDocument/2006/relationships">
  <c:date1904 val="1"/>
  <c:lang val="en-US"/>
  <c:style val="26"/>
  <c:chart>
    <c:title>
      <c:layout/>
    </c:title>
    <c:plotArea>
      <c:layout/>
      <c:barChart>
        <c:barDir val="col"/>
        <c:grouping val="clustered"/>
        <c:ser>
          <c:idx val="0"/>
          <c:order val="0"/>
          <c:tx>
            <c:strRef>
              <c:f>Sheet1!$A$2</c:f>
              <c:strCache>
                <c:ptCount val="1"/>
              </c:strCache>
            </c:strRef>
          </c:tx>
          <c:spPr>
            <a:solidFill>
              <a:schemeClr val="accent1">
                <a:lumMod val="60000"/>
                <a:lumOff val="40000"/>
              </a:schemeClr>
            </a:solidFill>
          </c:spPr>
          <c:dLbls>
            <c:txPr>
              <a:bodyPr/>
              <a:lstStyle/>
              <a:p>
                <a:pPr>
                  <a:defRPr b="1"/>
                </a:pPr>
                <a:endParaRPr lang="en-US"/>
              </a:p>
            </c:txPr>
            <c:showVal val="1"/>
          </c:dLbls>
          <c:cat>
            <c:strRef>
              <c:f>Sheet1!$B$1:$E$1</c:f>
              <c:strCache>
                <c:ptCount val="4"/>
                <c:pt idx="0">
                  <c:v>Observed PEP guidelines</c:v>
                </c:pt>
                <c:pt idx="1">
                  <c:v>Any record/register of staff receiving PEP services</c:v>
                </c:pt>
                <c:pt idx="2">
                  <c:v>Record for monitoring full compliance for PEP regime</c:v>
                </c:pt>
                <c:pt idx="3">
                  <c:v>Observed antiretroviral for PEP</c:v>
                </c:pt>
              </c:strCache>
            </c:strRef>
          </c:cat>
          <c:val>
            <c:numRef>
              <c:f>Sheet1!$B$2:$E$2</c:f>
              <c:numCache>
                <c:formatCode>General</c:formatCode>
                <c:ptCount val="4"/>
                <c:pt idx="0">
                  <c:v>26</c:v>
                </c:pt>
                <c:pt idx="1">
                  <c:v>10</c:v>
                </c:pt>
                <c:pt idx="2">
                  <c:v>3</c:v>
                </c:pt>
                <c:pt idx="3">
                  <c:v>29</c:v>
                </c:pt>
              </c:numCache>
            </c:numRef>
          </c:val>
        </c:ser>
        <c:dLbls>
          <c:showVal val="1"/>
        </c:dLbls>
        <c:overlap val="-25"/>
        <c:axId val="129183744"/>
        <c:axId val="129185280"/>
      </c:barChart>
      <c:catAx>
        <c:axId val="129183744"/>
        <c:scaling>
          <c:orientation val="minMax"/>
        </c:scaling>
        <c:axPos val="b"/>
        <c:numFmt formatCode="General" sourceLinked="1"/>
        <c:majorTickMark val="none"/>
        <c:tickLblPos val="nextTo"/>
        <c:spPr>
          <a:ln>
            <a:solidFill>
              <a:schemeClr val="tx1"/>
            </a:solidFill>
          </a:ln>
        </c:spPr>
        <c:crossAx val="129185280"/>
        <c:crosses val="autoZero"/>
        <c:auto val="1"/>
        <c:lblAlgn val="ctr"/>
        <c:lblOffset val="100"/>
      </c:catAx>
      <c:valAx>
        <c:axId val="129185280"/>
        <c:scaling>
          <c:orientation val="minMax"/>
        </c:scaling>
        <c:delete val="1"/>
        <c:axPos val="l"/>
        <c:numFmt formatCode="General" sourceLinked="1"/>
        <c:tickLblPos val="none"/>
        <c:crossAx val="129183744"/>
        <c:crosses val="autoZero"/>
        <c:crossBetween val="between"/>
      </c:valAx>
      <c:spPr>
        <a:noFill/>
        <a:ln w="25398">
          <a:noFill/>
        </a:ln>
      </c:spPr>
    </c:plotArea>
    <c:plotVisOnly val="1"/>
    <c:dispBlanksAs val="gap"/>
  </c:chart>
  <c:txPr>
    <a:bodyPr/>
    <a:lstStyle/>
    <a:p>
      <a:pPr>
        <a:defRPr sz="1800">
          <a:solidFill>
            <a:schemeClr val="tx1"/>
          </a:solidFill>
        </a:defRPr>
      </a:pPr>
      <a:endParaRPr lang="en-US"/>
    </a:p>
  </c:txPr>
  <c:externalData r:id="rId1"/>
</c:chartSpace>
</file>

<file path=ppt/charts/chart29.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dPt>
            <c:idx val="0"/>
            <c:spPr>
              <a:solidFill>
                <a:schemeClr val="accent1"/>
              </a:solidFill>
            </c:spPr>
          </c:dPt>
          <c:dPt>
            <c:idx val="1"/>
            <c:spPr>
              <a:solidFill>
                <a:schemeClr val="tx2"/>
              </a:solidFill>
            </c:spPr>
          </c:dPt>
          <c:dPt>
            <c:idx val="2"/>
            <c:spPr>
              <a:solidFill>
                <a:schemeClr val="accent2"/>
              </a:solidFill>
            </c:spPr>
          </c:dPt>
          <c:dPt>
            <c:idx val="3"/>
            <c:spPr>
              <a:solidFill>
                <a:schemeClr val="accent3"/>
              </a:solidFill>
            </c:spPr>
          </c:dPt>
          <c:dPt>
            <c:idx val="4"/>
            <c:spPr>
              <a:solidFill>
                <a:schemeClr val="bg2"/>
              </a:solidFill>
            </c:spPr>
          </c:dPt>
          <c:dPt>
            <c:idx val="5"/>
            <c:spPr>
              <a:solidFill>
                <a:schemeClr val="bg1">
                  <a:lumMod val="50000"/>
                </a:schemeClr>
              </a:solidFill>
            </c:spPr>
          </c:dPt>
          <c:dPt>
            <c:idx val="6"/>
            <c:spPr>
              <a:solidFill>
                <a:schemeClr val="accent6"/>
              </a:solidFill>
            </c:spPr>
          </c:dPt>
          <c:dLbls>
            <c:txPr>
              <a:bodyPr/>
              <a:lstStyle/>
              <a:p>
                <a:pPr>
                  <a:defRPr b="1"/>
                </a:pPr>
                <a:endParaRPr lang="en-US"/>
              </a:p>
            </c:txPr>
            <c:showVal val="1"/>
          </c:dLbls>
          <c:cat>
            <c:strRef>
              <c:f>Sheet1!$A$1:$G$1</c:f>
              <c:strCache>
                <c:ptCount val="7"/>
                <c:pt idx="0">
                  <c:v>Hospital</c:v>
                </c:pt>
                <c:pt idx="1">
                  <c:v>Health centre</c:v>
                </c:pt>
                <c:pt idx="2">
                  <c:v>Maternity</c:v>
                </c:pt>
                <c:pt idx="3">
                  <c:v>Clinic</c:v>
                </c:pt>
                <c:pt idx="4">
                  <c:v>Dispensary</c:v>
                </c:pt>
                <c:pt idx="5">
                  <c:v>Stand-alone VCT</c:v>
                </c:pt>
                <c:pt idx="6">
                  <c:v>Total</c:v>
                </c:pt>
              </c:strCache>
            </c:strRef>
          </c:cat>
          <c:val>
            <c:numRef>
              <c:f>Sheet1!$A$2:$G$2</c:f>
              <c:numCache>
                <c:formatCode>General</c:formatCode>
                <c:ptCount val="7"/>
                <c:pt idx="0">
                  <c:v>21</c:v>
                </c:pt>
                <c:pt idx="1">
                  <c:v>13</c:v>
                </c:pt>
                <c:pt idx="2">
                  <c:v>6</c:v>
                </c:pt>
                <c:pt idx="3">
                  <c:v>4</c:v>
                </c:pt>
                <c:pt idx="4">
                  <c:v>9</c:v>
                </c:pt>
                <c:pt idx="5">
                  <c:v>53</c:v>
                </c:pt>
                <c:pt idx="6">
                  <c:v>10</c:v>
                </c:pt>
              </c:numCache>
            </c:numRef>
          </c:val>
        </c:ser>
        <c:dLbls>
          <c:showVal val="1"/>
        </c:dLbls>
        <c:overlap val="-25"/>
        <c:axId val="129166720"/>
        <c:axId val="129168512"/>
      </c:barChart>
      <c:catAx>
        <c:axId val="129166720"/>
        <c:scaling>
          <c:orientation val="minMax"/>
        </c:scaling>
        <c:axPos val="b"/>
        <c:numFmt formatCode="General" sourceLinked="1"/>
        <c:majorTickMark val="none"/>
        <c:tickLblPos val="nextTo"/>
        <c:crossAx val="129168512"/>
        <c:crosses val="autoZero"/>
        <c:auto val="1"/>
        <c:lblAlgn val="ctr"/>
        <c:lblOffset val="100"/>
      </c:catAx>
      <c:valAx>
        <c:axId val="129168512"/>
        <c:scaling>
          <c:orientation val="minMax"/>
        </c:scaling>
        <c:delete val="1"/>
        <c:axPos val="l"/>
        <c:numFmt formatCode="General" sourceLinked="1"/>
        <c:tickLblPos val="none"/>
        <c:crossAx val="129166720"/>
        <c:crosses val="autoZero"/>
        <c:crossBetween val="between"/>
      </c:valAx>
    </c:plotArea>
    <c:plotVisOnly val="1"/>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dLbls>
          <c:showVal val="1"/>
        </c:dLbls>
        <c:overlap val="-25"/>
        <c:axId val="95006080"/>
        <c:axId val="111285376"/>
      </c:barChart>
      <c:catAx>
        <c:axId val="95006080"/>
        <c:scaling>
          <c:orientation val="minMax"/>
        </c:scaling>
        <c:axPos val="b"/>
        <c:majorTickMark val="none"/>
        <c:tickLblPos val="nextTo"/>
        <c:crossAx val="111285376"/>
        <c:crosses val="autoZero"/>
        <c:auto val="1"/>
        <c:lblAlgn val="ctr"/>
        <c:lblOffset val="100"/>
      </c:catAx>
      <c:valAx>
        <c:axId val="111285376"/>
        <c:scaling>
          <c:orientation val="minMax"/>
        </c:scaling>
        <c:delete val="1"/>
        <c:axPos val="l"/>
        <c:numFmt formatCode="0.0" sourceLinked="1"/>
        <c:tickLblPos val="none"/>
        <c:crossAx val="95006080"/>
        <c:crosses val="autoZero"/>
        <c:crossBetween val="between"/>
      </c:valAx>
    </c:plotArea>
    <c:plotVisOnly val="1"/>
  </c:chart>
  <c:txPr>
    <a:bodyPr/>
    <a:lstStyle/>
    <a:p>
      <a:pPr>
        <a:defRPr sz="1800"/>
      </a:pPr>
      <a:endParaRPr lang="en-US"/>
    </a:p>
  </c:txPr>
  <c:externalData r:id="rId1"/>
</c:chartSpace>
</file>

<file path=ppt/charts/chart30.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spPr>
            <a:solidFill>
              <a:schemeClr val="accent1">
                <a:lumMod val="50000"/>
              </a:schemeClr>
            </a:solidFill>
          </c:spPr>
          <c:dPt>
            <c:idx val="1"/>
            <c:spPr>
              <a:solidFill>
                <a:schemeClr val="bg2">
                  <a:lumMod val="20000"/>
                  <a:lumOff val="80000"/>
                </a:schemeClr>
              </a:solidFill>
            </c:spPr>
          </c:dPt>
          <c:dPt>
            <c:idx val="2"/>
            <c:spPr>
              <a:solidFill>
                <a:schemeClr val="accent3">
                  <a:lumMod val="75000"/>
                </a:schemeClr>
              </a:solidFill>
            </c:spPr>
          </c:dPt>
          <c:dPt>
            <c:idx val="3"/>
            <c:spPr>
              <a:solidFill>
                <a:schemeClr val="accent4"/>
              </a:solidFill>
            </c:spPr>
          </c:dPt>
          <c:dLbls>
            <c:txPr>
              <a:bodyPr/>
              <a:lstStyle/>
              <a:p>
                <a:pPr>
                  <a:defRPr b="1"/>
                </a:pPr>
                <a:endParaRPr lang="en-US"/>
              </a:p>
            </c:txPr>
            <c:showVal val="1"/>
          </c:dLbls>
          <c:cat>
            <c:strRef>
              <c:f>Sheet1!$A$1:$D$1</c:f>
              <c:strCache>
                <c:ptCount val="4"/>
                <c:pt idx="0">
                  <c:v>Government</c:v>
                </c:pt>
                <c:pt idx="1">
                  <c:v>Mission/NGO</c:v>
                </c:pt>
                <c:pt idx="2">
                  <c:v>Private (for profit)</c:v>
                </c:pt>
                <c:pt idx="3">
                  <c:v>Faith-based organisation</c:v>
                </c:pt>
              </c:strCache>
            </c:strRef>
          </c:cat>
          <c:val>
            <c:numRef>
              <c:f>Sheet1!$A$2:$D$2</c:f>
              <c:numCache>
                <c:formatCode>General</c:formatCode>
                <c:ptCount val="4"/>
                <c:pt idx="0">
                  <c:v>10</c:v>
                </c:pt>
                <c:pt idx="1">
                  <c:v>14</c:v>
                </c:pt>
                <c:pt idx="2">
                  <c:v>5</c:v>
                </c:pt>
                <c:pt idx="3">
                  <c:v>17</c:v>
                </c:pt>
              </c:numCache>
            </c:numRef>
          </c:val>
        </c:ser>
        <c:dLbls>
          <c:showVal val="1"/>
        </c:dLbls>
        <c:overlap val="-25"/>
        <c:axId val="129267584"/>
        <c:axId val="129269120"/>
      </c:barChart>
      <c:catAx>
        <c:axId val="129267584"/>
        <c:scaling>
          <c:orientation val="minMax"/>
        </c:scaling>
        <c:axPos val="b"/>
        <c:numFmt formatCode="General" sourceLinked="1"/>
        <c:majorTickMark val="none"/>
        <c:tickLblPos val="nextTo"/>
        <c:spPr>
          <a:ln>
            <a:solidFill>
              <a:schemeClr val="tx1"/>
            </a:solidFill>
          </a:ln>
        </c:spPr>
        <c:crossAx val="129269120"/>
        <c:crosses val="autoZero"/>
        <c:auto val="1"/>
        <c:lblAlgn val="ctr"/>
        <c:lblOffset val="100"/>
      </c:catAx>
      <c:valAx>
        <c:axId val="129269120"/>
        <c:scaling>
          <c:orientation val="minMax"/>
        </c:scaling>
        <c:delete val="1"/>
        <c:axPos val="l"/>
        <c:numFmt formatCode="General" sourceLinked="1"/>
        <c:tickLblPos val="none"/>
        <c:crossAx val="129267584"/>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31.xml><?xml version="1.0" encoding="utf-8"?>
<c:chartSpace xmlns:c="http://schemas.openxmlformats.org/drawingml/2006/chart" xmlns:a="http://schemas.openxmlformats.org/drawingml/2006/main" xmlns:r="http://schemas.openxmlformats.org/officeDocument/2006/relationships">
  <c:date1904 val="1"/>
  <c:lang val="en-US"/>
  <c:style val="26"/>
  <c:chart>
    <c:title>
      <c:layout/>
    </c:title>
    <c:plotArea>
      <c:layout/>
      <c:barChart>
        <c:barDir val="col"/>
        <c:grouping val="clustered"/>
        <c:ser>
          <c:idx val="0"/>
          <c:order val="0"/>
          <c:tx>
            <c:strRef>
              <c:f>Sheet1!$A$2</c:f>
              <c:strCache>
                <c:ptCount val="1"/>
              </c:strCache>
            </c:strRef>
          </c:tx>
          <c:spPr>
            <a:solidFill>
              <a:schemeClr val="accent1">
                <a:lumMod val="60000"/>
                <a:lumOff val="40000"/>
              </a:schemeClr>
            </a:solidFill>
          </c:spPr>
          <c:dLbls>
            <c:txPr>
              <a:bodyPr/>
              <a:lstStyle/>
              <a:p>
                <a:pPr>
                  <a:defRPr b="1"/>
                </a:pPr>
                <a:endParaRPr lang="en-US"/>
              </a:p>
            </c:txPr>
            <c:showVal val="1"/>
          </c:dLbls>
          <c:cat>
            <c:strRef>
              <c:f>Sheet1!$B$1:$D$1</c:f>
              <c:strCache>
                <c:ptCount val="3"/>
                <c:pt idx="0">
                  <c:v>Policy/guidelines for YFS</c:v>
                </c:pt>
                <c:pt idx="1">
                  <c:v>At least one trained provider for YFS</c:v>
                </c:pt>
                <c:pt idx="2">
                  <c:v>All items for YFS</c:v>
                </c:pt>
              </c:strCache>
            </c:strRef>
          </c:cat>
          <c:val>
            <c:numRef>
              <c:f>Sheet1!$B$2:$D$2</c:f>
              <c:numCache>
                <c:formatCode>General</c:formatCode>
                <c:ptCount val="3"/>
                <c:pt idx="0">
                  <c:v>52</c:v>
                </c:pt>
                <c:pt idx="1">
                  <c:v>77</c:v>
                </c:pt>
                <c:pt idx="2">
                  <c:v>44</c:v>
                </c:pt>
              </c:numCache>
            </c:numRef>
          </c:val>
        </c:ser>
        <c:dLbls>
          <c:showVal val="1"/>
        </c:dLbls>
        <c:overlap val="-25"/>
        <c:axId val="129393024"/>
        <c:axId val="129394560"/>
      </c:barChart>
      <c:catAx>
        <c:axId val="129393024"/>
        <c:scaling>
          <c:orientation val="minMax"/>
        </c:scaling>
        <c:axPos val="b"/>
        <c:numFmt formatCode="General" sourceLinked="1"/>
        <c:majorTickMark val="none"/>
        <c:tickLblPos val="nextTo"/>
        <c:spPr>
          <a:ln>
            <a:solidFill>
              <a:schemeClr val="tx1"/>
            </a:solidFill>
          </a:ln>
        </c:spPr>
        <c:crossAx val="129394560"/>
        <c:crosses val="autoZero"/>
        <c:auto val="1"/>
        <c:lblAlgn val="ctr"/>
        <c:lblOffset val="100"/>
      </c:catAx>
      <c:valAx>
        <c:axId val="129394560"/>
        <c:scaling>
          <c:orientation val="minMax"/>
        </c:scaling>
        <c:delete val="1"/>
        <c:axPos val="l"/>
        <c:numFmt formatCode="General" sourceLinked="1"/>
        <c:tickLblPos val="none"/>
        <c:crossAx val="129393024"/>
        <c:crosses val="autoZero"/>
        <c:crossBetween val="between"/>
      </c:valAx>
      <c:spPr>
        <a:noFill/>
        <a:ln w="25398">
          <a:noFill/>
        </a:ln>
      </c:spPr>
    </c:plotArea>
    <c:plotVisOnly val="1"/>
    <c:dispBlanksAs val="gap"/>
  </c:chart>
  <c:txPr>
    <a:bodyPr/>
    <a:lstStyle/>
    <a:p>
      <a:pPr>
        <a:defRPr sz="1800">
          <a:solidFill>
            <a:schemeClr val="tx1"/>
          </a:solidFill>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2004 KSPA (N=440)</c:v>
                </c:pt>
              </c:strCache>
            </c:strRef>
          </c:tx>
          <c:dLbls>
            <c:txPr>
              <a:bodyPr/>
              <a:lstStyle/>
              <a:p>
                <a:pPr>
                  <a:defRPr b="1"/>
                </a:pPr>
                <a:endParaRPr lang="en-US"/>
              </a:p>
            </c:txPr>
            <c:showVal val="1"/>
          </c:dLbls>
          <c:cat>
            <c:strRef>
              <c:f>Sheet1!$A$2:$A$6</c:f>
              <c:strCache>
                <c:ptCount val="5"/>
                <c:pt idx="0">
                  <c:v>HIV testing system </c:v>
                </c:pt>
                <c:pt idx="1">
                  <c:v>HIV/AIDS care and support services [CSS]</c:v>
                </c:pt>
                <c:pt idx="2">
                  <c:v>ART prescribe and/or provide follow-up</c:v>
                </c:pt>
                <c:pt idx="3">
                  <c:v>PMTCT</c:v>
                </c:pt>
                <c:pt idx="4">
                  <c:v>PEP </c:v>
                </c:pt>
              </c:strCache>
            </c:strRef>
          </c:cat>
          <c:val>
            <c:numRef>
              <c:f>Sheet1!$B$2:$B$6</c:f>
              <c:numCache>
                <c:formatCode>General</c:formatCode>
                <c:ptCount val="5"/>
                <c:pt idx="0">
                  <c:v>37</c:v>
                </c:pt>
                <c:pt idx="1">
                  <c:v>68</c:v>
                </c:pt>
                <c:pt idx="2">
                  <c:v>7</c:v>
                </c:pt>
                <c:pt idx="3">
                  <c:v>24</c:v>
                </c:pt>
                <c:pt idx="4">
                  <c:v>8</c:v>
                </c:pt>
              </c:numCache>
            </c:numRef>
          </c:val>
        </c:ser>
        <c:ser>
          <c:idx val="1"/>
          <c:order val="1"/>
          <c:tx>
            <c:strRef>
              <c:f>Sheet1!$C$1</c:f>
              <c:strCache>
                <c:ptCount val="1"/>
                <c:pt idx="0">
                  <c:v>2010 KSPA (N=690)</c:v>
                </c:pt>
              </c:strCache>
            </c:strRef>
          </c:tx>
          <c:dLbls>
            <c:dLbl>
              <c:idx val="0"/>
              <c:layout/>
              <c:tx>
                <c:rich>
                  <a:bodyPr/>
                  <a:lstStyle/>
                  <a:p>
                    <a:r>
                      <a:rPr lang="en-US" smtClean="0"/>
                      <a:t>74*</a:t>
                    </a:r>
                    <a:endParaRPr lang="en-US"/>
                  </a:p>
                </c:rich>
              </c:tx>
              <c:showVal val="1"/>
            </c:dLbl>
            <c:txPr>
              <a:bodyPr/>
              <a:lstStyle/>
              <a:p>
                <a:pPr>
                  <a:defRPr b="1"/>
                </a:pPr>
                <a:endParaRPr lang="en-US"/>
              </a:p>
            </c:txPr>
            <c:showVal val="1"/>
          </c:dLbls>
          <c:cat>
            <c:strRef>
              <c:f>Sheet1!$A$2:$A$6</c:f>
              <c:strCache>
                <c:ptCount val="5"/>
                <c:pt idx="0">
                  <c:v>HIV testing system </c:v>
                </c:pt>
                <c:pt idx="1">
                  <c:v>HIV/AIDS care and support services [CSS]</c:v>
                </c:pt>
                <c:pt idx="2">
                  <c:v>ART prescribe and/or provide follow-up</c:v>
                </c:pt>
                <c:pt idx="3">
                  <c:v>PMTCT</c:v>
                </c:pt>
                <c:pt idx="4">
                  <c:v>PEP </c:v>
                </c:pt>
              </c:strCache>
            </c:strRef>
          </c:cat>
          <c:val>
            <c:numRef>
              <c:f>Sheet1!$C$2:$C$6</c:f>
              <c:numCache>
                <c:formatCode>General</c:formatCode>
                <c:ptCount val="5"/>
                <c:pt idx="0">
                  <c:v>74</c:v>
                </c:pt>
                <c:pt idx="1">
                  <c:v>64</c:v>
                </c:pt>
                <c:pt idx="2">
                  <c:v>17</c:v>
                </c:pt>
                <c:pt idx="3">
                  <c:v>58</c:v>
                </c:pt>
                <c:pt idx="4">
                  <c:v>53</c:v>
                </c:pt>
              </c:numCache>
            </c:numRef>
          </c:val>
        </c:ser>
        <c:dLbls>
          <c:showVal val="1"/>
        </c:dLbls>
        <c:overlap val="-25"/>
        <c:axId val="95898240"/>
        <c:axId val="95908224"/>
      </c:barChart>
      <c:catAx>
        <c:axId val="95898240"/>
        <c:scaling>
          <c:orientation val="minMax"/>
        </c:scaling>
        <c:axPos val="b"/>
        <c:numFmt formatCode="General" sourceLinked="1"/>
        <c:majorTickMark val="none"/>
        <c:tickLblPos val="nextTo"/>
        <c:crossAx val="95908224"/>
        <c:crosses val="autoZero"/>
        <c:auto val="1"/>
        <c:lblAlgn val="ctr"/>
        <c:lblOffset val="100"/>
      </c:catAx>
      <c:valAx>
        <c:axId val="95908224"/>
        <c:scaling>
          <c:orientation val="minMax"/>
        </c:scaling>
        <c:delete val="1"/>
        <c:axPos val="l"/>
        <c:numFmt formatCode="General" sourceLinked="1"/>
        <c:tickLblPos val="none"/>
        <c:crossAx val="95898240"/>
        <c:crosses val="autoZero"/>
        <c:crossBetween val="between"/>
      </c:valAx>
    </c:plotArea>
    <c:legend>
      <c:legendPos val="t"/>
      <c:layout/>
    </c:legend>
    <c:plotVisOnly val="1"/>
    <c:dispBlanksAs val="gap"/>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clustered"/>
        <c:ser>
          <c:idx val="0"/>
          <c:order val="0"/>
          <c:dPt>
            <c:idx val="0"/>
            <c:spPr>
              <a:solidFill>
                <a:schemeClr val="accent1"/>
              </a:solidFill>
            </c:spPr>
          </c:dPt>
          <c:dPt>
            <c:idx val="1"/>
            <c:spPr>
              <a:solidFill>
                <a:schemeClr val="tx2"/>
              </a:solidFill>
            </c:spPr>
          </c:dPt>
          <c:dPt>
            <c:idx val="2"/>
            <c:spPr>
              <a:solidFill>
                <a:schemeClr val="accent2"/>
              </a:solidFill>
            </c:spPr>
          </c:dPt>
          <c:dPt>
            <c:idx val="3"/>
            <c:spPr>
              <a:solidFill>
                <a:schemeClr val="accent3"/>
              </a:solidFill>
            </c:spPr>
          </c:dPt>
          <c:dPt>
            <c:idx val="4"/>
            <c:spPr>
              <a:solidFill>
                <a:schemeClr val="bg2"/>
              </a:solidFill>
            </c:spPr>
          </c:dPt>
          <c:dPt>
            <c:idx val="5"/>
            <c:spPr>
              <a:solidFill>
                <a:schemeClr val="bg1">
                  <a:lumMod val="50000"/>
                </a:schemeClr>
              </a:solidFill>
            </c:spPr>
          </c:dPt>
          <c:dPt>
            <c:idx val="6"/>
            <c:spPr>
              <a:solidFill>
                <a:schemeClr val="accent6"/>
              </a:solidFill>
            </c:spPr>
          </c:dPt>
          <c:dLbls>
            <c:txPr>
              <a:bodyPr/>
              <a:lstStyle/>
              <a:p>
                <a:pPr>
                  <a:defRPr b="1"/>
                </a:pPr>
                <a:endParaRPr lang="en-US"/>
              </a:p>
            </c:txPr>
            <c:showVal val="1"/>
          </c:dLbls>
          <c:cat>
            <c:strRef>
              <c:f>Sheet1!$A$1:$G$1</c:f>
              <c:strCache>
                <c:ptCount val="7"/>
                <c:pt idx="0">
                  <c:v>Hospital</c:v>
                </c:pt>
                <c:pt idx="1">
                  <c:v>Health centre</c:v>
                </c:pt>
                <c:pt idx="2">
                  <c:v>Maternity</c:v>
                </c:pt>
                <c:pt idx="3">
                  <c:v>Clinic</c:v>
                </c:pt>
                <c:pt idx="4">
                  <c:v>Dispensary</c:v>
                </c:pt>
                <c:pt idx="5">
                  <c:v>Stand-alone VCT</c:v>
                </c:pt>
                <c:pt idx="6">
                  <c:v>Total</c:v>
                </c:pt>
              </c:strCache>
            </c:strRef>
          </c:cat>
          <c:val>
            <c:numRef>
              <c:f>Sheet1!$A$2:$G$2</c:f>
              <c:numCache>
                <c:formatCode>General</c:formatCode>
                <c:ptCount val="7"/>
                <c:pt idx="0">
                  <c:v>99</c:v>
                </c:pt>
                <c:pt idx="1">
                  <c:v>95</c:v>
                </c:pt>
                <c:pt idx="2">
                  <c:v>89</c:v>
                </c:pt>
                <c:pt idx="3">
                  <c:v>55</c:v>
                </c:pt>
                <c:pt idx="4">
                  <c:v>75</c:v>
                </c:pt>
                <c:pt idx="5">
                  <c:v>100</c:v>
                </c:pt>
                <c:pt idx="6">
                  <c:v>74</c:v>
                </c:pt>
              </c:numCache>
            </c:numRef>
          </c:val>
        </c:ser>
        <c:dLbls>
          <c:showVal val="1"/>
        </c:dLbls>
        <c:overlap val="-25"/>
        <c:axId val="96093312"/>
        <c:axId val="96094848"/>
      </c:barChart>
      <c:catAx>
        <c:axId val="96093312"/>
        <c:scaling>
          <c:orientation val="minMax"/>
        </c:scaling>
        <c:axPos val="b"/>
        <c:numFmt formatCode="General" sourceLinked="1"/>
        <c:majorTickMark val="none"/>
        <c:tickLblPos val="nextTo"/>
        <c:crossAx val="96094848"/>
        <c:crosses val="autoZero"/>
        <c:auto val="1"/>
        <c:lblAlgn val="ctr"/>
        <c:lblOffset val="100"/>
      </c:catAx>
      <c:valAx>
        <c:axId val="96094848"/>
        <c:scaling>
          <c:orientation val="minMax"/>
        </c:scaling>
        <c:delete val="1"/>
        <c:axPos val="l"/>
        <c:numFmt formatCode="General" sourceLinked="1"/>
        <c:tickLblPos val="none"/>
        <c:crossAx val="96093312"/>
        <c:crosses val="autoZero"/>
        <c:crossBetween val="between"/>
      </c:valAx>
    </c:plotArea>
    <c:plotVisOnly val="1"/>
  </c:chart>
  <c:txPr>
    <a:bodyPr/>
    <a:lstStyle/>
    <a:p>
      <a:pPr>
        <a:defRPr sz="18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clustered"/>
        <c:ser>
          <c:idx val="0"/>
          <c:order val="0"/>
          <c:spPr>
            <a:solidFill>
              <a:schemeClr val="accent1">
                <a:lumMod val="50000"/>
              </a:schemeClr>
            </a:solidFill>
          </c:spPr>
          <c:dPt>
            <c:idx val="1"/>
            <c:spPr>
              <a:solidFill>
                <a:schemeClr val="bg2">
                  <a:lumMod val="20000"/>
                  <a:lumOff val="80000"/>
                </a:schemeClr>
              </a:solidFill>
            </c:spPr>
          </c:dPt>
          <c:dPt>
            <c:idx val="2"/>
            <c:spPr>
              <a:solidFill>
                <a:schemeClr val="accent3">
                  <a:lumMod val="75000"/>
                </a:schemeClr>
              </a:solidFill>
            </c:spPr>
          </c:dPt>
          <c:dPt>
            <c:idx val="3"/>
            <c:spPr>
              <a:solidFill>
                <a:schemeClr val="accent4"/>
              </a:solidFill>
            </c:spPr>
          </c:dPt>
          <c:dLbls>
            <c:txPr>
              <a:bodyPr/>
              <a:lstStyle/>
              <a:p>
                <a:pPr>
                  <a:defRPr b="1"/>
                </a:pPr>
                <a:endParaRPr lang="en-US"/>
              </a:p>
            </c:txPr>
            <c:showVal val="1"/>
          </c:dLbls>
          <c:cat>
            <c:strRef>
              <c:f>Sheet1!$A$1:$D$1</c:f>
              <c:strCache>
                <c:ptCount val="4"/>
                <c:pt idx="0">
                  <c:v>Government</c:v>
                </c:pt>
                <c:pt idx="1">
                  <c:v>Mission/NGO</c:v>
                </c:pt>
                <c:pt idx="2">
                  <c:v>Private (for profit)</c:v>
                </c:pt>
                <c:pt idx="3">
                  <c:v>Faith-based organisation</c:v>
                </c:pt>
              </c:strCache>
            </c:strRef>
          </c:cat>
          <c:val>
            <c:numRef>
              <c:f>Sheet1!$A$2:$D$2</c:f>
              <c:numCache>
                <c:formatCode>General</c:formatCode>
                <c:ptCount val="4"/>
                <c:pt idx="0">
                  <c:v>79</c:v>
                </c:pt>
                <c:pt idx="1">
                  <c:v>96</c:v>
                </c:pt>
                <c:pt idx="2">
                  <c:v>58</c:v>
                </c:pt>
                <c:pt idx="3">
                  <c:v>91</c:v>
                </c:pt>
              </c:numCache>
            </c:numRef>
          </c:val>
        </c:ser>
        <c:dLbls>
          <c:showVal val="1"/>
        </c:dLbls>
        <c:overlap val="-25"/>
        <c:axId val="96214400"/>
        <c:axId val="96224384"/>
      </c:barChart>
      <c:catAx>
        <c:axId val="96214400"/>
        <c:scaling>
          <c:orientation val="minMax"/>
        </c:scaling>
        <c:axPos val="b"/>
        <c:numFmt formatCode="General" sourceLinked="1"/>
        <c:majorTickMark val="none"/>
        <c:tickLblPos val="nextTo"/>
        <c:spPr>
          <a:ln>
            <a:solidFill>
              <a:schemeClr val="tx1"/>
            </a:solidFill>
          </a:ln>
        </c:spPr>
        <c:crossAx val="96224384"/>
        <c:crosses val="autoZero"/>
        <c:auto val="1"/>
        <c:lblAlgn val="ctr"/>
        <c:lblOffset val="100"/>
      </c:catAx>
      <c:valAx>
        <c:axId val="96224384"/>
        <c:scaling>
          <c:orientation val="minMax"/>
        </c:scaling>
        <c:delete val="1"/>
        <c:axPos val="l"/>
        <c:numFmt formatCode="General" sourceLinked="1"/>
        <c:tickLblPos val="none"/>
        <c:crossAx val="96214400"/>
        <c:crosses val="autoZero"/>
        <c:crossBetween val="between"/>
      </c:valAx>
    </c:plotArea>
    <c:plotVisOnly val="1"/>
  </c:chart>
  <c:txPr>
    <a:bodyPr/>
    <a:lstStyle/>
    <a:p>
      <a:pPr>
        <a:defRPr sz="1800">
          <a:solidFill>
            <a:schemeClr val="tx1"/>
          </a:solidFill>
        </a:defRPr>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clustered"/>
        <c:ser>
          <c:idx val="0"/>
          <c:order val="0"/>
          <c:tx>
            <c:strRef>
              <c:f>Sheet1!$B$1</c:f>
              <c:strCache>
                <c:ptCount val="1"/>
                <c:pt idx="0">
                  <c:v>Column1</c:v>
                </c:pt>
              </c:strCache>
            </c:strRef>
          </c:tx>
          <c:spPr>
            <a:solidFill>
              <a:schemeClr val="accent1">
                <a:lumMod val="75000"/>
              </a:schemeClr>
            </a:solidFill>
          </c:spPr>
          <c:dPt>
            <c:idx val="5"/>
            <c:spPr>
              <a:solidFill>
                <a:schemeClr val="tx1"/>
              </a:solidFill>
            </c:spPr>
          </c:dPt>
          <c:dLbls>
            <c:txPr>
              <a:bodyPr/>
              <a:lstStyle/>
              <a:p>
                <a:pPr>
                  <a:defRPr b="1"/>
                </a:pPr>
                <a:endParaRPr lang="en-US"/>
              </a:p>
            </c:txPr>
            <c:showVal val="1"/>
          </c:dLbls>
          <c:cat>
            <c:strRef>
              <c:f>Sheet1!$A$2:$A$7</c:f>
              <c:strCache>
                <c:ptCount val="6"/>
                <c:pt idx="0">
                  <c:v>HIV test available in facility or affiliated lab</c:v>
                </c:pt>
                <c:pt idx="1">
                  <c:v>HIV rapid testing reported in facility</c:v>
                </c:pt>
                <c:pt idx="2">
                  <c:v>Informed consent policy for HIV testing</c:v>
                </c:pt>
                <c:pt idx="3">
                  <c:v>Register with HIV test results</c:v>
                </c:pt>
                <c:pt idx="4">
                  <c:v>Record for clients receiving HIV test results</c:v>
                </c:pt>
                <c:pt idx="5">
                  <c:v>All items for testing indicator</c:v>
                </c:pt>
              </c:strCache>
            </c:strRef>
          </c:cat>
          <c:val>
            <c:numRef>
              <c:f>Sheet1!$B$2:$B$7</c:f>
              <c:numCache>
                <c:formatCode>General</c:formatCode>
                <c:ptCount val="6"/>
                <c:pt idx="0">
                  <c:v>57</c:v>
                </c:pt>
                <c:pt idx="1">
                  <c:v>43</c:v>
                </c:pt>
                <c:pt idx="2">
                  <c:v>47</c:v>
                </c:pt>
                <c:pt idx="3">
                  <c:v>95</c:v>
                </c:pt>
                <c:pt idx="4">
                  <c:v>95</c:v>
                </c:pt>
                <c:pt idx="5">
                  <c:v>46</c:v>
                </c:pt>
              </c:numCache>
            </c:numRef>
          </c:val>
        </c:ser>
        <c:dLbls>
          <c:showVal val="1"/>
        </c:dLbls>
        <c:overlap val="-25"/>
        <c:axId val="96349184"/>
        <c:axId val="96367360"/>
      </c:barChart>
      <c:catAx>
        <c:axId val="96349184"/>
        <c:scaling>
          <c:orientation val="minMax"/>
        </c:scaling>
        <c:axPos val="b"/>
        <c:numFmt formatCode="General" sourceLinked="1"/>
        <c:majorTickMark val="none"/>
        <c:tickLblPos val="nextTo"/>
        <c:spPr>
          <a:ln>
            <a:solidFill>
              <a:schemeClr val="tx1"/>
            </a:solidFill>
          </a:ln>
        </c:spPr>
        <c:crossAx val="96367360"/>
        <c:crosses val="autoZero"/>
        <c:auto val="1"/>
        <c:lblAlgn val="ctr"/>
        <c:lblOffset val="100"/>
      </c:catAx>
      <c:valAx>
        <c:axId val="96367360"/>
        <c:scaling>
          <c:orientation val="minMax"/>
        </c:scaling>
        <c:delete val="1"/>
        <c:axPos val="l"/>
        <c:numFmt formatCode="General" sourceLinked="1"/>
        <c:tickLblPos val="none"/>
        <c:crossAx val="96349184"/>
        <c:crosses val="autoZero"/>
        <c:crossBetween val="between"/>
      </c:valAx>
      <c:spPr>
        <a:noFill/>
        <a:ln w="25398">
          <a:noFill/>
        </a:ln>
      </c:spPr>
    </c:plotArea>
    <c:plotVisOnly val="1"/>
    <c:dispBlanksAs val="gap"/>
  </c:chart>
  <c:txPr>
    <a:bodyPr/>
    <a:lstStyle/>
    <a:p>
      <a:pPr>
        <a:defRPr sz="1800">
          <a:solidFill>
            <a:schemeClr val="tx1"/>
          </a:solidFill>
        </a:defRPr>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53360279965004376"/>
          <c:y val="1.7543223763696204E-2"/>
          <c:w val="0.46639720034995791"/>
          <c:h val="0.94086022757170695"/>
        </c:manualLayout>
      </c:layout>
      <c:barChart>
        <c:barDir val="bar"/>
        <c:grouping val="clustered"/>
        <c:ser>
          <c:idx val="0"/>
          <c:order val="0"/>
          <c:tx>
            <c:strRef>
              <c:f>Sheet1!$B$1</c:f>
              <c:strCache>
                <c:ptCount val="1"/>
                <c:pt idx="0">
                  <c:v>Series 1</c:v>
                </c:pt>
              </c:strCache>
            </c:strRef>
          </c:tx>
          <c:spPr>
            <a:solidFill>
              <a:schemeClr val="tx2">
                <a:lumMod val="75000"/>
              </a:schemeClr>
            </a:solidFill>
          </c:spPr>
          <c:dPt>
            <c:idx val="0"/>
            <c:spPr>
              <a:solidFill>
                <a:schemeClr val="accent1"/>
              </a:solidFill>
            </c:spPr>
          </c:dPt>
          <c:dLbls>
            <c:txPr>
              <a:bodyPr/>
              <a:lstStyle/>
              <a:p>
                <a:pPr>
                  <a:defRPr b="1"/>
                </a:pPr>
                <a:endParaRPr lang="en-US"/>
              </a:p>
            </c:txPr>
            <c:showVal val="1"/>
          </c:dLbls>
          <c:cat>
            <c:strRef>
              <c:f>Sheet1!$A$2:$A$9</c:f>
              <c:strCache>
                <c:ptCount val="8"/>
                <c:pt idx="0">
                  <c:v>All items for counselling</c:v>
                </c:pt>
                <c:pt idx="1">
                  <c:v>Visual and auditory privacy</c:v>
                </c:pt>
                <c:pt idx="2">
                  <c:v>System linking results with counselling</c:v>
                </c:pt>
                <c:pt idx="3">
                  <c:v>Up-to-date record for clients receiving counselling</c:v>
                </c:pt>
                <c:pt idx="4">
                  <c:v>Guidelines or policy on confidentiality</c:v>
                </c:pt>
                <c:pt idx="5">
                  <c:v>Guidelines for content of counselling</c:v>
                </c:pt>
                <c:pt idx="6">
                  <c:v>At least one provider trained in counselling</c:v>
                </c:pt>
                <c:pt idx="7">
                  <c:v>Written policy for counseling</c:v>
                </c:pt>
              </c:strCache>
            </c:strRef>
          </c:cat>
          <c:val>
            <c:numRef>
              <c:f>Sheet1!$B$2:$B$9</c:f>
              <c:numCache>
                <c:formatCode>General</c:formatCode>
                <c:ptCount val="8"/>
                <c:pt idx="0">
                  <c:v>46</c:v>
                </c:pt>
                <c:pt idx="1">
                  <c:v>88</c:v>
                </c:pt>
                <c:pt idx="2">
                  <c:v>83</c:v>
                </c:pt>
                <c:pt idx="3">
                  <c:v>84</c:v>
                </c:pt>
                <c:pt idx="4">
                  <c:v>63</c:v>
                </c:pt>
                <c:pt idx="5">
                  <c:v>65</c:v>
                </c:pt>
                <c:pt idx="6">
                  <c:v>90</c:v>
                </c:pt>
                <c:pt idx="7">
                  <c:v>65</c:v>
                </c:pt>
              </c:numCache>
            </c:numRef>
          </c:val>
        </c:ser>
        <c:dLbls>
          <c:showVal val="1"/>
        </c:dLbls>
        <c:axId val="99600640"/>
        <c:axId val="111820800"/>
      </c:barChart>
      <c:catAx>
        <c:axId val="99600640"/>
        <c:scaling>
          <c:orientation val="minMax"/>
        </c:scaling>
        <c:axPos val="l"/>
        <c:numFmt formatCode="General" sourceLinked="1"/>
        <c:majorTickMark val="none"/>
        <c:tickLblPos val="nextTo"/>
        <c:spPr>
          <a:ln>
            <a:solidFill>
              <a:schemeClr val="tx1"/>
            </a:solidFill>
          </a:ln>
        </c:spPr>
        <c:txPr>
          <a:bodyPr rot="0"/>
          <a:lstStyle/>
          <a:p>
            <a:pPr>
              <a:defRPr/>
            </a:pPr>
            <a:endParaRPr lang="en-US"/>
          </a:p>
        </c:txPr>
        <c:crossAx val="111820800"/>
        <c:crosses val="autoZero"/>
        <c:auto val="1"/>
        <c:lblAlgn val="ctr"/>
        <c:lblOffset val="100"/>
      </c:catAx>
      <c:valAx>
        <c:axId val="111820800"/>
        <c:scaling>
          <c:orientation val="minMax"/>
        </c:scaling>
        <c:delete val="1"/>
        <c:axPos val="b"/>
        <c:numFmt formatCode="General" sourceLinked="1"/>
        <c:tickLblPos val="none"/>
        <c:crossAx val="99600640"/>
        <c:crosses val="autoZero"/>
        <c:crossBetween val="between"/>
      </c:valAx>
      <c:spPr>
        <a:noFill/>
        <a:ln w="25398">
          <a:noFill/>
        </a:ln>
      </c:spPr>
    </c:plotArea>
    <c:plotVisOnly val="1"/>
    <c:dispBlanksAs val="gap"/>
  </c:chart>
  <c:txPr>
    <a:bodyPr/>
    <a:lstStyle/>
    <a:p>
      <a:pPr>
        <a:defRPr sz="1800">
          <a:solidFill>
            <a:schemeClr val="tx1"/>
          </a:solidFill>
        </a:defRPr>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clustered"/>
        <c:ser>
          <c:idx val="0"/>
          <c:order val="0"/>
          <c:dPt>
            <c:idx val="0"/>
            <c:spPr>
              <a:solidFill>
                <a:schemeClr val="accent1"/>
              </a:solidFill>
            </c:spPr>
          </c:dPt>
          <c:dPt>
            <c:idx val="1"/>
            <c:spPr>
              <a:solidFill>
                <a:schemeClr val="tx2"/>
              </a:solidFill>
            </c:spPr>
          </c:dPt>
          <c:dPt>
            <c:idx val="2"/>
            <c:spPr>
              <a:solidFill>
                <a:schemeClr val="accent2"/>
              </a:solidFill>
            </c:spPr>
          </c:dPt>
          <c:dPt>
            <c:idx val="3"/>
            <c:spPr>
              <a:solidFill>
                <a:schemeClr val="accent3"/>
              </a:solidFill>
            </c:spPr>
          </c:dPt>
          <c:dPt>
            <c:idx val="4"/>
            <c:spPr>
              <a:solidFill>
                <a:schemeClr val="bg2"/>
              </a:solidFill>
            </c:spPr>
          </c:dPt>
          <c:dPt>
            <c:idx val="5"/>
            <c:spPr>
              <a:solidFill>
                <a:schemeClr val="accent6"/>
              </a:solidFill>
            </c:spPr>
          </c:dPt>
          <c:dLbls>
            <c:txPr>
              <a:bodyPr/>
              <a:lstStyle/>
              <a:p>
                <a:pPr>
                  <a:defRPr b="1"/>
                </a:pPr>
                <a:endParaRPr lang="en-US"/>
              </a:p>
            </c:txPr>
            <c:showVal val="1"/>
          </c:dLbls>
          <c:cat>
            <c:strRef>
              <c:f>Sheet1!$A$1:$F$1</c:f>
              <c:strCache>
                <c:ptCount val="6"/>
                <c:pt idx="0">
                  <c:v>Hospital</c:v>
                </c:pt>
                <c:pt idx="1">
                  <c:v>Health centre</c:v>
                </c:pt>
                <c:pt idx="2">
                  <c:v>Maternity</c:v>
                </c:pt>
                <c:pt idx="3">
                  <c:v>Clinic</c:v>
                </c:pt>
                <c:pt idx="4">
                  <c:v>Dispensary</c:v>
                </c:pt>
                <c:pt idx="5">
                  <c:v>Total</c:v>
                </c:pt>
              </c:strCache>
            </c:strRef>
          </c:cat>
          <c:val>
            <c:numRef>
              <c:f>Sheet1!$A$2:$F$2</c:f>
              <c:numCache>
                <c:formatCode>General</c:formatCode>
                <c:ptCount val="6"/>
                <c:pt idx="0">
                  <c:v>96</c:v>
                </c:pt>
                <c:pt idx="1">
                  <c:v>86</c:v>
                </c:pt>
                <c:pt idx="2">
                  <c:v>73</c:v>
                </c:pt>
                <c:pt idx="3">
                  <c:v>49</c:v>
                </c:pt>
                <c:pt idx="4">
                  <c:v>63</c:v>
                </c:pt>
                <c:pt idx="5">
                  <c:v>64</c:v>
                </c:pt>
              </c:numCache>
            </c:numRef>
          </c:val>
        </c:ser>
        <c:dLbls>
          <c:showVal val="1"/>
        </c:dLbls>
        <c:overlap val="-25"/>
        <c:axId val="112206208"/>
        <c:axId val="112207744"/>
      </c:barChart>
      <c:catAx>
        <c:axId val="112206208"/>
        <c:scaling>
          <c:orientation val="minMax"/>
        </c:scaling>
        <c:axPos val="b"/>
        <c:numFmt formatCode="General" sourceLinked="1"/>
        <c:majorTickMark val="none"/>
        <c:tickLblPos val="nextTo"/>
        <c:crossAx val="112207744"/>
        <c:crosses val="autoZero"/>
        <c:auto val="1"/>
        <c:lblAlgn val="ctr"/>
        <c:lblOffset val="100"/>
      </c:catAx>
      <c:valAx>
        <c:axId val="112207744"/>
        <c:scaling>
          <c:orientation val="minMax"/>
        </c:scaling>
        <c:delete val="1"/>
        <c:axPos val="l"/>
        <c:numFmt formatCode="General" sourceLinked="1"/>
        <c:tickLblPos val="none"/>
        <c:crossAx val="112206208"/>
        <c:crosses val="autoZero"/>
        <c:crossBetween val="between"/>
      </c:valAx>
    </c:plotArea>
    <c:plotVisOnly val="1"/>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F7098DE-ABA6-4AA3-9FC8-2BA8225FE630}" type="datetimeFigureOut">
              <a:rPr lang="en-US"/>
              <a:pPr>
                <a:defRPr/>
              </a:pPr>
              <a:t>5/9/2012</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D850334-14E3-45A4-A3F6-7B89C7018C31}"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D8F9CD0-9FD5-476E-99C5-86107E976FE5}" type="datetimeFigureOut">
              <a:rPr lang="en-US"/>
              <a:pPr>
                <a:defRPr/>
              </a:pPr>
              <a:t>5/9/2012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A8E51302-BF70-4487-8DCA-30DBB6E0B46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12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E117E76-9EEE-4CC8-8B92-C466DA722DDE}" type="slidenum">
              <a:rPr lang="en-US" smtClean="0"/>
              <a:pPr fontAlgn="base">
                <a:spcBef>
                  <a:spcPct val="0"/>
                </a:spcBef>
                <a:spcAft>
                  <a:spcPct val="0"/>
                </a:spcAft>
                <a:defRPr/>
              </a:pPr>
              <a:t>8</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51266F6-0948-44ED-A251-3933FA5588C2}" type="slidenum">
              <a:rPr lang="en-US" smtClean="0"/>
              <a:pPr fontAlgn="base">
                <a:spcBef>
                  <a:spcPct val="0"/>
                </a:spcBef>
                <a:spcAft>
                  <a:spcPct val="0"/>
                </a:spcAft>
                <a:defRPr/>
              </a:pPr>
              <a:t>23</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refers to primary preventive treatment, such as </a:t>
            </a:r>
            <a:r>
              <a:rPr lang="en-US" dirty="0" err="1" smtClean="0"/>
              <a:t>cotrimoxazole</a:t>
            </a:r>
            <a:r>
              <a:rPr lang="en-US" dirty="0" smtClean="0"/>
              <a:t> preventive treatment (CPT), either routinely to all HIV/AIDS clients regardless of their clinical condition or only selectively or sometimes to HIV/AIDS clients depending on their clinical condition.</a:t>
            </a:r>
          </a:p>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refers to primary preventive treatment, such as </a:t>
            </a:r>
            <a:r>
              <a:rPr lang="en-US" dirty="0" err="1" smtClean="0"/>
              <a:t>cotrimoxazole</a:t>
            </a:r>
            <a:r>
              <a:rPr lang="en-US" dirty="0" smtClean="0"/>
              <a:t> preventive treatment (CPT), either routinely to all HIV/AIDS clients regardless of their clinical condition or only selectively or sometimes to HIV/AIDS clients depending on their clinical condition.</a:t>
            </a:r>
          </a:p>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This refers to primary preventive treatment, such as </a:t>
            </a:r>
            <a:r>
              <a:rPr lang="en-US" dirty="0" err="1" smtClean="0"/>
              <a:t>cotrimoxazole</a:t>
            </a:r>
            <a:r>
              <a:rPr lang="en-US" dirty="0" smtClean="0"/>
              <a:t> preventive treatment (CPT), either routinely to all HIV/AIDS clients regardless of their clinical condition or only selectively or sometimes to HIV/AIDS clients depending on their clinical condition.</a:t>
            </a:r>
          </a:p>
          <a:p>
            <a:pPr eaLnBrk="1" hangingPunct="1">
              <a:spcBef>
                <a:spcPct val="0"/>
              </a:spcBef>
            </a:pPr>
            <a:endParaRPr lang="en-US" dirty="0" smtClean="0"/>
          </a:p>
        </p:txBody>
      </p:sp>
      <p:sp>
        <p:nvSpPr>
          <p:cNvPr id="604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4121AD2-9AA8-4903-B02E-4F60344C6BB2}" type="slidenum">
              <a:rPr lang="en-US" smtClean="0"/>
              <a:pPr fontAlgn="base">
                <a:spcBef>
                  <a:spcPct val="0"/>
                </a:spcBef>
                <a:spcAft>
                  <a:spcPct val="0"/>
                </a:spcAft>
                <a:defRPr/>
              </a:pPr>
              <a:t>27</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Routinely means that at least one site in facility routinely offers CPT to HIV/AIDS clients.</a:t>
            </a:r>
          </a:p>
          <a:p>
            <a:pPr eaLnBrk="1" hangingPunct="1">
              <a:spcBef>
                <a:spcPct val="0"/>
              </a:spcBef>
            </a:pPr>
            <a:endParaRPr lang="en-US" smtClean="0"/>
          </a:p>
          <a:p>
            <a:pPr eaLnBrk="1" hangingPunct="1">
              <a:spcBef>
                <a:spcPct val="0"/>
              </a:spcBef>
            </a:pPr>
            <a:r>
              <a:rPr lang="en-US" smtClean="0"/>
              <a:t>Selectively means that at least one site in facility selectively offers CPT to HIV/AIDS clients.</a:t>
            </a:r>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143957A-C2AF-4031-A080-A0E840E79CA5}" type="slidenum">
              <a:rPr lang="en-US" smtClean="0"/>
              <a:pPr fontAlgn="base">
                <a:spcBef>
                  <a:spcPct val="0"/>
                </a:spcBef>
                <a:spcAft>
                  <a:spcPct val="0"/>
                </a:spcAft>
                <a:defRPr/>
              </a:pPr>
              <a:t>28</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24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DD2EAA-37ED-427D-B87C-9633F8FB779C}" type="slidenum">
              <a:rPr lang="en-US" smtClean="0"/>
              <a:pPr fontAlgn="base">
                <a:spcBef>
                  <a:spcPct val="0"/>
                </a:spcBef>
                <a:spcAft>
                  <a:spcPct val="0"/>
                </a:spcAft>
                <a:defRPr/>
              </a:pPr>
              <a:t>30</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34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F76C90-A053-4AD6-9CE2-19981BB06C25}" type="slidenum">
              <a:rPr lang="en-US" smtClean="0"/>
              <a:pPr fontAlgn="base">
                <a:spcBef>
                  <a:spcPct val="0"/>
                </a:spcBef>
                <a:spcAft>
                  <a:spcPct val="0"/>
                </a:spcAft>
                <a:defRPr/>
              </a:pPr>
              <a:t>31</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All advanced CSS is: all palliative care, ART, inpatient care, and post-exposure prophylaxis.</a:t>
            </a:r>
          </a:p>
        </p:txBody>
      </p:sp>
      <p:sp>
        <p:nvSpPr>
          <p:cNvPr id="645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462DC41-5F27-4652-8E60-CF9B3A525587}" type="slidenum">
              <a:rPr lang="en-US" smtClean="0"/>
              <a:pPr fontAlgn="base">
                <a:spcBef>
                  <a:spcPct val="0"/>
                </a:spcBef>
                <a:spcAft>
                  <a:spcPct val="0"/>
                </a:spcAft>
                <a:defRPr/>
              </a:pPr>
              <a:t>32</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55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BC13965-7B86-47D8-905F-FE773C11D030}" type="slidenum">
              <a:rPr lang="en-US" smtClean="0"/>
              <a:pPr fontAlgn="base">
                <a:spcBef>
                  <a:spcPct val="0"/>
                </a:spcBef>
                <a:spcAft>
                  <a:spcPct val="0"/>
                </a:spcAft>
                <a:defRPr/>
              </a:pPr>
              <a:t>33</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4947BA9-7F8E-443F-A3AE-5807E81BCED9}" type="slidenum">
              <a:rPr lang="en-US" smtClean="0"/>
              <a:pPr fontAlgn="base">
                <a:spcBef>
                  <a:spcPct val="0"/>
                </a:spcBef>
                <a:spcAft>
                  <a:spcPct val="0"/>
                </a:spcAft>
                <a:defRPr/>
              </a:pPr>
              <a:t>34</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i="1" dirty="0" smtClean="0">
                <a:latin typeface="Calibri" pitchFamily="34" charset="0"/>
              </a:rPr>
              <a:t>* </a:t>
            </a:r>
            <a:r>
              <a:rPr lang="en-US" sz="1200" dirty="0" smtClean="0">
                <a:latin typeface="Calibri" pitchFamily="34" charset="0"/>
              </a:rPr>
              <a:t>Facility reports conducting the test in the facility or in an affiliated external laboratory, or has an agreement with a testing site that is expected to return the test results to the facility.</a:t>
            </a:r>
            <a:endParaRPr lang="en-US" sz="1200" i="1" dirty="0" smtClean="0">
              <a:latin typeface="Calibri" pitchFamily="34" charset="0"/>
            </a:endParaRPr>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10</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86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EC437D2-4AAF-49BC-A0C9-8BF6F2A8EABA}" type="slidenum">
              <a:rPr lang="en-US" smtClean="0"/>
              <a:pPr fontAlgn="base">
                <a:spcBef>
                  <a:spcPct val="0"/>
                </a:spcBef>
                <a:spcAft>
                  <a:spcPct val="0"/>
                </a:spcAft>
                <a:defRPr/>
              </a:pPr>
              <a:t>40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96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286E54E-AFA6-43DF-BBB4-6937803D79EA}" type="slidenum">
              <a:rPr lang="en-US" smtClean="0"/>
              <a:pPr fontAlgn="base">
                <a:spcBef>
                  <a:spcPct val="0"/>
                </a:spcBef>
                <a:spcAft>
                  <a:spcPct val="0"/>
                </a:spcAft>
                <a:defRPr/>
              </a:pPr>
              <a:t>42</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EDE68B0-3E81-432A-9E62-FEADE99B9ED0}" type="slidenum">
              <a:rPr lang="en-US" smtClean="0"/>
              <a:pPr fontAlgn="base">
                <a:spcBef>
                  <a:spcPct val="0"/>
                </a:spcBef>
                <a:spcAft>
                  <a:spcPct val="0"/>
                </a:spcAft>
                <a:defRPr/>
              </a:pPr>
              <a:t>49</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EDE68B0-3E81-432A-9E62-FEADE99B9ED0}" type="slidenum">
              <a:rPr lang="en-US" smtClean="0"/>
              <a:pPr fontAlgn="base">
                <a:spcBef>
                  <a:spcPct val="0"/>
                </a:spcBef>
                <a:spcAft>
                  <a:spcPct val="0"/>
                </a:spcAft>
                <a:defRPr/>
              </a:pPr>
              <a:t>50</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This refers to primary preventive treatment, such as cotrimoxazole preventive treatment (CPT), either routinely to all HIV/AIDS clients regardless of their clinical condition or only selectively or sometimes to HIV/AIDS clients depending on their clinical condition.</a:t>
            </a:r>
          </a:p>
        </p:txBody>
      </p:sp>
      <p:sp>
        <p:nvSpPr>
          <p:cNvPr id="747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EF03214-9C8F-4FA7-BF7A-BB085CB9933F}" type="slidenum">
              <a:rPr lang="en-US" smtClean="0"/>
              <a:pPr fontAlgn="base">
                <a:spcBef>
                  <a:spcPct val="0"/>
                </a:spcBef>
                <a:spcAft>
                  <a:spcPct val="0"/>
                </a:spcAft>
                <a:defRPr/>
              </a:pPr>
              <a:t>54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768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57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06732B8-F6D1-4929-BE57-02B73326E1B4}" type="slidenum">
              <a:rPr lang="en-US" smtClean="0"/>
              <a:pPr fontAlgn="base">
                <a:spcBef>
                  <a:spcPct val="0"/>
                </a:spcBef>
                <a:spcAft>
                  <a:spcPct val="0"/>
                </a:spcAft>
                <a:defRPr/>
              </a:pPr>
              <a:t>55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This refers to primary preventive treatment, such as cotrimoxazole preventive treatment (CPT), either routinely to all HIV/AIDS clients regardless of their clinical condition or only selectively or sometimes to HIV/AIDS clients depending on their clinical condition.</a:t>
            </a:r>
          </a:p>
        </p:txBody>
      </p:sp>
      <p:sp>
        <p:nvSpPr>
          <p:cNvPr id="778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C32ECD6-7FDC-4D41-93C8-C9EA4E4069CE}" type="slidenum">
              <a:rPr lang="en-US" smtClean="0"/>
              <a:pPr fontAlgn="base">
                <a:spcBef>
                  <a:spcPct val="0"/>
                </a:spcBef>
                <a:spcAft>
                  <a:spcPct val="0"/>
                </a:spcAft>
                <a:defRPr/>
              </a:pPr>
              <a:t>58</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88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08FCEFD-98F2-4DF3-BEB4-52F77A444E66}" type="slidenum">
              <a:rPr lang="en-US" smtClean="0"/>
              <a:pPr fontAlgn="base">
                <a:spcBef>
                  <a:spcPct val="0"/>
                </a:spcBef>
                <a:spcAft>
                  <a:spcPct val="0"/>
                </a:spcAft>
                <a:defRPr/>
              </a:pPr>
              <a:t>59</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i="1" dirty="0" smtClean="0">
                <a:latin typeface="Calibri" pitchFamily="34" charset="0"/>
              </a:rPr>
              <a:t>* </a:t>
            </a:r>
            <a:r>
              <a:rPr lang="en-US" sz="1200" dirty="0" smtClean="0">
                <a:latin typeface="Calibri" pitchFamily="34" charset="0"/>
              </a:rPr>
              <a:t>Facility reports conducting the test in the facility or in an affiliated external laboratory, or has an agreement with a testing site that is expected to return the test results to the facility.</a:t>
            </a:r>
            <a:endParaRPr lang="en-US" sz="1200" i="1" dirty="0" smtClean="0">
              <a:latin typeface="Calibri"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Informed</a:t>
            </a:r>
            <a:r>
              <a:rPr lang="en-US" baseline="0" dirty="0" smtClean="0"/>
              <a:t> consent means having either the National guidelines for voluntary HIV </a:t>
            </a:r>
            <a:r>
              <a:rPr lang="en-US" baseline="0" dirty="0" err="1" smtClean="0"/>
              <a:t>counselling</a:t>
            </a:r>
            <a:r>
              <a:rPr lang="en-US" baseline="0" dirty="0" smtClean="0"/>
              <a:t> and testing or other HIV </a:t>
            </a:r>
            <a:r>
              <a:rPr lang="en-US" baseline="0" dirty="0" err="1" smtClean="0"/>
              <a:t>counselling</a:t>
            </a:r>
            <a:r>
              <a:rPr lang="en-US" baseline="0" dirty="0" smtClean="0"/>
              <a:t> and testing guidelines counts as having an informed consent policy for HIV testing. Availability of an informed consent document for the client to sign or keep, or any other informed consent document also counts as having an informed consent policy.</a:t>
            </a:r>
            <a:endParaRPr lang="en-US" dirty="0" smtClean="0"/>
          </a:p>
        </p:txBody>
      </p:sp>
      <p:sp>
        <p:nvSpPr>
          <p:cNvPr id="52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B7EB34-F0D7-40B3-834E-FE2FE1A0CCF6}" type="slidenum">
              <a:rPr lang="en-US" smtClean="0"/>
              <a:pPr fontAlgn="base">
                <a:spcBef>
                  <a:spcPct val="0"/>
                </a:spcBef>
                <a:spcAft>
                  <a:spcPct val="0"/>
                </a:spcAft>
                <a:defRPr/>
              </a:pPr>
              <a:t>12</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32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A2F27C5-F59E-428B-B6E6-9503419A3A11}" type="slidenum">
              <a:rPr lang="en-US" smtClean="0"/>
              <a:pPr fontAlgn="base">
                <a:spcBef>
                  <a:spcPct val="0"/>
                </a:spcBef>
                <a:spcAft>
                  <a:spcPct val="0"/>
                </a:spcAft>
                <a:defRPr/>
              </a:pPr>
              <a:t>14</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4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BEE3A7C-050F-4DAC-BA0D-C88958F1C52A}" type="slidenum">
              <a:rPr lang="en-US" smtClean="0"/>
              <a:pPr fontAlgn="base">
                <a:spcBef>
                  <a:spcPct val="0"/>
                </a:spcBef>
                <a:spcAft>
                  <a:spcPct val="0"/>
                </a:spcAft>
                <a:defRPr/>
              </a:pPr>
              <a:t>16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At least one provider of indicated HIV/AIDS service trained any time during the 3 years preceding the survey on a topic related to the indicated service.</a:t>
            </a:r>
          </a:p>
        </p:txBody>
      </p:sp>
      <p:sp>
        <p:nvSpPr>
          <p:cNvPr id="55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5740BC-03CB-4A1C-A7F9-A837A1A6B09C}" type="slidenum">
              <a:rPr lang="en-US" smtClean="0"/>
              <a:pPr fontAlgn="base">
                <a:spcBef>
                  <a:spcPct val="0"/>
                </a:spcBef>
                <a:spcAft>
                  <a:spcPct val="0"/>
                </a:spcAft>
                <a:defRPr/>
              </a:pPr>
              <a:t>20</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Any TB diagnostic or treatment services means: the facility conducts TB tests for TB diagnosis (sputum or x-ray or both), or these tests are done externally and there is record of test results, or providers diagnose TB based on clinical symptoms, or providers prescribe initial therapy or provide follow-up treatment services for TB patients.</a:t>
            </a:r>
          </a:p>
          <a:p>
            <a:pPr eaLnBrk="1" hangingPunct="1">
              <a:spcBef>
                <a:spcPct val="0"/>
              </a:spcBef>
            </a:pPr>
            <a:endParaRPr lang="en-US" dirty="0" smtClean="0"/>
          </a:p>
          <a:p>
            <a:pPr eaLnBrk="1" hangingPunct="1">
              <a:spcBef>
                <a:spcPct val="0"/>
              </a:spcBef>
            </a:pPr>
            <a:r>
              <a:rPr lang="en-US" dirty="0" smtClean="0"/>
              <a:t>First-line TB medicines are: any combination of </a:t>
            </a:r>
            <a:r>
              <a:rPr lang="en-US" dirty="0" err="1" smtClean="0"/>
              <a:t>isoniazid</a:t>
            </a:r>
            <a:r>
              <a:rPr lang="en-US" dirty="0" smtClean="0"/>
              <a:t> (INH), </a:t>
            </a:r>
            <a:r>
              <a:rPr lang="en-US" dirty="0" err="1" smtClean="0"/>
              <a:t>rifampicin</a:t>
            </a:r>
            <a:r>
              <a:rPr lang="en-US" dirty="0" smtClean="0"/>
              <a:t>, </a:t>
            </a:r>
            <a:r>
              <a:rPr lang="en-US" dirty="0" err="1" smtClean="0"/>
              <a:t>ethambutol</a:t>
            </a:r>
            <a:r>
              <a:rPr lang="en-US" dirty="0" smtClean="0"/>
              <a:t>, and </a:t>
            </a:r>
            <a:r>
              <a:rPr lang="en-US" dirty="0" err="1" smtClean="0"/>
              <a:t>pyrazinamide</a:t>
            </a:r>
            <a:r>
              <a:rPr lang="en-US" dirty="0" smtClean="0"/>
              <a:t> and streptomycin.  If medicines provided are prepackaged for individual DOTS clients, medicines had to be available for all DOTS clients.</a:t>
            </a:r>
          </a:p>
        </p:txBody>
      </p:sp>
      <p:sp>
        <p:nvSpPr>
          <p:cNvPr id="563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445F3AB-10EB-40F5-A145-E8B244DE33DA}" type="slidenum">
              <a:rPr lang="en-US" smtClean="0"/>
              <a:pPr fontAlgn="base">
                <a:spcBef>
                  <a:spcPct val="0"/>
                </a:spcBef>
                <a:spcAft>
                  <a:spcPct val="0"/>
                </a:spcAft>
                <a:defRPr/>
              </a:pPr>
              <a:t>21</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Medicines for treating STIs are: At least one medicine for treating syphilis (</a:t>
            </a:r>
            <a:r>
              <a:rPr lang="en-US" dirty="0" err="1" smtClean="0"/>
              <a:t>doxycycline</a:t>
            </a:r>
            <a:r>
              <a:rPr lang="en-US" dirty="0" smtClean="0"/>
              <a:t>, erythromycin, penicillin, or tetracycline), at least one medicine for treating gonorrhea (</a:t>
            </a:r>
            <a:r>
              <a:rPr lang="en-US" dirty="0" err="1" smtClean="0"/>
              <a:t>Cefrtriaxone</a:t>
            </a:r>
            <a:r>
              <a:rPr lang="en-US" dirty="0" smtClean="0"/>
              <a:t>, ciprofloxacin, or </a:t>
            </a:r>
            <a:r>
              <a:rPr lang="en-US" dirty="0" err="1" smtClean="0"/>
              <a:t>norfloxacin</a:t>
            </a:r>
            <a:r>
              <a:rPr lang="en-US" dirty="0" smtClean="0"/>
              <a:t>), at least one medicine for treating </a:t>
            </a:r>
            <a:r>
              <a:rPr lang="en-US" dirty="0" err="1" smtClean="0"/>
              <a:t>chlamydia</a:t>
            </a:r>
            <a:r>
              <a:rPr lang="en-US" dirty="0" smtClean="0"/>
              <a:t> (amoxicillin, </a:t>
            </a:r>
            <a:r>
              <a:rPr lang="en-US" dirty="0" err="1" smtClean="0"/>
              <a:t>doxycycline</a:t>
            </a:r>
            <a:r>
              <a:rPr lang="en-US" dirty="0" smtClean="0"/>
              <a:t>, erythromycin, </a:t>
            </a:r>
            <a:r>
              <a:rPr lang="en-US" dirty="0" err="1" smtClean="0"/>
              <a:t>norfloxacin</a:t>
            </a:r>
            <a:r>
              <a:rPr lang="en-US" dirty="0" smtClean="0"/>
              <a:t>, or tetracycline), and at least one medicine for treating </a:t>
            </a:r>
            <a:r>
              <a:rPr lang="en-US" dirty="0" err="1" smtClean="0"/>
              <a:t>trichomoniasis</a:t>
            </a:r>
            <a:r>
              <a:rPr lang="en-US" dirty="0" smtClean="0"/>
              <a:t> (</a:t>
            </a:r>
            <a:r>
              <a:rPr lang="en-US" dirty="0" err="1" smtClean="0"/>
              <a:t>metronidiazole</a:t>
            </a:r>
            <a:r>
              <a:rPr lang="en-US" dirty="0" smtClean="0"/>
              <a:t>, </a:t>
            </a:r>
            <a:r>
              <a:rPr lang="en-US" dirty="0" err="1" smtClean="0"/>
              <a:t>tinidazole</a:t>
            </a:r>
            <a:r>
              <a:rPr lang="en-US" dirty="0" smtClean="0"/>
              <a:t>, or </a:t>
            </a:r>
            <a:r>
              <a:rPr lang="en-US" dirty="0" err="1" smtClean="0"/>
              <a:t>miconzaole</a:t>
            </a:r>
            <a:r>
              <a:rPr lang="en-US" dirty="0" smtClean="0"/>
              <a:t> vaginal suppository).</a:t>
            </a:r>
          </a:p>
        </p:txBody>
      </p:sp>
      <p:sp>
        <p:nvSpPr>
          <p:cNvPr id="573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AB6852F-F4F0-4217-9FB2-0275E7811A28}" type="slidenum">
              <a:rPr lang="en-US" smtClean="0"/>
              <a:pPr fontAlgn="base">
                <a:spcBef>
                  <a:spcPct val="0"/>
                </a:spcBef>
                <a:spcAft>
                  <a:spcPct val="0"/>
                </a:spcAft>
                <a:defRPr/>
              </a:pPr>
              <a:t>22</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874AFDAE-3DD1-4F65-A133-85DBF4389C9D}" type="datetimeFigureOut">
              <a:rPr lang="en-US" smtClean="0"/>
              <a:pPr>
                <a:defRPr/>
              </a:pPr>
              <a:t>5/9/2012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A6A3F53-5E33-4EBB-9DEC-3FE85ADE3A80}"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FEDD1431-8139-445A-A033-0197483F9686}" type="datetimeFigureOut">
              <a:rPr lang="en-US" smtClean="0"/>
              <a:pPr>
                <a:defRPr/>
              </a:pPr>
              <a:t>5/9/2012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1459D85-FC8B-419E-9A3E-C58C3C2E3CBA}"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807F66A7-AB93-4AC7-A2B3-73E054007255}" type="datetimeFigureOut">
              <a:rPr lang="en-US" smtClean="0"/>
              <a:pPr>
                <a:defRPr/>
              </a:pPr>
              <a:t>5/9/2012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24DF903-AE58-4057-8460-8A7B6CFB6B4C}" type="slidenum">
              <a:rPr lang="en-US" smtClean="0"/>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r>
              <a:rPr lang="en-US" noProof="0" smtClean="0"/>
              <a:t>Click icon to add chart</a:t>
            </a:r>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fld id="{56D29CF3-0010-4BE2-BF89-BD73B96DB96E}" type="datetimeFigureOut">
              <a:rPr lang="en-US" smtClean="0"/>
              <a:pPr>
                <a:defRPr/>
              </a:pPr>
              <a:t>5/9/2012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3A72875-FC11-480E-8860-C179098A9A68}" type="slidenum">
              <a:rPr lang="en-US" smtClean="0"/>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FFF4A1-F7E5-4EC1-BDDE-C031A95B1EB3}"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5FFF4A1-F7E5-4EC1-BDDE-C031A95B1EB3}" type="datetimeFigureOut">
              <a:rPr lang="en-US" smtClean="0"/>
              <a:pPr/>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5FFF4A1-F7E5-4EC1-BDDE-C031A95B1EB3}" type="datetimeFigureOut">
              <a:rPr lang="en-US" smtClean="0"/>
              <a:pPr/>
              <a:t>5/9/2012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5FFF4A1-F7E5-4EC1-BDDE-C031A95B1EB3}" type="datetimeFigureOut">
              <a:rPr lang="en-US" smtClean="0"/>
              <a:pPr/>
              <a:t>5/9/2012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FFF4A1-F7E5-4EC1-BDDE-C031A95B1EB3}" type="datetimeFigureOut">
              <a:rPr lang="en-US" smtClean="0"/>
              <a:pPr/>
              <a:t>5/9/2012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222E4D85-755E-4CDB-B9A9-3EEF68466D11}" type="datetimeFigureOut">
              <a:rPr lang="en-US" smtClean="0"/>
              <a:pPr>
                <a:defRPr/>
              </a:pPr>
              <a:t>5/9/2012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64295CF-B135-482D-AE6F-92E350FF751E}" type="slidenum">
              <a:rPr lang="en-US" smtClean="0"/>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FFF4A1-F7E5-4EC1-BDDE-C031A95B1EB3}" type="datetimeFigureOut">
              <a:rPr lang="en-US" smtClean="0"/>
              <a:pPr/>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FFF4A1-F7E5-4EC1-BDDE-C031A95B1EB3}" type="datetimeFigureOut">
              <a:rPr lang="en-US" smtClean="0"/>
              <a:pPr/>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B62916EA-466A-48F6-8E78-C693200A4CCA}" type="datetimeFigureOut">
              <a:rPr lang="en-US" smtClean="0"/>
              <a:pPr>
                <a:defRPr/>
              </a:pPr>
              <a:t>5/9/2012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7C1DB71-200E-4968-8C4D-C3DD0CFB3B29}" type="slidenum">
              <a:rPr lang="en-US" smtClean="0"/>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F660DF5A-AC06-4C8E-AD24-1002392775A6}" type="datetimeFigureOut">
              <a:rPr lang="en-US" smtClean="0"/>
              <a:pPr>
                <a:defRPr/>
              </a:pPr>
              <a:t>5/9/2012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9A3CC06-7DA3-4B07-8119-5A8CC9336020}"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8E4AB3C3-8643-4336-A059-FDA9B7E0C923}" type="datetimeFigureOut">
              <a:rPr lang="en-US" smtClean="0"/>
              <a:pPr>
                <a:defRPr/>
              </a:pPr>
              <a:t>5/9/2012</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36E26889-FF69-45B8-974C-1EF8281DBFF6}"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B8522746-6675-461F-ABAA-AB33EF73A87E}" type="datetimeFigureOut">
              <a:rPr lang="en-US" smtClean="0"/>
              <a:pPr>
                <a:defRPr/>
              </a:pPr>
              <a:t>5/9/2012</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BABE0849-C386-48EE-BB81-24254DDBBE4C}"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CB82B58-DA6B-4D9A-B380-94CE67E9E14C}" type="datetimeFigureOut">
              <a:rPr lang="en-US" smtClean="0"/>
              <a:pPr>
                <a:defRPr/>
              </a:pPr>
              <a:t>5/9/2012</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59BB977C-A650-497F-8A98-E59DF6436F6F}"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D5F88D2F-317F-4B28-B365-2E58C8BA373D}" type="datetimeFigureOut">
              <a:rPr lang="en-US" smtClean="0"/>
              <a:pPr>
                <a:defRPr/>
              </a:pPr>
              <a:t>5/9/2012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3B6A6E51-2A98-4FDD-90FC-30E5A5720DA1}"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DE8FF908-13F5-4AA1-893E-9C6B5DB30E7D}" type="datetimeFigureOut">
              <a:rPr lang="en-US" smtClean="0"/>
              <a:pPr>
                <a:defRPr/>
              </a:pPr>
              <a:t>5/9/2012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73100A33-8502-4CE4-8AEE-BF0D1143CC84}"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56D29CF3-0010-4BE2-BF89-BD73B96DB96E}" type="datetimeFigureOut">
              <a:rPr lang="en-US" smtClean="0"/>
              <a:pPr>
                <a:defRPr/>
              </a:pPr>
              <a:t>5/9/2012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3A72875-FC11-480E-8860-C179098A9A68}"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FFF4A1-F7E5-4EC1-BDDE-C031A95B1EB3}" type="datetimeFigureOut">
              <a:rPr lang="en-US" smtClean="0"/>
              <a:pPr/>
              <a:t>5/9/2012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BAC335-38C6-41AA-BC5D-A965721E91CF}"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chart" Target="../charts/chart23.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chart" Target="../charts/chart2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chart" Target="../charts/chart2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chart" Target="../charts/chart29.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chart" Target="../charts/chart3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Box 4"/>
          <p:cNvSpPr txBox="1">
            <a:spLocks noChangeArrowheads="1"/>
          </p:cNvSpPr>
          <p:nvPr/>
        </p:nvSpPr>
        <p:spPr bwMode="auto">
          <a:xfrm>
            <a:off x="0" y="5181600"/>
            <a:ext cx="9144000" cy="646113"/>
          </a:xfrm>
          <a:prstGeom prst="rect">
            <a:avLst/>
          </a:prstGeom>
          <a:noFill/>
          <a:ln w="9525">
            <a:noFill/>
            <a:miter lim="800000"/>
            <a:headEnd/>
            <a:tailEnd/>
          </a:ln>
        </p:spPr>
        <p:txBody>
          <a:bodyPr>
            <a:spAutoFit/>
          </a:bodyPr>
          <a:lstStyle/>
          <a:p>
            <a:pPr algn="ctr"/>
            <a:r>
              <a:rPr lang="en-US" sz="3600" dirty="0">
                <a:latin typeface="Calibri" pitchFamily="34" charset="0"/>
              </a:rPr>
              <a:t>HIV/AIDS Services</a:t>
            </a:r>
          </a:p>
        </p:txBody>
      </p:sp>
      <p:sp>
        <p:nvSpPr>
          <p:cNvPr id="15" name="Title 1"/>
          <p:cNvSpPr txBox="1">
            <a:spLocks/>
          </p:cNvSpPr>
          <p:nvPr/>
        </p:nvSpPr>
        <p:spPr>
          <a:xfrm>
            <a:off x="0" y="533400"/>
            <a:ext cx="9144000" cy="1219200"/>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tx1"/>
                </a:solidFill>
                <a:effectLst/>
                <a:uLnTx/>
                <a:uFillTx/>
                <a:latin typeface="+mj-lt"/>
                <a:ea typeface="+mj-ea"/>
                <a:cs typeface="+mj-cs"/>
              </a:rPr>
              <a:t>Kenya Service Provision Assessment (KSPA) 2010</a:t>
            </a:r>
            <a:endParaRPr kumimoji="0" lang="en-US" sz="4400" b="1" i="0" u="none" strike="noStrike" kern="1200" cap="none" spc="0" normalizeH="0" baseline="0" noProof="0" dirty="0">
              <a:ln>
                <a:noFill/>
              </a:ln>
              <a:solidFill>
                <a:schemeClr val="tx1"/>
              </a:solidFill>
              <a:effectLst/>
              <a:uLnTx/>
              <a:uFillTx/>
              <a:latin typeface="+mj-lt"/>
              <a:ea typeface="+mj-ea"/>
              <a:cs typeface="+mj-cs"/>
            </a:endParaRPr>
          </a:p>
        </p:txBody>
      </p:sp>
      <p:pic>
        <p:nvPicPr>
          <p:cNvPr id="4" name="Picture 3" descr="KSPA_2010_Cover_Insert3.jpg"/>
          <p:cNvPicPr>
            <a:picLocks noChangeAspect="1"/>
          </p:cNvPicPr>
          <p:nvPr/>
        </p:nvPicPr>
        <p:blipFill>
          <a:blip r:embed="rId2" cstate="print"/>
          <a:stretch>
            <a:fillRect/>
          </a:stretch>
        </p:blipFill>
        <p:spPr>
          <a:xfrm>
            <a:off x="0" y="1862137"/>
            <a:ext cx="9144000" cy="313372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381000" y="2895600"/>
          <a:ext cx="8534400" cy="37338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143000"/>
            <a:ext cx="9144000" cy="400110"/>
          </a:xfrm>
          <a:prstGeom prst="rect">
            <a:avLst/>
          </a:prstGeom>
          <a:noFill/>
        </p:spPr>
        <p:txBody>
          <a:bodyPr wrap="square" rtlCol="0">
            <a:spAutoFit/>
          </a:bodyPr>
          <a:lstStyle/>
          <a:p>
            <a:pPr algn="ctr"/>
            <a:r>
              <a:rPr lang="en-US" sz="2000" i="1" dirty="0" smtClean="0">
                <a:latin typeface="+mn-lt"/>
              </a:rPr>
              <a:t>(Table 8.1)</a:t>
            </a:r>
            <a:endParaRPr lang="en-US" sz="2000" i="1" dirty="0">
              <a:latin typeface="+mn-lt"/>
            </a:endParaRPr>
          </a:p>
        </p:txBody>
      </p:sp>
      <p:sp>
        <p:nvSpPr>
          <p:cNvPr id="9" name="Title 1"/>
          <p:cNvSpPr>
            <a:spLocks noGrp="1"/>
          </p:cNvSpPr>
          <p:nvPr>
            <p:ph type="title"/>
          </p:nvPr>
        </p:nvSpPr>
        <p:spPr>
          <a:xfrm>
            <a:off x="0" y="0"/>
            <a:ext cx="9144000" cy="1066800"/>
          </a:xfrm>
        </p:spPr>
        <p:txBody>
          <a:bodyPr>
            <a:normAutofit fontScale="90000"/>
          </a:bodyPr>
          <a:lstStyle/>
          <a:p>
            <a:pPr eaLnBrk="1" hangingPunct="1"/>
            <a:r>
              <a:rPr lang="en-US" b="1" dirty="0" smtClean="0"/>
              <a:t>HIV Testing Systems by Managing Authority</a:t>
            </a:r>
            <a:endParaRPr lang="en-US" dirty="0" smtClean="0"/>
          </a:p>
        </p:txBody>
      </p:sp>
      <p:sp>
        <p:nvSpPr>
          <p:cNvPr id="10" name="TextBox 9"/>
          <p:cNvSpPr txBox="1"/>
          <p:nvPr/>
        </p:nvSpPr>
        <p:spPr>
          <a:xfrm>
            <a:off x="0" y="1524000"/>
            <a:ext cx="9144000" cy="369332"/>
          </a:xfrm>
          <a:prstGeom prst="rect">
            <a:avLst/>
          </a:prstGeom>
          <a:noFill/>
        </p:spPr>
        <p:txBody>
          <a:bodyPr wrap="square" rtlCol="0">
            <a:spAutoFit/>
          </a:bodyPr>
          <a:lstStyle/>
          <a:p>
            <a:pPr algn="ctr"/>
            <a:r>
              <a:rPr lang="en-US" i="1" dirty="0" smtClean="0">
                <a:latin typeface="+mn-lt"/>
              </a:rPr>
              <a:t>Percentage of all facilities reporting an HIV testing system* (N=695) </a:t>
            </a:r>
            <a:endParaRPr lang="en-US" i="1" dirty="0">
              <a:latin typeface="+mn-l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0" y="0"/>
            <a:ext cx="9144000" cy="762000"/>
          </a:xfrm>
        </p:spPr>
        <p:txBody>
          <a:bodyPr>
            <a:normAutofit fontScale="90000"/>
          </a:bodyPr>
          <a:lstStyle/>
          <a:p>
            <a:pPr eaLnBrk="1" hangingPunct="1"/>
            <a:r>
              <a:rPr lang="en-US" sz="4000" b="1" dirty="0" smtClean="0">
                <a:latin typeface="+mn-lt"/>
              </a:rPr>
              <a:t>Availability of HIV Testing Systems by Province</a:t>
            </a:r>
          </a:p>
        </p:txBody>
      </p:sp>
      <p:sp>
        <p:nvSpPr>
          <p:cNvPr id="9220" name="TextBox 57"/>
          <p:cNvSpPr txBox="1">
            <a:spLocks noChangeArrowheads="1"/>
          </p:cNvSpPr>
          <p:nvPr/>
        </p:nvSpPr>
        <p:spPr bwMode="auto">
          <a:xfrm>
            <a:off x="6019800" y="4724400"/>
            <a:ext cx="2590800" cy="1200150"/>
          </a:xfrm>
          <a:prstGeom prst="rect">
            <a:avLst/>
          </a:prstGeom>
          <a:noFill/>
          <a:ln w="9525">
            <a:noFill/>
            <a:miter lim="800000"/>
            <a:headEnd/>
            <a:tailEnd/>
          </a:ln>
        </p:spPr>
        <p:txBody>
          <a:bodyPr>
            <a:spAutoFit/>
          </a:bodyPr>
          <a:lstStyle/>
          <a:p>
            <a:r>
              <a:rPr lang="en-US" i="1" dirty="0">
                <a:latin typeface="+mn-lt"/>
              </a:rPr>
              <a:t>Percentage of all facilities reporting an HIV testing </a:t>
            </a:r>
            <a:r>
              <a:rPr lang="en-US" i="1" dirty="0" smtClean="0">
                <a:latin typeface="+mn-lt"/>
              </a:rPr>
              <a:t>system*</a:t>
            </a:r>
            <a:endParaRPr lang="en-US" i="1" dirty="0">
              <a:latin typeface="+mn-lt"/>
            </a:endParaRPr>
          </a:p>
          <a:p>
            <a:r>
              <a:rPr lang="en-US" i="1" dirty="0">
                <a:latin typeface="+mn-lt"/>
              </a:rPr>
              <a:t>(</a:t>
            </a:r>
            <a:r>
              <a:rPr lang="en-US" i="1" dirty="0" smtClean="0">
                <a:latin typeface="+mn-lt"/>
              </a:rPr>
              <a:t>N=695)</a:t>
            </a:r>
            <a:endParaRPr lang="en-US" i="1" dirty="0">
              <a:latin typeface="+mn-lt"/>
            </a:endParaRPr>
          </a:p>
        </p:txBody>
      </p:sp>
      <p:sp>
        <p:nvSpPr>
          <p:cNvPr id="9236" name="TextBox 72"/>
          <p:cNvSpPr txBox="1">
            <a:spLocks noChangeArrowheads="1"/>
          </p:cNvSpPr>
          <p:nvPr/>
        </p:nvSpPr>
        <p:spPr bwMode="auto">
          <a:xfrm>
            <a:off x="6400800" y="2209800"/>
            <a:ext cx="1600200" cy="830263"/>
          </a:xfrm>
          <a:prstGeom prst="rect">
            <a:avLst/>
          </a:prstGeom>
          <a:noFill/>
          <a:ln w="9525">
            <a:noFill/>
            <a:miter lim="800000"/>
            <a:headEnd/>
            <a:tailEnd/>
          </a:ln>
        </p:spPr>
        <p:txBody>
          <a:bodyPr>
            <a:spAutoFit/>
          </a:bodyPr>
          <a:lstStyle/>
          <a:p>
            <a:pPr algn="ctr"/>
            <a:r>
              <a:rPr lang="en-US" sz="2400" b="1" dirty="0" smtClean="0">
                <a:latin typeface="+mn-lt"/>
              </a:rPr>
              <a:t>Kenya</a:t>
            </a:r>
            <a:endParaRPr lang="en-US" sz="2400" b="1" dirty="0">
              <a:latin typeface="+mn-lt"/>
            </a:endParaRPr>
          </a:p>
          <a:p>
            <a:pPr algn="ctr"/>
            <a:r>
              <a:rPr lang="en-US" sz="2400" b="1" dirty="0" smtClean="0">
                <a:latin typeface="+mn-lt"/>
              </a:rPr>
              <a:t>74%</a:t>
            </a:r>
            <a:endParaRPr lang="en-US" sz="2400" b="1" dirty="0">
              <a:latin typeface="+mn-lt"/>
            </a:endParaRPr>
          </a:p>
        </p:txBody>
      </p:sp>
      <p:sp>
        <p:nvSpPr>
          <p:cNvPr id="9237" name="TextBox 74"/>
          <p:cNvSpPr txBox="1">
            <a:spLocks noChangeArrowheads="1"/>
          </p:cNvSpPr>
          <p:nvPr/>
        </p:nvSpPr>
        <p:spPr bwMode="auto">
          <a:xfrm>
            <a:off x="6019800" y="3505200"/>
            <a:ext cx="2286000" cy="400050"/>
          </a:xfrm>
          <a:prstGeom prst="rect">
            <a:avLst/>
          </a:prstGeom>
          <a:noFill/>
          <a:ln w="9525">
            <a:noFill/>
            <a:miter lim="800000"/>
            <a:headEnd/>
            <a:tailEnd/>
          </a:ln>
        </p:spPr>
        <p:txBody>
          <a:bodyPr>
            <a:spAutoFit/>
          </a:bodyPr>
          <a:lstStyle/>
          <a:p>
            <a:pPr algn="ctr"/>
            <a:r>
              <a:rPr lang="en-US" sz="2000" i="1">
                <a:latin typeface="+mn-lt"/>
              </a:rPr>
              <a:t>(Table 8.1)</a:t>
            </a:r>
          </a:p>
        </p:txBody>
      </p:sp>
      <p:sp>
        <p:nvSpPr>
          <p:cNvPr id="74" name="Freeform 6"/>
          <p:cNvSpPr>
            <a:spLocks/>
          </p:cNvSpPr>
          <p:nvPr/>
        </p:nvSpPr>
        <p:spPr bwMode="auto">
          <a:xfrm>
            <a:off x="1050925" y="533400"/>
            <a:ext cx="2454275" cy="5192844"/>
          </a:xfrm>
          <a:custGeom>
            <a:avLst/>
            <a:gdLst/>
            <a:ahLst/>
            <a:cxnLst>
              <a:cxn ang="0">
                <a:pos x="101" y="109"/>
              </a:cxn>
              <a:cxn ang="0">
                <a:pos x="139" y="76"/>
              </a:cxn>
              <a:cxn ang="0">
                <a:pos x="185" y="39"/>
              </a:cxn>
              <a:cxn ang="0">
                <a:pos x="216" y="2"/>
              </a:cxn>
              <a:cxn ang="0">
                <a:pos x="254" y="4"/>
              </a:cxn>
              <a:cxn ang="0">
                <a:pos x="308" y="21"/>
              </a:cxn>
              <a:cxn ang="0">
                <a:pos x="305" y="58"/>
              </a:cxn>
              <a:cxn ang="0">
                <a:pos x="344" y="168"/>
              </a:cxn>
              <a:cxn ang="0">
                <a:pos x="453" y="487"/>
              </a:cxn>
              <a:cxn ang="0">
                <a:pos x="497" y="569"/>
              </a:cxn>
              <a:cxn ang="0">
                <a:pos x="547" y="593"/>
              </a:cxn>
              <a:cxn ang="0">
                <a:pos x="573" y="637"/>
              </a:cxn>
              <a:cxn ang="0">
                <a:pos x="591" y="660"/>
              </a:cxn>
              <a:cxn ang="0">
                <a:pos x="645" y="661"/>
              </a:cxn>
              <a:cxn ang="0">
                <a:pos x="681" y="759"/>
              </a:cxn>
              <a:cxn ang="0">
                <a:pos x="603" y="811"/>
              </a:cxn>
              <a:cxn ang="0">
                <a:pos x="558" y="796"/>
              </a:cxn>
              <a:cxn ang="0">
                <a:pos x="480" y="811"/>
              </a:cxn>
              <a:cxn ang="0">
                <a:pos x="564" y="879"/>
              </a:cxn>
              <a:cxn ang="0">
                <a:pos x="513" y="917"/>
              </a:cxn>
              <a:cxn ang="0">
                <a:pos x="485" y="959"/>
              </a:cxn>
              <a:cxn ang="0">
                <a:pos x="470" y="932"/>
              </a:cxn>
              <a:cxn ang="0">
                <a:pos x="429" y="904"/>
              </a:cxn>
              <a:cxn ang="0">
                <a:pos x="372" y="929"/>
              </a:cxn>
              <a:cxn ang="0">
                <a:pos x="421" y="1014"/>
              </a:cxn>
              <a:cxn ang="0">
                <a:pos x="426" y="1056"/>
              </a:cxn>
              <a:cxn ang="0">
                <a:pos x="418" y="1120"/>
              </a:cxn>
              <a:cxn ang="0">
                <a:pos x="482" y="1147"/>
              </a:cxn>
              <a:cxn ang="0">
                <a:pos x="513" y="1187"/>
              </a:cxn>
              <a:cxn ang="0">
                <a:pos x="550" y="1241"/>
              </a:cxn>
              <a:cxn ang="0">
                <a:pos x="652" y="1360"/>
              </a:cxn>
              <a:cxn ang="0">
                <a:pos x="656" y="1381"/>
              </a:cxn>
              <a:cxn ang="0">
                <a:pos x="622" y="1443"/>
              </a:cxn>
              <a:cxn ang="0">
                <a:pos x="576" y="1398"/>
              </a:cxn>
              <a:cxn ang="0">
                <a:pos x="362" y="1279"/>
              </a:cxn>
              <a:cxn ang="0">
                <a:pos x="120" y="1145"/>
              </a:cxn>
              <a:cxn ang="0">
                <a:pos x="99" y="1078"/>
              </a:cxn>
              <a:cxn ang="0">
                <a:pos x="180" y="1042"/>
              </a:cxn>
              <a:cxn ang="0">
                <a:pos x="192" y="938"/>
              </a:cxn>
              <a:cxn ang="0">
                <a:pos x="222" y="943"/>
              </a:cxn>
              <a:cxn ang="0">
                <a:pos x="126" y="913"/>
              </a:cxn>
              <a:cxn ang="0">
                <a:pos x="152" y="840"/>
              </a:cxn>
              <a:cxn ang="0">
                <a:pos x="143" y="815"/>
              </a:cxn>
              <a:cxn ang="0">
                <a:pos x="196" y="788"/>
              </a:cxn>
              <a:cxn ang="0">
                <a:pos x="150" y="770"/>
              </a:cxn>
              <a:cxn ang="0">
                <a:pos x="101" y="736"/>
              </a:cxn>
              <a:cxn ang="0">
                <a:pos x="128" y="708"/>
              </a:cxn>
              <a:cxn ang="0">
                <a:pos x="135" y="688"/>
              </a:cxn>
              <a:cxn ang="0">
                <a:pos x="148" y="654"/>
              </a:cxn>
              <a:cxn ang="0">
                <a:pos x="169" y="595"/>
              </a:cxn>
              <a:cxn ang="0">
                <a:pos x="148" y="509"/>
              </a:cxn>
              <a:cxn ang="0">
                <a:pos x="126" y="434"/>
              </a:cxn>
              <a:cxn ang="0">
                <a:pos x="95" y="396"/>
              </a:cxn>
              <a:cxn ang="0">
                <a:pos x="68" y="329"/>
              </a:cxn>
              <a:cxn ang="0">
                <a:pos x="61" y="285"/>
              </a:cxn>
              <a:cxn ang="0">
                <a:pos x="9" y="209"/>
              </a:cxn>
              <a:cxn ang="0">
                <a:pos x="67" y="140"/>
              </a:cxn>
            </a:cxnLst>
            <a:rect l="0" t="0" r="r" b="b"/>
            <a:pathLst>
              <a:path w="682" h="1443">
                <a:moveTo>
                  <a:pt x="67" y="140"/>
                </a:moveTo>
                <a:lnTo>
                  <a:pt x="67" y="138"/>
                </a:lnTo>
                <a:lnTo>
                  <a:pt x="76" y="130"/>
                </a:lnTo>
                <a:lnTo>
                  <a:pt x="87" y="122"/>
                </a:lnTo>
                <a:lnTo>
                  <a:pt x="92" y="115"/>
                </a:lnTo>
                <a:lnTo>
                  <a:pt x="101" y="109"/>
                </a:lnTo>
                <a:lnTo>
                  <a:pt x="106" y="104"/>
                </a:lnTo>
                <a:lnTo>
                  <a:pt x="111" y="99"/>
                </a:lnTo>
                <a:lnTo>
                  <a:pt x="120" y="94"/>
                </a:lnTo>
                <a:lnTo>
                  <a:pt x="125" y="88"/>
                </a:lnTo>
                <a:lnTo>
                  <a:pt x="133" y="81"/>
                </a:lnTo>
                <a:lnTo>
                  <a:pt x="139" y="76"/>
                </a:lnTo>
                <a:lnTo>
                  <a:pt x="144" y="72"/>
                </a:lnTo>
                <a:lnTo>
                  <a:pt x="152" y="65"/>
                </a:lnTo>
                <a:lnTo>
                  <a:pt x="163" y="57"/>
                </a:lnTo>
                <a:lnTo>
                  <a:pt x="170" y="51"/>
                </a:lnTo>
                <a:lnTo>
                  <a:pt x="175" y="46"/>
                </a:lnTo>
                <a:lnTo>
                  <a:pt x="185" y="39"/>
                </a:lnTo>
                <a:lnTo>
                  <a:pt x="190" y="34"/>
                </a:lnTo>
                <a:lnTo>
                  <a:pt x="196" y="25"/>
                </a:lnTo>
                <a:lnTo>
                  <a:pt x="204" y="15"/>
                </a:lnTo>
                <a:lnTo>
                  <a:pt x="214" y="2"/>
                </a:lnTo>
                <a:lnTo>
                  <a:pt x="216" y="0"/>
                </a:lnTo>
                <a:lnTo>
                  <a:pt x="216" y="2"/>
                </a:lnTo>
                <a:lnTo>
                  <a:pt x="220" y="12"/>
                </a:lnTo>
                <a:lnTo>
                  <a:pt x="225" y="16"/>
                </a:lnTo>
                <a:lnTo>
                  <a:pt x="229" y="16"/>
                </a:lnTo>
                <a:lnTo>
                  <a:pt x="239" y="9"/>
                </a:lnTo>
                <a:lnTo>
                  <a:pt x="245" y="4"/>
                </a:lnTo>
                <a:lnTo>
                  <a:pt x="254" y="4"/>
                </a:lnTo>
                <a:lnTo>
                  <a:pt x="259" y="4"/>
                </a:lnTo>
                <a:lnTo>
                  <a:pt x="291" y="15"/>
                </a:lnTo>
                <a:lnTo>
                  <a:pt x="297" y="19"/>
                </a:lnTo>
                <a:lnTo>
                  <a:pt x="299" y="20"/>
                </a:lnTo>
                <a:lnTo>
                  <a:pt x="303" y="21"/>
                </a:lnTo>
                <a:lnTo>
                  <a:pt x="308" y="21"/>
                </a:lnTo>
                <a:lnTo>
                  <a:pt x="303" y="31"/>
                </a:lnTo>
                <a:lnTo>
                  <a:pt x="303" y="36"/>
                </a:lnTo>
                <a:lnTo>
                  <a:pt x="305" y="42"/>
                </a:lnTo>
                <a:lnTo>
                  <a:pt x="309" y="47"/>
                </a:lnTo>
                <a:lnTo>
                  <a:pt x="308" y="53"/>
                </a:lnTo>
                <a:lnTo>
                  <a:pt x="305" y="58"/>
                </a:lnTo>
                <a:lnTo>
                  <a:pt x="301" y="62"/>
                </a:lnTo>
                <a:lnTo>
                  <a:pt x="299" y="110"/>
                </a:lnTo>
                <a:lnTo>
                  <a:pt x="324" y="136"/>
                </a:lnTo>
                <a:lnTo>
                  <a:pt x="327" y="138"/>
                </a:lnTo>
                <a:lnTo>
                  <a:pt x="328" y="156"/>
                </a:lnTo>
                <a:lnTo>
                  <a:pt x="344" y="168"/>
                </a:lnTo>
                <a:lnTo>
                  <a:pt x="344" y="189"/>
                </a:lnTo>
                <a:lnTo>
                  <a:pt x="344" y="204"/>
                </a:lnTo>
                <a:lnTo>
                  <a:pt x="344" y="260"/>
                </a:lnTo>
                <a:lnTo>
                  <a:pt x="343" y="275"/>
                </a:lnTo>
                <a:lnTo>
                  <a:pt x="344" y="370"/>
                </a:lnTo>
                <a:lnTo>
                  <a:pt x="453" y="487"/>
                </a:lnTo>
                <a:lnTo>
                  <a:pt x="460" y="487"/>
                </a:lnTo>
                <a:lnTo>
                  <a:pt x="463" y="497"/>
                </a:lnTo>
                <a:lnTo>
                  <a:pt x="475" y="531"/>
                </a:lnTo>
                <a:lnTo>
                  <a:pt x="487" y="540"/>
                </a:lnTo>
                <a:lnTo>
                  <a:pt x="491" y="554"/>
                </a:lnTo>
                <a:lnTo>
                  <a:pt x="497" y="569"/>
                </a:lnTo>
                <a:lnTo>
                  <a:pt x="510" y="573"/>
                </a:lnTo>
                <a:lnTo>
                  <a:pt x="519" y="574"/>
                </a:lnTo>
                <a:lnTo>
                  <a:pt x="528" y="575"/>
                </a:lnTo>
                <a:lnTo>
                  <a:pt x="532" y="577"/>
                </a:lnTo>
                <a:lnTo>
                  <a:pt x="544" y="589"/>
                </a:lnTo>
                <a:lnTo>
                  <a:pt x="547" y="593"/>
                </a:lnTo>
                <a:lnTo>
                  <a:pt x="566" y="615"/>
                </a:lnTo>
                <a:lnTo>
                  <a:pt x="566" y="619"/>
                </a:lnTo>
                <a:lnTo>
                  <a:pt x="568" y="626"/>
                </a:lnTo>
                <a:lnTo>
                  <a:pt x="569" y="630"/>
                </a:lnTo>
                <a:lnTo>
                  <a:pt x="570" y="633"/>
                </a:lnTo>
                <a:lnTo>
                  <a:pt x="573" y="637"/>
                </a:lnTo>
                <a:lnTo>
                  <a:pt x="579" y="641"/>
                </a:lnTo>
                <a:lnTo>
                  <a:pt x="581" y="644"/>
                </a:lnTo>
                <a:lnTo>
                  <a:pt x="584" y="645"/>
                </a:lnTo>
                <a:lnTo>
                  <a:pt x="585" y="649"/>
                </a:lnTo>
                <a:lnTo>
                  <a:pt x="589" y="657"/>
                </a:lnTo>
                <a:lnTo>
                  <a:pt x="591" y="660"/>
                </a:lnTo>
                <a:lnTo>
                  <a:pt x="592" y="664"/>
                </a:lnTo>
                <a:lnTo>
                  <a:pt x="596" y="675"/>
                </a:lnTo>
                <a:lnTo>
                  <a:pt x="600" y="675"/>
                </a:lnTo>
                <a:lnTo>
                  <a:pt x="625" y="669"/>
                </a:lnTo>
                <a:lnTo>
                  <a:pt x="629" y="667"/>
                </a:lnTo>
                <a:lnTo>
                  <a:pt x="645" y="661"/>
                </a:lnTo>
                <a:lnTo>
                  <a:pt x="660" y="675"/>
                </a:lnTo>
                <a:lnTo>
                  <a:pt x="662" y="702"/>
                </a:lnTo>
                <a:lnTo>
                  <a:pt x="678" y="720"/>
                </a:lnTo>
                <a:lnTo>
                  <a:pt x="679" y="732"/>
                </a:lnTo>
                <a:lnTo>
                  <a:pt x="679" y="739"/>
                </a:lnTo>
                <a:lnTo>
                  <a:pt x="681" y="759"/>
                </a:lnTo>
                <a:lnTo>
                  <a:pt x="681" y="773"/>
                </a:lnTo>
                <a:lnTo>
                  <a:pt x="682" y="780"/>
                </a:lnTo>
                <a:lnTo>
                  <a:pt x="655" y="789"/>
                </a:lnTo>
                <a:lnTo>
                  <a:pt x="632" y="797"/>
                </a:lnTo>
                <a:lnTo>
                  <a:pt x="607" y="810"/>
                </a:lnTo>
                <a:lnTo>
                  <a:pt x="603" y="811"/>
                </a:lnTo>
                <a:lnTo>
                  <a:pt x="592" y="815"/>
                </a:lnTo>
                <a:lnTo>
                  <a:pt x="572" y="814"/>
                </a:lnTo>
                <a:lnTo>
                  <a:pt x="569" y="814"/>
                </a:lnTo>
                <a:lnTo>
                  <a:pt x="562" y="808"/>
                </a:lnTo>
                <a:lnTo>
                  <a:pt x="562" y="803"/>
                </a:lnTo>
                <a:lnTo>
                  <a:pt x="558" y="796"/>
                </a:lnTo>
                <a:lnTo>
                  <a:pt x="553" y="789"/>
                </a:lnTo>
                <a:lnTo>
                  <a:pt x="546" y="784"/>
                </a:lnTo>
                <a:lnTo>
                  <a:pt x="521" y="780"/>
                </a:lnTo>
                <a:lnTo>
                  <a:pt x="517" y="780"/>
                </a:lnTo>
                <a:lnTo>
                  <a:pt x="497" y="785"/>
                </a:lnTo>
                <a:lnTo>
                  <a:pt x="480" y="811"/>
                </a:lnTo>
                <a:lnTo>
                  <a:pt x="502" y="816"/>
                </a:lnTo>
                <a:lnTo>
                  <a:pt x="536" y="821"/>
                </a:lnTo>
                <a:lnTo>
                  <a:pt x="562" y="823"/>
                </a:lnTo>
                <a:lnTo>
                  <a:pt x="570" y="855"/>
                </a:lnTo>
                <a:lnTo>
                  <a:pt x="569" y="860"/>
                </a:lnTo>
                <a:lnTo>
                  <a:pt x="564" y="879"/>
                </a:lnTo>
                <a:lnTo>
                  <a:pt x="547" y="895"/>
                </a:lnTo>
                <a:lnTo>
                  <a:pt x="543" y="898"/>
                </a:lnTo>
                <a:lnTo>
                  <a:pt x="536" y="902"/>
                </a:lnTo>
                <a:lnTo>
                  <a:pt x="532" y="904"/>
                </a:lnTo>
                <a:lnTo>
                  <a:pt x="519" y="908"/>
                </a:lnTo>
                <a:lnTo>
                  <a:pt x="513" y="917"/>
                </a:lnTo>
                <a:lnTo>
                  <a:pt x="509" y="940"/>
                </a:lnTo>
                <a:lnTo>
                  <a:pt x="509" y="946"/>
                </a:lnTo>
                <a:lnTo>
                  <a:pt x="508" y="950"/>
                </a:lnTo>
                <a:lnTo>
                  <a:pt x="498" y="961"/>
                </a:lnTo>
                <a:lnTo>
                  <a:pt x="489" y="962"/>
                </a:lnTo>
                <a:lnTo>
                  <a:pt x="485" y="959"/>
                </a:lnTo>
                <a:lnTo>
                  <a:pt x="482" y="957"/>
                </a:lnTo>
                <a:lnTo>
                  <a:pt x="476" y="951"/>
                </a:lnTo>
                <a:lnTo>
                  <a:pt x="476" y="946"/>
                </a:lnTo>
                <a:lnTo>
                  <a:pt x="479" y="942"/>
                </a:lnTo>
                <a:lnTo>
                  <a:pt x="480" y="936"/>
                </a:lnTo>
                <a:lnTo>
                  <a:pt x="470" y="932"/>
                </a:lnTo>
                <a:lnTo>
                  <a:pt x="446" y="938"/>
                </a:lnTo>
                <a:lnTo>
                  <a:pt x="434" y="936"/>
                </a:lnTo>
                <a:lnTo>
                  <a:pt x="427" y="929"/>
                </a:lnTo>
                <a:lnTo>
                  <a:pt x="426" y="924"/>
                </a:lnTo>
                <a:lnTo>
                  <a:pt x="436" y="910"/>
                </a:lnTo>
                <a:lnTo>
                  <a:pt x="429" y="904"/>
                </a:lnTo>
                <a:lnTo>
                  <a:pt x="415" y="891"/>
                </a:lnTo>
                <a:lnTo>
                  <a:pt x="392" y="901"/>
                </a:lnTo>
                <a:lnTo>
                  <a:pt x="381" y="910"/>
                </a:lnTo>
                <a:lnTo>
                  <a:pt x="378" y="915"/>
                </a:lnTo>
                <a:lnTo>
                  <a:pt x="373" y="924"/>
                </a:lnTo>
                <a:lnTo>
                  <a:pt x="372" y="929"/>
                </a:lnTo>
                <a:lnTo>
                  <a:pt x="369" y="953"/>
                </a:lnTo>
                <a:lnTo>
                  <a:pt x="369" y="957"/>
                </a:lnTo>
                <a:lnTo>
                  <a:pt x="373" y="965"/>
                </a:lnTo>
                <a:lnTo>
                  <a:pt x="380" y="977"/>
                </a:lnTo>
                <a:lnTo>
                  <a:pt x="400" y="992"/>
                </a:lnTo>
                <a:lnTo>
                  <a:pt x="421" y="1014"/>
                </a:lnTo>
                <a:lnTo>
                  <a:pt x="422" y="1021"/>
                </a:lnTo>
                <a:lnTo>
                  <a:pt x="425" y="1037"/>
                </a:lnTo>
                <a:lnTo>
                  <a:pt x="422" y="1041"/>
                </a:lnTo>
                <a:lnTo>
                  <a:pt x="423" y="1045"/>
                </a:lnTo>
                <a:lnTo>
                  <a:pt x="425" y="1052"/>
                </a:lnTo>
                <a:lnTo>
                  <a:pt x="426" y="1056"/>
                </a:lnTo>
                <a:lnTo>
                  <a:pt x="430" y="1068"/>
                </a:lnTo>
                <a:lnTo>
                  <a:pt x="433" y="1083"/>
                </a:lnTo>
                <a:lnTo>
                  <a:pt x="434" y="1094"/>
                </a:lnTo>
                <a:lnTo>
                  <a:pt x="427" y="1097"/>
                </a:lnTo>
                <a:lnTo>
                  <a:pt x="421" y="1115"/>
                </a:lnTo>
                <a:lnTo>
                  <a:pt x="418" y="1120"/>
                </a:lnTo>
                <a:lnTo>
                  <a:pt x="434" y="1123"/>
                </a:lnTo>
                <a:lnTo>
                  <a:pt x="444" y="1126"/>
                </a:lnTo>
                <a:lnTo>
                  <a:pt x="449" y="1128"/>
                </a:lnTo>
                <a:lnTo>
                  <a:pt x="456" y="1134"/>
                </a:lnTo>
                <a:lnTo>
                  <a:pt x="472" y="1143"/>
                </a:lnTo>
                <a:lnTo>
                  <a:pt x="482" y="1147"/>
                </a:lnTo>
                <a:lnTo>
                  <a:pt x="482" y="1147"/>
                </a:lnTo>
                <a:lnTo>
                  <a:pt x="480" y="1155"/>
                </a:lnTo>
                <a:lnTo>
                  <a:pt x="490" y="1153"/>
                </a:lnTo>
                <a:lnTo>
                  <a:pt x="497" y="1162"/>
                </a:lnTo>
                <a:lnTo>
                  <a:pt x="506" y="1179"/>
                </a:lnTo>
                <a:lnTo>
                  <a:pt x="513" y="1187"/>
                </a:lnTo>
                <a:lnTo>
                  <a:pt x="525" y="1200"/>
                </a:lnTo>
                <a:lnTo>
                  <a:pt x="528" y="1214"/>
                </a:lnTo>
                <a:lnTo>
                  <a:pt x="528" y="1218"/>
                </a:lnTo>
                <a:lnTo>
                  <a:pt x="531" y="1229"/>
                </a:lnTo>
                <a:lnTo>
                  <a:pt x="535" y="1232"/>
                </a:lnTo>
                <a:lnTo>
                  <a:pt x="550" y="1241"/>
                </a:lnTo>
                <a:lnTo>
                  <a:pt x="595" y="1264"/>
                </a:lnTo>
                <a:lnTo>
                  <a:pt x="614" y="1273"/>
                </a:lnTo>
                <a:lnTo>
                  <a:pt x="617" y="1283"/>
                </a:lnTo>
                <a:lnTo>
                  <a:pt x="603" y="1304"/>
                </a:lnTo>
                <a:lnTo>
                  <a:pt x="648" y="1356"/>
                </a:lnTo>
                <a:lnTo>
                  <a:pt x="652" y="1360"/>
                </a:lnTo>
                <a:lnTo>
                  <a:pt x="655" y="1362"/>
                </a:lnTo>
                <a:lnTo>
                  <a:pt x="656" y="1368"/>
                </a:lnTo>
                <a:lnTo>
                  <a:pt x="657" y="1371"/>
                </a:lnTo>
                <a:lnTo>
                  <a:pt x="657" y="1376"/>
                </a:lnTo>
                <a:lnTo>
                  <a:pt x="657" y="1377"/>
                </a:lnTo>
                <a:lnTo>
                  <a:pt x="656" y="1381"/>
                </a:lnTo>
                <a:lnTo>
                  <a:pt x="651" y="1399"/>
                </a:lnTo>
                <a:lnTo>
                  <a:pt x="649" y="1405"/>
                </a:lnTo>
                <a:lnTo>
                  <a:pt x="645" y="1416"/>
                </a:lnTo>
                <a:lnTo>
                  <a:pt x="645" y="1421"/>
                </a:lnTo>
                <a:lnTo>
                  <a:pt x="644" y="1443"/>
                </a:lnTo>
                <a:lnTo>
                  <a:pt x="622" y="1443"/>
                </a:lnTo>
                <a:lnTo>
                  <a:pt x="622" y="1443"/>
                </a:lnTo>
                <a:lnTo>
                  <a:pt x="617" y="1421"/>
                </a:lnTo>
                <a:lnTo>
                  <a:pt x="604" y="1411"/>
                </a:lnTo>
                <a:lnTo>
                  <a:pt x="592" y="1405"/>
                </a:lnTo>
                <a:lnTo>
                  <a:pt x="588" y="1402"/>
                </a:lnTo>
                <a:lnTo>
                  <a:pt x="576" y="1398"/>
                </a:lnTo>
                <a:lnTo>
                  <a:pt x="551" y="1383"/>
                </a:lnTo>
                <a:lnTo>
                  <a:pt x="542" y="1379"/>
                </a:lnTo>
                <a:lnTo>
                  <a:pt x="538" y="1376"/>
                </a:lnTo>
                <a:lnTo>
                  <a:pt x="451" y="1328"/>
                </a:lnTo>
                <a:lnTo>
                  <a:pt x="391" y="1296"/>
                </a:lnTo>
                <a:lnTo>
                  <a:pt x="362" y="1279"/>
                </a:lnTo>
                <a:lnTo>
                  <a:pt x="342" y="1267"/>
                </a:lnTo>
                <a:lnTo>
                  <a:pt x="316" y="1254"/>
                </a:lnTo>
                <a:lnTo>
                  <a:pt x="282" y="1236"/>
                </a:lnTo>
                <a:lnTo>
                  <a:pt x="212" y="1198"/>
                </a:lnTo>
                <a:lnTo>
                  <a:pt x="120" y="1146"/>
                </a:lnTo>
                <a:lnTo>
                  <a:pt x="120" y="1145"/>
                </a:lnTo>
                <a:lnTo>
                  <a:pt x="117" y="1135"/>
                </a:lnTo>
                <a:lnTo>
                  <a:pt x="111" y="1112"/>
                </a:lnTo>
                <a:lnTo>
                  <a:pt x="105" y="1106"/>
                </a:lnTo>
                <a:lnTo>
                  <a:pt x="99" y="1096"/>
                </a:lnTo>
                <a:lnTo>
                  <a:pt x="95" y="1081"/>
                </a:lnTo>
                <a:lnTo>
                  <a:pt x="99" y="1078"/>
                </a:lnTo>
                <a:lnTo>
                  <a:pt x="109" y="1072"/>
                </a:lnTo>
                <a:lnTo>
                  <a:pt x="117" y="1074"/>
                </a:lnTo>
                <a:lnTo>
                  <a:pt x="132" y="1071"/>
                </a:lnTo>
                <a:lnTo>
                  <a:pt x="158" y="1063"/>
                </a:lnTo>
                <a:lnTo>
                  <a:pt x="166" y="1060"/>
                </a:lnTo>
                <a:lnTo>
                  <a:pt x="180" y="1042"/>
                </a:lnTo>
                <a:lnTo>
                  <a:pt x="171" y="984"/>
                </a:lnTo>
                <a:lnTo>
                  <a:pt x="169" y="980"/>
                </a:lnTo>
                <a:lnTo>
                  <a:pt x="167" y="973"/>
                </a:lnTo>
                <a:lnTo>
                  <a:pt x="175" y="947"/>
                </a:lnTo>
                <a:lnTo>
                  <a:pt x="184" y="940"/>
                </a:lnTo>
                <a:lnTo>
                  <a:pt x="192" y="938"/>
                </a:lnTo>
                <a:lnTo>
                  <a:pt x="203" y="940"/>
                </a:lnTo>
                <a:lnTo>
                  <a:pt x="207" y="946"/>
                </a:lnTo>
                <a:lnTo>
                  <a:pt x="215" y="953"/>
                </a:lnTo>
                <a:lnTo>
                  <a:pt x="220" y="954"/>
                </a:lnTo>
                <a:lnTo>
                  <a:pt x="222" y="947"/>
                </a:lnTo>
                <a:lnTo>
                  <a:pt x="222" y="943"/>
                </a:lnTo>
                <a:lnTo>
                  <a:pt x="201" y="917"/>
                </a:lnTo>
                <a:lnTo>
                  <a:pt x="184" y="915"/>
                </a:lnTo>
                <a:lnTo>
                  <a:pt x="180" y="920"/>
                </a:lnTo>
                <a:lnTo>
                  <a:pt x="177" y="921"/>
                </a:lnTo>
                <a:lnTo>
                  <a:pt x="136" y="917"/>
                </a:lnTo>
                <a:lnTo>
                  <a:pt x="126" y="913"/>
                </a:lnTo>
                <a:lnTo>
                  <a:pt x="136" y="902"/>
                </a:lnTo>
                <a:lnTo>
                  <a:pt x="139" y="900"/>
                </a:lnTo>
                <a:lnTo>
                  <a:pt x="151" y="882"/>
                </a:lnTo>
                <a:lnTo>
                  <a:pt x="156" y="870"/>
                </a:lnTo>
                <a:lnTo>
                  <a:pt x="155" y="848"/>
                </a:lnTo>
                <a:lnTo>
                  <a:pt x="152" y="840"/>
                </a:lnTo>
                <a:lnTo>
                  <a:pt x="150" y="834"/>
                </a:lnTo>
                <a:lnTo>
                  <a:pt x="146" y="831"/>
                </a:lnTo>
                <a:lnTo>
                  <a:pt x="143" y="830"/>
                </a:lnTo>
                <a:lnTo>
                  <a:pt x="139" y="826"/>
                </a:lnTo>
                <a:lnTo>
                  <a:pt x="140" y="818"/>
                </a:lnTo>
                <a:lnTo>
                  <a:pt x="143" y="815"/>
                </a:lnTo>
                <a:lnTo>
                  <a:pt x="162" y="807"/>
                </a:lnTo>
                <a:lnTo>
                  <a:pt x="175" y="806"/>
                </a:lnTo>
                <a:lnTo>
                  <a:pt x="180" y="807"/>
                </a:lnTo>
                <a:lnTo>
                  <a:pt x="185" y="803"/>
                </a:lnTo>
                <a:lnTo>
                  <a:pt x="196" y="792"/>
                </a:lnTo>
                <a:lnTo>
                  <a:pt x="196" y="788"/>
                </a:lnTo>
                <a:lnTo>
                  <a:pt x="193" y="777"/>
                </a:lnTo>
                <a:lnTo>
                  <a:pt x="186" y="767"/>
                </a:lnTo>
                <a:lnTo>
                  <a:pt x="177" y="763"/>
                </a:lnTo>
                <a:lnTo>
                  <a:pt x="167" y="763"/>
                </a:lnTo>
                <a:lnTo>
                  <a:pt x="159" y="765"/>
                </a:lnTo>
                <a:lnTo>
                  <a:pt x="150" y="770"/>
                </a:lnTo>
                <a:lnTo>
                  <a:pt x="139" y="773"/>
                </a:lnTo>
                <a:lnTo>
                  <a:pt x="131" y="773"/>
                </a:lnTo>
                <a:lnTo>
                  <a:pt x="126" y="769"/>
                </a:lnTo>
                <a:lnTo>
                  <a:pt x="126" y="763"/>
                </a:lnTo>
                <a:lnTo>
                  <a:pt x="121" y="758"/>
                </a:lnTo>
                <a:lnTo>
                  <a:pt x="101" y="736"/>
                </a:lnTo>
                <a:lnTo>
                  <a:pt x="102" y="732"/>
                </a:lnTo>
                <a:lnTo>
                  <a:pt x="95" y="729"/>
                </a:lnTo>
                <a:lnTo>
                  <a:pt x="99" y="720"/>
                </a:lnTo>
                <a:lnTo>
                  <a:pt x="114" y="709"/>
                </a:lnTo>
                <a:lnTo>
                  <a:pt x="124" y="708"/>
                </a:lnTo>
                <a:lnTo>
                  <a:pt x="128" y="708"/>
                </a:lnTo>
                <a:lnTo>
                  <a:pt x="135" y="708"/>
                </a:lnTo>
                <a:lnTo>
                  <a:pt x="136" y="705"/>
                </a:lnTo>
                <a:lnTo>
                  <a:pt x="139" y="699"/>
                </a:lnTo>
                <a:lnTo>
                  <a:pt x="139" y="695"/>
                </a:lnTo>
                <a:lnTo>
                  <a:pt x="137" y="691"/>
                </a:lnTo>
                <a:lnTo>
                  <a:pt x="135" y="688"/>
                </a:lnTo>
                <a:lnTo>
                  <a:pt x="132" y="679"/>
                </a:lnTo>
                <a:lnTo>
                  <a:pt x="133" y="678"/>
                </a:lnTo>
                <a:lnTo>
                  <a:pt x="143" y="672"/>
                </a:lnTo>
                <a:lnTo>
                  <a:pt x="144" y="667"/>
                </a:lnTo>
                <a:lnTo>
                  <a:pt x="146" y="660"/>
                </a:lnTo>
                <a:lnTo>
                  <a:pt x="148" y="654"/>
                </a:lnTo>
                <a:lnTo>
                  <a:pt x="151" y="652"/>
                </a:lnTo>
                <a:lnTo>
                  <a:pt x="154" y="650"/>
                </a:lnTo>
                <a:lnTo>
                  <a:pt x="158" y="649"/>
                </a:lnTo>
                <a:lnTo>
                  <a:pt x="161" y="646"/>
                </a:lnTo>
                <a:lnTo>
                  <a:pt x="167" y="633"/>
                </a:lnTo>
                <a:lnTo>
                  <a:pt x="169" y="595"/>
                </a:lnTo>
                <a:lnTo>
                  <a:pt x="166" y="563"/>
                </a:lnTo>
                <a:lnTo>
                  <a:pt x="158" y="540"/>
                </a:lnTo>
                <a:lnTo>
                  <a:pt x="154" y="531"/>
                </a:lnTo>
                <a:lnTo>
                  <a:pt x="148" y="517"/>
                </a:lnTo>
                <a:lnTo>
                  <a:pt x="148" y="513"/>
                </a:lnTo>
                <a:lnTo>
                  <a:pt x="148" y="509"/>
                </a:lnTo>
                <a:lnTo>
                  <a:pt x="152" y="490"/>
                </a:lnTo>
                <a:lnTo>
                  <a:pt x="141" y="477"/>
                </a:lnTo>
                <a:lnTo>
                  <a:pt x="133" y="462"/>
                </a:lnTo>
                <a:lnTo>
                  <a:pt x="132" y="460"/>
                </a:lnTo>
                <a:lnTo>
                  <a:pt x="132" y="445"/>
                </a:lnTo>
                <a:lnTo>
                  <a:pt x="126" y="434"/>
                </a:lnTo>
                <a:lnTo>
                  <a:pt x="120" y="430"/>
                </a:lnTo>
                <a:lnTo>
                  <a:pt x="114" y="433"/>
                </a:lnTo>
                <a:lnTo>
                  <a:pt x="111" y="433"/>
                </a:lnTo>
                <a:lnTo>
                  <a:pt x="99" y="420"/>
                </a:lnTo>
                <a:lnTo>
                  <a:pt x="98" y="408"/>
                </a:lnTo>
                <a:lnTo>
                  <a:pt x="95" y="396"/>
                </a:lnTo>
                <a:lnTo>
                  <a:pt x="94" y="392"/>
                </a:lnTo>
                <a:lnTo>
                  <a:pt x="91" y="389"/>
                </a:lnTo>
                <a:lnTo>
                  <a:pt x="86" y="385"/>
                </a:lnTo>
                <a:lnTo>
                  <a:pt x="76" y="369"/>
                </a:lnTo>
                <a:lnTo>
                  <a:pt x="68" y="345"/>
                </a:lnTo>
                <a:lnTo>
                  <a:pt x="68" y="329"/>
                </a:lnTo>
                <a:lnTo>
                  <a:pt x="73" y="326"/>
                </a:lnTo>
                <a:lnTo>
                  <a:pt x="76" y="322"/>
                </a:lnTo>
                <a:lnTo>
                  <a:pt x="79" y="307"/>
                </a:lnTo>
                <a:lnTo>
                  <a:pt x="79" y="298"/>
                </a:lnTo>
                <a:lnTo>
                  <a:pt x="64" y="287"/>
                </a:lnTo>
                <a:lnTo>
                  <a:pt x="61" y="285"/>
                </a:lnTo>
                <a:lnTo>
                  <a:pt x="38" y="279"/>
                </a:lnTo>
                <a:lnTo>
                  <a:pt x="31" y="268"/>
                </a:lnTo>
                <a:lnTo>
                  <a:pt x="22" y="249"/>
                </a:lnTo>
                <a:lnTo>
                  <a:pt x="16" y="226"/>
                </a:lnTo>
                <a:lnTo>
                  <a:pt x="12" y="213"/>
                </a:lnTo>
                <a:lnTo>
                  <a:pt x="9" y="209"/>
                </a:lnTo>
                <a:lnTo>
                  <a:pt x="5" y="207"/>
                </a:lnTo>
                <a:lnTo>
                  <a:pt x="0" y="204"/>
                </a:lnTo>
                <a:lnTo>
                  <a:pt x="16" y="187"/>
                </a:lnTo>
                <a:lnTo>
                  <a:pt x="64" y="141"/>
                </a:lnTo>
                <a:lnTo>
                  <a:pt x="67" y="140"/>
                </a:lnTo>
                <a:lnTo>
                  <a:pt x="67" y="140"/>
                </a:lnTo>
                <a:close/>
              </a:path>
            </a:pathLst>
          </a:custGeom>
          <a:solidFill>
            <a:schemeClr val="accent4">
              <a:lumMod val="75000"/>
            </a:schemeClr>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grpSp>
        <p:nvGrpSpPr>
          <p:cNvPr id="75" name="Group 4"/>
          <p:cNvGrpSpPr>
            <a:grpSpLocks noChangeAspect="1"/>
          </p:cNvGrpSpPr>
          <p:nvPr/>
        </p:nvGrpSpPr>
        <p:grpSpPr bwMode="auto">
          <a:xfrm>
            <a:off x="990600" y="1143000"/>
            <a:ext cx="4733393" cy="5451676"/>
            <a:chOff x="852" y="586"/>
            <a:chExt cx="2603" cy="2998"/>
          </a:xfrm>
          <a:solidFill>
            <a:schemeClr val="tx1">
              <a:lumMod val="50000"/>
              <a:lumOff val="50000"/>
            </a:schemeClr>
          </a:solidFill>
        </p:grpSpPr>
        <p:sp>
          <p:nvSpPr>
            <p:cNvPr id="76" name="Freeform 5"/>
            <p:cNvSpPr>
              <a:spLocks/>
            </p:cNvSpPr>
            <p:nvPr/>
          </p:nvSpPr>
          <p:spPr bwMode="auto">
            <a:xfrm>
              <a:off x="1601" y="2011"/>
              <a:ext cx="427" cy="467"/>
            </a:xfrm>
            <a:custGeom>
              <a:avLst/>
              <a:gdLst/>
              <a:ahLst/>
              <a:cxnLst>
                <a:cxn ang="0">
                  <a:pos x="303" y="43"/>
                </a:cxn>
                <a:cxn ang="0">
                  <a:pos x="372" y="100"/>
                </a:cxn>
                <a:cxn ang="0">
                  <a:pos x="407" y="185"/>
                </a:cxn>
                <a:cxn ang="0">
                  <a:pos x="421" y="241"/>
                </a:cxn>
                <a:cxn ang="0">
                  <a:pos x="418" y="288"/>
                </a:cxn>
                <a:cxn ang="0">
                  <a:pos x="376" y="302"/>
                </a:cxn>
                <a:cxn ang="0">
                  <a:pos x="363" y="293"/>
                </a:cxn>
                <a:cxn ang="0">
                  <a:pos x="358" y="289"/>
                </a:cxn>
                <a:cxn ang="0">
                  <a:pos x="348" y="292"/>
                </a:cxn>
                <a:cxn ang="0">
                  <a:pos x="342" y="322"/>
                </a:cxn>
                <a:cxn ang="0">
                  <a:pos x="367" y="361"/>
                </a:cxn>
                <a:cxn ang="0">
                  <a:pos x="373" y="361"/>
                </a:cxn>
                <a:cxn ang="0">
                  <a:pos x="384" y="355"/>
                </a:cxn>
                <a:cxn ang="0">
                  <a:pos x="390" y="379"/>
                </a:cxn>
                <a:cxn ang="0">
                  <a:pos x="366" y="396"/>
                </a:cxn>
                <a:cxn ang="0">
                  <a:pos x="357" y="390"/>
                </a:cxn>
                <a:cxn ang="0">
                  <a:pos x="322" y="403"/>
                </a:cxn>
                <a:cxn ang="0">
                  <a:pos x="321" y="410"/>
                </a:cxn>
                <a:cxn ang="0">
                  <a:pos x="311" y="444"/>
                </a:cxn>
                <a:cxn ang="0">
                  <a:pos x="297" y="433"/>
                </a:cxn>
                <a:cxn ang="0">
                  <a:pos x="197" y="425"/>
                </a:cxn>
                <a:cxn ang="0">
                  <a:pos x="157" y="467"/>
                </a:cxn>
                <a:cxn ang="0">
                  <a:pos x="96" y="451"/>
                </a:cxn>
                <a:cxn ang="0">
                  <a:pos x="117" y="407"/>
                </a:cxn>
                <a:cxn ang="0">
                  <a:pos x="127" y="403"/>
                </a:cxn>
                <a:cxn ang="0">
                  <a:pos x="125" y="378"/>
                </a:cxn>
                <a:cxn ang="0">
                  <a:pos x="109" y="314"/>
                </a:cxn>
                <a:cxn ang="0">
                  <a:pos x="106" y="293"/>
                </a:cxn>
                <a:cxn ang="0">
                  <a:pos x="111" y="286"/>
                </a:cxn>
                <a:cxn ang="0">
                  <a:pos x="102" y="241"/>
                </a:cxn>
                <a:cxn ang="0">
                  <a:pos x="19" y="168"/>
                </a:cxn>
                <a:cxn ang="0">
                  <a:pos x="1" y="126"/>
                </a:cxn>
                <a:cxn ang="0">
                  <a:pos x="6" y="78"/>
                </a:cxn>
                <a:cxn ang="0">
                  <a:pos x="10" y="64"/>
                </a:cxn>
                <a:cxn ang="0">
                  <a:pos x="25" y="35"/>
                </a:cxn>
                <a:cxn ang="0">
                  <a:pos x="91" y="0"/>
                </a:cxn>
                <a:cxn ang="0">
                  <a:pos x="131" y="38"/>
                </a:cxn>
                <a:cxn ang="0">
                  <a:pos x="112" y="66"/>
                </a:cxn>
                <a:cxn ang="0">
                  <a:pos x="151" y="91"/>
                </a:cxn>
                <a:cxn ang="0">
                  <a:pos x="219" y="86"/>
                </a:cxn>
                <a:cxn ang="0">
                  <a:pos x="216" y="102"/>
                </a:cxn>
                <a:cxn ang="0">
                  <a:pos x="213" y="106"/>
                </a:cxn>
                <a:cxn ang="0">
                  <a:pos x="211" y="116"/>
                </a:cxn>
                <a:cxn ang="0">
                  <a:pos x="228" y="136"/>
                </a:cxn>
                <a:cxn ang="0">
                  <a:pos x="253" y="138"/>
                </a:cxn>
                <a:cxn ang="0">
                  <a:pos x="275" y="106"/>
                </a:cxn>
                <a:cxn ang="0">
                  <a:pos x="283" y="50"/>
                </a:cxn>
              </a:cxnLst>
              <a:rect l="0" t="0" r="r" b="b"/>
              <a:pathLst>
                <a:path w="427" h="467">
                  <a:moveTo>
                    <a:pt x="293" y="34"/>
                  </a:moveTo>
                  <a:lnTo>
                    <a:pt x="293" y="36"/>
                  </a:lnTo>
                  <a:lnTo>
                    <a:pt x="303" y="43"/>
                  </a:lnTo>
                  <a:lnTo>
                    <a:pt x="328" y="64"/>
                  </a:lnTo>
                  <a:lnTo>
                    <a:pt x="370" y="92"/>
                  </a:lnTo>
                  <a:lnTo>
                    <a:pt x="372" y="100"/>
                  </a:lnTo>
                  <a:lnTo>
                    <a:pt x="393" y="149"/>
                  </a:lnTo>
                  <a:lnTo>
                    <a:pt x="406" y="180"/>
                  </a:lnTo>
                  <a:lnTo>
                    <a:pt x="407" y="185"/>
                  </a:lnTo>
                  <a:lnTo>
                    <a:pt x="407" y="203"/>
                  </a:lnTo>
                  <a:lnTo>
                    <a:pt x="407" y="216"/>
                  </a:lnTo>
                  <a:lnTo>
                    <a:pt x="421" y="241"/>
                  </a:lnTo>
                  <a:lnTo>
                    <a:pt x="427" y="283"/>
                  </a:lnTo>
                  <a:lnTo>
                    <a:pt x="426" y="284"/>
                  </a:lnTo>
                  <a:lnTo>
                    <a:pt x="418" y="288"/>
                  </a:lnTo>
                  <a:lnTo>
                    <a:pt x="387" y="299"/>
                  </a:lnTo>
                  <a:lnTo>
                    <a:pt x="378" y="302"/>
                  </a:lnTo>
                  <a:lnTo>
                    <a:pt x="376" y="302"/>
                  </a:lnTo>
                  <a:lnTo>
                    <a:pt x="373" y="302"/>
                  </a:lnTo>
                  <a:lnTo>
                    <a:pt x="366" y="296"/>
                  </a:lnTo>
                  <a:lnTo>
                    <a:pt x="363" y="293"/>
                  </a:lnTo>
                  <a:lnTo>
                    <a:pt x="361" y="292"/>
                  </a:lnTo>
                  <a:lnTo>
                    <a:pt x="359" y="289"/>
                  </a:lnTo>
                  <a:lnTo>
                    <a:pt x="358" y="289"/>
                  </a:lnTo>
                  <a:lnTo>
                    <a:pt x="355" y="289"/>
                  </a:lnTo>
                  <a:lnTo>
                    <a:pt x="352" y="289"/>
                  </a:lnTo>
                  <a:lnTo>
                    <a:pt x="348" y="292"/>
                  </a:lnTo>
                  <a:lnTo>
                    <a:pt x="346" y="293"/>
                  </a:lnTo>
                  <a:lnTo>
                    <a:pt x="346" y="299"/>
                  </a:lnTo>
                  <a:lnTo>
                    <a:pt x="342" y="322"/>
                  </a:lnTo>
                  <a:lnTo>
                    <a:pt x="342" y="325"/>
                  </a:lnTo>
                  <a:lnTo>
                    <a:pt x="365" y="358"/>
                  </a:lnTo>
                  <a:lnTo>
                    <a:pt x="367" y="361"/>
                  </a:lnTo>
                  <a:lnTo>
                    <a:pt x="369" y="362"/>
                  </a:lnTo>
                  <a:lnTo>
                    <a:pt x="371" y="362"/>
                  </a:lnTo>
                  <a:lnTo>
                    <a:pt x="373" y="361"/>
                  </a:lnTo>
                  <a:lnTo>
                    <a:pt x="376" y="360"/>
                  </a:lnTo>
                  <a:lnTo>
                    <a:pt x="383" y="355"/>
                  </a:lnTo>
                  <a:lnTo>
                    <a:pt x="384" y="355"/>
                  </a:lnTo>
                  <a:lnTo>
                    <a:pt x="387" y="358"/>
                  </a:lnTo>
                  <a:lnTo>
                    <a:pt x="388" y="360"/>
                  </a:lnTo>
                  <a:lnTo>
                    <a:pt x="390" y="379"/>
                  </a:lnTo>
                  <a:lnTo>
                    <a:pt x="384" y="385"/>
                  </a:lnTo>
                  <a:lnTo>
                    <a:pt x="370" y="398"/>
                  </a:lnTo>
                  <a:lnTo>
                    <a:pt x="366" y="396"/>
                  </a:lnTo>
                  <a:lnTo>
                    <a:pt x="360" y="391"/>
                  </a:lnTo>
                  <a:lnTo>
                    <a:pt x="358" y="390"/>
                  </a:lnTo>
                  <a:lnTo>
                    <a:pt x="357" y="390"/>
                  </a:lnTo>
                  <a:lnTo>
                    <a:pt x="333" y="394"/>
                  </a:lnTo>
                  <a:lnTo>
                    <a:pt x="327" y="398"/>
                  </a:lnTo>
                  <a:lnTo>
                    <a:pt x="322" y="403"/>
                  </a:lnTo>
                  <a:lnTo>
                    <a:pt x="321" y="404"/>
                  </a:lnTo>
                  <a:lnTo>
                    <a:pt x="321" y="408"/>
                  </a:lnTo>
                  <a:lnTo>
                    <a:pt x="321" y="410"/>
                  </a:lnTo>
                  <a:lnTo>
                    <a:pt x="322" y="413"/>
                  </a:lnTo>
                  <a:lnTo>
                    <a:pt x="312" y="443"/>
                  </a:lnTo>
                  <a:lnTo>
                    <a:pt x="311" y="444"/>
                  </a:lnTo>
                  <a:lnTo>
                    <a:pt x="309" y="446"/>
                  </a:lnTo>
                  <a:lnTo>
                    <a:pt x="307" y="446"/>
                  </a:lnTo>
                  <a:lnTo>
                    <a:pt x="297" y="433"/>
                  </a:lnTo>
                  <a:lnTo>
                    <a:pt x="232" y="427"/>
                  </a:lnTo>
                  <a:lnTo>
                    <a:pt x="201" y="425"/>
                  </a:lnTo>
                  <a:lnTo>
                    <a:pt x="197" y="425"/>
                  </a:lnTo>
                  <a:lnTo>
                    <a:pt x="191" y="430"/>
                  </a:lnTo>
                  <a:lnTo>
                    <a:pt x="163" y="461"/>
                  </a:lnTo>
                  <a:lnTo>
                    <a:pt x="157" y="467"/>
                  </a:lnTo>
                  <a:lnTo>
                    <a:pt x="147" y="461"/>
                  </a:lnTo>
                  <a:lnTo>
                    <a:pt x="129" y="456"/>
                  </a:lnTo>
                  <a:lnTo>
                    <a:pt x="96" y="451"/>
                  </a:lnTo>
                  <a:lnTo>
                    <a:pt x="101" y="438"/>
                  </a:lnTo>
                  <a:lnTo>
                    <a:pt x="113" y="406"/>
                  </a:lnTo>
                  <a:lnTo>
                    <a:pt x="117" y="407"/>
                  </a:lnTo>
                  <a:lnTo>
                    <a:pt x="121" y="407"/>
                  </a:lnTo>
                  <a:lnTo>
                    <a:pt x="126" y="404"/>
                  </a:lnTo>
                  <a:lnTo>
                    <a:pt x="127" y="403"/>
                  </a:lnTo>
                  <a:lnTo>
                    <a:pt x="127" y="400"/>
                  </a:lnTo>
                  <a:lnTo>
                    <a:pt x="127" y="397"/>
                  </a:lnTo>
                  <a:lnTo>
                    <a:pt x="125" y="378"/>
                  </a:lnTo>
                  <a:lnTo>
                    <a:pt x="119" y="348"/>
                  </a:lnTo>
                  <a:lnTo>
                    <a:pt x="113" y="323"/>
                  </a:lnTo>
                  <a:lnTo>
                    <a:pt x="109" y="314"/>
                  </a:lnTo>
                  <a:lnTo>
                    <a:pt x="107" y="304"/>
                  </a:lnTo>
                  <a:lnTo>
                    <a:pt x="106" y="295"/>
                  </a:lnTo>
                  <a:lnTo>
                    <a:pt x="106" y="293"/>
                  </a:lnTo>
                  <a:lnTo>
                    <a:pt x="106" y="292"/>
                  </a:lnTo>
                  <a:lnTo>
                    <a:pt x="108" y="288"/>
                  </a:lnTo>
                  <a:lnTo>
                    <a:pt x="111" y="286"/>
                  </a:lnTo>
                  <a:lnTo>
                    <a:pt x="111" y="284"/>
                  </a:lnTo>
                  <a:lnTo>
                    <a:pt x="105" y="253"/>
                  </a:lnTo>
                  <a:lnTo>
                    <a:pt x="102" y="241"/>
                  </a:lnTo>
                  <a:lnTo>
                    <a:pt x="61" y="198"/>
                  </a:lnTo>
                  <a:lnTo>
                    <a:pt x="24" y="170"/>
                  </a:lnTo>
                  <a:lnTo>
                    <a:pt x="19" y="168"/>
                  </a:lnTo>
                  <a:lnTo>
                    <a:pt x="9" y="144"/>
                  </a:lnTo>
                  <a:lnTo>
                    <a:pt x="3" y="132"/>
                  </a:lnTo>
                  <a:lnTo>
                    <a:pt x="1" y="126"/>
                  </a:lnTo>
                  <a:lnTo>
                    <a:pt x="1" y="122"/>
                  </a:lnTo>
                  <a:lnTo>
                    <a:pt x="0" y="120"/>
                  </a:lnTo>
                  <a:lnTo>
                    <a:pt x="6" y="78"/>
                  </a:lnTo>
                  <a:lnTo>
                    <a:pt x="6" y="74"/>
                  </a:lnTo>
                  <a:lnTo>
                    <a:pt x="9" y="66"/>
                  </a:lnTo>
                  <a:lnTo>
                    <a:pt x="10" y="64"/>
                  </a:lnTo>
                  <a:lnTo>
                    <a:pt x="18" y="44"/>
                  </a:lnTo>
                  <a:lnTo>
                    <a:pt x="21" y="40"/>
                  </a:lnTo>
                  <a:lnTo>
                    <a:pt x="25" y="35"/>
                  </a:lnTo>
                  <a:lnTo>
                    <a:pt x="46" y="19"/>
                  </a:lnTo>
                  <a:lnTo>
                    <a:pt x="89" y="0"/>
                  </a:lnTo>
                  <a:lnTo>
                    <a:pt x="91" y="0"/>
                  </a:lnTo>
                  <a:lnTo>
                    <a:pt x="93" y="1"/>
                  </a:lnTo>
                  <a:lnTo>
                    <a:pt x="117" y="24"/>
                  </a:lnTo>
                  <a:lnTo>
                    <a:pt x="131" y="38"/>
                  </a:lnTo>
                  <a:lnTo>
                    <a:pt x="112" y="62"/>
                  </a:lnTo>
                  <a:lnTo>
                    <a:pt x="112" y="65"/>
                  </a:lnTo>
                  <a:lnTo>
                    <a:pt x="112" y="66"/>
                  </a:lnTo>
                  <a:lnTo>
                    <a:pt x="114" y="73"/>
                  </a:lnTo>
                  <a:lnTo>
                    <a:pt x="127" y="88"/>
                  </a:lnTo>
                  <a:lnTo>
                    <a:pt x="151" y="91"/>
                  </a:lnTo>
                  <a:lnTo>
                    <a:pt x="195" y="80"/>
                  </a:lnTo>
                  <a:lnTo>
                    <a:pt x="199" y="79"/>
                  </a:lnTo>
                  <a:lnTo>
                    <a:pt x="219" y="86"/>
                  </a:lnTo>
                  <a:lnTo>
                    <a:pt x="219" y="88"/>
                  </a:lnTo>
                  <a:lnTo>
                    <a:pt x="217" y="97"/>
                  </a:lnTo>
                  <a:lnTo>
                    <a:pt x="216" y="102"/>
                  </a:lnTo>
                  <a:lnTo>
                    <a:pt x="215" y="103"/>
                  </a:lnTo>
                  <a:lnTo>
                    <a:pt x="214" y="106"/>
                  </a:lnTo>
                  <a:lnTo>
                    <a:pt x="213" y="106"/>
                  </a:lnTo>
                  <a:lnTo>
                    <a:pt x="209" y="107"/>
                  </a:lnTo>
                  <a:lnTo>
                    <a:pt x="209" y="108"/>
                  </a:lnTo>
                  <a:lnTo>
                    <a:pt x="211" y="116"/>
                  </a:lnTo>
                  <a:lnTo>
                    <a:pt x="222" y="128"/>
                  </a:lnTo>
                  <a:lnTo>
                    <a:pt x="225" y="132"/>
                  </a:lnTo>
                  <a:lnTo>
                    <a:pt x="228" y="136"/>
                  </a:lnTo>
                  <a:lnTo>
                    <a:pt x="233" y="138"/>
                  </a:lnTo>
                  <a:lnTo>
                    <a:pt x="235" y="139"/>
                  </a:lnTo>
                  <a:lnTo>
                    <a:pt x="253" y="138"/>
                  </a:lnTo>
                  <a:lnTo>
                    <a:pt x="271" y="116"/>
                  </a:lnTo>
                  <a:lnTo>
                    <a:pt x="274" y="113"/>
                  </a:lnTo>
                  <a:lnTo>
                    <a:pt x="275" y="106"/>
                  </a:lnTo>
                  <a:lnTo>
                    <a:pt x="276" y="97"/>
                  </a:lnTo>
                  <a:lnTo>
                    <a:pt x="276" y="96"/>
                  </a:lnTo>
                  <a:lnTo>
                    <a:pt x="283" y="50"/>
                  </a:lnTo>
                  <a:lnTo>
                    <a:pt x="293" y="34"/>
                  </a:lnTo>
                  <a:close/>
                </a:path>
              </a:pathLst>
            </a:custGeom>
            <a:solidFill>
              <a:schemeClr val="accent4">
                <a:lumMod val="75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7" name="Freeform 6"/>
            <p:cNvSpPr>
              <a:spLocks noEditPoints="1"/>
            </p:cNvSpPr>
            <p:nvPr/>
          </p:nvSpPr>
          <p:spPr bwMode="auto">
            <a:xfrm>
              <a:off x="2062" y="2053"/>
              <a:ext cx="1304" cy="1531"/>
            </a:xfrm>
            <a:custGeom>
              <a:avLst/>
              <a:gdLst/>
              <a:ahLst/>
              <a:cxnLst>
                <a:cxn ang="0">
                  <a:pos x="528" y="1531"/>
                </a:cxn>
                <a:cxn ang="0">
                  <a:pos x="293" y="1362"/>
                </a:cxn>
                <a:cxn ang="0">
                  <a:pos x="55" y="1184"/>
                </a:cxn>
                <a:cxn ang="0">
                  <a:pos x="47" y="1157"/>
                </a:cxn>
                <a:cxn ang="0">
                  <a:pos x="7" y="1149"/>
                </a:cxn>
                <a:cxn ang="0">
                  <a:pos x="4" y="1115"/>
                </a:cxn>
                <a:cxn ang="0">
                  <a:pos x="32" y="1043"/>
                </a:cxn>
                <a:cxn ang="0">
                  <a:pos x="82" y="989"/>
                </a:cxn>
                <a:cxn ang="0">
                  <a:pos x="106" y="909"/>
                </a:cxn>
                <a:cxn ang="0">
                  <a:pos x="219" y="907"/>
                </a:cxn>
                <a:cxn ang="0">
                  <a:pos x="246" y="953"/>
                </a:cxn>
                <a:cxn ang="0">
                  <a:pos x="286" y="972"/>
                </a:cxn>
                <a:cxn ang="0">
                  <a:pos x="367" y="990"/>
                </a:cxn>
                <a:cxn ang="0">
                  <a:pos x="353" y="809"/>
                </a:cxn>
                <a:cxn ang="0">
                  <a:pos x="359" y="788"/>
                </a:cxn>
                <a:cxn ang="0">
                  <a:pos x="460" y="633"/>
                </a:cxn>
                <a:cxn ang="0">
                  <a:pos x="453" y="561"/>
                </a:cxn>
                <a:cxn ang="0">
                  <a:pos x="409" y="256"/>
                </a:cxn>
                <a:cxn ang="0">
                  <a:pos x="275" y="31"/>
                </a:cxn>
                <a:cxn ang="0">
                  <a:pos x="379" y="15"/>
                </a:cxn>
                <a:cxn ang="0">
                  <a:pos x="457" y="3"/>
                </a:cxn>
                <a:cxn ang="0">
                  <a:pos x="496" y="6"/>
                </a:cxn>
                <a:cxn ang="0">
                  <a:pos x="533" y="22"/>
                </a:cxn>
                <a:cxn ang="0">
                  <a:pos x="621" y="55"/>
                </a:cxn>
                <a:cxn ang="0">
                  <a:pos x="675" y="159"/>
                </a:cxn>
                <a:cxn ang="0">
                  <a:pos x="718" y="177"/>
                </a:cxn>
                <a:cxn ang="0">
                  <a:pos x="768" y="300"/>
                </a:cxn>
                <a:cxn ang="0">
                  <a:pos x="789" y="376"/>
                </a:cxn>
                <a:cxn ang="0">
                  <a:pos x="848" y="534"/>
                </a:cxn>
                <a:cxn ang="0">
                  <a:pos x="846" y="597"/>
                </a:cxn>
                <a:cxn ang="0">
                  <a:pos x="970" y="624"/>
                </a:cxn>
                <a:cxn ang="0">
                  <a:pos x="1214" y="550"/>
                </a:cxn>
                <a:cxn ang="0">
                  <a:pos x="1304" y="544"/>
                </a:cxn>
                <a:cxn ang="0">
                  <a:pos x="1264" y="589"/>
                </a:cxn>
                <a:cxn ang="0">
                  <a:pos x="1186" y="643"/>
                </a:cxn>
                <a:cxn ang="0">
                  <a:pos x="1102" y="722"/>
                </a:cxn>
                <a:cxn ang="0">
                  <a:pos x="1108" y="751"/>
                </a:cxn>
                <a:cxn ang="0">
                  <a:pos x="1090" y="756"/>
                </a:cxn>
                <a:cxn ang="0">
                  <a:pos x="1085" y="727"/>
                </a:cxn>
                <a:cxn ang="0">
                  <a:pos x="1049" y="753"/>
                </a:cxn>
                <a:cxn ang="0">
                  <a:pos x="1061" y="773"/>
                </a:cxn>
                <a:cxn ang="0">
                  <a:pos x="1001" y="833"/>
                </a:cxn>
                <a:cxn ang="0">
                  <a:pos x="974" y="829"/>
                </a:cxn>
                <a:cxn ang="0">
                  <a:pos x="917" y="840"/>
                </a:cxn>
                <a:cxn ang="0">
                  <a:pos x="866" y="876"/>
                </a:cxn>
                <a:cxn ang="0">
                  <a:pos x="845" y="956"/>
                </a:cxn>
                <a:cxn ang="0">
                  <a:pos x="830" y="1045"/>
                </a:cxn>
                <a:cxn ang="0">
                  <a:pos x="832" y="1070"/>
                </a:cxn>
                <a:cxn ang="0">
                  <a:pos x="800" y="1093"/>
                </a:cxn>
                <a:cxn ang="0">
                  <a:pos x="749" y="1203"/>
                </a:cxn>
                <a:cxn ang="0">
                  <a:pos x="720" y="1285"/>
                </a:cxn>
                <a:cxn ang="0">
                  <a:pos x="687" y="1328"/>
                </a:cxn>
                <a:cxn ang="0">
                  <a:pos x="569" y="1521"/>
                </a:cxn>
                <a:cxn ang="0">
                  <a:pos x="1103" y="709"/>
                </a:cxn>
                <a:cxn ang="0">
                  <a:pos x="1142" y="667"/>
                </a:cxn>
                <a:cxn ang="0">
                  <a:pos x="1162" y="669"/>
                </a:cxn>
                <a:cxn ang="0">
                  <a:pos x="1176" y="685"/>
                </a:cxn>
                <a:cxn ang="0">
                  <a:pos x="1150" y="698"/>
                </a:cxn>
              </a:cxnLst>
              <a:rect l="0" t="0" r="r" b="b"/>
              <a:pathLst>
                <a:path w="1304" h="1531">
                  <a:moveTo>
                    <a:pt x="569" y="1521"/>
                  </a:moveTo>
                  <a:lnTo>
                    <a:pt x="563" y="1511"/>
                  </a:lnTo>
                  <a:lnTo>
                    <a:pt x="561" y="1507"/>
                  </a:lnTo>
                  <a:lnTo>
                    <a:pt x="546" y="1512"/>
                  </a:lnTo>
                  <a:lnTo>
                    <a:pt x="528" y="1531"/>
                  </a:lnTo>
                  <a:lnTo>
                    <a:pt x="515" y="1521"/>
                  </a:lnTo>
                  <a:lnTo>
                    <a:pt x="474" y="1491"/>
                  </a:lnTo>
                  <a:lnTo>
                    <a:pt x="370" y="1417"/>
                  </a:lnTo>
                  <a:lnTo>
                    <a:pt x="337" y="1394"/>
                  </a:lnTo>
                  <a:lnTo>
                    <a:pt x="293" y="1362"/>
                  </a:lnTo>
                  <a:lnTo>
                    <a:pt x="270" y="1345"/>
                  </a:lnTo>
                  <a:lnTo>
                    <a:pt x="83" y="1212"/>
                  </a:lnTo>
                  <a:lnTo>
                    <a:pt x="61" y="1195"/>
                  </a:lnTo>
                  <a:lnTo>
                    <a:pt x="60" y="1195"/>
                  </a:lnTo>
                  <a:lnTo>
                    <a:pt x="55" y="1184"/>
                  </a:lnTo>
                  <a:lnTo>
                    <a:pt x="54" y="1183"/>
                  </a:lnTo>
                  <a:lnTo>
                    <a:pt x="52" y="1172"/>
                  </a:lnTo>
                  <a:lnTo>
                    <a:pt x="50" y="1164"/>
                  </a:lnTo>
                  <a:lnTo>
                    <a:pt x="49" y="1160"/>
                  </a:lnTo>
                  <a:lnTo>
                    <a:pt x="47" y="1157"/>
                  </a:lnTo>
                  <a:lnTo>
                    <a:pt x="44" y="1154"/>
                  </a:lnTo>
                  <a:lnTo>
                    <a:pt x="29" y="1149"/>
                  </a:lnTo>
                  <a:lnTo>
                    <a:pt x="16" y="1149"/>
                  </a:lnTo>
                  <a:lnTo>
                    <a:pt x="10" y="1149"/>
                  </a:lnTo>
                  <a:lnTo>
                    <a:pt x="7" y="1149"/>
                  </a:lnTo>
                  <a:lnTo>
                    <a:pt x="5" y="1147"/>
                  </a:lnTo>
                  <a:lnTo>
                    <a:pt x="1" y="1129"/>
                  </a:lnTo>
                  <a:lnTo>
                    <a:pt x="0" y="1123"/>
                  </a:lnTo>
                  <a:lnTo>
                    <a:pt x="1" y="1119"/>
                  </a:lnTo>
                  <a:lnTo>
                    <a:pt x="4" y="1115"/>
                  </a:lnTo>
                  <a:lnTo>
                    <a:pt x="5" y="1112"/>
                  </a:lnTo>
                  <a:lnTo>
                    <a:pt x="30" y="1086"/>
                  </a:lnTo>
                  <a:lnTo>
                    <a:pt x="40" y="1083"/>
                  </a:lnTo>
                  <a:lnTo>
                    <a:pt x="37" y="1069"/>
                  </a:lnTo>
                  <a:lnTo>
                    <a:pt x="32" y="1043"/>
                  </a:lnTo>
                  <a:lnTo>
                    <a:pt x="36" y="1043"/>
                  </a:lnTo>
                  <a:lnTo>
                    <a:pt x="76" y="1041"/>
                  </a:lnTo>
                  <a:lnTo>
                    <a:pt x="77" y="1040"/>
                  </a:lnTo>
                  <a:lnTo>
                    <a:pt x="80" y="1001"/>
                  </a:lnTo>
                  <a:lnTo>
                    <a:pt x="82" y="989"/>
                  </a:lnTo>
                  <a:lnTo>
                    <a:pt x="89" y="966"/>
                  </a:lnTo>
                  <a:lnTo>
                    <a:pt x="91" y="956"/>
                  </a:lnTo>
                  <a:lnTo>
                    <a:pt x="102" y="920"/>
                  </a:lnTo>
                  <a:lnTo>
                    <a:pt x="104" y="912"/>
                  </a:lnTo>
                  <a:lnTo>
                    <a:pt x="106" y="909"/>
                  </a:lnTo>
                  <a:lnTo>
                    <a:pt x="114" y="913"/>
                  </a:lnTo>
                  <a:lnTo>
                    <a:pt x="171" y="885"/>
                  </a:lnTo>
                  <a:lnTo>
                    <a:pt x="189" y="890"/>
                  </a:lnTo>
                  <a:lnTo>
                    <a:pt x="217" y="906"/>
                  </a:lnTo>
                  <a:lnTo>
                    <a:pt x="219" y="907"/>
                  </a:lnTo>
                  <a:lnTo>
                    <a:pt x="223" y="911"/>
                  </a:lnTo>
                  <a:lnTo>
                    <a:pt x="226" y="915"/>
                  </a:lnTo>
                  <a:lnTo>
                    <a:pt x="238" y="935"/>
                  </a:lnTo>
                  <a:lnTo>
                    <a:pt x="245" y="948"/>
                  </a:lnTo>
                  <a:lnTo>
                    <a:pt x="246" y="953"/>
                  </a:lnTo>
                  <a:lnTo>
                    <a:pt x="247" y="955"/>
                  </a:lnTo>
                  <a:lnTo>
                    <a:pt x="251" y="957"/>
                  </a:lnTo>
                  <a:lnTo>
                    <a:pt x="252" y="959"/>
                  </a:lnTo>
                  <a:lnTo>
                    <a:pt x="282" y="974"/>
                  </a:lnTo>
                  <a:lnTo>
                    <a:pt x="286" y="972"/>
                  </a:lnTo>
                  <a:lnTo>
                    <a:pt x="301" y="967"/>
                  </a:lnTo>
                  <a:lnTo>
                    <a:pt x="310" y="969"/>
                  </a:lnTo>
                  <a:lnTo>
                    <a:pt x="315" y="972"/>
                  </a:lnTo>
                  <a:lnTo>
                    <a:pt x="325" y="977"/>
                  </a:lnTo>
                  <a:lnTo>
                    <a:pt x="367" y="990"/>
                  </a:lnTo>
                  <a:lnTo>
                    <a:pt x="395" y="996"/>
                  </a:lnTo>
                  <a:lnTo>
                    <a:pt x="455" y="992"/>
                  </a:lnTo>
                  <a:lnTo>
                    <a:pt x="477" y="989"/>
                  </a:lnTo>
                  <a:lnTo>
                    <a:pt x="414" y="896"/>
                  </a:lnTo>
                  <a:lnTo>
                    <a:pt x="353" y="809"/>
                  </a:lnTo>
                  <a:lnTo>
                    <a:pt x="345" y="795"/>
                  </a:lnTo>
                  <a:lnTo>
                    <a:pt x="339" y="786"/>
                  </a:lnTo>
                  <a:lnTo>
                    <a:pt x="346" y="787"/>
                  </a:lnTo>
                  <a:lnTo>
                    <a:pt x="353" y="788"/>
                  </a:lnTo>
                  <a:lnTo>
                    <a:pt x="359" y="788"/>
                  </a:lnTo>
                  <a:lnTo>
                    <a:pt x="361" y="787"/>
                  </a:lnTo>
                  <a:lnTo>
                    <a:pt x="369" y="783"/>
                  </a:lnTo>
                  <a:lnTo>
                    <a:pt x="395" y="763"/>
                  </a:lnTo>
                  <a:lnTo>
                    <a:pt x="424" y="705"/>
                  </a:lnTo>
                  <a:lnTo>
                    <a:pt x="460" y="633"/>
                  </a:lnTo>
                  <a:lnTo>
                    <a:pt x="454" y="601"/>
                  </a:lnTo>
                  <a:lnTo>
                    <a:pt x="451" y="588"/>
                  </a:lnTo>
                  <a:lnTo>
                    <a:pt x="449" y="579"/>
                  </a:lnTo>
                  <a:lnTo>
                    <a:pt x="447" y="566"/>
                  </a:lnTo>
                  <a:lnTo>
                    <a:pt x="453" y="561"/>
                  </a:lnTo>
                  <a:lnTo>
                    <a:pt x="461" y="554"/>
                  </a:lnTo>
                  <a:lnTo>
                    <a:pt x="461" y="549"/>
                  </a:lnTo>
                  <a:lnTo>
                    <a:pt x="461" y="379"/>
                  </a:lnTo>
                  <a:lnTo>
                    <a:pt x="461" y="369"/>
                  </a:lnTo>
                  <a:lnTo>
                    <a:pt x="409" y="256"/>
                  </a:lnTo>
                  <a:lnTo>
                    <a:pt x="372" y="195"/>
                  </a:lnTo>
                  <a:lnTo>
                    <a:pt x="361" y="177"/>
                  </a:lnTo>
                  <a:lnTo>
                    <a:pt x="348" y="154"/>
                  </a:lnTo>
                  <a:lnTo>
                    <a:pt x="341" y="141"/>
                  </a:lnTo>
                  <a:lnTo>
                    <a:pt x="275" y="31"/>
                  </a:lnTo>
                  <a:lnTo>
                    <a:pt x="268" y="16"/>
                  </a:lnTo>
                  <a:lnTo>
                    <a:pt x="316" y="1"/>
                  </a:lnTo>
                  <a:lnTo>
                    <a:pt x="318" y="1"/>
                  </a:lnTo>
                  <a:lnTo>
                    <a:pt x="348" y="8"/>
                  </a:lnTo>
                  <a:lnTo>
                    <a:pt x="379" y="15"/>
                  </a:lnTo>
                  <a:lnTo>
                    <a:pt x="407" y="15"/>
                  </a:lnTo>
                  <a:lnTo>
                    <a:pt x="431" y="15"/>
                  </a:lnTo>
                  <a:lnTo>
                    <a:pt x="436" y="14"/>
                  </a:lnTo>
                  <a:lnTo>
                    <a:pt x="448" y="8"/>
                  </a:lnTo>
                  <a:lnTo>
                    <a:pt x="457" y="3"/>
                  </a:lnTo>
                  <a:lnTo>
                    <a:pt x="463" y="1"/>
                  </a:lnTo>
                  <a:lnTo>
                    <a:pt x="467" y="1"/>
                  </a:lnTo>
                  <a:lnTo>
                    <a:pt x="475" y="0"/>
                  </a:lnTo>
                  <a:lnTo>
                    <a:pt x="487" y="3"/>
                  </a:lnTo>
                  <a:lnTo>
                    <a:pt x="496" y="6"/>
                  </a:lnTo>
                  <a:lnTo>
                    <a:pt x="499" y="7"/>
                  </a:lnTo>
                  <a:lnTo>
                    <a:pt x="503" y="9"/>
                  </a:lnTo>
                  <a:lnTo>
                    <a:pt x="508" y="14"/>
                  </a:lnTo>
                  <a:lnTo>
                    <a:pt x="514" y="18"/>
                  </a:lnTo>
                  <a:lnTo>
                    <a:pt x="533" y="22"/>
                  </a:lnTo>
                  <a:lnTo>
                    <a:pt x="546" y="25"/>
                  </a:lnTo>
                  <a:lnTo>
                    <a:pt x="567" y="31"/>
                  </a:lnTo>
                  <a:lnTo>
                    <a:pt x="613" y="49"/>
                  </a:lnTo>
                  <a:lnTo>
                    <a:pt x="618" y="52"/>
                  </a:lnTo>
                  <a:lnTo>
                    <a:pt x="621" y="55"/>
                  </a:lnTo>
                  <a:lnTo>
                    <a:pt x="651" y="87"/>
                  </a:lnTo>
                  <a:lnTo>
                    <a:pt x="671" y="110"/>
                  </a:lnTo>
                  <a:lnTo>
                    <a:pt x="672" y="128"/>
                  </a:lnTo>
                  <a:lnTo>
                    <a:pt x="675" y="159"/>
                  </a:lnTo>
                  <a:lnTo>
                    <a:pt x="675" y="159"/>
                  </a:lnTo>
                  <a:lnTo>
                    <a:pt x="697" y="171"/>
                  </a:lnTo>
                  <a:lnTo>
                    <a:pt x="701" y="172"/>
                  </a:lnTo>
                  <a:lnTo>
                    <a:pt x="711" y="174"/>
                  </a:lnTo>
                  <a:lnTo>
                    <a:pt x="713" y="175"/>
                  </a:lnTo>
                  <a:lnTo>
                    <a:pt x="718" y="177"/>
                  </a:lnTo>
                  <a:lnTo>
                    <a:pt x="727" y="183"/>
                  </a:lnTo>
                  <a:lnTo>
                    <a:pt x="729" y="184"/>
                  </a:lnTo>
                  <a:lnTo>
                    <a:pt x="731" y="188"/>
                  </a:lnTo>
                  <a:lnTo>
                    <a:pt x="737" y="201"/>
                  </a:lnTo>
                  <a:lnTo>
                    <a:pt x="768" y="300"/>
                  </a:lnTo>
                  <a:lnTo>
                    <a:pt x="774" y="319"/>
                  </a:lnTo>
                  <a:lnTo>
                    <a:pt x="784" y="366"/>
                  </a:lnTo>
                  <a:lnTo>
                    <a:pt x="785" y="369"/>
                  </a:lnTo>
                  <a:lnTo>
                    <a:pt x="786" y="372"/>
                  </a:lnTo>
                  <a:lnTo>
                    <a:pt x="789" y="376"/>
                  </a:lnTo>
                  <a:lnTo>
                    <a:pt x="796" y="384"/>
                  </a:lnTo>
                  <a:lnTo>
                    <a:pt x="798" y="385"/>
                  </a:lnTo>
                  <a:lnTo>
                    <a:pt x="810" y="445"/>
                  </a:lnTo>
                  <a:lnTo>
                    <a:pt x="815" y="492"/>
                  </a:lnTo>
                  <a:lnTo>
                    <a:pt x="848" y="534"/>
                  </a:lnTo>
                  <a:lnTo>
                    <a:pt x="848" y="535"/>
                  </a:lnTo>
                  <a:lnTo>
                    <a:pt x="846" y="548"/>
                  </a:lnTo>
                  <a:lnTo>
                    <a:pt x="846" y="562"/>
                  </a:lnTo>
                  <a:lnTo>
                    <a:pt x="845" y="565"/>
                  </a:lnTo>
                  <a:lnTo>
                    <a:pt x="846" y="597"/>
                  </a:lnTo>
                  <a:lnTo>
                    <a:pt x="846" y="600"/>
                  </a:lnTo>
                  <a:lnTo>
                    <a:pt x="852" y="641"/>
                  </a:lnTo>
                  <a:lnTo>
                    <a:pt x="860" y="673"/>
                  </a:lnTo>
                  <a:lnTo>
                    <a:pt x="896" y="657"/>
                  </a:lnTo>
                  <a:lnTo>
                    <a:pt x="970" y="624"/>
                  </a:lnTo>
                  <a:lnTo>
                    <a:pt x="1006" y="607"/>
                  </a:lnTo>
                  <a:lnTo>
                    <a:pt x="1050" y="587"/>
                  </a:lnTo>
                  <a:lnTo>
                    <a:pt x="1119" y="556"/>
                  </a:lnTo>
                  <a:lnTo>
                    <a:pt x="1142" y="555"/>
                  </a:lnTo>
                  <a:lnTo>
                    <a:pt x="1214" y="550"/>
                  </a:lnTo>
                  <a:lnTo>
                    <a:pt x="1240" y="549"/>
                  </a:lnTo>
                  <a:lnTo>
                    <a:pt x="1268" y="548"/>
                  </a:lnTo>
                  <a:lnTo>
                    <a:pt x="1284" y="547"/>
                  </a:lnTo>
                  <a:lnTo>
                    <a:pt x="1299" y="546"/>
                  </a:lnTo>
                  <a:lnTo>
                    <a:pt x="1304" y="544"/>
                  </a:lnTo>
                  <a:lnTo>
                    <a:pt x="1300" y="548"/>
                  </a:lnTo>
                  <a:lnTo>
                    <a:pt x="1295" y="552"/>
                  </a:lnTo>
                  <a:lnTo>
                    <a:pt x="1277" y="571"/>
                  </a:lnTo>
                  <a:lnTo>
                    <a:pt x="1270" y="580"/>
                  </a:lnTo>
                  <a:lnTo>
                    <a:pt x="1264" y="589"/>
                  </a:lnTo>
                  <a:lnTo>
                    <a:pt x="1263" y="595"/>
                  </a:lnTo>
                  <a:lnTo>
                    <a:pt x="1257" y="603"/>
                  </a:lnTo>
                  <a:lnTo>
                    <a:pt x="1224" y="638"/>
                  </a:lnTo>
                  <a:lnTo>
                    <a:pt x="1212" y="642"/>
                  </a:lnTo>
                  <a:lnTo>
                    <a:pt x="1186" y="643"/>
                  </a:lnTo>
                  <a:lnTo>
                    <a:pt x="1155" y="647"/>
                  </a:lnTo>
                  <a:lnTo>
                    <a:pt x="1118" y="663"/>
                  </a:lnTo>
                  <a:lnTo>
                    <a:pt x="1084" y="659"/>
                  </a:lnTo>
                  <a:lnTo>
                    <a:pt x="1091" y="692"/>
                  </a:lnTo>
                  <a:lnTo>
                    <a:pt x="1102" y="722"/>
                  </a:lnTo>
                  <a:lnTo>
                    <a:pt x="1109" y="727"/>
                  </a:lnTo>
                  <a:lnTo>
                    <a:pt x="1112" y="729"/>
                  </a:lnTo>
                  <a:lnTo>
                    <a:pt x="1114" y="735"/>
                  </a:lnTo>
                  <a:lnTo>
                    <a:pt x="1114" y="738"/>
                  </a:lnTo>
                  <a:lnTo>
                    <a:pt x="1108" y="751"/>
                  </a:lnTo>
                  <a:lnTo>
                    <a:pt x="1106" y="753"/>
                  </a:lnTo>
                  <a:lnTo>
                    <a:pt x="1103" y="756"/>
                  </a:lnTo>
                  <a:lnTo>
                    <a:pt x="1097" y="758"/>
                  </a:lnTo>
                  <a:lnTo>
                    <a:pt x="1094" y="758"/>
                  </a:lnTo>
                  <a:lnTo>
                    <a:pt x="1090" y="756"/>
                  </a:lnTo>
                  <a:lnTo>
                    <a:pt x="1090" y="753"/>
                  </a:lnTo>
                  <a:lnTo>
                    <a:pt x="1092" y="751"/>
                  </a:lnTo>
                  <a:lnTo>
                    <a:pt x="1095" y="750"/>
                  </a:lnTo>
                  <a:lnTo>
                    <a:pt x="1096" y="745"/>
                  </a:lnTo>
                  <a:lnTo>
                    <a:pt x="1085" y="727"/>
                  </a:lnTo>
                  <a:lnTo>
                    <a:pt x="1083" y="727"/>
                  </a:lnTo>
                  <a:lnTo>
                    <a:pt x="1072" y="729"/>
                  </a:lnTo>
                  <a:lnTo>
                    <a:pt x="1067" y="734"/>
                  </a:lnTo>
                  <a:lnTo>
                    <a:pt x="1050" y="749"/>
                  </a:lnTo>
                  <a:lnTo>
                    <a:pt x="1049" y="753"/>
                  </a:lnTo>
                  <a:lnTo>
                    <a:pt x="1049" y="759"/>
                  </a:lnTo>
                  <a:lnTo>
                    <a:pt x="1049" y="763"/>
                  </a:lnTo>
                  <a:lnTo>
                    <a:pt x="1056" y="769"/>
                  </a:lnTo>
                  <a:lnTo>
                    <a:pt x="1059" y="770"/>
                  </a:lnTo>
                  <a:lnTo>
                    <a:pt x="1061" y="773"/>
                  </a:lnTo>
                  <a:lnTo>
                    <a:pt x="1062" y="776"/>
                  </a:lnTo>
                  <a:lnTo>
                    <a:pt x="1061" y="780"/>
                  </a:lnTo>
                  <a:lnTo>
                    <a:pt x="1060" y="782"/>
                  </a:lnTo>
                  <a:lnTo>
                    <a:pt x="1058" y="785"/>
                  </a:lnTo>
                  <a:lnTo>
                    <a:pt x="1001" y="833"/>
                  </a:lnTo>
                  <a:lnTo>
                    <a:pt x="998" y="835"/>
                  </a:lnTo>
                  <a:lnTo>
                    <a:pt x="994" y="835"/>
                  </a:lnTo>
                  <a:lnTo>
                    <a:pt x="986" y="835"/>
                  </a:lnTo>
                  <a:lnTo>
                    <a:pt x="980" y="833"/>
                  </a:lnTo>
                  <a:lnTo>
                    <a:pt x="974" y="829"/>
                  </a:lnTo>
                  <a:lnTo>
                    <a:pt x="968" y="825"/>
                  </a:lnTo>
                  <a:lnTo>
                    <a:pt x="965" y="825"/>
                  </a:lnTo>
                  <a:lnTo>
                    <a:pt x="951" y="828"/>
                  </a:lnTo>
                  <a:lnTo>
                    <a:pt x="930" y="835"/>
                  </a:lnTo>
                  <a:lnTo>
                    <a:pt x="917" y="840"/>
                  </a:lnTo>
                  <a:lnTo>
                    <a:pt x="903" y="847"/>
                  </a:lnTo>
                  <a:lnTo>
                    <a:pt x="893" y="853"/>
                  </a:lnTo>
                  <a:lnTo>
                    <a:pt x="882" y="859"/>
                  </a:lnTo>
                  <a:lnTo>
                    <a:pt x="869" y="871"/>
                  </a:lnTo>
                  <a:lnTo>
                    <a:pt x="866" y="876"/>
                  </a:lnTo>
                  <a:lnTo>
                    <a:pt x="854" y="896"/>
                  </a:lnTo>
                  <a:lnTo>
                    <a:pt x="848" y="907"/>
                  </a:lnTo>
                  <a:lnTo>
                    <a:pt x="846" y="911"/>
                  </a:lnTo>
                  <a:lnTo>
                    <a:pt x="845" y="947"/>
                  </a:lnTo>
                  <a:lnTo>
                    <a:pt x="845" y="956"/>
                  </a:lnTo>
                  <a:lnTo>
                    <a:pt x="846" y="962"/>
                  </a:lnTo>
                  <a:lnTo>
                    <a:pt x="849" y="975"/>
                  </a:lnTo>
                  <a:lnTo>
                    <a:pt x="843" y="1008"/>
                  </a:lnTo>
                  <a:lnTo>
                    <a:pt x="830" y="1041"/>
                  </a:lnTo>
                  <a:lnTo>
                    <a:pt x="830" y="1045"/>
                  </a:lnTo>
                  <a:lnTo>
                    <a:pt x="831" y="1049"/>
                  </a:lnTo>
                  <a:lnTo>
                    <a:pt x="833" y="1052"/>
                  </a:lnTo>
                  <a:lnTo>
                    <a:pt x="836" y="1056"/>
                  </a:lnTo>
                  <a:lnTo>
                    <a:pt x="833" y="1067"/>
                  </a:lnTo>
                  <a:lnTo>
                    <a:pt x="832" y="1070"/>
                  </a:lnTo>
                  <a:lnTo>
                    <a:pt x="831" y="1073"/>
                  </a:lnTo>
                  <a:lnTo>
                    <a:pt x="828" y="1075"/>
                  </a:lnTo>
                  <a:lnTo>
                    <a:pt x="824" y="1080"/>
                  </a:lnTo>
                  <a:lnTo>
                    <a:pt x="812" y="1085"/>
                  </a:lnTo>
                  <a:lnTo>
                    <a:pt x="800" y="1093"/>
                  </a:lnTo>
                  <a:lnTo>
                    <a:pt x="783" y="1105"/>
                  </a:lnTo>
                  <a:lnTo>
                    <a:pt x="770" y="1135"/>
                  </a:lnTo>
                  <a:lnTo>
                    <a:pt x="749" y="1185"/>
                  </a:lnTo>
                  <a:lnTo>
                    <a:pt x="748" y="1193"/>
                  </a:lnTo>
                  <a:lnTo>
                    <a:pt x="749" y="1203"/>
                  </a:lnTo>
                  <a:lnTo>
                    <a:pt x="747" y="1211"/>
                  </a:lnTo>
                  <a:lnTo>
                    <a:pt x="737" y="1244"/>
                  </a:lnTo>
                  <a:lnTo>
                    <a:pt x="735" y="1250"/>
                  </a:lnTo>
                  <a:lnTo>
                    <a:pt x="726" y="1269"/>
                  </a:lnTo>
                  <a:lnTo>
                    <a:pt x="720" y="1285"/>
                  </a:lnTo>
                  <a:lnTo>
                    <a:pt x="718" y="1287"/>
                  </a:lnTo>
                  <a:lnTo>
                    <a:pt x="699" y="1316"/>
                  </a:lnTo>
                  <a:lnTo>
                    <a:pt x="691" y="1327"/>
                  </a:lnTo>
                  <a:lnTo>
                    <a:pt x="689" y="1329"/>
                  </a:lnTo>
                  <a:lnTo>
                    <a:pt x="687" y="1328"/>
                  </a:lnTo>
                  <a:lnTo>
                    <a:pt x="683" y="1340"/>
                  </a:lnTo>
                  <a:lnTo>
                    <a:pt x="635" y="1448"/>
                  </a:lnTo>
                  <a:lnTo>
                    <a:pt x="595" y="1518"/>
                  </a:lnTo>
                  <a:lnTo>
                    <a:pt x="593" y="1520"/>
                  </a:lnTo>
                  <a:lnTo>
                    <a:pt x="569" y="1521"/>
                  </a:lnTo>
                  <a:close/>
                  <a:moveTo>
                    <a:pt x="1119" y="719"/>
                  </a:moveTo>
                  <a:lnTo>
                    <a:pt x="1118" y="719"/>
                  </a:lnTo>
                  <a:lnTo>
                    <a:pt x="1116" y="719"/>
                  </a:lnTo>
                  <a:lnTo>
                    <a:pt x="1104" y="711"/>
                  </a:lnTo>
                  <a:lnTo>
                    <a:pt x="1103" y="709"/>
                  </a:lnTo>
                  <a:lnTo>
                    <a:pt x="1103" y="707"/>
                  </a:lnTo>
                  <a:lnTo>
                    <a:pt x="1112" y="689"/>
                  </a:lnTo>
                  <a:lnTo>
                    <a:pt x="1116" y="683"/>
                  </a:lnTo>
                  <a:lnTo>
                    <a:pt x="1118" y="681"/>
                  </a:lnTo>
                  <a:lnTo>
                    <a:pt x="1142" y="667"/>
                  </a:lnTo>
                  <a:lnTo>
                    <a:pt x="1145" y="666"/>
                  </a:lnTo>
                  <a:lnTo>
                    <a:pt x="1150" y="665"/>
                  </a:lnTo>
                  <a:lnTo>
                    <a:pt x="1152" y="665"/>
                  </a:lnTo>
                  <a:lnTo>
                    <a:pt x="1154" y="665"/>
                  </a:lnTo>
                  <a:lnTo>
                    <a:pt x="1162" y="669"/>
                  </a:lnTo>
                  <a:lnTo>
                    <a:pt x="1172" y="677"/>
                  </a:lnTo>
                  <a:lnTo>
                    <a:pt x="1174" y="679"/>
                  </a:lnTo>
                  <a:lnTo>
                    <a:pt x="1174" y="680"/>
                  </a:lnTo>
                  <a:lnTo>
                    <a:pt x="1175" y="684"/>
                  </a:lnTo>
                  <a:lnTo>
                    <a:pt x="1176" y="685"/>
                  </a:lnTo>
                  <a:lnTo>
                    <a:pt x="1175" y="687"/>
                  </a:lnTo>
                  <a:lnTo>
                    <a:pt x="1173" y="689"/>
                  </a:lnTo>
                  <a:lnTo>
                    <a:pt x="1166" y="693"/>
                  </a:lnTo>
                  <a:lnTo>
                    <a:pt x="1152" y="698"/>
                  </a:lnTo>
                  <a:lnTo>
                    <a:pt x="1150" y="698"/>
                  </a:lnTo>
                  <a:lnTo>
                    <a:pt x="1140" y="696"/>
                  </a:lnTo>
                  <a:lnTo>
                    <a:pt x="1125" y="701"/>
                  </a:lnTo>
                  <a:lnTo>
                    <a:pt x="1120" y="711"/>
                  </a:lnTo>
                  <a:lnTo>
                    <a:pt x="1119" y="719"/>
                  </a:lnTo>
                  <a:close/>
                </a:path>
              </a:pathLst>
            </a:custGeom>
            <a:solidFill>
              <a:schemeClr val="accent4">
                <a:lumMod val="40000"/>
                <a:lumOff val="6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8" name="Freeform 7"/>
            <p:cNvSpPr>
              <a:spLocks/>
            </p:cNvSpPr>
            <p:nvPr/>
          </p:nvSpPr>
          <p:spPr bwMode="auto">
            <a:xfrm>
              <a:off x="1549" y="586"/>
              <a:ext cx="1125" cy="2467"/>
            </a:xfrm>
            <a:custGeom>
              <a:avLst/>
              <a:gdLst/>
              <a:ahLst/>
              <a:cxnLst>
                <a:cxn ang="0">
                  <a:pos x="290" y="1909"/>
                </a:cxn>
                <a:cxn ang="0">
                  <a:pos x="338" y="1894"/>
                </a:cxn>
                <a:cxn ang="0">
                  <a:pos x="373" y="1835"/>
                </a:cxn>
                <a:cxn ang="0">
                  <a:pos x="410" y="1815"/>
                </a:cxn>
                <a:cxn ang="0">
                  <a:pos x="439" y="1783"/>
                </a:cxn>
                <a:cxn ang="0">
                  <a:pos x="419" y="1786"/>
                </a:cxn>
                <a:cxn ang="0">
                  <a:pos x="404" y="1714"/>
                </a:cxn>
                <a:cxn ang="0">
                  <a:pos x="425" y="1727"/>
                </a:cxn>
                <a:cxn ang="0">
                  <a:pos x="473" y="1666"/>
                </a:cxn>
                <a:cxn ang="0">
                  <a:pos x="422" y="1517"/>
                </a:cxn>
                <a:cxn ang="0">
                  <a:pos x="382" y="1444"/>
                </a:cxn>
                <a:cxn ang="0">
                  <a:pos x="446" y="1361"/>
                </a:cxn>
                <a:cxn ang="0">
                  <a:pos x="277" y="1273"/>
                </a:cxn>
                <a:cxn ang="0">
                  <a:pos x="343" y="1204"/>
                </a:cxn>
                <a:cxn ang="0">
                  <a:pos x="422" y="1237"/>
                </a:cxn>
                <a:cxn ang="0">
                  <a:pos x="445" y="1271"/>
                </a:cxn>
                <a:cxn ang="0">
                  <a:pos x="613" y="1223"/>
                </a:cxn>
                <a:cxn ang="0">
                  <a:pos x="626" y="1052"/>
                </a:cxn>
                <a:cxn ang="0">
                  <a:pos x="561" y="982"/>
                </a:cxn>
                <a:cxn ang="0">
                  <a:pos x="500" y="996"/>
                </a:cxn>
                <a:cxn ang="0">
                  <a:pos x="476" y="945"/>
                </a:cxn>
                <a:cxn ang="0">
                  <a:pos x="448" y="917"/>
                </a:cxn>
                <a:cxn ang="0">
                  <a:pos x="439" y="881"/>
                </a:cxn>
                <a:cxn ang="0">
                  <a:pos x="349" y="800"/>
                </a:cxn>
                <a:cxn ang="0">
                  <a:pos x="260" y="714"/>
                </a:cxn>
                <a:cxn ang="0">
                  <a:pos x="2" y="182"/>
                </a:cxn>
                <a:cxn ang="0">
                  <a:pos x="200" y="0"/>
                </a:cxn>
                <a:cxn ang="0">
                  <a:pos x="359" y="53"/>
                </a:cxn>
                <a:cxn ang="0">
                  <a:pos x="793" y="280"/>
                </a:cxn>
                <a:cxn ang="0">
                  <a:pos x="990" y="303"/>
                </a:cxn>
                <a:cxn ang="0">
                  <a:pos x="1072" y="336"/>
                </a:cxn>
                <a:cxn ang="0">
                  <a:pos x="1065" y="479"/>
                </a:cxn>
                <a:cxn ang="0">
                  <a:pos x="1014" y="503"/>
                </a:cxn>
                <a:cxn ang="0">
                  <a:pos x="940" y="633"/>
                </a:cxn>
                <a:cxn ang="0">
                  <a:pos x="955" y="752"/>
                </a:cxn>
                <a:cxn ang="0">
                  <a:pos x="997" y="836"/>
                </a:cxn>
                <a:cxn ang="0">
                  <a:pos x="1034" y="882"/>
                </a:cxn>
                <a:cxn ang="0">
                  <a:pos x="1083" y="926"/>
                </a:cxn>
                <a:cxn ang="0">
                  <a:pos x="1098" y="1075"/>
                </a:cxn>
                <a:cxn ang="0">
                  <a:pos x="1044" y="1199"/>
                </a:cxn>
                <a:cxn ang="0">
                  <a:pos x="914" y="1274"/>
                </a:cxn>
                <a:cxn ang="0">
                  <a:pos x="891" y="1411"/>
                </a:cxn>
                <a:cxn ang="0">
                  <a:pos x="831" y="1472"/>
                </a:cxn>
                <a:cxn ang="0">
                  <a:pos x="885" y="1666"/>
                </a:cxn>
                <a:cxn ang="0">
                  <a:pos x="960" y="2037"/>
                </a:cxn>
                <a:cxn ang="0">
                  <a:pos x="882" y="2254"/>
                </a:cxn>
                <a:cxn ang="0">
                  <a:pos x="866" y="2280"/>
                </a:cxn>
                <a:cxn ang="0">
                  <a:pos x="828" y="2443"/>
                </a:cxn>
                <a:cxn ang="0">
                  <a:pos x="760" y="2426"/>
                </a:cxn>
                <a:cxn ang="0">
                  <a:pos x="730" y="2377"/>
                </a:cxn>
                <a:cxn ang="0">
                  <a:pos x="615" y="2366"/>
                </a:cxn>
                <a:cxn ang="0">
                  <a:pos x="511" y="2239"/>
                </a:cxn>
                <a:cxn ang="0">
                  <a:pos x="380" y="2098"/>
                </a:cxn>
                <a:cxn ang="0">
                  <a:pos x="334" y="2008"/>
                </a:cxn>
                <a:cxn ang="0">
                  <a:pos x="273" y="1946"/>
                </a:cxn>
              </a:cxnLst>
              <a:rect l="0" t="0" r="r" b="b"/>
              <a:pathLst>
                <a:path w="1125" h="2467">
                  <a:moveTo>
                    <a:pt x="273" y="1930"/>
                  </a:moveTo>
                  <a:lnTo>
                    <a:pt x="275" y="1931"/>
                  </a:lnTo>
                  <a:lnTo>
                    <a:pt x="280" y="1933"/>
                  </a:lnTo>
                  <a:lnTo>
                    <a:pt x="284" y="1931"/>
                  </a:lnTo>
                  <a:lnTo>
                    <a:pt x="292" y="1923"/>
                  </a:lnTo>
                  <a:lnTo>
                    <a:pt x="292" y="1922"/>
                  </a:lnTo>
                  <a:lnTo>
                    <a:pt x="290" y="1909"/>
                  </a:lnTo>
                  <a:lnTo>
                    <a:pt x="304" y="1889"/>
                  </a:lnTo>
                  <a:lnTo>
                    <a:pt x="305" y="1889"/>
                  </a:lnTo>
                  <a:lnTo>
                    <a:pt x="308" y="1888"/>
                  </a:lnTo>
                  <a:lnTo>
                    <a:pt x="316" y="1891"/>
                  </a:lnTo>
                  <a:lnTo>
                    <a:pt x="323" y="1892"/>
                  </a:lnTo>
                  <a:lnTo>
                    <a:pt x="331" y="1893"/>
                  </a:lnTo>
                  <a:lnTo>
                    <a:pt x="338" y="1894"/>
                  </a:lnTo>
                  <a:lnTo>
                    <a:pt x="350" y="1882"/>
                  </a:lnTo>
                  <a:lnTo>
                    <a:pt x="359" y="1871"/>
                  </a:lnTo>
                  <a:lnTo>
                    <a:pt x="361" y="1871"/>
                  </a:lnTo>
                  <a:lnTo>
                    <a:pt x="363" y="1869"/>
                  </a:lnTo>
                  <a:lnTo>
                    <a:pt x="364" y="1868"/>
                  </a:lnTo>
                  <a:lnTo>
                    <a:pt x="374" y="1838"/>
                  </a:lnTo>
                  <a:lnTo>
                    <a:pt x="373" y="1835"/>
                  </a:lnTo>
                  <a:lnTo>
                    <a:pt x="373" y="1833"/>
                  </a:lnTo>
                  <a:lnTo>
                    <a:pt x="373" y="1829"/>
                  </a:lnTo>
                  <a:lnTo>
                    <a:pt x="374" y="1828"/>
                  </a:lnTo>
                  <a:lnTo>
                    <a:pt x="379" y="1823"/>
                  </a:lnTo>
                  <a:lnTo>
                    <a:pt x="385" y="1819"/>
                  </a:lnTo>
                  <a:lnTo>
                    <a:pt x="409" y="1815"/>
                  </a:lnTo>
                  <a:lnTo>
                    <a:pt x="410" y="1815"/>
                  </a:lnTo>
                  <a:lnTo>
                    <a:pt x="412" y="1816"/>
                  </a:lnTo>
                  <a:lnTo>
                    <a:pt x="418" y="1821"/>
                  </a:lnTo>
                  <a:lnTo>
                    <a:pt x="422" y="1823"/>
                  </a:lnTo>
                  <a:lnTo>
                    <a:pt x="436" y="1810"/>
                  </a:lnTo>
                  <a:lnTo>
                    <a:pt x="442" y="1804"/>
                  </a:lnTo>
                  <a:lnTo>
                    <a:pt x="440" y="1785"/>
                  </a:lnTo>
                  <a:lnTo>
                    <a:pt x="439" y="1783"/>
                  </a:lnTo>
                  <a:lnTo>
                    <a:pt x="436" y="1780"/>
                  </a:lnTo>
                  <a:lnTo>
                    <a:pt x="435" y="1780"/>
                  </a:lnTo>
                  <a:lnTo>
                    <a:pt x="428" y="1785"/>
                  </a:lnTo>
                  <a:lnTo>
                    <a:pt x="425" y="1786"/>
                  </a:lnTo>
                  <a:lnTo>
                    <a:pt x="423" y="1787"/>
                  </a:lnTo>
                  <a:lnTo>
                    <a:pt x="421" y="1787"/>
                  </a:lnTo>
                  <a:lnTo>
                    <a:pt x="419" y="1786"/>
                  </a:lnTo>
                  <a:lnTo>
                    <a:pt x="417" y="1783"/>
                  </a:lnTo>
                  <a:lnTo>
                    <a:pt x="394" y="1750"/>
                  </a:lnTo>
                  <a:lnTo>
                    <a:pt x="394" y="1747"/>
                  </a:lnTo>
                  <a:lnTo>
                    <a:pt x="398" y="1724"/>
                  </a:lnTo>
                  <a:lnTo>
                    <a:pt x="398" y="1718"/>
                  </a:lnTo>
                  <a:lnTo>
                    <a:pt x="400" y="1717"/>
                  </a:lnTo>
                  <a:lnTo>
                    <a:pt x="404" y="1714"/>
                  </a:lnTo>
                  <a:lnTo>
                    <a:pt x="407" y="1714"/>
                  </a:lnTo>
                  <a:lnTo>
                    <a:pt x="410" y="1714"/>
                  </a:lnTo>
                  <a:lnTo>
                    <a:pt x="411" y="1714"/>
                  </a:lnTo>
                  <a:lnTo>
                    <a:pt x="413" y="1717"/>
                  </a:lnTo>
                  <a:lnTo>
                    <a:pt x="415" y="1718"/>
                  </a:lnTo>
                  <a:lnTo>
                    <a:pt x="418" y="1721"/>
                  </a:lnTo>
                  <a:lnTo>
                    <a:pt x="425" y="1727"/>
                  </a:lnTo>
                  <a:lnTo>
                    <a:pt x="428" y="1727"/>
                  </a:lnTo>
                  <a:lnTo>
                    <a:pt x="430" y="1727"/>
                  </a:lnTo>
                  <a:lnTo>
                    <a:pt x="439" y="1724"/>
                  </a:lnTo>
                  <a:lnTo>
                    <a:pt x="470" y="1713"/>
                  </a:lnTo>
                  <a:lnTo>
                    <a:pt x="478" y="1709"/>
                  </a:lnTo>
                  <a:lnTo>
                    <a:pt x="479" y="1708"/>
                  </a:lnTo>
                  <a:lnTo>
                    <a:pt x="473" y="1666"/>
                  </a:lnTo>
                  <a:lnTo>
                    <a:pt x="459" y="1641"/>
                  </a:lnTo>
                  <a:lnTo>
                    <a:pt x="459" y="1628"/>
                  </a:lnTo>
                  <a:lnTo>
                    <a:pt x="459" y="1610"/>
                  </a:lnTo>
                  <a:lnTo>
                    <a:pt x="458" y="1605"/>
                  </a:lnTo>
                  <a:lnTo>
                    <a:pt x="445" y="1574"/>
                  </a:lnTo>
                  <a:lnTo>
                    <a:pt x="424" y="1525"/>
                  </a:lnTo>
                  <a:lnTo>
                    <a:pt x="422" y="1517"/>
                  </a:lnTo>
                  <a:lnTo>
                    <a:pt x="380" y="1489"/>
                  </a:lnTo>
                  <a:lnTo>
                    <a:pt x="355" y="1468"/>
                  </a:lnTo>
                  <a:lnTo>
                    <a:pt x="345" y="1461"/>
                  </a:lnTo>
                  <a:lnTo>
                    <a:pt x="345" y="1459"/>
                  </a:lnTo>
                  <a:lnTo>
                    <a:pt x="373" y="1448"/>
                  </a:lnTo>
                  <a:lnTo>
                    <a:pt x="380" y="1445"/>
                  </a:lnTo>
                  <a:lnTo>
                    <a:pt x="382" y="1444"/>
                  </a:lnTo>
                  <a:lnTo>
                    <a:pt x="394" y="1437"/>
                  </a:lnTo>
                  <a:lnTo>
                    <a:pt x="401" y="1431"/>
                  </a:lnTo>
                  <a:lnTo>
                    <a:pt x="429" y="1403"/>
                  </a:lnTo>
                  <a:lnTo>
                    <a:pt x="434" y="1399"/>
                  </a:lnTo>
                  <a:lnTo>
                    <a:pt x="434" y="1397"/>
                  </a:lnTo>
                  <a:lnTo>
                    <a:pt x="445" y="1365"/>
                  </a:lnTo>
                  <a:lnTo>
                    <a:pt x="446" y="1361"/>
                  </a:lnTo>
                  <a:lnTo>
                    <a:pt x="447" y="1354"/>
                  </a:lnTo>
                  <a:lnTo>
                    <a:pt x="447" y="1352"/>
                  </a:lnTo>
                  <a:lnTo>
                    <a:pt x="446" y="1349"/>
                  </a:lnTo>
                  <a:lnTo>
                    <a:pt x="430" y="1291"/>
                  </a:lnTo>
                  <a:lnTo>
                    <a:pt x="380" y="1285"/>
                  </a:lnTo>
                  <a:lnTo>
                    <a:pt x="313" y="1276"/>
                  </a:lnTo>
                  <a:lnTo>
                    <a:pt x="277" y="1273"/>
                  </a:lnTo>
                  <a:lnTo>
                    <a:pt x="272" y="1271"/>
                  </a:lnTo>
                  <a:lnTo>
                    <a:pt x="271" y="1270"/>
                  </a:lnTo>
                  <a:lnTo>
                    <a:pt x="271" y="1265"/>
                  </a:lnTo>
                  <a:lnTo>
                    <a:pt x="271" y="1264"/>
                  </a:lnTo>
                  <a:lnTo>
                    <a:pt x="272" y="1263"/>
                  </a:lnTo>
                  <a:lnTo>
                    <a:pt x="303" y="1216"/>
                  </a:lnTo>
                  <a:lnTo>
                    <a:pt x="343" y="1204"/>
                  </a:lnTo>
                  <a:lnTo>
                    <a:pt x="344" y="1204"/>
                  </a:lnTo>
                  <a:lnTo>
                    <a:pt x="350" y="1204"/>
                  </a:lnTo>
                  <a:lnTo>
                    <a:pt x="398" y="1211"/>
                  </a:lnTo>
                  <a:lnTo>
                    <a:pt x="401" y="1213"/>
                  </a:lnTo>
                  <a:lnTo>
                    <a:pt x="411" y="1221"/>
                  </a:lnTo>
                  <a:lnTo>
                    <a:pt x="413" y="1223"/>
                  </a:lnTo>
                  <a:lnTo>
                    <a:pt x="422" y="1237"/>
                  </a:lnTo>
                  <a:lnTo>
                    <a:pt x="429" y="1249"/>
                  </a:lnTo>
                  <a:lnTo>
                    <a:pt x="431" y="1252"/>
                  </a:lnTo>
                  <a:lnTo>
                    <a:pt x="431" y="1259"/>
                  </a:lnTo>
                  <a:lnTo>
                    <a:pt x="433" y="1261"/>
                  </a:lnTo>
                  <a:lnTo>
                    <a:pt x="440" y="1269"/>
                  </a:lnTo>
                  <a:lnTo>
                    <a:pt x="441" y="1270"/>
                  </a:lnTo>
                  <a:lnTo>
                    <a:pt x="445" y="1271"/>
                  </a:lnTo>
                  <a:lnTo>
                    <a:pt x="448" y="1273"/>
                  </a:lnTo>
                  <a:lnTo>
                    <a:pt x="449" y="1273"/>
                  </a:lnTo>
                  <a:lnTo>
                    <a:pt x="490" y="1275"/>
                  </a:lnTo>
                  <a:lnTo>
                    <a:pt x="511" y="1268"/>
                  </a:lnTo>
                  <a:lnTo>
                    <a:pt x="520" y="1264"/>
                  </a:lnTo>
                  <a:lnTo>
                    <a:pt x="566" y="1239"/>
                  </a:lnTo>
                  <a:lnTo>
                    <a:pt x="613" y="1223"/>
                  </a:lnTo>
                  <a:lnTo>
                    <a:pt x="664" y="1205"/>
                  </a:lnTo>
                  <a:lnTo>
                    <a:pt x="664" y="1191"/>
                  </a:lnTo>
                  <a:lnTo>
                    <a:pt x="662" y="1163"/>
                  </a:lnTo>
                  <a:lnTo>
                    <a:pt x="660" y="1123"/>
                  </a:lnTo>
                  <a:lnTo>
                    <a:pt x="660" y="1109"/>
                  </a:lnTo>
                  <a:lnTo>
                    <a:pt x="657" y="1085"/>
                  </a:lnTo>
                  <a:lnTo>
                    <a:pt x="626" y="1052"/>
                  </a:lnTo>
                  <a:lnTo>
                    <a:pt x="623" y="996"/>
                  </a:lnTo>
                  <a:lnTo>
                    <a:pt x="597" y="971"/>
                  </a:lnTo>
                  <a:lnTo>
                    <a:pt x="595" y="970"/>
                  </a:lnTo>
                  <a:lnTo>
                    <a:pt x="593" y="970"/>
                  </a:lnTo>
                  <a:lnTo>
                    <a:pt x="591" y="971"/>
                  </a:lnTo>
                  <a:lnTo>
                    <a:pt x="565" y="980"/>
                  </a:lnTo>
                  <a:lnTo>
                    <a:pt x="561" y="982"/>
                  </a:lnTo>
                  <a:lnTo>
                    <a:pt x="559" y="983"/>
                  </a:lnTo>
                  <a:lnTo>
                    <a:pt x="553" y="987"/>
                  </a:lnTo>
                  <a:lnTo>
                    <a:pt x="551" y="987"/>
                  </a:lnTo>
                  <a:lnTo>
                    <a:pt x="508" y="998"/>
                  </a:lnTo>
                  <a:lnTo>
                    <a:pt x="505" y="998"/>
                  </a:lnTo>
                  <a:lnTo>
                    <a:pt x="501" y="998"/>
                  </a:lnTo>
                  <a:lnTo>
                    <a:pt x="500" y="996"/>
                  </a:lnTo>
                  <a:lnTo>
                    <a:pt x="497" y="996"/>
                  </a:lnTo>
                  <a:lnTo>
                    <a:pt x="496" y="994"/>
                  </a:lnTo>
                  <a:lnTo>
                    <a:pt x="489" y="976"/>
                  </a:lnTo>
                  <a:lnTo>
                    <a:pt x="487" y="970"/>
                  </a:lnTo>
                  <a:lnTo>
                    <a:pt x="484" y="963"/>
                  </a:lnTo>
                  <a:lnTo>
                    <a:pt x="478" y="950"/>
                  </a:lnTo>
                  <a:lnTo>
                    <a:pt x="476" y="945"/>
                  </a:lnTo>
                  <a:lnTo>
                    <a:pt x="475" y="942"/>
                  </a:lnTo>
                  <a:lnTo>
                    <a:pt x="472" y="938"/>
                  </a:lnTo>
                  <a:lnTo>
                    <a:pt x="470" y="935"/>
                  </a:lnTo>
                  <a:lnTo>
                    <a:pt x="467" y="933"/>
                  </a:lnTo>
                  <a:lnTo>
                    <a:pt x="463" y="929"/>
                  </a:lnTo>
                  <a:lnTo>
                    <a:pt x="454" y="922"/>
                  </a:lnTo>
                  <a:lnTo>
                    <a:pt x="448" y="917"/>
                  </a:lnTo>
                  <a:lnTo>
                    <a:pt x="446" y="914"/>
                  </a:lnTo>
                  <a:lnTo>
                    <a:pt x="443" y="910"/>
                  </a:lnTo>
                  <a:lnTo>
                    <a:pt x="442" y="908"/>
                  </a:lnTo>
                  <a:lnTo>
                    <a:pt x="442" y="902"/>
                  </a:lnTo>
                  <a:lnTo>
                    <a:pt x="441" y="890"/>
                  </a:lnTo>
                  <a:lnTo>
                    <a:pt x="440" y="886"/>
                  </a:lnTo>
                  <a:lnTo>
                    <a:pt x="439" y="881"/>
                  </a:lnTo>
                  <a:lnTo>
                    <a:pt x="401" y="836"/>
                  </a:lnTo>
                  <a:lnTo>
                    <a:pt x="397" y="830"/>
                  </a:lnTo>
                  <a:lnTo>
                    <a:pt x="374" y="806"/>
                  </a:lnTo>
                  <a:lnTo>
                    <a:pt x="373" y="804"/>
                  </a:lnTo>
                  <a:lnTo>
                    <a:pt x="368" y="803"/>
                  </a:lnTo>
                  <a:lnTo>
                    <a:pt x="363" y="801"/>
                  </a:lnTo>
                  <a:lnTo>
                    <a:pt x="349" y="800"/>
                  </a:lnTo>
                  <a:lnTo>
                    <a:pt x="345" y="798"/>
                  </a:lnTo>
                  <a:lnTo>
                    <a:pt x="332" y="798"/>
                  </a:lnTo>
                  <a:lnTo>
                    <a:pt x="326" y="798"/>
                  </a:lnTo>
                  <a:lnTo>
                    <a:pt x="304" y="789"/>
                  </a:lnTo>
                  <a:lnTo>
                    <a:pt x="293" y="759"/>
                  </a:lnTo>
                  <a:lnTo>
                    <a:pt x="283" y="731"/>
                  </a:lnTo>
                  <a:lnTo>
                    <a:pt x="260" y="714"/>
                  </a:lnTo>
                  <a:lnTo>
                    <a:pt x="237" y="646"/>
                  </a:lnTo>
                  <a:lnTo>
                    <a:pt x="230" y="628"/>
                  </a:lnTo>
                  <a:lnTo>
                    <a:pt x="219" y="627"/>
                  </a:lnTo>
                  <a:lnTo>
                    <a:pt x="4" y="398"/>
                  </a:lnTo>
                  <a:lnTo>
                    <a:pt x="0" y="398"/>
                  </a:lnTo>
                  <a:lnTo>
                    <a:pt x="2" y="209"/>
                  </a:lnTo>
                  <a:lnTo>
                    <a:pt x="2" y="182"/>
                  </a:lnTo>
                  <a:lnTo>
                    <a:pt x="2" y="69"/>
                  </a:lnTo>
                  <a:lnTo>
                    <a:pt x="2" y="41"/>
                  </a:lnTo>
                  <a:lnTo>
                    <a:pt x="2" y="0"/>
                  </a:lnTo>
                  <a:lnTo>
                    <a:pt x="57" y="0"/>
                  </a:lnTo>
                  <a:lnTo>
                    <a:pt x="76" y="3"/>
                  </a:lnTo>
                  <a:lnTo>
                    <a:pt x="130" y="3"/>
                  </a:lnTo>
                  <a:lnTo>
                    <a:pt x="200" y="0"/>
                  </a:lnTo>
                  <a:lnTo>
                    <a:pt x="206" y="5"/>
                  </a:lnTo>
                  <a:lnTo>
                    <a:pt x="221" y="5"/>
                  </a:lnTo>
                  <a:lnTo>
                    <a:pt x="279" y="5"/>
                  </a:lnTo>
                  <a:lnTo>
                    <a:pt x="329" y="24"/>
                  </a:lnTo>
                  <a:lnTo>
                    <a:pt x="347" y="38"/>
                  </a:lnTo>
                  <a:lnTo>
                    <a:pt x="350" y="40"/>
                  </a:lnTo>
                  <a:lnTo>
                    <a:pt x="359" y="53"/>
                  </a:lnTo>
                  <a:lnTo>
                    <a:pt x="409" y="84"/>
                  </a:lnTo>
                  <a:lnTo>
                    <a:pt x="645" y="237"/>
                  </a:lnTo>
                  <a:lnTo>
                    <a:pt x="656" y="248"/>
                  </a:lnTo>
                  <a:lnTo>
                    <a:pt x="664" y="262"/>
                  </a:lnTo>
                  <a:lnTo>
                    <a:pt x="685" y="275"/>
                  </a:lnTo>
                  <a:lnTo>
                    <a:pt x="752" y="276"/>
                  </a:lnTo>
                  <a:lnTo>
                    <a:pt x="793" y="280"/>
                  </a:lnTo>
                  <a:lnTo>
                    <a:pt x="816" y="270"/>
                  </a:lnTo>
                  <a:lnTo>
                    <a:pt x="850" y="279"/>
                  </a:lnTo>
                  <a:lnTo>
                    <a:pt x="885" y="291"/>
                  </a:lnTo>
                  <a:lnTo>
                    <a:pt x="912" y="298"/>
                  </a:lnTo>
                  <a:lnTo>
                    <a:pt x="946" y="308"/>
                  </a:lnTo>
                  <a:lnTo>
                    <a:pt x="961" y="306"/>
                  </a:lnTo>
                  <a:lnTo>
                    <a:pt x="990" y="303"/>
                  </a:lnTo>
                  <a:lnTo>
                    <a:pt x="1003" y="302"/>
                  </a:lnTo>
                  <a:lnTo>
                    <a:pt x="1017" y="309"/>
                  </a:lnTo>
                  <a:lnTo>
                    <a:pt x="1040" y="320"/>
                  </a:lnTo>
                  <a:lnTo>
                    <a:pt x="1057" y="322"/>
                  </a:lnTo>
                  <a:lnTo>
                    <a:pt x="1071" y="321"/>
                  </a:lnTo>
                  <a:lnTo>
                    <a:pt x="1072" y="321"/>
                  </a:lnTo>
                  <a:lnTo>
                    <a:pt x="1072" y="336"/>
                  </a:lnTo>
                  <a:lnTo>
                    <a:pt x="1076" y="389"/>
                  </a:lnTo>
                  <a:lnTo>
                    <a:pt x="1082" y="400"/>
                  </a:lnTo>
                  <a:lnTo>
                    <a:pt x="1083" y="458"/>
                  </a:lnTo>
                  <a:lnTo>
                    <a:pt x="1083" y="460"/>
                  </a:lnTo>
                  <a:lnTo>
                    <a:pt x="1081" y="464"/>
                  </a:lnTo>
                  <a:lnTo>
                    <a:pt x="1068" y="477"/>
                  </a:lnTo>
                  <a:lnTo>
                    <a:pt x="1065" y="479"/>
                  </a:lnTo>
                  <a:lnTo>
                    <a:pt x="1063" y="480"/>
                  </a:lnTo>
                  <a:lnTo>
                    <a:pt x="1059" y="482"/>
                  </a:lnTo>
                  <a:lnTo>
                    <a:pt x="1054" y="483"/>
                  </a:lnTo>
                  <a:lnTo>
                    <a:pt x="1051" y="484"/>
                  </a:lnTo>
                  <a:lnTo>
                    <a:pt x="1042" y="488"/>
                  </a:lnTo>
                  <a:lnTo>
                    <a:pt x="1016" y="502"/>
                  </a:lnTo>
                  <a:lnTo>
                    <a:pt x="1014" y="503"/>
                  </a:lnTo>
                  <a:lnTo>
                    <a:pt x="1011" y="506"/>
                  </a:lnTo>
                  <a:lnTo>
                    <a:pt x="1000" y="526"/>
                  </a:lnTo>
                  <a:lnTo>
                    <a:pt x="985" y="566"/>
                  </a:lnTo>
                  <a:lnTo>
                    <a:pt x="967" y="616"/>
                  </a:lnTo>
                  <a:lnTo>
                    <a:pt x="966" y="621"/>
                  </a:lnTo>
                  <a:lnTo>
                    <a:pt x="963" y="626"/>
                  </a:lnTo>
                  <a:lnTo>
                    <a:pt x="940" y="633"/>
                  </a:lnTo>
                  <a:lnTo>
                    <a:pt x="936" y="634"/>
                  </a:lnTo>
                  <a:lnTo>
                    <a:pt x="934" y="635"/>
                  </a:lnTo>
                  <a:lnTo>
                    <a:pt x="934" y="640"/>
                  </a:lnTo>
                  <a:lnTo>
                    <a:pt x="934" y="640"/>
                  </a:lnTo>
                  <a:lnTo>
                    <a:pt x="938" y="648"/>
                  </a:lnTo>
                  <a:lnTo>
                    <a:pt x="956" y="734"/>
                  </a:lnTo>
                  <a:lnTo>
                    <a:pt x="955" y="752"/>
                  </a:lnTo>
                  <a:lnTo>
                    <a:pt x="955" y="756"/>
                  </a:lnTo>
                  <a:lnTo>
                    <a:pt x="955" y="761"/>
                  </a:lnTo>
                  <a:lnTo>
                    <a:pt x="981" y="812"/>
                  </a:lnTo>
                  <a:lnTo>
                    <a:pt x="984" y="815"/>
                  </a:lnTo>
                  <a:lnTo>
                    <a:pt x="991" y="826"/>
                  </a:lnTo>
                  <a:lnTo>
                    <a:pt x="993" y="831"/>
                  </a:lnTo>
                  <a:lnTo>
                    <a:pt x="997" y="836"/>
                  </a:lnTo>
                  <a:lnTo>
                    <a:pt x="999" y="838"/>
                  </a:lnTo>
                  <a:lnTo>
                    <a:pt x="1003" y="840"/>
                  </a:lnTo>
                  <a:lnTo>
                    <a:pt x="1010" y="845"/>
                  </a:lnTo>
                  <a:lnTo>
                    <a:pt x="1016" y="850"/>
                  </a:lnTo>
                  <a:lnTo>
                    <a:pt x="1029" y="872"/>
                  </a:lnTo>
                  <a:lnTo>
                    <a:pt x="1033" y="878"/>
                  </a:lnTo>
                  <a:lnTo>
                    <a:pt x="1034" y="882"/>
                  </a:lnTo>
                  <a:lnTo>
                    <a:pt x="1035" y="888"/>
                  </a:lnTo>
                  <a:lnTo>
                    <a:pt x="1035" y="892"/>
                  </a:lnTo>
                  <a:lnTo>
                    <a:pt x="1038" y="897"/>
                  </a:lnTo>
                  <a:lnTo>
                    <a:pt x="1042" y="902"/>
                  </a:lnTo>
                  <a:lnTo>
                    <a:pt x="1046" y="903"/>
                  </a:lnTo>
                  <a:lnTo>
                    <a:pt x="1068" y="916"/>
                  </a:lnTo>
                  <a:lnTo>
                    <a:pt x="1083" y="926"/>
                  </a:lnTo>
                  <a:lnTo>
                    <a:pt x="1092" y="932"/>
                  </a:lnTo>
                  <a:lnTo>
                    <a:pt x="1125" y="962"/>
                  </a:lnTo>
                  <a:lnTo>
                    <a:pt x="1107" y="968"/>
                  </a:lnTo>
                  <a:lnTo>
                    <a:pt x="1080" y="978"/>
                  </a:lnTo>
                  <a:lnTo>
                    <a:pt x="1064" y="986"/>
                  </a:lnTo>
                  <a:lnTo>
                    <a:pt x="1081" y="1030"/>
                  </a:lnTo>
                  <a:lnTo>
                    <a:pt x="1098" y="1075"/>
                  </a:lnTo>
                  <a:lnTo>
                    <a:pt x="1106" y="1097"/>
                  </a:lnTo>
                  <a:lnTo>
                    <a:pt x="1118" y="1131"/>
                  </a:lnTo>
                  <a:lnTo>
                    <a:pt x="1124" y="1142"/>
                  </a:lnTo>
                  <a:lnTo>
                    <a:pt x="1096" y="1151"/>
                  </a:lnTo>
                  <a:lnTo>
                    <a:pt x="1083" y="1156"/>
                  </a:lnTo>
                  <a:lnTo>
                    <a:pt x="1076" y="1160"/>
                  </a:lnTo>
                  <a:lnTo>
                    <a:pt x="1044" y="1199"/>
                  </a:lnTo>
                  <a:lnTo>
                    <a:pt x="1034" y="1213"/>
                  </a:lnTo>
                  <a:lnTo>
                    <a:pt x="1030" y="1220"/>
                  </a:lnTo>
                  <a:lnTo>
                    <a:pt x="1029" y="1226"/>
                  </a:lnTo>
                  <a:lnTo>
                    <a:pt x="1028" y="1231"/>
                  </a:lnTo>
                  <a:lnTo>
                    <a:pt x="1015" y="1235"/>
                  </a:lnTo>
                  <a:lnTo>
                    <a:pt x="916" y="1273"/>
                  </a:lnTo>
                  <a:lnTo>
                    <a:pt x="914" y="1274"/>
                  </a:lnTo>
                  <a:lnTo>
                    <a:pt x="891" y="1297"/>
                  </a:lnTo>
                  <a:lnTo>
                    <a:pt x="873" y="1316"/>
                  </a:lnTo>
                  <a:lnTo>
                    <a:pt x="890" y="1388"/>
                  </a:lnTo>
                  <a:lnTo>
                    <a:pt x="892" y="1403"/>
                  </a:lnTo>
                  <a:lnTo>
                    <a:pt x="892" y="1406"/>
                  </a:lnTo>
                  <a:lnTo>
                    <a:pt x="892" y="1407"/>
                  </a:lnTo>
                  <a:lnTo>
                    <a:pt x="891" y="1411"/>
                  </a:lnTo>
                  <a:lnTo>
                    <a:pt x="888" y="1417"/>
                  </a:lnTo>
                  <a:lnTo>
                    <a:pt x="888" y="1418"/>
                  </a:lnTo>
                  <a:lnTo>
                    <a:pt x="891" y="1475"/>
                  </a:lnTo>
                  <a:lnTo>
                    <a:pt x="891" y="1484"/>
                  </a:lnTo>
                  <a:lnTo>
                    <a:pt x="892" y="1486"/>
                  </a:lnTo>
                  <a:lnTo>
                    <a:pt x="861" y="1479"/>
                  </a:lnTo>
                  <a:lnTo>
                    <a:pt x="831" y="1472"/>
                  </a:lnTo>
                  <a:lnTo>
                    <a:pt x="829" y="1472"/>
                  </a:lnTo>
                  <a:lnTo>
                    <a:pt x="781" y="1487"/>
                  </a:lnTo>
                  <a:lnTo>
                    <a:pt x="788" y="1502"/>
                  </a:lnTo>
                  <a:lnTo>
                    <a:pt x="854" y="1612"/>
                  </a:lnTo>
                  <a:lnTo>
                    <a:pt x="861" y="1625"/>
                  </a:lnTo>
                  <a:lnTo>
                    <a:pt x="874" y="1648"/>
                  </a:lnTo>
                  <a:lnTo>
                    <a:pt x="885" y="1666"/>
                  </a:lnTo>
                  <a:lnTo>
                    <a:pt x="922" y="1727"/>
                  </a:lnTo>
                  <a:lnTo>
                    <a:pt x="974" y="1840"/>
                  </a:lnTo>
                  <a:lnTo>
                    <a:pt x="974" y="1850"/>
                  </a:lnTo>
                  <a:lnTo>
                    <a:pt x="974" y="2020"/>
                  </a:lnTo>
                  <a:lnTo>
                    <a:pt x="974" y="2025"/>
                  </a:lnTo>
                  <a:lnTo>
                    <a:pt x="966" y="2032"/>
                  </a:lnTo>
                  <a:lnTo>
                    <a:pt x="960" y="2037"/>
                  </a:lnTo>
                  <a:lnTo>
                    <a:pt x="962" y="2050"/>
                  </a:lnTo>
                  <a:lnTo>
                    <a:pt x="964" y="2059"/>
                  </a:lnTo>
                  <a:lnTo>
                    <a:pt x="967" y="2072"/>
                  </a:lnTo>
                  <a:lnTo>
                    <a:pt x="973" y="2104"/>
                  </a:lnTo>
                  <a:lnTo>
                    <a:pt x="937" y="2176"/>
                  </a:lnTo>
                  <a:lnTo>
                    <a:pt x="908" y="2234"/>
                  </a:lnTo>
                  <a:lnTo>
                    <a:pt x="882" y="2254"/>
                  </a:lnTo>
                  <a:lnTo>
                    <a:pt x="874" y="2258"/>
                  </a:lnTo>
                  <a:lnTo>
                    <a:pt x="872" y="2259"/>
                  </a:lnTo>
                  <a:lnTo>
                    <a:pt x="866" y="2259"/>
                  </a:lnTo>
                  <a:lnTo>
                    <a:pt x="859" y="2258"/>
                  </a:lnTo>
                  <a:lnTo>
                    <a:pt x="852" y="2257"/>
                  </a:lnTo>
                  <a:lnTo>
                    <a:pt x="858" y="2266"/>
                  </a:lnTo>
                  <a:lnTo>
                    <a:pt x="866" y="2280"/>
                  </a:lnTo>
                  <a:lnTo>
                    <a:pt x="927" y="2367"/>
                  </a:lnTo>
                  <a:lnTo>
                    <a:pt x="990" y="2460"/>
                  </a:lnTo>
                  <a:lnTo>
                    <a:pt x="968" y="2463"/>
                  </a:lnTo>
                  <a:lnTo>
                    <a:pt x="908" y="2467"/>
                  </a:lnTo>
                  <a:lnTo>
                    <a:pt x="880" y="2461"/>
                  </a:lnTo>
                  <a:lnTo>
                    <a:pt x="838" y="2448"/>
                  </a:lnTo>
                  <a:lnTo>
                    <a:pt x="828" y="2443"/>
                  </a:lnTo>
                  <a:lnTo>
                    <a:pt x="823" y="2440"/>
                  </a:lnTo>
                  <a:lnTo>
                    <a:pt x="814" y="2438"/>
                  </a:lnTo>
                  <a:lnTo>
                    <a:pt x="799" y="2443"/>
                  </a:lnTo>
                  <a:lnTo>
                    <a:pt x="795" y="2445"/>
                  </a:lnTo>
                  <a:lnTo>
                    <a:pt x="765" y="2430"/>
                  </a:lnTo>
                  <a:lnTo>
                    <a:pt x="764" y="2428"/>
                  </a:lnTo>
                  <a:lnTo>
                    <a:pt x="760" y="2426"/>
                  </a:lnTo>
                  <a:lnTo>
                    <a:pt x="759" y="2424"/>
                  </a:lnTo>
                  <a:lnTo>
                    <a:pt x="758" y="2419"/>
                  </a:lnTo>
                  <a:lnTo>
                    <a:pt x="751" y="2406"/>
                  </a:lnTo>
                  <a:lnTo>
                    <a:pt x="739" y="2386"/>
                  </a:lnTo>
                  <a:lnTo>
                    <a:pt x="736" y="2382"/>
                  </a:lnTo>
                  <a:lnTo>
                    <a:pt x="732" y="2378"/>
                  </a:lnTo>
                  <a:lnTo>
                    <a:pt x="730" y="2377"/>
                  </a:lnTo>
                  <a:lnTo>
                    <a:pt x="702" y="2361"/>
                  </a:lnTo>
                  <a:lnTo>
                    <a:pt x="684" y="2356"/>
                  </a:lnTo>
                  <a:lnTo>
                    <a:pt x="627" y="2384"/>
                  </a:lnTo>
                  <a:lnTo>
                    <a:pt x="619" y="2380"/>
                  </a:lnTo>
                  <a:lnTo>
                    <a:pt x="617" y="2373"/>
                  </a:lnTo>
                  <a:lnTo>
                    <a:pt x="616" y="2370"/>
                  </a:lnTo>
                  <a:lnTo>
                    <a:pt x="615" y="2366"/>
                  </a:lnTo>
                  <a:lnTo>
                    <a:pt x="615" y="2362"/>
                  </a:lnTo>
                  <a:lnTo>
                    <a:pt x="611" y="2356"/>
                  </a:lnTo>
                  <a:lnTo>
                    <a:pt x="609" y="2352"/>
                  </a:lnTo>
                  <a:lnTo>
                    <a:pt x="607" y="2348"/>
                  </a:lnTo>
                  <a:lnTo>
                    <a:pt x="599" y="2341"/>
                  </a:lnTo>
                  <a:lnTo>
                    <a:pt x="512" y="2241"/>
                  </a:lnTo>
                  <a:lnTo>
                    <a:pt x="511" y="2239"/>
                  </a:lnTo>
                  <a:lnTo>
                    <a:pt x="511" y="2236"/>
                  </a:lnTo>
                  <a:lnTo>
                    <a:pt x="511" y="2234"/>
                  </a:lnTo>
                  <a:lnTo>
                    <a:pt x="537" y="2199"/>
                  </a:lnTo>
                  <a:lnTo>
                    <a:pt x="533" y="2176"/>
                  </a:lnTo>
                  <a:lnTo>
                    <a:pt x="495" y="2160"/>
                  </a:lnTo>
                  <a:lnTo>
                    <a:pt x="407" y="2115"/>
                  </a:lnTo>
                  <a:lnTo>
                    <a:pt x="380" y="2098"/>
                  </a:lnTo>
                  <a:lnTo>
                    <a:pt x="375" y="2096"/>
                  </a:lnTo>
                  <a:lnTo>
                    <a:pt x="370" y="2090"/>
                  </a:lnTo>
                  <a:lnTo>
                    <a:pt x="364" y="2068"/>
                  </a:lnTo>
                  <a:lnTo>
                    <a:pt x="365" y="2061"/>
                  </a:lnTo>
                  <a:lnTo>
                    <a:pt x="358" y="2036"/>
                  </a:lnTo>
                  <a:lnTo>
                    <a:pt x="357" y="2035"/>
                  </a:lnTo>
                  <a:lnTo>
                    <a:pt x="334" y="2008"/>
                  </a:lnTo>
                  <a:lnTo>
                    <a:pt x="321" y="1990"/>
                  </a:lnTo>
                  <a:lnTo>
                    <a:pt x="304" y="1960"/>
                  </a:lnTo>
                  <a:lnTo>
                    <a:pt x="292" y="1939"/>
                  </a:lnTo>
                  <a:lnTo>
                    <a:pt x="290" y="1941"/>
                  </a:lnTo>
                  <a:lnTo>
                    <a:pt x="279" y="1946"/>
                  </a:lnTo>
                  <a:lnTo>
                    <a:pt x="275" y="1947"/>
                  </a:lnTo>
                  <a:lnTo>
                    <a:pt x="273" y="1946"/>
                  </a:lnTo>
                  <a:lnTo>
                    <a:pt x="271" y="1945"/>
                  </a:lnTo>
                  <a:lnTo>
                    <a:pt x="269" y="1943"/>
                  </a:lnTo>
                  <a:lnTo>
                    <a:pt x="269" y="1941"/>
                  </a:lnTo>
                  <a:lnTo>
                    <a:pt x="273" y="1930"/>
                  </a:lnTo>
                  <a:lnTo>
                    <a:pt x="273" y="1930"/>
                  </a:lnTo>
                  <a:close/>
                </a:path>
              </a:pathLst>
            </a:custGeom>
            <a:solidFill>
              <a:schemeClr val="accent4">
                <a:lumMod val="40000"/>
                <a:lumOff val="6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9" name="Freeform 8"/>
            <p:cNvSpPr>
              <a:spLocks/>
            </p:cNvSpPr>
            <p:nvPr/>
          </p:nvSpPr>
          <p:spPr bwMode="auto">
            <a:xfrm>
              <a:off x="1758" y="2430"/>
              <a:ext cx="150" cy="83"/>
            </a:xfrm>
            <a:custGeom>
              <a:avLst/>
              <a:gdLst/>
              <a:ahLst/>
              <a:cxnLst>
                <a:cxn ang="0">
                  <a:pos x="64" y="80"/>
                </a:cxn>
                <a:cxn ang="0">
                  <a:pos x="47" y="71"/>
                </a:cxn>
                <a:cxn ang="0">
                  <a:pos x="15" y="51"/>
                </a:cxn>
                <a:cxn ang="0">
                  <a:pos x="0" y="42"/>
                </a:cxn>
                <a:cxn ang="0">
                  <a:pos x="6" y="36"/>
                </a:cxn>
                <a:cxn ang="0">
                  <a:pos x="34" y="5"/>
                </a:cxn>
                <a:cxn ang="0">
                  <a:pos x="40" y="0"/>
                </a:cxn>
                <a:cxn ang="0">
                  <a:pos x="44" y="0"/>
                </a:cxn>
                <a:cxn ang="0">
                  <a:pos x="75" y="2"/>
                </a:cxn>
                <a:cxn ang="0">
                  <a:pos x="140" y="8"/>
                </a:cxn>
                <a:cxn ang="0">
                  <a:pos x="150" y="21"/>
                </a:cxn>
                <a:cxn ang="0">
                  <a:pos x="141" y="32"/>
                </a:cxn>
                <a:cxn ang="0">
                  <a:pos x="129" y="44"/>
                </a:cxn>
                <a:cxn ang="0">
                  <a:pos x="122" y="43"/>
                </a:cxn>
                <a:cxn ang="0">
                  <a:pos x="114" y="42"/>
                </a:cxn>
                <a:cxn ang="0">
                  <a:pos x="107" y="41"/>
                </a:cxn>
                <a:cxn ang="0">
                  <a:pos x="99" y="38"/>
                </a:cxn>
                <a:cxn ang="0">
                  <a:pos x="96" y="39"/>
                </a:cxn>
                <a:cxn ang="0">
                  <a:pos x="95" y="39"/>
                </a:cxn>
                <a:cxn ang="0">
                  <a:pos x="81" y="59"/>
                </a:cxn>
                <a:cxn ang="0">
                  <a:pos x="83" y="72"/>
                </a:cxn>
                <a:cxn ang="0">
                  <a:pos x="83" y="73"/>
                </a:cxn>
                <a:cxn ang="0">
                  <a:pos x="75" y="81"/>
                </a:cxn>
                <a:cxn ang="0">
                  <a:pos x="71" y="83"/>
                </a:cxn>
                <a:cxn ang="0">
                  <a:pos x="66" y="81"/>
                </a:cxn>
                <a:cxn ang="0">
                  <a:pos x="64" y="80"/>
                </a:cxn>
              </a:cxnLst>
              <a:rect l="0" t="0" r="r" b="b"/>
              <a:pathLst>
                <a:path w="150" h="83">
                  <a:moveTo>
                    <a:pt x="64" y="80"/>
                  </a:moveTo>
                  <a:lnTo>
                    <a:pt x="47" y="71"/>
                  </a:lnTo>
                  <a:lnTo>
                    <a:pt x="15" y="51"/>
                  </a:lnTo>
                  <a:lnTo>
                    <a:pt x="0" y="42"/>
                  </a:lnTo>
                  <a:lnTo>
                    <a:pt x="6" y="36"/>
                  </a:lnTo>
                  <a:lnTo>
                    <a:pt x="34" y="5"/>
                  </a:lnTo>
                  <a:lnTo>
                    <a:pt x="40" y="0"/>
                  </a:lnTo>
                  <a:lnTo>
                    <a:pt x="44" y="0"/>
                  </a:lnTo>
                  <a:lnTo>
                    <a:pt x="75" y="2"/>
                  </a:lnTo>
                  <a:lnTo>
                    <a:pt x="140" y="8"/>
                  </a:lnTo>
                  <a:lnTo>
                    <a:pt x="150" y="21"/>
                  </a:lnTo>
                  <a:lnTo>
                    <a:pt x="141" y="32"/>
                  </a:lnTo>
                  <a:lnTo>
                    <a:pt x="129" y="44"/>
                  </a:lnTo>
                  <a:lnTo>
                    <a:pt x="122" y="43"/>
                  </a:lnTo>
                  <a:lnTo>
                    <a:pt x="114" y="42"/>
                  </a:lnTo>
                  <a:lnTo>
                    <a:pt x="107" y="41"/>
                  </a:lnTo>
                  <a:lnTo>
                    <a:pt x="99" y="38"/>
                  </a:lnTo>
                  <a:lnTo>
                    <a:pt x="96" y="39"/>
                  </a:lnTo>
                  <a:lnTo>
                    <a:pt x="95" y="39"/>
                  </a:lnTo>
                  <a:lnTo>
                    <a:pt x="81" y="59"/>
                  </a:lnTo>
                  <a:lnTo>
                    <a:pt x="83" y="72"/>
                  </a:lnTo>
                  <a:lnTo>
                    <a:pt x="83" y="73"/>
                  </a:lnTo>
                  <a:lnTo>
                    <a:pt x="75" y="81"/>
                  </a:lnTo>
                  <a:lnTo>
                    <a:pt x="71" y="83"/>
                  </a:lnTo>
                  <a:lnTo>
                    <a:pt x="66" y="81"/>
                  </a:lnTo>
                  <a:lnTo>
                    <a:pt x="64" y="80"/>
                  </a:lnTo>
                  <a:close/>
                </a:path>
              </a:pathLst>
            </a:custGeom>
            <a:solidFill>
              <a:schemeClr val="accent4">
                <a:lumMod val="40000"/>
                <a:lumOff val="6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0" name="Freeform 9"/>
            <p:cNvSpPr>
              <a:spLocks/>
            </p:cNvSpPr>
            <p:nvPr/>
          </p:nvSpPr>
          <p:spPr bwMode="auto">
            <a:xfrm>
              <a:off x="2397" y="654"/>
              <a:ext cx="1058" cy="2091"/>
            </a:xfrm>
            <a:custGeom>
              <a:avLst/>
              <a:gdLst/>
              <a:ahLst/>
              <a:cxnLst>
                <a:cxn ang="0">
                  <a:pos x="210" y="259"/>
                </a:cxn>
                <a:cxn ang="0">
                  <a:pos x="210" y="270"/>
                </a:cxn>
                <a:cxn ang="0">
                  <a:pos x="267" y="277"/>
                </a:cxn>
                <a:cxn ang="0">
                  <a:pos x="274" y="291"/>
                </a:cxn>
                <a:cxn ang="0">
                  <a:pos x="387" y="138"/>
                </a:cxn>
                <a:cxn ang="0">
                  <a:pos x="562" y="54"/>
                </a:cxn>
                <a:cxn ang="0">
                  <a:pos x="719" y="24"/>
                </a:cxn>
                <a:cxn ang="0">
                  <a:pos x="778" y="78"/>
                </a:cxn>
                <a:cxn ang="0">
                  <a:pos x="796" y="101"/>
                </a:cxn>
                <a:cxn ang="0">
                  <a:pos x="813" y="113"/>
                </a:cxn>
                <a:cxn ang="0">
                  <a:pos x="914" y="112"/>
                </a:cxn>
                <a:cxn ang="0">
                  <a:pos x="922" y="107"/>
                </a:cxn>
                <a:cxn ang="0">
                  <a:pos x="962" y="99"/>
                </a:cxn>
                <a:cxn ang="0">
                  <a:pos x="1018" y="102"/>
                </a:cxn>
                <a:cxn ang="0">
                  <a:pos x="1036" y="112"/>
                </a:cxn>
                <a:cxn ang="0">
                  <a:pos x="1055" y="103"/>
                </a:cxn>
                <a:cxn ang="0">
                  <a:pos x="870" y="369"/>
                </a:cxn>
                <a:cxn ang="0">
                  <a:pos x="756" y="517"/>
                </a:cxn>
                <a:cxn ang="0">
                  <a:pos x="760" y="1697"/>
                </a:cxn>
                <a:cxn ang="0">
                  <a:pos x="944" y="1962"/>
                </a:cxn>
                <a:cxn ang="0">
                  <a:pos x="880" y="1967"/>
                </a:cxn>
                <a:cxn ang="0">
                  <a:pos x="690" y="2005"/>
                </a:cxn>
                <a:cxn ang="0">
                  <a:pos x="500" y="2091"/>
                </a:cxn>
                <a:cxn ang="0">
                  <a:pos x="485" y="1983"/>
                </a:cxn>
                <a:cxn ang="0">
                  <a:pos x="488" y="1952"/>
                </a:cxn>
                <a:cxn ang="0">
                  <a:pos x="436" y="1802"/>
                </a:cxn>
                <a:cxn ang="0">
                  <a:pos x="424" y="1784"/>
                </a:cxn>
                <a:cxn ang="0">
                  <a:pos x="371" y="1606"/>
                </a:cxn>
                <a:cxn ang="0">
                  <a:pos x="353" y="1593"/>
                </a:cxn>
                <a:cxn ang="0">
                  <a:pos x="315" y="1577"/>
                </a:cxn>
                <a:cxn ang="0">
                  <a:pos x="291" y="1505"/>
                </a:cxn>
                <a:cxn ang="0">
                  <a:pos x="207" y="1449"/>
                </a:cxn>
                <a:cxn ang="0">
                  <a:pos x="148" y="1432"/>
                </a:cxn>
                <a:cxn ang="0">
                  <a:pos x="127" y="1421"/>
                </a:cxn>
                <a:cxn ang="0">
                  <a:pos x="97" y="1421"/>
                </a:cxn>
                <a:cxn ang="0">
                  <a:pos x="47" y="1433"/>
                </a:cxn>
                <a:cxn ang="0">
                  <a:pos x="15" y="1365"/>
                </a:cxn>
                <a:cxn ang="0">
                  <a:pos x="19" y="1353"/>
                </a:cxn>
                <a:cxn ang="0">
                  <a:pos x="18" y="1244"/>
                </a:cxn>
                <a:cxn ang="0">
                  <a:pos x="155" y="1178"/>
                </a:cxn>
                <a:cxn ang="0">
                  <a:pos x="171" y="1146"/>
                </a:cxn>
                <a:cxn ang="0">
                  <a:pos x="251" y="1089"/>
                </a:cxn>
                <a:cxn ang="0">
                  <a:pos x="208" y="977"/>
                </a:cxn>
                <a:cxn ang="0">
                  <a:pos x="252" y="909"/>
                </a:cxn>
                <a:cxn ang="0">
                  <a:pos x="173" y="850"/>
                </a:cxn>
                <a:cxn ang="0">
                  <a:pos x="162" y="835"/>
                </a:cxn>
                <a:cxn ang="0">
                  <a:pos x="143" y="797"/>
                </a:cxn>
                <a:cxn ang="0">
                  <a:pos x="124" y="783"/>
                </a:cxn>
                <a:cxn ang="0">
                  <a:pos x="108" y="759"/>
                </a:cxn>
                <a:cxn ang="0">
                  <a:pos x="83" y="681"/>
                </a:cxn>
                <a:cxn ang="0">
                  <a:pos x="61" y="582"/>
                </a:cxn>
                <a:cxn ang="0">
                  <a:pos x="93" y="568"/>
                </a:cxn>
                <a:cxn ang="0">
                  <a:pos x="138" y="453"/>
                </a:cxn>
                <a:cxn ang="0">
                  <a:pos x="178" y="431"/>
                </a:cxn>
                <a:cxn ang="0">
                  <a:pos x="192" y="426"/>
                </a:cxn>
                <a:cxn ang="0">
                  <a:pos x="210" y="405"/>
                </a:cxn>
                <a:cxn ang="0">
                  <a:pos x="199" y="268"/>
                </a:cxn>
              </a:cxnLst>
              <a:rect l="0" t="0" r="r" b="b"/>
              <a:pathLst>
                <a:path w="1058" h="2091">
                  <a:moveTo>
                    <a:pt x="199" y="268"/>
                  </a:moveTo>
                  <a:lnTo>
                    <a:pt x="207" y="259"/>
                  </a:lnTo>
                  <a:lnTo>
                    <a:pt x="208" y="259"/>
                  </a:lnTo>
                  <a:lnTo>
                    <a:pt x="210" y="259"/>
                  </a:lnTo>
                  <a:lnTo>
                    <a:pt x="211" y="259"/>
                  </a:lnTo>
                  <a:lnTo>
                    <a:pt x="213" y="259"/>
                  </a:lnTo>
                  <a:lnTo>
                    <a:pt x="214" y="262"/>
                  </a:lnTo>
                  <a:lnTo>
                    <a:pt x="210" y="270"/>
                  </a:lnTo>
                  <a:lnTo>
                    <a:pt x="240" y="273"/>
                  </a:lnTo>
                  <a:lnTo>
                    <a:pt x="250" y="271"/>
                  </a:lnTo>
                  <a:lnTo>
                    <a:pt x="265" y="274"/>
                  </a:lnTo>
                  <a:lnTo>
                    <a:pt x="267" y="277"/>
                  </a:lnTo>
                  <a:lnTo>
                    <a:pt x="265" y="283"/>
                  </a:lnTo>
                  <a:lnTo>
                    <a:pt x="268" y="287"/>
                  </a:lnTo>
                  <a:lnTo>
                    <a:pt x="270" y="288"/>
                  </a:lnTo>
                  <a:lnTo>
                    <a:pt x="274" y="291"/>
                  </a:lnTo>
                  <a:lnTo>
                    <a:pt x="286" y="291"/>
                  </a:lnTo>
                  <a:lnTo>
                    <a:pt x="298" y="259"/>
                  </a:lnTo>
                  <a:lnTo>
                    <a:pt x="359" y="201"/>
                  </a:lnTo>
                  <a:lnTo>
                    <a:pt x="387" y="138"/>
                  </a:lnTo>
                  <a:lnTo>
                    <a:pt x="431" y="119"/>
                  </a:lnTo>
                  <a:lnTo>
                    <a:pt x="491" y="88"/>
                  </a:lnTo>
                  <a:lnTo>
                    <a:pt x="558" y="63"/>
                  </a:lnTo>
                  <a:lnTo>
                    <a:pt x="562" y="54"/>
                  </a:lnTo>
                  <a:lnTo>
                    <a:pt x="652" y="19"/>
                  </a:lnTo>
                  <a:lnTo>
                    <a:pt x="689" y="0"/>
                  </a:lnTo>
                  <a:lnTo>
                    <a:pt x="712" y="18"/>
                  </a:lnTo>
                  <a:lnTo>
                    <a:pt x="719" y="24"/>
                  </a:lnTo>
                  <a:lnTo>
                    <a:pt x="764" y="59"/>
                  </a:lnTo>
                  <a:lnTo>
                    <a:pt x="774" y="72"/>
                  </a:lnTo>
                  <a:lnTo>
                    <a:pt x="777" y="77"/>
                  </a:lnTo>
                  <a:lnTo>
                    <a:pt x="778" y="78"/>
                  </a:lnTo>
                  <a:lnTo>
                    <a:pt x="779" y="83"/>
                  </a:lnTo>
                  <a:lnTo>
                    <a:pt x="783" y="87"/>
                  </a:lnTo>
                  <a:lnTo>
                    <a:pt x="791" y="96"/>
                  </a:lnTo>
                  <a:lnTo>
                    <a:pt x="796" y="101"/>
                  </a:lnTo>
                  <a:lnTo>
                    <a:pt x="800" y="105"/>
                  </a:lnTo>
                  <a:lnTo>
                    <a:pt x="802" y="107"/>
                  </a:lnTo>
                  <a:lnTo>
                    <a:pt x="807" y="111"/>
                  </a:lnTo>
                  <a:lnTo>
                    <a:pt x="813" y="113"/>
                  </a:lnTo>
                  <a:lnTo>
                    <a:pt x="816" y="114"/>
                  </a:lnTo>
                  <a:lnTo>
                    <a:pt x="822" y="114"/>
                  </a:lnTo>
                  <a:lnTo>
                    <a:pt x="850" y="114"/>
                  </a:lnTo>
                  <a:lnTo>
                    <a:pt x="914" y="112"/>
                  </a:lnTo>
                  <a:lnTo>
                    <a:pt x="916" y="112"/>
                  </a:lnTo>
                  <a:lnTo>
                    <a:pt x="917" y="111"/>
                  </a:lnTo>
                  <a:lnTo>
                    <a:pt x="921" y="107"/>
                  </a:lnTo>
                  <a:lnTo>
                    <a:pt x="922" y="107"/>
                  </a:lnTo>
                  <a:lnTo>
                    <a:pt x="923" y="106"/>
                  </a:lnTo>
                  <a:lnTo>
                    <a:pt x="935" y="103"/>
                  </a:lnTo>
                  <a:lnTo>
                    <a:pt x="936" y="102"/>
                  </a:lnTo>
                  <a:lnTo>
                    <a:pt x="962" y="99"/>
                  </a:lnTo>
                  <a:lnTo>
                    <a:pt x="998" y="95"/>
                  </a:lnTo>
                  <a:lnTo>
                    <a:pt x="1000" y="95"/>
                  </a:lnTo>
                  <a:lnTo>
                    <a:pt x="1016" y="100"/>
                  </a:lnTo>
                  <a:lnTo>
                    <a:pt x="1018" y="102"/>
                  </a:lnTo>
                  <a:lnTo>
                    <a:pt x="1022" y="107"/>
                  </a:lnTo>
                  <a:lnTo>
                    <a:pt x="1025" y="108"/>
                  </a:lnTo>
                  <a:lnTo>
                    <a:pt x="1034" y="112"/>
                  </a:lnTo>
                  <a:lnTo>
                    <a:pt x="1036" y="112"/>
                  </a:lnTo>
                  <a:lnTo>
                    <a:pt x="1037" y="112"/>
                  </a:lnTo>
                  <a:lnTo>
                    <a:pt x="1040" y="112"/>
                  </a:lnTo>
                  <a:lnTo>
                    <a:pt x="1052" y="106"/>
                  </a:lnTo>
                  <a:lnTo>
                    <a:pt x="1055" y="103"/>
                  </a:lnTo>
                  <a:lnTo>
                    <a:pt x="1058" y="101"/>
                  </a:lnTo>
                  <a:lnTo>
                    <a:pt x="1055" y="107"/>
                  </a:lnTo>
                  <a:lnTo>
                    <a:pt x="1023" y="153"/>
                  </a:lnTo>
                  <a:lnTo>
                    <a:pt x="870" y="369"/>
                  </a:lnTo>
                  <a:lnTo>
                    <a:pt x="855" y="385"/>
                  </a:lnTo>
                  <a:lnTo>
                    <a:pt x="759" y="477"/>
                  </a:lnTo>
                  <a:lnTo>
                    <a:pt x="755" y="480"/>
                  </a:lnTo>
                  <a:lnTo>
                    <a:pt x="756" y="517"/>
                  </a:lnTo>
                  <a:lnTo>
                    <a:pt x="756" y="652"/>
                  </a:lnTo>
                  <a:lnTo>
                    <a:pt x="756" y="980"/>
                  </a:lnTo>
                  <a:lnTo>
                    <a:pt x="756" y="1412"/>
                  </a:lnTo>
                  <a:lnTo>
                    <a:pt x="760" y="1697"/>
                  </a:lnTo>
                  <a:lnTo>
                    <a:pt x="810" y="1763"/>
                  </a:lnTo>
                  <a:lnTo>
                    <a:pt x="886" y="1860"/>
                  </a:lnTo>
                  <a:lnTo>
                    <a:pt x="942" y="1936"/>
                  </a:lnTo>
                  <a:lnTo>
                    <a:pt x="944" y="1962"/>
                  </a:lnTo>
                  <a:lnTo>
                    <a:pt x="939" y="1964"/>
                  </a:lnTo>
                  <a:lnTo>
                    <a:pt x="924" y="1965"/>
                  </a:lnTo>
                  <a:lnTo>
                    <a:pt x="908" y="1966"/>
                  </a:lnTo>
                  <a:lnTo>
                    <a:pt x="880" y="1967"/>
                  </a:lnTo>
                  <a:lnTo>
                    <a:pt x="854" y="1968"/>
                  </a:lnTo>
                  <a:lnTo>
                    <a:pt x="782" y="1973"/>
                  </a:lnTo>
                  <a:lnTo>
                    <a:pt x="759" y="1974"/>
                  </a:lnTo>
                  <a:lnTo>
                    <a:pt x="690" y="2005"/>
                  </a:lnTo>
                  <a:lnTo>
                    <a:pt x="646" y="2025"/>
                  </a:lnTo>
                  <a:lnTo>
                    <a:pt x="610" y="2042"/>
                  </a:lnTo>
                  <a:lnTo>
                    <a:pt x="536" y="2075"/>
                  </a:lnTo>
                  <a:lnTo>
                    <a:pt x="500" y="2091"/>
                  </a:lnTo>
                  <a:lnTo>
                    <a:pt x="492" y="2059"/>
                  </a:lnTo>
                  <a:lnTo>
                    <a:pt x="486" y="2018"/>
                  </a:lnTo>
                  <a:lnTo>
                    <a:pt x="486" y="2015"/>
                  </a:lnTo>
                  <a:lnTo>
                    <a:pt x="485" y="1983"/>
                  </a:lnTo>
                  <a:lnTo>
                    <a:pt x="486" y="1980"/>
                  </a:lnTo>
                  <a:lnTo>
                    <a:pt x="486" y="1966"/>
                  </a:lnTo>
                  <a:lnTo>
                    <a:pt x="488" y="1953"/>
                  </a:lnTo>
                  <a:lnTo>
                    <a:pt x="488" y="1952"/>
                  </a:lnTo>
                  <a:lnTo>
                    <a:pt x="455" y="1910"/>
                  </a:lnTo>
                  <a:lnTo>
                    <a:pt x="450" y="1863"/>
                  </a:lnTo>
                  <a:lnTo>
                    <a:pt x="438" y="1803"/>
                  </a:lnTo>
                  <a:lnTo>
                    <a:pt x="436" y="1802"/>
                  </a:lnTo>
                  <a:lnTo>
                    <a:pt x="429" y="1794"/>
                  </a:lnTo>
                  <a:lnTo>
                    <a:pt x="426" y="1790"/>
                  </a:lnTo>
                  <a:lnTo>
                    <a:pt x="425" y="1787"/>
                  </a:lnTo>
                  <a:lnTo>
                    <a:pt x="424" y="1784"/>
                  </a:lnTo>
                  <a:lnTo>
                    <a:pt x="414" y="1737"/>
                  </a:lnTo>
                  <a:lnTo>
                    <a:pt x="408" y="1718"/>
                  </a:lnTo>
                  <a:lnTo>
                    <a:pt x="377" y="1619"/>
                  </a:lnTo>
                  <a:lnTo>
                    <a:pt x="371" y="1606"/>
                  </a:lnTo>
                  <a:lnTo>
                    <a:pt x="369" y="1602"/>
                  </a:lnTo>
                  <a:lnTo>
                    <a:pt x="367" y="1601"/>
                  </a:lnTo>
                  <a:lnTo>
                    <a:pt x="358" y="1595"/>
                  </a:lnTo>
                  <a:lnTo>
                    <a:pt x="353" y="1593"/>
                  </a:lnTo>
                  <a:lnTo>
                    <a:pt x="351" y="1592"/>
                  </a:lnTo>
                  <a:lnTo>
                    <a:pt x="341" y="1590"/>
                  </a:lnTo>
                  <a:lnTo>
                    <a:pt x="337" y="1589"/>
                  </a:lnTo>
                  <a:lnTo>
                    <a:pt x="315" y="1577"/>
                  </a:lnTo>
                  <a:lnTo>
                    <a:pt x="315" y="1577"/>
                  </a:lnTo>
                  <a:lnTo>
                    <a:pt x="312" y="1546"/>
                  </a:lnTo>
                  <a:lnTo>
                    <a:pt x="311" y="1528"/>
                  </a:lnTo>
                  <a:lnTo>
                    <a:pt x="291" y="1505"/>
                  </a:lnTo>
                  <a:lnTo>
                    <a:pt x="261" y="1473"/>
                  </a:lnTo>
                  <a:lnTo>
                    <a:pt x="258" y="1470"/>
                  </a:lnTo>
                  <a:lnTo>
                    <a:pt x="253" y="1467"/>
                  </a:lnTo>
                  <a:lnTo>
                    <a:pt x="207" y="1449"/>
                  </a:lnTo>
                  <a:lnTo>
                    <a:pt x="186" y="1443"/>
                  </a:lnTo>
                  <a:lnTo>
                    <a:pt x="173" y="1440"/>
                  </a:lnTo>
                  <a:lnTo>
                    <a:pt x="154" y="1436"/>
                  </a:lnTo>
                  <a:lnTo>
                    <a:pt x="148" y="1432"/>
                  </a:lnTo>
                  <a:lnTo>
                    <a:pt x="143" y="1427"/>
                  </a:lnTo>
                  <a:lnTo>
                    <a:pt x="139" y="1425"/>
                  </a:lnTo>
                  <a:lnTo>
                    <a:pt x="136" y="1424"/>
                  </a:lnTo>
                  <a:lnTo>
                    <a:pt x="127" y="1421"/>
                  </a:lnTo>
                  <a:lnTo>
                    <a:pt x="115" y="1418"/>
                  </a:lnTo>
                  <a:lnTo>
                    <a:pt x="107" y="1419"/>
                  </a:lnTo>
                  <a:lnTo>
                    <a:pt x="103" y="1419"/>
                  </a:lnTo>
                  <a:lnTo>
                    <a:pt x="97" y="1421"/>
                  </a:lnTo>
                  <a:lnTo>
                    <a:pt x="88" y="1426"/>
                  </a:lnTo>
                  <a:lnTo>
                    <a:pt x="76" y="1432"/>
                  </a:lnTo>
                  <a:lnTo>
                    <a:pt x="71" y="1433"/>
                  </a:lnTo>
                  <a:lnTo>
                    <a:pt x="47" y="1433"/>
                  </a:lnTo>
                  <a:lnTo>
                    <a:pt x="19" y="1433"/>
                  </a:lnTo>
                  <a:lnTo>
                    <a:pt x="18" y="1431"/>
                  </a:lnTo>
                  <a:lnTo>
                    <a:pt x="18" y="1422"/>
                  </a:lnTo>
                  <a:lnTo>
                    <a:pt x="15" y="1365"/>
                  </a:lnTo>
                  <a:lnTo>
                    <a:pt x="15" y="1364"/>
                  </a:lnTo>
                  <a:lnTo>
                    <a:pt x="18" y="1358"/>
                  </a:lnTo>
                  <a:lnTo>
                    <a:pt x="19" y="1354"/>
                  </a:lnTo>
                  <a:lnTo>
                    <a:pt x="19" y="1353"/>
                  </a:lnTo>
                  <a:lnTo>
                    <a:pt x="19" y="1350"/>
                  </a:lnTo>
                  <a:lnTo>
                    <a:pt x="17" y="1335"/>
                  </a:lnTo>
                  <a:lnTo>
                    <a:pt x="0" y="1263"/>
                  </a:lnTo>
                  <a:lnTo>
                    <a:pt x="18" y="1244"/>
                  </a:lnTo>
                  <a:lnTo>
                    <a:pt x="41" y="1221"/>
                  </a:lnTo>
                  <a:lnTo>
                    <a:pt x="43" y="1220"/>
                  </a:lnTo>
                  <a:lnTo>
                    <a:pt x="142" y="1182"/>
                  </a:lnTo>
                  <a:lnTo>
                    <a:pt x="155" y="1178"/>
                  </a:lnTo>
                  <a:lnTo>
                    <a:pt x="156" y="1173"/>
                  </a:lnTo>
                  <a:lnTo>
                    <a:pt x="157" y="1167"/>
                  </a:lnTo>
                  <a:lnTo>
                    <a:pt x="161" y="1160"/>
                  </a:lnTo>
                  <a:lnTo>
                    <a:pt x="171" y="1146"/>
                  </a:lnTo>
                  <a:lnTo>
                    <a:pt x="203" y="1107"/>
                  </a:lnTo>
                  <a:lnTo>
                    <a:pt x="210" y="1103"/>
                  </a:lnTo>
                  <a:lnTo>
                    <a:pt x="223" y="1098"/>
                  </a:lnTo>
                  <a:lnTo>
                    <a:pt x="251" y="1089"/>
                  </a:lnTo>
                  <a:lnTo>
                    <a:pt x="245" y="1078"/>
                  </a:lnTo>
                  <a:lnTo>
                    <a:pt x="233" y="1044"/>
                  </a:lnTo>
                  <a:lnTo>
                    <a:pt x="225" y="1022"/>
                  </a:lnTo>
                  <a:lnTo>
                    <a:pt x="208" y="977"/>
                  </a:lnTo>
                  <a:lnTo>
                    <a:pt x="191" y="933"/>
                  </a:lnTo>
                  <a:lnTo>
                    <a:pt x="207" y="925"/>
                  </a:lnTo>
                  <a:lnTo>
                    <a:pt x="234" y="915"/>
                  </a:lnTo>
                  <a:lnTo>
                    <a:pt x="252" y="909"/>
                  </a:lnTo>
                  <a:lnTo>
                    <a:pt x="219" y="879"/>
                  </a:lnTo>
                  <a:lnTo>
                    <a:pt x="210" y="873"/>
                  </a:lnTo>
                  <a:lnTo>
                    <a:pt x="195" y="863"/>
                  </a:lnTo>
                  <a:lnTo>
                    <a:pt x="173" y="850"/>
                  </a:lnTo>
                  <a:lnTo>
                    <a:pt x="169" y="849"/>
                  </a:lnTo>
                  <a:lnTo>
                    <a:pt x="165" y="844"/>
                  </a:lnTo>
                  <a:lnTo>
                    <a:pt x="162" y="839"/>
                  </a:lnTo>
                  <a:lnTo>
                    <a:pt x="162" y="835"/>
                  </a:lnTo>
                  <a:lnTo>
                    <a:pt x="161" y="829"/>
                  </a:lnTo>
                  <a:lnTo>
                    <a:pt x="160" y="825"/>
                  </a:lnTo>
                  <a:lnTo>
                    <a:pt x="156" y="819"/>
                  </a:lnTo>
                  <a:lnTo>
                    <a:pt x="143" y="797"/>
                  </a:lnTo>
                  <a:lnTo>
                    <a:pt x="137" y="792"/>
                  </a:lnTo>
                  <a:lnTo>
                    <a:pt x="130" y="787"/>
                  </a:lnTo>
                  <a:lnTo>
                    <a:pt x="126" y="785"/>
                  </a:lnTo>
                  <a:lnTo>
                    <a:pt x="124" y="783"/>
                  </a:lnTo>
                  <a:lnTo>
                    <a:pt x="120" y="778"/>
                  </a:lnTo>
                  <a:lnTo>
                    <a:pt x="118" y="773"/>
                  </a:lnTo>
                  <a:lnTo>
                    <a:pt x="111" y="762"/>
                  </a:lnTo>
                  <a:lnTo>
                    <a:pt x="108" y="759"/>
                  </a:lnTo>
                  <a:lnTo>
                    <a:pt x="82" y="708"/>
                  </a:lnTo>
                  <a:lnTo>
                    <a:pt x="82" y="703"/>
                  </a:lnTo>
                  <a:lnTo>
                    <a:pt x="82" y="699"/>
                  </a:lnTo>
                  <a:lnTo>
                    <a:pt x="83" y="681"/>
                  </a:lnTo>
                  <a:lnTo>
                    <a:pt x="65" y="595"/>
                  </a:lnTo>
                  <a:lnTo>
                    <a:pt x="61" y="587"/>
                  </a:lnTo>
                  <a:lnTo>
                    <a:pt x="61" y="587"/>
                  </a:lnTo>
                  <a:lnTo>
                    <a:pt x="61" y="582"/>
                  </a:lnTo>
                  <a:lnTo>
                    <a:pt x="63" y="581"/>
                  </a:lnTo>
                  <a:lnTo>
                    <a:pt x="67" y="580"/>
                  </a:lnTo>
                  <a:lnTo>
                    <a:pt x="90" y="573"/>
                  </a:lnTo>
                  <a:lnTo>
                    <a:pt x="93" y="568"/>
                  </a:lnTo>
                  <a:lnTo>
                    <a:pt x="94" y="563"/>
                  </a:lnTo>
                  <a:lnTo>
                    <a:pt x="112" y="513"/>
                  </a:lnTo>
                  <a:lnTo>
                    <a:pt x="127" y="473"/>
                  </a:lnTo>
                  <a:lnTo>
                    <a:pt x="138" y="453"/>
                  </a:lnTo>
                  <a:lnTo>
                    <a:pt x="141" y="450"/>
                  </a:lnTo>
                  <a:lnTo>
                    <a:pt x="143" y="449"/>
                  </a:lnTo>
                  <a:lnTo>
                    <a:pt x="169" y="435"/>
                  </a:lnTo>
                  <a:lnTo>
                    <a:pt x="178" y="431"/>
                  </a:lnTo>
                  <a:lnTo>
                    <a:pt x="181" y="430"/>
                  </a:lnTo>
                  <a:lnTo>
                    <a:pt x="186" y="429"/>
                  </a:lnTo>
                  <a:lnTo>
                    <a:pt x="190" y="427"/>
                  </a:lnTo>
                  <a:lnTo>
                    <a:pt x="192" y="426"/>
                  </a:lnTo>
                  <a:lnTo>
                    <a:pt x="195" y="424"/>
                  </a:lnTo>
                  <a:lnTo>
                    <a:pt x="208" y="411"/>
                  </a:lnTo>
                  <a:lnTo>
                    <a:pt x="210" y="407"/>
                  </a:lnTo>
                  <a:lnTo>
                    <a:pt x="210" y="405"/>
                  </a:lnTo>
                  <a:lnTo>
                    <a:pt x="209" y="347"/>
                  </a:lnTo>
                  <a:lnTo>
                    <a:pt x="203" y="336"/>
                  </a:lnTo>
                  <a:lnTo>
                    <a:pt x="199" y="283"/>
                  </a:lnTo>
                  <a:lnTo>
                    <a:pt x="199" y="268"/>
                  </a:lnTo>
                  <a:close/>
                </a:path>
              </a:pathLst>
            </a:custGeom>
            <a:solidFill>
              <a:schemeClr val="accent4">
                <a:lumMod val="5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1" name="Freeform 10"/>
            <p:cNvSpPr>
              <a:spLocks/>
            </p:cNvSpPr>
            <p:nvPr/>
          </p:nvSpPr>
          <p:spPr bwMode="auto">
            <a:xfrm>
              <a:off x="856" y="1956"/>
              <a:ext cx="463" cy="562"/>
            </a:xfrm>
            <a:custGeom>
              <a:avLst/>
              <a:gdLst/>
              <a:ahLst/>
              <a:cxnLst>
                <a:cxn ang="0">
                  <a:pos x="191" y="523"/>
                </a:cxn>
                <a:cxn ang="0">
                  <a:pos x="51" y="444"/>
                </a:cxn>
                <a:cxn ang="0">
                  <a:pos x="32" y="432"/>
                </a:cxn>
                <a:cxn ang="0">
                  <a:pos x="0" y="432"/>
                </a:cxn>
                <a:cxn ang="0">
                  <a:pos x="0" y="250"/>
                </a:cxn>
                <a:cxn ang="0">
                  <a:pos x="11" y="189"/>
                </a:cxn>
                <a:cxn ang="0">
                  <a:pos x="15" y="135"/>
                </a:cxn>
                <a:cxn ang="0">
                  <a:pos x="13" y="116"/>
                </a:cxn>
                <a:cxn ang="0">
                  <a:pos x="21" y="111"/>
                </a:cxn>
                <a:cxn ang="0">
                  <a:pos x="48" y="63"/>
                </a:cxn>
                <a:cxn ang="0">
                  <a:pos x="56" y="33"/>
                </a:cxn>
                <a:cxn ang="0">
                  <a:pos x="63" y="25"/>
                </a:cxn>
                <a:cxn ang="0">
                  <a:pos x="100" y="3"/>
                </a:cxn>
                <a:cxn ang="0">
                  <a:pos x="104" y="1"/>
                </a:cxn>
                <a:cxn ang="0">
                  <a:pos x="145" y="0"/>
                </a:cxn>
                <a:cxn ang="0">
                  <a:pos x="149" y="1"/>
                </a:cxn>
                <a:cxn ang="0">
                  <a:pos x="155" y="8"/>
                </a:cxn>
                <a:cxn ang="0">
                  <a:pos x="167" y="36"/>
                </a:cxn>
                <a:cxn ang="0">
                  <a:pos x="197" y="70"/>
                </a:cxn>
                <a:cxn ang="0">
                  <a:pos x="198" y="74"/>
                </a:cxn>
                <a:cxn ang="0">
                  <a:pos x="196" y="93"/>
                </a:cxn>
                <a:cxn ang="0">
                  <a:pos x="242" y="109"/>
                </a:cxn>
                <a:cxn ang="0">
                  <a:pos x="268" y="106"/>
                </a:cxn>
                <a:cxn ang="0">
                  <a:pos x="275" y="105"/>
                </a:cxn>
                <a:cxn ang="0">
                  <a:pos x="294" y="114"/>
                </a:cxn>
                <a:cxn ang="0">
                  <a:pos x="299" y="115"/>
                </a:cxn>
                <a:cxn ang="0">
                  <a:pos x="374" y="121"/>
                </a:cxn>
                <a:cxn ang="0">
                  <a:pos x="382" y="118"/>
                </a:cxn>
                <a:cxn ang="0">
                  <a:pos x="384" y="112"/>
                </a:cxn>
                <a:cxn ang="0">
                  <a:pos x="388" y="109"/>
                </a:cxn>
                <a:cxn ang="0">
                  <a:pos x="391" y="108"/>
                </a:cxn>
                <a:cxn ang="0">
                  <a:pos x="424" y="112"/>
                </a:cxn>
                <a:cxn ang="0">
                  <a:pos x="426" y="114"/>
                </a:cxn>
                <a:cxn ang="0">
                  <a:pos x="462" y="162"/>
                </a:cxn>
                <a:cxn ang="0">
                  <a:pos x="463" y="170"/>
                </a:cxn>
                <a:cxn ang="0">
                  <a:pos x="460" y="184"/>
                </a:cxn>
                <a:cxn ang="0">
                  <a:pos x="448" y="182"/>
                </a:cxn>
                <a:cxn ang="0">
                  <a:pos x="433" y="170"/>
                </a:cxn>
                <a:cxn ang="0">
                  <a:pos x="424" y="158"/>
                </a:cxn>
                <a:cxn ang="0">
                  <a:pos x="403" y="153"/>
                </a:cxn>
                <a:cxn ang="0">
                  <a:pos x="373" y="170"/>
                </a:cxn>
                <a:cxn ang="0">
                  <a:pos x="355" y="219"/>
                </a:cxn>
                <a:cxn ang="0">
                  <a:pos x="359" y="235"/>
                </a:cxn>
                <a:cxn ang="0">
                  <a:pos x="362" y="241"/>
                </a:cxn>
                <a:cxn ang="0">
                  <a:pos x="366" y="244"/>
                </a:cxn>
                <a:cxn ang="0">
                  <a:pos x="382" y="360"/>
                </a:cxn>
                <a:cxn ang="0">
                  <a:pos x="338" y="399"/>
                </a:cxn>
                <a:cxn ang="0">
                  <a:pos x="258" y="422"/>
                </a:cxn>
                <a:cxn ang="0">
                  <a:pos x="242" y="421"/>
                </a:cxn>
                <a:cxn ang="0">
                  <a:pos x="240" y="418"/>
                </a:cxn>
                <a:cxn ang="0">
                  <a:pos x="235" y="420"/>
                </a:cxn>
                <a:cxn ang="0">
                  <a:pos x="216" y="433"/>
                </a:cxn>
                <a:cxn ang="0">
                  <a:pos x="215" y="435"/>
                </a:cxn>
                <a:cxn ang="0">
                  <a:pos x="223" y="464"/>
                </a:cxn>
                <a:cxn ang="0">
                  <a:pos x="244" y="494"/>
                </a:cxn>
                <a:cxn ang="0">
                  <a:pos x="258" y="541"/>
                </a:cxn>
                <a:cxn ang="0">
                  <a:pos x="263" y="562"/>
                </a:cxn>
              </a:cxnLst>
              <a:rect l="0" t="0" r="r" b="b"/>
              <a:pathLst>
                <a:path w="463" h="562">
                  <a:moveTo>
                    <a:pt x="263" y="562"/>
                  </a:moveTo>
                  <a:lnTo>
                    <a:pt x="191" y="523"/>
                  </a:lnTo>
                  <a:lnTo>
                    <a:pt x="162" y="506"/>
                  </a:lnTo>
                  <a:lnTo>
                    <a:pt x="51" y="444"/>
                  </a:lnTo>
                  <a:lnTo>
                    <a:pt x="33" y="432"/>
                  </a:lnTo>
                  <a:lnTo>
                    <a:pt x="32" y="432"/>
                  </a:lnTo>
                  <a:lnTo>
                    <a:pt x="9" y="432"/>
                  </a:lnTo>
                  <a:lnTo>
                    <a:pt x="0" y="432"/>
                  </a:lnTo>
                  <a:lnTo>
                    <a:pt x="1" y="415"/>
                  </a:lnTo>
                  <a:lnTo>
                    <a:pt x="0" y="250"/>
                  </a:lnTo>
                  <a:lnTo>
                    <a:pt x="9" y="193"/>
                  </a:lnTo>
                  <a:lnTo>
                    <a:pt x="11" y="189"/>
                  </a:lnTo>
                  <a:lnTo>
                    <a:pt x="19" y="146"/>
                  </a:lnTo>
                  <a:lnTo>
                    <a:pt x="15" y="135"/>
                  </a:lnTo>
                  <a:lnTo>
                    <a:pt x="11" y="117"/>
                  </a:lnTo>
                  <a:lnTo>
                    <a:pt x="13" y="116"/>
                  </a:lnTo>
                  <a:lnTo>
                    <a:pt x="17" y="115"/>
                  </a:lnTo>
                  <a:lnTo>
                    <a:pt x="21" y="111"/>
                  </a:lnTo>
                  <a:lnTo>
                    <a:pt x="25" y="106"/>
                  </a:lnTo>
                  <a:lnTo>
                    <a:pt x="48" y="63"/>
                  </a:lnTo>
                  <a:lnTo>
                    <a:pt x="55" y="39"/>
                  </a:lnTo>
                  <a:lnTo>
                    <a:pt x="56" y="33"/>
                  </a:lnTo>
                  <a:lnTo>
                    <a:pt x="59" y="31"/>
                  </a:lnTo>
                  <a:lnTo>
                    <a:pt x="63" y="25"/>
                  </a:lnTo>
                  <a:lnTo>
                    <a:pt x="74" y="18"/>
                  </a:lnTo>
                  <a:lnTo>
                    <a:pt x="100" y="3"/>
                  </a:lnTo>
                  <a:lnTo>
                    <a:pt x="101" y="2"/>
                  </a:lnTo>
                  <a:lnTo>
                    <a:pt x="104" y="1"/>
                  </a:lnTo>
                  <a:lnTo>
                    <a:pt x="109" y="1"/>
                  </a:lnTo>
                  <a:lnTo>
                    <a:pt x="145" y="0"/>
                  </a:lnTo>
                  <a:lnTo>
                    <a:pt x="148" y="0"/>
                  </a:lnTo>
                  <a:lnTo>
                    <a:pt x="149" y="1"/>
                  </a:lnTo>
                  <a:lnTo>
                    <a:pt x="152" y="6"/>
                  </a:lnTo>
                  <a:lnTo>
                    <a:pt x="155" y="8"/>
                  </a:lnTo>
                  <a:lnTo>
                    <a:pt x="157" y="14"/>
                  </a:lnTo>
                  <a:lnTo>
                    <a:pt x="167" y="36"/>
                  </a:lnTo>
                  <a:lnTo>
                    <a:pt x="193" y="67"/>
                  </a:lnTo>
                  <a:lnTo>
                    <a:pt x="197" y="70"/>
                  </a:lnTo>
                  <a:lnTo>
                    <a:pt x="198" y="72"/>
                  </a:lnTo>
                  <a:lnTo>
                    <a:pt x="198" y="74"/>
                  </a:lnTo>
                  <a:lnTo>
                    <a:pt x="198" y="90"/>
                  </a:lnTo>
                  <a:lnTo>
                    <a:pt x="196" y="93"/>
                  </a:lnTo>
                  <a:lnTo>
                    <a:pt x="210" y="106"/>
                  </a:lnTo>
                  <a:lnTo>
                    <a:pt x="242" y="109"/>
                  </a:lnTo>
                  <a:lnTo>
                    <a:pt x="245" y="109"/>
                  </a:lnTo>
                  <a:lnTo>
                    <a:pt x="268" y="106"/>
                  </a:lnTo>
                  <a:lnTo>
                    <a:pt x="271" y="106"/>
                  </a:lnTo>
                  <a:lnTo>
                    <a:pt x="275" y="105"/>
                  </a:lnTo>
                  <a:lnTo>
                    <a:pt x="276" y="104"/>
                  </a:lnTo>
                  <a:lnTo>
                    <a:pt x="294" y="114"/>
                  </a:lnTo>
                  <a:lnTo>
                    <a:pt x="295" y="114"/>
                  </a:lnTo>
                  <a:lnTo>
                    <a:pt x="299" y="115"/>
                  </a:lnTo>
                  <a:lnTo>
                    <a:pt x="373" y="122"/>
                  </a:lnTo>
                  <a:lnTo>
                    <a:pt x="374" y="121"/>
                  </a:lnTo>
                  <a:lnTo>
                    <a:pt x="378" y="120"/>
                  </a:lnTo>
                  <a:lnTo>
                    <a:pt x="382" y="118"/>
                  </a:lnTo>
                  <a:lnTo>
                    <a:pt x="382" y="117"/>
                  </a:lnTo>
                  <a:lnTo>
                    <a:pt x="384" y="112"/>
                  </a:lnTo>
                  <a:lnTo>
                    <a:pt x="385" y="110"/>
                  </a:lnTo>
                  <a:lnTo>
                    <a:pt x="388" y="109"/>
                  </a:lnTo>
                  <a:lnTo>
                    <a:pt x="389" y="108"/>
                  </a:lnTo>
                  <a:lnTo>
                    <a:pt x="391" y="108"/>
                  </a:lnTo>
                  <a:lnTo>
                    <a:pt x="419" y="111"/>
                  </a:lnTo>
                  <a:lnTo>
                    <a:pt x="424" y="112"/>
                  </a:lnTo>
                  <a:lnTo>
                    <a:pt x="425" y="112"/>
                  </a:lnTo>
                  <a:lnTo>
                    <a:pt x="426" y="114"/>
                  </a:lnTo>
                  <a:lnTo>
                    <a:pt x="428" y="116"/>
                  </a:lnTo>
                  <a:lnTo>
                    <a:pt x="462" y="162"/>
                  </a:lnTo>
                  <a:lnTo>
                    <a:pt x="463" y="164"/>
                  </a:lnTo>
                  <a:lnTo>
                    <a:pt x="463" y="170"/>
                  </a:lnTo>
                  <a:lnTo>
                    <a:pt x="463" y="175"/>
                  </a:lnTo>
                  <a:lnTo>
                    <a:pt x="460" y="184"/>
                  </a:lnTo>
                  <a:lnTo>
                    <a:pt x="450" y="183"/>
                  </a:lnTo>
                  <a:lnTo>
                    <a:pt x="448" y="182"/>
                  </a:lnTo>
                  <a:lnTo>
                    <a:pt x="446" y="181"/>
                  </a:lnTo>
                  <a:lnTo>
                    <a:pt x="433" y="170"/>
                  </a:lnTo>
                  <a:lnTo>
                    <a:pt x="426" y="160"/>
                  </a:lnTo>
                  <a:lnTo>
                    <a:pt x="424" y="158"/>
                  </a:lnTo>
                  <a:lnTo>
                    <a:pt x="422" y="157"/>
                  </a:lnTo>
                  <a:lnTo>
                    <a:pt x="403" y="153"/>
                  </a:lnTo>
                  <a:lnTo>
                    <a:pt x="389" y="158"/>
                  </a:lnTo>
                  <a:lnTo>
                    <a:pt x="373" y="170"/>
                  </a:lnTo>
                  <a:lnTo>
                    <a:pt x="370" y="174"/>
                  </a:lnTo>
                  <a:lnTo>
                    <a:pt x="355" y="219"/>
                  </a:lnTo>
                  <a:lnTo>
                    <a:pt x="355" y="225"/>
                  </a:lnTo>
                  <a:lnTo>
                    <a:pt x="359" y="235"/>
                  </a:lnTo>
                  <a:lnTo>
                    <a:pt x="360" y="237"/>
                  </a:lnTo>
                  <a:lnTo>
                    <a:pt x="362" y="241"/>
                  </a:lnTo>
                  <a:lnTo>
                    <a:pt x="364" y="242"/>
                  </a:lnTo>
                  <a:lnTo>
                    <a:pt x="366" y="244"/>
                  </a:lnTo>
                  <a:lnTo>
                    <a:pt x="366" y="247"/>
                  </a:lnTo>
                  <a:lnTo>
                    <a:pt x="382" y="360"/>
                  </a:lnTo>
                  <a:lnTo>
                    <a:pt x="354" y="394"/>
                  </a:lnTo>
                  <a:lnTo>
                    <a:pt x="338" y="399"/>
                  </a:lnTo>
                  <a:lnTo>
                    <a:pt x="286" y="415"/>
                  </a:lnTo>
                  <a:lnTo>
                    <a:pt x="258" y="422"/>
                  </a:lnTo>
                  <a:lnTo>
                    <a:pt x="254" y="422"/>
                  </a:lnTo>
                  <a:lnTo>
                    <a:pt x="242" y="421"/>
                  </a:lnTo>
                  <a:lnTo>
                    <a:pt x="242" y="420"/>
                  </a:lnTo>
                  <a:lnTo>
                    <a:pt x="240" y="418"/>
                  </a:lnTo>
                  <a:lnTo>
                    <a:pt x="239" y="418"/>
                  </a:lnTo>
                  <a:lnTo>
                    <a:pt x="235" y="420"/>
                  </a:lnTo>
                  <a:lnTo>
                    <a:pt x="222" y="427"/>
                  </a:lnTo>
                  <a:lnTo>
                    <a:pt x="216" y="433"/>
                  </a:lnTo>
                  <a:lnTo>
                    <a:pt x="215" y="433"/>
                  </a:lnTo>
                  <a:lnTo>
                    <a:pt x="215" y="435"/>
                  </a:lnTo>
                  <a:lnTo>
                    <a:pt x="214" y="439"/>
                  </a:lnTo>
                  <a:lnTo>
                    <a:pt x="223" y="464"/>
                  </a:lnTo>
                  <a:lnTo>
                    <a:pt x="234" y="487"/>
                  </a:lnTo>
                  <a:lnTo>
                    <a:pt x="244" y="494"/>
                  </a:lnTo>
                  <a:lnTo>
                    <a:pt x="248" y="496"/>
                  </a:lnTo>
                  <a:lnTo>
                    <a:pt x="258" y="541"/>
                  </a:lnTo>
                  <a:lnTo>
                    <a:pt x="262" y="559"/>
                  </a:lnTo>
                  <a:lnTo>
                    <a:pt x="263" y="562"/>
                  </a:lnTo>
                  <a:close/>
                </a:path>
              </a:pathLst>
            </a:custGeom>
            <a:solidFill>
              <a:schemeClr val="accent4">
                <a:lumMod val="40000"/>
                <a:lumOff val="6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2" name="Freeform 12"/>
            <p:cNvSpPr>
              <a:spLocks/>
            </p:cNvSpPr>
            <p:nvPr/>
          </p:nvSpPr>
          <p:spPr bwMode="auto">
            <a:xfrm>
              <a:off x="852" y="1690"/>
              <a:ext cx="416" cy="381"/>
            </a:xfrm>
            <a:custGeom>
              <a:avLst/>
              <a:gdLst/>
              <a:ahLst/>
              <a:cxnLst>
                <a:cxn ang="0">
                  <a:pos x="275" y="370"/>
                </a:cxn>
                <a:cxn ang="0">
                  <a:pos x="246" y="373"/>
                </a:cxn>
                <a:cxn ang="0">
                  <a:pos x="202" y="354"/>
                </a:cxn>
                <a:cxn ang="0">
                  <a:pos x="201" y="334"/>
                </a:cxn>
                <a:cxn ang="0">
                  <a:pos x="161" y="278"/>
                </a:cxn>
                <a:cxn ang="0">
                  <a:pos x="153" y="265"/>
                </a:cxn>
                <a:cxn ang="0">
                  <a:pos x="113" y="265"/>
                </a:cxn>
                <a:cxn ang="0">
                  <a:pos x="104" y="267"/>
                </a:cxn>
                <a:cxn ang="0">
                  <a:pos x="63" y="295"/>
                </a:cxn>
                <a:cxn ang="0">
                  <a:pos x="52" y="327"/>
                </a:cxn>
                <a:cxn ang="0">
                  <a:pos x="21" y="379"/>
                </a:cxn>
                <a:cxn ang="0">
                  <a:pos x="10" y="366"/>
                </a:cxn>
                <a:cxn ang="0">
                  <a:pos x="0" y="332"/>
                </a:cxn>
                <a:cxn ang="0">
                  <a:pos x="65" y="238"/>
                </a:cxn>
                <a:cxn ang="0">
                  <a:pos x="88" y="163"/>
                </a:cxn>
                <a:cxn ang="0">
                  <a:pos x="112" y="156"/>
                </a:cxn>
                <a:cxn ang="0">
                  <a:pos x="120" y="152"/>
                </a:cxn>
                <a:cxn ang="0">
                  <a:pos x="176" y="79"/>
                </a:cxn>
                <a:cxn ang="0">
                  <a:pos x="190" y="44"/>
                </a:cxn>
                <a:cxn ang="0">
                  <a:pos x="189" y="33"/>
                </a:cxn>
                <a:cxn ang="0">
                  <a:pos x="190" y="24"/>
                </a:cxn>
                <a:cxn ang="0">
                  <a:pos x="197" y="8"/>
                </a:cxn>
                <a:cxn ang="0">
                  <a:pos x="220" y="6"/>
                </a:cxn>
                <a:cxn ang="0">
                  <a:pos x="269" y="64"/>
                </a:cxn>
                <a:cxn ang="0">
                  <a:pos x="280" y="81"/>
                </a:cxn>
                <a:cxn ang="0">
                  <a:pos x="282" y="88"/>
                </a:cxn>
                <a:cxn ang="0">
                  <a:pos x="290" y="93"/>
                </a:cxn>
                <a:cxn ang="0">
                  <a:pos x="305" y="92"/>
                </a:cxn>
                <a:cxn ang="0">
                  <a:pos x="344" y="76"/>
                </a:cxn>
                <a:cxn ang="0">
                  <a:pos x="358" y="74"/>
                </a:cxn>
                <a:cxn ang="0">
                  <a:pos x="380" y="75"/>
                </a:cxn>
                <a:cxn ang="0">
                  <a:pos x="401" y="86"/>
                </a:cxn>
                <a:cxn ang="0">
                  <a:pos x="416" y="127"/>
                </a:cxn>
                <a:cxn ang="0">
                  <a:pos x="414" y="134"/>
                </a:cxn>
                <a:cxn ang="0">
                  <a:pos x="393" y="154"/>
                </a:cxn>
                <a:cxn ang="0">
                  <a:pos x="384" y="158"/>
                </a:cxn>
                <a:cxn ang="0">
                  <a:pos x="376" y="156"/>
                </a:cxn>
                <a:cxn ang="0">
                  <a:pos x="350" y="158"/>
                </a:cxn>
                <a:cxn ang="0">
                  <a:pos x="309" y="177"/>
                </a:cxn>
                <a:cxn ang="0">
                  <a:pos x="305" y="186"/>
                </a:cxn>
                <a:cxn ang="0">
                  <a:pos x="310" y="204"/>
                </a:cxn>
                <a:cxn ang="0">
                  <a:pos x="320" y="208"/>
                </a:cxn>
                <a:cxn ang="0">
                  <a:pos x="328" y="217"/>
                </a:cxn>
                <a:cxn ang="0">
                  <a:pos x="339" y="283"/>
                </a:cxn>
                <a:cxn ang="0">
                  <a:pos x="305" y="342"/>
                </a:cxn>
              </a:cxnLst>
              <a:rect l="0" t="0" r="r" b="b"/>
              <a:pathLst>
                <a:path w="416" h="381">
                  <a:moveTo>
                    <a:pt x="280" y="368"/>
                  </a:moveTo>
                  <a:lnTo>
                    <a:pt x="279" y="369"/>
                  </a:lnTo>
                  <a:lnTo>
                    <a:pt x="275" y="370"/>
                  </a:lnTo>
                  <a:lnTo>
                    <a:pt x="272" y="370"/>
                  </a:lnTo>
                  <a:lnTo>
                    <a:pt x="249" y="373"/>
                  </a:lnTo>
                  <a:lnTo>
                    <a:pt x="246" y="373"/>
                  </a:lnTo>
                  <a:lnTo>
                    <a:pt x="214" y="370"/>
                  </a:lnTo>
                  <a:lnTo>
                    <a:pt x="200" y="357"/>
                  </a:lnTo>
                  <a:lnTo>
                    <a:pt x="202" y="354"/>
                  </a:lnTo>
                  <a:lnTo>
                    <a:pt x="202" y="338"/>
                  </a:lnTo>
                  <a:lnTo>
                    <a:pt x="202" y="336"/>
                  </a:lnTo>
                  <a:lnTo>
                    <a:pt x="201" y="334"/>
                  </a:lnTo>
                  <a:lnTo>
                    <a:pt x="197" y="331"/>
                  </a:lnTo>
                  <a:lnTo>
                    <a:pt x="171" y="300"/>
                  </a:lnTo>
                  <a:lnTo>
                    <a:pt x="161" y="278"/>
                  </a:lnTo>
                  <a:lnTo>
                    <a:pt x="159" y="272"/>
                  </a:lnTo>
                  <a:lnTo>
                    <a:pt x="156" y="270"/>
                  </a:lnTo>
                  <a:lnTo>
                    <a:pt x="153" y="265"/>
                  </a:lnTo>
                  <a:lnTo>
                    <a:pt x="152" y="264"/>
                  </a:lnTo>
                  <a:lnTo>
                    <a:pt x="149" y="264"/>
                  </a:lnTo>
                  <a:lnTo>
                    <a:pt x="113" y="265"/>
                  </a:lnTo>
                  <a:lnTo>
                    <a:pt x="108" y="265"/>
                  </a:lnTo>
                  <a:lnTo>
                    <a:pt x="105" y="266"/>
                  </a:lnTo>
                  <a:lnTo>
                    <a:pt x="104" y="267"/>
                  </a:lnTo>
                  <a:lnTo>
                    <a:pt x="78" y="282"/>
                  </a:lnTo>
                  <a:lnTo>
                    <a:pt x="67" y="289"/>
                  </a:lnTo>
                  <a:lnTo>
                    <a:pt x="63" y="295"/>
                  </a:lnTo>
                  <a:lnTo>
                    <a:pt x="60" y="297"/>
                  </a:lnTo>
                  <a:lnTo>
                    <a:pt x="59" y="303"/>
                  </a:lnTo>
                  <a:lnTo>
                    <a:pt x="52" y="327"/>
                  </a:lnTo>
                  <a:lnTo>
                    <a:pt x="29" y="370"/>
                  </a:lnTo>
                  <a:lnTo>
                    <a:pt x="25" y="375"/>
                  </a:lnTo>
                  <a:lnTo>
                    <a:pt x="21" y="379"/>
                  </a:lnTo>
                  <a:lnTo>
                    <a:pt x="17" y="380"/>
                  </a:lnTo>
                  <a:lnTo>
                    <a:pt x="15" y="381"/>
                  </a:lnTo>
                  <a:lnTo>
                    <a:pt x="10" y="366"/>
                  </a:lnTo>
                  <a:lnTo>
                    <a:pt x="5" y="350"/>
                  </a:lnTo>
                  <a:lnTo>
                    <a:pt x="1" y="338"/>
                  </a:lnTo>
                  <a:lnTo>
                    <a:pt x="0" y="332"/>
                  </a:lnTo>
                  <a:lnTo>
                    <a:pt x="24" y="298"/>
                  </a:lnTo>
                  <a:lnTo>
                    <a:pt x="48" y="266"/>
                  </a:lnTo>
                  <a:lnTo>
                    <a:pt x="65" y="238"/>
                  </a:lnTo>
                  <a:lnTo>
                    <a:pt x="83" y="166"/>
                  </a:lnTo>
                  <a:lnTo>
                    <a:pt x="83" y="165"/>
                  </a:lnTo>
                  <a:lnTo>
                    <a:pt x="88" y="163"/>
                  </a:lnTo>
                  <a:lnTo>
                    <a:pt x="99" y="158"/>
                  </a:lnTo>
                  <a:lnTo>
                    <a:pt x="102" y="157"/>
                  </a:lnTo>
                  <a:lnTo>
                    <a:pt x="112" y="156"/>
                  </a:lnTo>
                  <a:lnTo>
                    <a:pt x="117" y="154"/>
                  </a:lnTo>
                  <a:lnTo>
                    <a:pt x="118" y="153"/>
                  </a:lnTo>
                  <a:lnTo>
                    <a:pt x="120" y="152"/>
                  </a:lnTo>
                  <a:lnTo>
                    <a:pt x="123" y="150"/>
                  </a:lnTo>
                  <a:lnTo>
                    <a:pt x="166" y="96"/>
                  </a:lnTo>
                  <a:lnTo>
                    <a:pt x="176" y="79"/>
                  </a:lnTo>
                  <a:lnTo>
                    <a:pt x="188" y="52"/>
                  </a:lnTo>
                  <a:lnTo>
                    <a:pt x="190" y="48"/>
                  </a:lnTo>
                  <a:lnTo>
                    <a:pt x="190" y="44"/>
                  </a:lnTo>
                  <a:lnTo>
                    <a:pt x="190" y="39"/>
                  </a:lnTo>
                  <a:lnTo>
                    <a:pt x="190" y="38"/>
                  </a:lnTo>
                  <a:lnTo>
                    <a:pt x="189" y="33"/>
                  </a:lnTo>
                  <a:lnTo>
                    <a:pt x="189" y="32"/>
                  </a:lnTo>
                  <a:lnTo>
                    <a:pt x="190" y="27"/>
                  </a:lnTo>
                  <a:lnTo>
                    <a:pt x="190" y="24"/>
                  </a:lnTo>
                  <a:lnTo>
                    <a:pt x="191" y="21"/>
                  </a:lnTo>
                  <a:lnTo>
                    <a:pt x="196" y="12"/>
                  </a:lnTo>
                  <a:lnTo>
                    <a:pt x="197" y="8"/>
                  </a:lnTo>
                  <a:lnTo>
                    <a:pt x="200" y="4"/>
                  </a:lnTo>
                  <a:lnTo>
                    <a:pt x="203" y="0"/>
                  </a:lnTo>
                  <a:lnTo>
                    <a:pt x="220" y="6"/>
                  </a:lnTo>
                  <a:lnTo>
                    <a:pt x="232" y="12"/>
                  </a:lnTo>
                  <a:lnTo>
                    <a:pt x="230" y="22"/>
                  </a:lnTo>
                  <a:lnTo>
                    <a:pt x="269" y="64"/>
                  </a:lnTo>
                  <a:lnTo>
                    <a:pt x="281" y="74"/>
                  </a:lnTo>
                  <a:lnTo>
                    <a:pt x="280" y="78"/>
                  </a:lnTo>
                  <a:lnTo>
                    <a:pt x="280" y="81"/>
                  </a:lnTo>
                  <a:lnTo>
                    <a:pt x="281" y="86"/>
                  </a:lnTo>
                  <a:lnTo>
                    <a:pt x="281" y="87"/>
                  </a:lnTo>
                  <a:lnTo>
                    <a:pt x="282" y="88"/>
                  </a:lnTo>
                  <a:lnTo>
                    <a:pt x="285" y="91"/>
                  </a:lnTo>
                  <a:lnTo>
                    <a:pt x="287" y="92"/>
                  </a:lnTo>
                  <a:lnTo>
                    <a:pt x="290" y="93"/>
                  </a:lnTo>
                  <a:lnTo>
                    <a:pt x="293" y="94"/>
                  </a:lnTo>
                  <a:lnTo>
                    <a:pt x="302" y="93"/>
                  </a:lnTo>
                  <a:lnTo>
                    <a:pt x="305" y="92"/>
                  </a:lnTo>
                  <a:lnTo>
                    <a:pt x="326" y="87"/>
                  </a:lnTo>
                  <a:lnTo>
                    <a:pt x="342" y="78"/>
                  </a:lnTo>
                  <a:lnTo>
                    <a:pt x="344" y="76"/>
                  </a:lnTo>
                  <a:lnTo>
                    <a:pt x="345" y="76"/>
                  </a:lnTo>
                  <a:lnTo>
                    <a:pt x="347" y="75"/>
                  </a:lnTo>
                  <a:lnTo>
                    <a:pt x="358" y="74"/>
                  </a:lnTo>
                  <a:lnTo>
                    <a:pt x="364" y="74"/>
                  </a:lnTo>
                  <a:lnTo>
                    <a:pt x="377" y="75"/>
                  </a:lnTo>
                  <a:lnTo>
                    <a:pt x="380" y="75"/>
                  </a:lnTo>
                  <a:lnTo>
                    <a:pt x="398" y="82"/>
                  </a:lnTo>
                  <a:lnTo>
                    <a:pt x="400" y="85"/>
                  </a:lnTo>
                  <a:lnTo>
                    <a:pt x="401" y="86"/>
                  </a:lnTo>
                  <a:lnTo>
                    <a:pt x="411" y="100"/>
                  </a:lnTo>
                  <a:lnTo>
                    <a:pt x="416" y="122"/>
                  </a:lnTo>
                  <a:lnTo>
                    <a:pt x="416" y="127"/>
                  </a:lnTo>
                  <a:lnTo>
                    <a:pt x="416" y="129"/>
                  </a:lnTo>
                  <a:lnTo>
                    <a:pt x="416" y="130"/>
                  </a:lnTo>
                  <a:lnTo>
                    <a:pt x="414" y="134"/>
                  </a:lnTo>
                  <a:lnTo>
                    <a:pt x="398" y="151"/>
                  </a:lnTo>
                  <a:lnTo>
                    <a:pt x="395" y="153"/>
                  </a:lnTo>
                  <a:lnTo>
                    <a:pt x="393" y="154"/>
                  </a:lnTo>
                  <a:lnTo>
                    <a:pt x="388" y="158"/>
                  </a:lnTo>
                  <a:lnTo>
                    <a:pt x="387" y="158"/>
                  </a:lnTo>
                  <a:lnTo>
                    <a:pt x="384" y="158"/>
                  </a:lnTo>
                  <a:lnTo>
                    <a:pt x="381" y="158"/>
                  </a:lnTo>
                  <a:lnTo>
                    <a:pt x="378" y="158"/>
                  </a:lnTo>
                  <a:lnTo>
                    <a:pt x="376" y="156"/>
                  </a:lnTo>
                  <a:lnTo>
                    <a:pt x="375" y="156"/>
                  </a:lnTo>
                  <a:lnTo>
                    <a:pt x="370" y="156"/>
                  </a:lnTo>
                  <a:lnTo>
                    <a:pt x="350" y="158"/>
                  </a:lnTo>
                  <a:lnTo>
                    <a:pt x="347" y="159"/>
                  </a:lnTo>
                  <a:lnTo>
                    <a:pt x="312" y="175"/>
                  </a:lnTo>
                  <a:lnTo>
                    <a:pt x="309" y="177"/>
                  </a:lnTo>
                  <a:lnTo>
                    <a:pt x="308" y="178"/>
                  </a:lnTo>
                  <a:lnTo>
                    <a:pt x="306" y="180"/>
                  </a:lnTo>
                  <a:lnTo>
                    <a:pt x="305" y="186"/>
                  </a:lnTo>
                  <a:lnTo>
                    <a:pt x="303" y="196"/>
                  </a:lnTo>
                  <a:lnTo>
                    <a:pt x="304" y="200"/>
                  </a:lnTo>
                  <a:lnTo>
                    <a:pt x="310" y="204"/>
                  </a:lnTo>
                  <a:lnTo>
                    <a:pt x="312" y="206"/>
                  </a:lnTo>
                  <a:lnTo>
                    <a:pt x="316" y="207"/>
                  </a:lnTo>
                  <a:lnTo>
                    <a:pt x="320" y="208"/>
                  </a:lnTo>
                  <a:lnTo>
                    <a:pt x="326" y="211"/>
                  </a:lnTo>
                  <a:lnTo>
                    <a:pt x="326" y="212"/>
                  </a:lnTo>
                  <a:lnTo>
                    <a:pt x="328" y="217"/>
                  </a:lnTo>
                  <a:lnTo>
                    <a:pt x="332" y="223"/>
                  </a:lnTo>
                  <a:lnTo>
                    <a:pt x="336" y="241"/>
                  </a:lnTo>
                  <a:lnTo>
                    <a:pt x="339" y="283"/>
                  </a:lnTo>
                  <a:lnTo>
                    <a:pt x="330" y="306"/>
                  </a:lnTo>
                  <a:lnTo>
                    <a:pt x="328" y="309"/>
                  </a:lnTo>
                  <a:lnTo>
                    <a:pt x="305" y="342"/>
                  </a:lnTo>
                  <a:lnTo>
                    <a:pt x="299" y="349"/>
                  </a:lnTo>
                  <a:lnTo>
                    <a:pt x="280" y="368"/>
                  </a:lnTo>
                  <a:close/>
                </a:path>
              </a:pathLst>
            </a:custGeom>
            <a:solidFill>
              <a:schemeClr val="accent4">
                <a:lumMod val="20000"/>
                <a:lumOff val="8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83" name="TextBox 82"/>
          <p:cNvSpPr txBox="1"/>
          <p:nvPr/>
        </p:nvSpPr>
        <p:spPr>
          <a:xfrm>
            <a:off x="4267200" y="2362200"/>
            <a:ext cx="990600" cy="923330"/>
          </a:xfrm>
          <a:prstGeom prst="rect">
            <a:avLst/>
          </a:prstGeom>
          <a:noFill/>
        </p:spPr>
        <p:txBody>
          <a:bodyPr wrap="square" rtlCol="0">
            <a:spAutoFit/>
          </a:bodyPr>
          <a:lstStyle/>
          <a:p>
            <a:pPr algn="ctr"/>
            <a:r>
              <a:rPr lang="en-US" dirty="0" smtClean="0">
                <a:solidFill>
                  <a:schemeClr val="bg1"/>
                </a:solidFill>
                <a:latin typeface="+mn-lt"/>
              </a:rPr>
              <a:t>North Eastern</a:t>
            </a:r>
          </a:p>
          <a:p>
            <a:pPr algn="ctr"/>
            <a:r>
              <a:rPr lang="en-US" dirty="0" smtClean="0">
                <a:solidFill>
                  <a:schemeClr val="bg1"/>
                </a:solidFill>
                <a:latin typeface="+mn-lt"/>
              </a:rPr>
              <a:t>42%</a:t>
            </a:r>
            <a:endParaRPr lang="en-US" dirty="0">
              <a:solidFill>
                <a:schemeClr val="bg1"/>
              </a:solidFill>
              <a:latin typeface="+mn-lt"/>
            </a:endParaRPr>
          </a:p>
        </p:txBody>
      </p:sp>
      <p:sp>
        <p:nvSpPr>
          <p:cNvPr id="84" name="TextBox 83"/>
          <p:cNvSpPr txBox="1"/>
          <p:nvPr/>
        </p:nvSpPr>
        <p:spPr>
          <a:xfrm>
            <a:off x="2971800" y="1905000"/>
            <a:ext cx="990600" cy="646331"/>
          </a:xfrm>
          <a:prstGeom prst="rect">
            <a:avLst/>
          </a:prstGeom>
          <a:noFill/>
        </p:spPr>
        <p:txBody>
          <a:bodyPr wrap="square" rtlCol="0">
            <a:spAutoFit/>
          </a:bodyPr>
          <a:lstStyle/>
          <a:p>
            <a:pPr algn="ctr"/>
            <a:r>
              <a:rPr lang="en-US" dirty="0" smtClean="0">
                <a:latin typeface="+mn-lt"/>
              </a:rPr>
              <a:t>Eastern</a:t>
            </a:r>
          </a:p>
          <a:p>
            <a:pPr algn="ctr"/>
            <a:r>
              <a:rPr lang="en-US" dirty="0" smtClean="0">
                <a:latin typeface="+mn-lt"/>
              </a:rPr>
              <a:t>87%</a:t>
            </a:r>
            <a:endParaRPr lang="en-US" dirty="0">
              <a:latin typeface="+mn-lt"/>
            </a:endParaRPr>
          </a:p>
        </p:txBody>
      </p:sp>
      <p:sp>
        <p:nvSpPr>
          <p:cNvPr id="85" name="TextBox 84"/>
          <p:cNvSpPr txBox="1"/>
          <p:nvPr/>
        </p:nvSpPr>
        <p:spPr>
          <a:xfrm>
            <a:off x="1752600" y="2514600"/>
            <a:ext cx="914400" cy="923330"/>
          </a:xfrm>
          <a:prstGeom prst="rect">
            <a:avLst/>
          </a:prstGeom>
          <a:noFill/>
        </p:spPr>
        <p:txBody>
          <a:bodyPr wrap="square" rtlCol="0">
            <a:spAutoFit/>
          </a:bodyPr>
          <a:lstStyle/>
          <a:p>
            <a:pPr algn="ctr"/>
            <a:r>
              <a:rPr lang="en-US" dirty="0" smtClean="0">
                <a:solidFill>
                  <a:schemeClr val="bg1"/>
                </a:solidFill>
                <a:latin typeface="+mn-lt"/>
              </a:rPr>
              <a:t>Rift Valley</a:t>
            </a:r>
          </a:p>
          <a:p>
            <a:pPr algn="ctr"/>
            <a:r>
              <a:rPr lang="en-US" dirty="0" smtClean="0">
                <a:solidFill>
                  <a:schemeClr val="bg1"/>
                </a:solidFill>
                <a:latin typeface="+mn-lt"/>
              </a:rPr>
              <a:t>61%</a:t>
            </a:r>
            <a:endParaRPr lang="en-US" dirty="0">
              <a:solidFill>
                <a:schemeClr val="bg1"/>
              </a:solidFill>
              <a:latin typeface="+mn-lt"/>
            </a:endParaRPr>
          </a:p>
        </p:txBody>
      </p:sp>
      <p:sp>
        <p:nvSpPr>
          <p:cNvPr id="86" name="TextBox 85"/>
          <p:cNvSpPr txBox="1"/>
          <p:nvPr/>
        </p:nvSpPr>
        <p:spPr>
          <a:xfrm>
            <a:off x="152400" y="4114800"/>
            <a:ext cx="1066800" cy="646331"/>
          </a:xfrm>
          <a:prstGeom prst="rect">
            <a:avLst/>
          </a:prstGeom>
          <a:noFill/>
        </p:spPr>
        <p:txBody>
          <a:bodyPr wrap="square" rtlCol="0">
            <a:spAutoFit/>
          </a:bodyPr>
          <a:lstStyle/>
          <a:p>
            <a:pPr algn="ctr"/>
            <a:r>
              <a:rPr lang="en-US" dirty="0" smtClean="0">
                <a:latin typeface="+mn-lt"/>
              </a:rPr>
              <a:t>Nyanza</a:t>
            </a:r>
          </a:p>
          <a:p>
            <a:pPr algn="ctr"/>
            <a:r>
              <a:rPr lang="en-US" dirty="0" smtClean="0">
                <a:latin typeface="+mn-lt"/>
              </a:rPr>
              <a:t>85%</a:t>
            </a:r>
            <a:endParaRPr lang="en-US" dirty="0">
              <a:latin typeface="+mn-lt"/>
            </a:endParaRPr>
          </a:p>
        </p:txBody>
      </p:sp>
      <p:sp>
        <p:nvSpPr>
          <p:cNvPr id="87" name="TextBox 86"/>
          <p:cNvSpPr txBox="1"/>
          <p:nvPr/>
        </p:nvSpPr>
        <p:spPr>
          <a:xfrm>
            <a:off x="304800" y="3087469"/>
            <a:ext cx="1143000" cy="646331"/>
          </a:xfrm>
          <a:prstGeom prst="rect">
            <a:avLst/>
          </a:prstGeom>
          <a:noFill/>
        </p:spPr>
        <p:txBody>
          <a:bodyPr wrap="square" rtlCol="0">
            <a:spAutoFit/>
          </a:bodyPr>
          <a:lstStyle/>
          <a:p>
            <a:pPr algn="ctr"/>
            <a:r>
              <a:rPr lang="en-US" dirty="0" smtClean="0">
                <a:latin typeface="+mn-lt"/>
              </a:rPr>
              <a:t>Western</a:t>
            </a:r>
          </a:p>
          <a:p>
            <a:pPr algn="ctr"/>
            <a:r>
              <a:rPr lang="en-US" dirty="0" smtClean="0">
                <a:latin typeface="+mn-lt"/>
              </a:rPr>
              <a:t>90%</a:t>
            </a:r>
            <a:endParaRPr lang="en-US" dirty="0">
              <a:latin typeface="+mn-lt"/>
            </a:endParaRPr>
          </a:p>
        </p:txBody>
      </p:sp>
      <p:sp>
        <p:nvSpPr>
          <p:cNvPr id="88" name="TextBox 87"/>
          <p:cNvSpPr txBox="1"/>
          <p:nvPr/>
        </p:nvSpPr>
        <p:spPr>
          <a:xfrm>
            <a:off x="2209800" y="3886200"/>
            <a:ext cx="1143000" cy="646331"/>
          </a:xfrm>
          <a:prstGeom prst="rect">
            <a:avLst/>
          </a:prstGeom>
          <a:noFill/>
        </p:spPr>
        <p:txBody>
          <a:bodyPr wrap="square" rtlCol="0">
            <a:spAutoFit/>
          </a:bodyPr>
          <a:lstStyle/>
          <a:p>
            <a:pPr algn="ctr"/>
            <a:r>
              <a:rPr lang="en-US" dirty="0" smtClean="0">
                <a:solidFill>
                  <a:schemeClr val="bg1"/>
                </a:solidFill>
                <a:latin typeface="+mn-lt"/>
              </a:rPr>
              <a:t>Central</a:t>
            </a:r>
          </a:p>
          <a:p>
            <a:pPr algn="ctr"/>
            <a:r>
              <a:rPr lang="en-US" dirty="0" smtClean="0">
                <a:solidFill>
                  <a:schemeClr val="bg1"/>
                </a:solidFill>
                <a:latin typeface="+mn-lt"/>
              </a:rPr>
              <a:t>66%</a:t>
            </a:r>
            <a:endParaRPr lang="en-US" dirty="0">
              <a:solidFill>
                <a:schemeClr val="bg1"/>
              </a:solidFill>
              <a:latin typeface="+mn-lt"/>
            </a:endParaRPr>
          </a:p>
        </p:txBody>
      </p:sp>
      <p:sp>
        <p:nvSpPr>
          <p:cNvPr id="89" name="TextBox 88"/>
          <p:cNvSpPr txBox="1"/>
          <p:nvPr/>
        </p:nvSpPr>
        <p:spPr>
          <a:xfrm>
            <a:off x="1447800" y="5334000"/>
            <a:ext cx="914400" cy="646331"/>
          </a:xfrm>
          <a:prstGeom prst="rect">
            <a:avLst/>
          </a:prstGeom>
          <a:noFill/>
        </p:spPr>
        <p:txBody>
          <a:bodyPr wrap="square" rtlCol="0">
            <a:spAutoFit/>
          </a:bodyPr>
          <a:lstStyle/>
          <a:p>
            <a:pPr algn="ctr"/>
            <a:r>
              <a:rPr lang="en-US" dirty="0" smtClean="0">
                <a:latin typeface="+mn-lt"/>
              </a:rPr>
              <a:t>Nairobi</a:t>
            </a:r>
          </a:p>
          <a:p>
            <a:pPr algn="ctr"/>
            <a:r>
              <a:rPr lang="en-US" dirty="0" smtClean="0">
                <a:latin typeface="+mn-lt"/>
              </a:rPr>
              <a:t>80%</a:t>
            </a:r>
            <a:endParaRPr lang="en-US" dirty="0">
              <a:latin typeface="+mn-lt"/>
            </a:endParaRPr>
          </a:p>
        </p:txBody>
      </p:sp>
      <p:cxnSp>
        <p:nvCxnSpPr>
          <p:cNvPr id="90" name="Straight Connector 89"/>
          <p:cNvCxnSpPr/>
          <p:nvPr/>
        </p:nvCxnSpPr>
        <p:spPr>
          <a:xfrm flipV="1">
            <a:off x="1981200" y="4648200"/>
            <a:ext cx="762000" cy="76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3886200" y="4953000"/>
            <a:ext cx="914400" cy="646331"/>
          </a:xfrm>
          <a:prstGeom prst="rect">
            <a:avLst/>
          </a:prstGeom>
          <a:noFill/>
        </p:spPr>
        <p:txBody>
          <a:bodyPr wrap="square" rtlCol="0">
            <a:spAutoFit/>
          </a:bodyPr>
          <a:lstStyle/>
          <a:p>
            <a:pPr algn="ctr"/>
            <a:r>
              <a:rPr lang="en-US" dirty="0" smtClean="0">
                <a:latin typeface="+mn-lt"/>
              </a:rPr>
              <a:t>Coast</a:t>
            </a:r>
          </a:p>
          <a:p>
            <a:pPr algn="ctr"/>
            <a:r>
              <a:rPr lang="en-US" dirty="0" smtClean="0">
                <a:latin typeface="+mn-lt"/>
              </a:rPr>
              <a:t>82%</a:t>
            </a:r>
            <a:endParaRPr lang="en-US" dirty="0">
              <a:latin typeface="+mn-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fontScale="90000"/>
          </a:bodyPr>
          <a:lstStyle/>
          <a:p>
            <a:pPr eaLnBrk="1" fontAlgn="auto" hangingPunct="1">
              <a:spcAft>
                <a:spcPts val="0"/>
              </a:spcAft>
              <a:defRPr/>
            </a:pPr>
            <a:r>
              <a:rPr lang="en-US" b="1" dirty="0" smtClean="0"/>
              <a:t>Record Keeping and Informed Consent by Facility Type</a:t>
            </a:r>
            <a:endParaRPr lang="en-US" b="1" dirty="0"/>
          </a:p>
        </p:txBody>
      </p:sp>
      <p:graphicFrame>
        <p:nvGraphicFramePr>
          <p:cNvPr id="6" name="Content Placeholder 6"/>
          <p:cNvGraphicFramePr>
            <a:graphicFrameLocks noGrp="1"/>
          </p:cNvGraphicFramePr>
          <p:nvPr>
            <p:ph idx="1"/>
          </p:nvPr>
        </p:nvGraphicFramePr>
        <p:xfrm>
          <a:off x="50800" y="2032000"/>
          <a:ext cx="9042400" cy="4775200"/>
        </p:xfrm>
        <a:graphic>
          <a:graphicData uri="http://schemas.openxmlformats.org/drawingml/2006/chart">
            <c:chart xmlns:c="http://schemas.openxmlformats.org/drawingml/2006/chart" xmlns:r="http://schemas.openxmlformats.org/officeDocument/2006/relationships" r:id="rId3"/>
          </a:graphicData>
        </a:graphic>
      </p:graphicFrame>
      <p:sp>
        <p:nvSpPr>
          <p:cNvPr id="10244" name="TextBox 3"/>
          <p:cNvSpPr txBox="1">
            <a:spLocks noChangeArrowheads="1"/>
          </p:cNvSpPr>
          <p:nvPr/>
        </p:nvSpPr>
        <p:spPr bwMode="auto">
          <a:xfrm>
            <a:off x="0" y="1143000"/>
            <a:ext cx="9144000" cy="400050"/>
          </a:xfrm>
          <a:prstGeom prst="rect">
            <a:avLst/>
          </a:prstGeom>
          <a:noFill/>
          <a:ln w="9525">
            <a:noFill/>
            <a:miter lim="800000"/>
            <a:headEnd/>
            <a:tailEnd/>
          </a:ln>
        </p:spPr>
        <p:txBody>
          <a:bodyPr>
            <a:spAutoFit/>
          </a:bodyPr>
          <a:lstStyle/>
          <a:p>
            <a:pPr algn="ctr"/>
            <a:r>
              <a:rPr lang="en-US" sz="2000" i="1" dirty="0">
                <a:latin typeface="Calibri" pitchFamily="34" charset="0"/>
              </a:rPr>
              <a:t>(Table 8.1)</a:t>
            </a:r>
          </a:p>
        </p:txBody>
      </p:sp>
      <p:sp>
        <p:nvSpPr>
          <p:cNvPr id="10245" name="TextBox 5"/>
          <p:cNvSpPr txBox="1">
            <a:spLocks noChangeArrowheads="1"/>
          </p:cNvSpPr>
          <p:nvPr/>
        </p:nvSpPr>
        <p:spPr bwMode="auto">
          <a:xfrm>
            <a:off x="0" y="16002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facilities with an HIV </a:t>
            </a:r>
            <a:r>
              <a:rPr lang="en-US" i="1" dirty="0" smtClean="0">
                <a:latin typeface="Calibri" pitchFamily="34" charset="0"/>
              </a:rPr>
              <a:t>testing system, </a:t>
            </a:r>
            <a:r>
              <a:rPr lang="en-US" i="1" dirty="0">
                <a:latin typeface="Calibri" pitchFamily="34" charset="0"/>
              </a:rPr>
              <a:t>percentage with specified items (</a:t>
            </a:r>
            <a:r>
              <a:rPr lang="en-US" i="1" dirty="0" smtClean="0">
                <a:latin typeface="Calibri" pitchFamily="34" charset="0"/>
              </a:rPr>
              <a:t>N=514) </a:t>
            </a:r>
            <a:endParaRPr lang="en-US" i="1" dirty="0">
              <a:latin typeface="Calibri"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0" y="0"/>
            <a:ext cx="9144000" cy="762000"/>
          </a:xfrm>
        </p:spPr>
        <p:txBody>
          <a:bodyPr/>
          <a:lstStyle/>
          <a:p>
            <a:pPr eaLnBrk="1" hangingPunct="1"/>
            <a:r>
              <a:rPr lang="en-US" b="1" smtClean="0"/>
              <a:t>HIV Counselling and Testing Items</a:t>
            </a:r>
            <a:endParaRPr lang="en-US" smtClean="0"/>
          </a:p>
        </p:txBody>
      </p:sp>
      <p:graphicFrame>
        <p:nvGraphicFramePr>
          <p:cNvPr id="6" name="Content Placeholder 5"/>
          <p:cNvGraphicFramePr>
            <a:graphicFrameLocks noGrp="1"/>
          </p:cNvGraphicFramePr>
          <p:nvPr>
            <p:ph idx="1"/>
          </p:nvPr>
        </p:nvGraphicFramePr>
        <p:xfrm>
          <a:off x="50800" y="1727200"/>
          <a:ext cx="9042400" cy="5080000"/>
        </p:xfrm>
        <a:graphic>
          <a:graphicData uri="http://schemas.openxmlformats.org/drawingml/2006/chart">
            <c:chart xmlns:c="http://schemas.openxmlformats.org/drawingml/2006/chart" xmlns:r="http://schemas.openxmlformats.org/officeDocument/2006/relationships" r:id="rId2"/>
          </a:graphicData>
        </a:graphic>
      </p:graphicFrame>
      <p:sp>
        <p:nvSpPr>
          <p:cNvPr id="11268" name="TextBox 3"/>
          <p:cNvSpPr txBox="1">
            <a:spLocks noChangeArrowheads="1"/>
          </p:cNvSpPr>
          <p:nvPr/>
        </p:nvSpPr>
        <p:spPr bwMode="auto">
          <a:xfrm>
            <a:off x="0" y="7620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A-8.1)</a:t>
            </a:r>
          </a:p>
        </p:txBody>
      </p:sp>
      <p:sp>
        <p:nvSpPr>
          <p:cNvPr id="11269" name="TextBox 4"/>
          <p:cNvSpPr txBox="1">
            <a:spLocks noChangeArrowheads="1"/>
          </p:cNvSpPr>
          <p:nvPr/>
        </p:nvSpPr>
        <p:spPr bwMode="auto">
          <a:xfrm>
            <a:off x="0" y="12192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facilities with an HIV testing system, percentage with the following items (</a:t>
            </a:r>
            <a:r>
              <a:rPr lang="en-US" i="1" dirty="0" smtClean="0">
                <a:latin typeface="Calibri" pitchFamily="34" charset="0"/>
              </a:rPr>
              <a:t>N=513) </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rtlCol="0">
            <a:normAutofit fontScale="90000"/>
          </a:bodyPr>
          <a:lstStyle/>
          <a:p>
            <a:pPr eaLnBrk="1" fontAlgn="auto" hangingPunct="1">
              <a:spcAft>
                <a:spcPts val="0"/>
              </a:spcAft>
              <a:defRPr/>
            </a:pPr>
            <a:r>
              <a:rPr lang="en-US" b="1" dirty="0" smtClean="0"/>
              <a:t>Key Findings for HIV </a:t>
            </a:r>
            <a:r>
              <a:rPr lang="en-US" b="1" dirty="0" err="1" smtClean="0"/>
              <a:t>Counselling</a:t>
            </a:r>
            <a:r>
              <a:rPr lang="en-US" b="1" dirty="0" smtClean="0"/>
              <a:t> and Testing</a:t>
            </a:r>
            <a:endParaRPr lang="en-US" b="1" dirty="0"/>
          </a:p>
        </p:txBody>
      </p:sp>
      <p:sp>
        <p:nvSpPr>
          <p:cNvPr id="12291" name="Content Placeholder 2"/>
          <p:cNvSpPr>
            <a:spLocks noGrp="1"/>
          </p:cNvSpPr>
          <p:nvPr>
            <p:ph idx="1"/>
          </p:nvPr>
        </p:nvSpPr>
        <p:spPr>
          <a:xfrm>
            <a:off x="381000" y="1600200"/>
            <a:ext cx="8382000" cy="4419600"/>
          </a:xfrm>
        </p:spPr>
        <p:txBody>
          <a:bodyPr/>
          <a:lstStyle/>
          <a:p>
            <a:pPr eaLnBrk="1" hangingPunct="1"/>
            <a:r>
              <a:rPr lang="en-US" sz="2800" b="1" dirty="0" smtClean="0"/>
              <a:t>HIV testing services </a:t>
            </a:r>
            <a:r>
              <a:rPr lang="en-US" sz="2800" dirty="0" smtClean="0"/>
              <a:t>are available in </a:t>
            </a:r>
            <a:r>
              <a:rPr lang="en-US" sz="2800" b="1" dirty="0" smtClean="0"/>
              <a:t>all stand-along VCTs,</a:t>
            </a:r>
            <a:r>
              <a:rPr lang="en-US" sz="2800" dirty="0" smtClean="0"/>
              <a:t> but only </a:t>
            </a:r>
            <a:r>
              <a:rPr lang="en-US" sz="2800" b="1" dirty="0" smtClean="0"/>
              <a:t>55%</a:t>
            </a:r>
            <a:r>
              <a:rPr lang="en-US" sz="2800" dirty="0" smtClean="0"/>
              <a:t> of </a:t>
            </a:r>
            <a:r>
              <a:rPr lang="en-US" sz="2800" b="1" dirty="0" smtClean="0"/>
              <a:t>clinics</a:t>
            </a:r>
            <a:r>
              <a:rPr lang="en-US" sz="2800" dirty="0" smtClean="0"/>
              <a:t>.</a:t>
            </a:r>
          </a:p>
          <a:p>
            <a:pPr eaLnBrk="1" hangingPunct="1"/>
            <a:r>
              <a:rPr lang="en-US" sz="2800" b="1" dirty="0" smtClean="0"/>
              <a:t>Nine</a:t>
            </a:r>
            <a:r>
              <a:rPr lang="en-US" sz="2800" dirty="0" smtClean="0"/>
              <a:t> in </a:t>
            </a:r>
            <a:r>
              <a:rPr lang="en-US" sz="2800" b="1" dirty="0" smtClean="0"/>
              <a:t>ten</a:t>
            </a:r>
            <a:r>
              <a:rPr lang="en-US" sz="2800" dirty="0" smtClean="0"/>
              <a:t> facilities in </a:t>
            </a:r>
            <a:r>
              <a:rPr lang="en-US" sz="2800" b="1" dirty="0" smtClean="0"/>
              <a:t>Western</a:t>
            </a:r>
            <a:r>
              <a:rPr lang="en-US" sz="2800" dirty="0" smtClean="0"/>
              <a:t> </a:t>
            </a:r>
            <a:r>
              <a:rPr lang="en-US" sz="2800" b="1" dirty="0" smtClean="0"/>
              <a:t>Province</a:t>
            </a:r>
            <a:r>
              <a:rPr lang="en-US" sz="2800" dirty="0" smtClean="0"/>
              <a:t> have an HIV testing system, compared to only </a:t>
            </a:r>
            <a:r>
              <a:rPr lang="en-US" sz="2800" b="1" dirty="0" smtClean="0"/>
              <a:t>42%</a:t>
            </a:r>
            <a:r>
              <a:rPr lang="en-US" sz="2800" dirty="0" smtClean="0"/>
              <a:t> of facilities in </a:t>
            </a:r>
            <a:r>
              <a:rPr lang="en-US" sz="2800" b="1" dirty="0" smtClean="0"/>
              <a:t>North Eastern</a:t>
            </a:r>
            <a:r>
              <a:rPr lang="en-US" sz="2800" dirty="0" smtClean="0"/>
              <a:t>.</a:t>
            </a:r>
          </a:p>
          <a:p>
            <a:pPr eaLnBrk="1" hangingPunct="1"/>
            <a:r>
              <a:rPr lang="en-US" sz="2800" b="1" dirty="0" smtClean="0"/>
              <a:t>46%</a:t>
            </a:r>
            <a:r>
              <a:rPr lang="en-US" sz="2800" dirty="0" smtClean="0"/>
              <a:t> of facilities reporting an HIV testing system have </a:t>
            </a:r>
            <a:r>
              <a:rPr lang="en-US" sz="2800" b="1" dirty="0" smtClean="0"/>
              <a:t>all items for testing</a:t>
            </a:r>
            <a:r>
              <a:rPr lang="en-US" sz="2800" dirty="0" smtClean="0"/>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0"/>
            <a:ext cx="9144000" cy="1143000"/>
          </a:xfrm>
        </p:spPr>
        <p:txBody>
          <a:bodyPr/>
          <a:lstStyle/>
          <a:p>
            <a:pPr eaLnBrk="1" hangingPunct="1"/>
            <a:r>
              <a:rPr lang="en-US" b="1" smtClean="0"/>
              <a:t>Outline</a:t>
            </a:r>
          </a:p>
        </p:txBody>
      </p:sp>
      <p:sp>
        <p:nvSpPr>
          <p:cNvPr id="6" name="Content Placeholder 2"/>
          <p:cNvSpPr>
            <a:spLocks noGrp="1"/>
          </p:cNvSpPr>
          <p:nvPr>
            <p:ph idx="1"/>
          </p:nvPr>
        </p:nvSpPr>
        <p:spPr>
          <a:xfrm>
            <a:off x="304800" y="1143000"/>
            <a:ext cx="5105400" cy="4525963"/>
          </a:xfrm>
        </p:spPr>
        <p:txBody>
          <a:bodyPr rtlCol="0">
            <a:normAutofit fontScale="77500" lnSpcReduction="20000"/>
          </a:bodyPr>
          <a:lstStyle/>
          <a:p>
            <a:pPr eaLnBrk="1" fontAlgn="auto" hangingPunct="1">
              <a:lnSpc>
                <a:spcPct val="85000"/>
              </a:lnSpc>
              <a:spcBef>
                <a:spcPct val="30000"/>
              </a:spcBef>
              <a:spcAft>
                <a:spcPct val="20000"/>
              </a:spcAft>
              <a:buFont typeface="Arial" pitchFamily="34" charset="0"/>
              <a:buChar char="•"/>
              <a:defRPr/>
            </a:pPr>
            <a:r>
              <a:rPr lang="en-US" dirty="0" smtClean="0"/>
              <a:t>HIV/AIDS-Related Services</a:t>
            </a:r>
          </a:p>
          <a:p>
            <a:pPr eaLnBrk="1" fontAlgn="auto" hangingPunct="1">
              <a:lnSpc>
                <a:spcPct val="85000"/>
              </a:lnSpc>
              <a:spcBef>
                <a:spcPct val="30000"/>
              </a:spcBef>
              <a:spcAft>
                <a:spcPct val="20000"/>
              </a:spcAft>
              <a:buFont typeface="Arial" pitchFamily="34" charset="0"/>
              <a:buChar char="•"/>
              <a:defRPr/>
            </a:pPr>
            <a:r>
              <a:rPr lang="en-US" dirty="0" err="1" smtClean="0"/>
              <a:t>Counselling</a:t>
            </a:r>
            <a:r>
              <a:rPr lang="en-US" dirty="0" smtClean="0"/>
              <a:t> and Testing (CT)</a:t>
            </a:r>
          </a:p>
          <a:p>
            <a:pPr eaLnBrk="1" fontAlgn="auto" hangingPunct="1">
              <a:lnSpc>
                <a:spcPct val="85000"/>
              </a:lnSpc>
              <a:spcBef>
                <a:spcPct val="30000"/>
              </a:spcBef>
              <a:spcAft>
                <a:spcPct val="20000"/>
              </a:spcAft>
              <a:buFont typeface="Arial" pitchFamily="34" charset="0"/>
              <a:buChar char="•"/>
              <a:defRPr/>
            </a:pPr>
            <a:r>
              <a:rPr lang="en-US" b="1" dirty="0" smtClean="0">
                <a:solidFill>
                  <a:schemeClr val="accent1"/>
                </a:solidFill>
              </a:rPr>
              <a:t>Care and Support Services (TB, STIs, malaria)</a:t>
            </a:r>
          </a:p>
          <a:p>
            <a:pPr eaLnBrk="1" fontAlgn="auto" hangingPunct="1">
              <a:lnSpc>
                <a:spcPct val="85000"/>
              </a:lnSpc>
              <a:spcBef>
                <a:spcPct val="30000"/>
              </a:spcBef>
              <a:spcAft>
                <a:spcPct val="20000"/>
              </a:spcAft>
              <a:buFont typeface="Arial" pitchFamily="34" charset="0"/>
              <a:buChar char="•"/>
              <a:defRPr/>
            </a:pPr>
            <a:r>
              <a:rPr lang="en-US" dirty="0" smtClean="0"/>
              <a:t>Treatment of Opportunistic Infections and Advanced Level Services for HIV/AIDS</a:t>
            </a:r>
          </a:p>
          <a:p>
            <a:pPr eaLnBrk="1" fontAlgn="auto" hangingPunct="1">
              <a:lnSpc>
                <a:spcPct val="85000"/>
              </a:lnSpc>
              <a:spcBef>
                <a:spcPct val="30000"/>
              </a:spcBef>
              <a:spcAft>
                <a:spcPct val="20000"/>
              </a:spcAft>
              <a:buFont typeface="Arial" pitchFamily="34" charset="0"/>
              <a:buChar char="•"/>
              <a:defRPr/>
            </a:pPr>
            <a:r>
              <a:rPr lang="en-US" dirty="0" smtClean="0"/>
              <a:t>Antiretroviral Therapy (ART)</a:t>
            </a:r>
          </a:p>
          <a:p>
            <a:pPr eaLnBrk="1" fontAlgn="auto" hangingPunct="1">
              <a:lnSpc>
                <a:spcPct val="85000"/>
              </a:lnSpc>
              <a:spcBef>
                <a:spcPct val="30000"/>
              </a:spcBef>
              <a:spcAft>
                <a:spcPct val="20000"/>
              </a:spcAft>
              <a:buFont typeface="Arial" pitchFamily="34" charset="0"/>
              <a:buChar char="•"/>
              <a:defRPr/>
            </a:pPr>
            <a:r>
              <a:rPr lang="en-US" dirty="0" smtClean="0"/>
              <a:t>Prevention of Mother-to-Child-Transmission (PMTCT) </a:t>
            </a:r>
          </a:p>
          <a:p>
            <a:pPr eaLnBrk="1" fontAlgn="auto" hangingPunct="1">
              <a:lnSpc>
                <a:spcPct val="85000"/>
              </a:lnSpc>
              <a:spcBef>
                <a:spcPct val="30000"/>
              </a:spcBef>
              <a:spcAft>
                <a:spcPct val="20000"/>
              </a:spcAft>
              <a:buFont typeface="Arial" pitchFamily="34" charset="0"/>
              <a:buChar char="•"/>
              <a:defRPr/>
            </a:pPr>
            <a:r>
              <a:rPr lang="en-US" dirty="0" smtClean="0"/>
              <a:t>Post-exposure prophylaxis (PEP) and Youth Friendly Services (YFS)</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47800"/>
          </a:xfrm>
        </p:spPr>
        <p:txBody>
          <a:bodyPr rtlCol="0">
            <a:normAutofit fontScale="90000"/>
          </a:bodyPr>
          <a:lstStyle/>
          <a:p>
            <a:pPr eaLnBrk="1" fontAlgn="auto" hangingPunct="1">
              <a:spcAft>
                <a:spcPts val="0"/>
              </a:spcAft>
              <a:defRPr/>
            </a:pPr>
            <a:r>
              <a:rPr lang="en-US" b="1" dirty="0" smtClean="0"/>
              <a:t>HIV/AIDS Care and Support Services (CSS)</a:t>
            </a:r>
            <a:br>
              <a:rPr lang="en-US" b="1" dirty="0" smtClean="0"/>
            </a:br>
            <a:r>
              <a:rPr lang="en-US" b="1" dirty="0" smtClean="0"/>
              <a:t>KSPA Definition</a:t>
            </a:r>
            <a:endParaRPr lang="en-US" b="1" dirty="0"/>
          </a:p>
        </p:txBody>
      </p:sp>
      <p:sp>
        <p:nvSpPr>
          <p:cNvPr id="14339" name="Content Placeholder 2"/>
          <p:cNvSpPr>
            <a:spLocks noGrp="1"/>
          </p:cNvSpPr>
          <p:nvPr>
            <p:ph idx="1"/>
          </p:nvPr>
        </p:nvSpPr>
        <p:spPr>
          <a:xfrm>
            <a:off x="0" y="1600200"/>
            <a:ext cx="9144000" cy="5257800"/>
          </a:xfrm>
        </p:spPr>
        <p:txBody>
          <a:bodyPr/>
          <a:lstStyle/>
          <a:p>
            <a:pPr eaLnBrk="1" hangingPunct="1"/>
            <a:r>
              <a:rPr lang="en-US" sz="2800" dirty="0" smtClean="0"/>
              <a:t>Providers working in the facility provide treatment for any opportunistic infections or symptoms related to HIV/AIDS (such as treatment for topical fungal infections, </a:t>
            </a:r>
            <a:r>
              <a:rPr lang="en-US" sz="2800" dirty="0" err="1" smtClean="0"/>
              <a:t>cryptococcal</a:t>
            </a:r>
            <a:r>
              <a:rPr lang="en-US" sz="2800" dirty="0" smtClean="0"/>
              <a:t> meningitis, or Kaposi sarcoma) or provide (or prescribe) palliative care for patients (such as symptom or pain management or nursing care for the terminally ill), or provide nutritional rehabilitation services, including the prescription or provision of fortified protein supplements, or provide care for </a:t>
            </a:r>
            <a:r>
              <a:rPr lang="en-US" sz="2800" dirty="0" err="1" smtClean="0"/>
              <a:t>paediatric</a:t>
            </a:r>
            <a:r>
              <a:rPr lang="en-US" sz="2800" dirty="0" smtClean="0"/>
              <a:t> HIV/AIDS patients.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Placeholder 9"/>
          <p:cNvGraphicFramePr>
            <a:graphicFrameLocks noGrp="1"/>
          </p:cNvGraphicFramePr>
          <p:nvPr>
            <p:ph type="chart" idx="1"/>
          </p:nvPr>
        </p:nvGraphicFramePr>
        <p:xfrm>
          <a:off x="0" y="2057400"/>
          <a:ext cx="91440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2"/>
          <p:cNvSpPr txBox="1"/>
          <p:nvPr/>
        </p:nvSpPr>
        <p:spPr>
          <a:xfrm>
            <a:off x="0" y="762000"/>
            <a:ext cx="9144000" cy="400110"/>
          </a:xfrm>
          <a:prstGeom prst="rect">
            <a:avLst/>
          </a:prstGeom>
          <a:noFill/>
        </p:spPr>
        <p:txBody>
          <a:bodyPr wrap="square" rtlCol="0">
            <a:spAutoFit/>
          </a:bodyPr>
          <a:lstStyle/>
          <a:p>
            <a:pPr algn="ctr"/>
            <a:r>
              <a:rPr lang="en-US" sz="2000" i="1" dirty="0" smtClean="0">
                <a:latin typeface="+mn-lt"/>
              </a:rPr>
              <a:t>(Table 8.2)</a:t>
            </a:r>
            <a:endParaRPr lang="en-US" sz="2000" i="1" dirty="0">
              <a:latin typeface="+mn-lt"/>
            </a:endParaRPr>
          </a:p>
        </p:txBody>
      </p:sp>
      <p:sp>
        <p:nvSpPr>
          <p:cNvPr id="14" name="Title 1"/>
          <p:cNvSpPr>
            <a:spLocks noGrp="1"/>
          </p:cNvSpPr>
          <p:nvPr>
            <p:ph type="title"/>
          </p:nvPr>
        </p:nvSpPr>
        <p:spPr>
          <a:xfrm>
            <a:off x="0" y="0"/>
            <a:ext cx="9144000" cy="838200"/>
          </a:xfrm>
        </p:spPr>
        <p:txBody>
          <a:bodyPr/>
          <a:lstStyle/>
          <a:p>
            <a:pPr eaLnBrk="1" hangingPunct="1"/>
            <a:r>
              <a:rPr lang="en-US" b="1" dirty="0" smtClean="0"/>
              <a:t>Availability of CSS by Facility Type</a:t>
            </a:r>
            <a:endParaRPr lang="en-US" dirty="0" smtClean="0"/>
          </a:p>
        </p:txBody>
      </p:sp>
      <p:sp>
        <p:nvSpPr>
          <p:cNvPr id="15" name="TextBox 4"/>
          <p:cNvSpPr txBox="1">
            <a:spLocks noChangeArrowheads="1"/>
          </p:cNvSpPr>
          <p:nvPr/>
        </p:nvSpPr>
        <p:spPr bwMode="auto">
          <a:xfrm>
            <a:off x="0" y="13716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Percentage of </a:t>
            </a:r>
            <a:r>
              <a:rPr lang="en-US" i="1" dirty="0" smtClean="0">
                <a:latin typeface="Calibri" pitchFamily="34" charset="0"/>
              </a:rPr>
              <a:t>all facilities </a:t>
            </a:r>
            <a:r>
              <a:rPr lang="en-US" i="1" dirty="0">
                <a:latin typeface="Calibri" pitchFamily="34" charset="0"/>
              </a:rPr>
              <a:t>offering HIV/AIDS care and support services [CSS] (</a:t>
            </a:r>
            <a:r>
              <a:rPr lang="en-US" i="1" dirty="0" smtClean="0">
                <a:latin typeface="Calibri" pitchFamily="34" charset="0"/>
              </a:rPr>
              <a:t>N=690) </a:t>
            </a:r>
            <a:endParaRPr lang="en-US" i="1" dirty="0">
              <a:latin typeface="Calibri"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381000" y="2895600"/>
          <a:ext cx="8534400" cy="37338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0" y="1066800"/>
            <a:ext cx="9144000" cy="400110"/>
          </a:xfrm>
          <a:prstGeom prst="rect">
            <a:avLst/>
          </a:prstGeom>
          <a:noFill/>
        </p:spPr>
        <p:txBody>
          <a:bodyPr wrap="square" rtlCol="0">
            <a:spAutoFit/>
          </a:bodyPr>
          <a:lstStyle/>
          <a:p>
            <a:pPr algn="ctr"/>
            <a:r>
              <a:rPr lang="en-US" sz="2000" i="1" dirty="0" smtClean="0">
                <a:latin typeface="+mn-lt"/>
              </a:rPr>
              <a:t>(Table 8.2)</a:t>
            </a:r>
            <a:endParaRPr lang="en-US" sz="2000" i="1" dirty="0">
              <a:latin typeface="+mn-lt"/>
            </a:endParaRPr>
          </a:p>
        </p:txBody>
      </p:sp>
      <p:sp>
        <p:nvSpPr>
          <p:cNvPr id="4" name="Title 1"/>
          <p:cNvSpPr>
            <a:spLocks noGrp="1"/>
          </p:cNvSpPr>
          <p:nvPr>
            <p:ph type="title"/>
          </p:nvPr>
        </p:nvSpPr>
        <p:spPr>
          <a:xfrm>
            <a:off x="0" y="0"/>
            <a:ext cx="9144000" cy="990600"/>
          </a:xfrm>
        </p:spPr>
        <p:txBody>
          <a:bodyPr>
            <a:normAutofit fontScale="90000"/>
          </a:bodyPr>
          <a:lstStyle/>
          <a:p>
            <a:r>
              <a:rPr lang="en-US" b="1" dirty="0" smtClean="0"/>
              <a:t>Availability of CSS by Managing Authority</a:t>
            </a:r>
            <a:endParaRPr lang="en-US" dirty="0" smtClean="0"/>
          </a:p>
        </p:txBody>
      </p:sp>
      <p:sp>
        <p:nvSpPr>
          <p:cNvPr id="5" name="TextBox 4"/>
          <p:cNvSpPr txBox="1">
            <a:spLocks noChangeArrowheads="1"/>
          </p:cNvSpPr>
          <p:nvPr/>
        </p:nvSpPr>
        <p:spPr bwMode="auto">
          <a:xfrm>
            <a:off x="0" y="16002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Percentage of </a:t>
            </a:r>
            <a:r>
              <a:rPr lang="en-US" i="1" dirty="0" smtClean="0">
                <a:latin typeface="Calibri" pitchFamily="34" charset="0"/>
              </a:rPr>
              <a:t>all facilities </a:t>
            </a:r>
            <a:r>
              <a:rPr lang="en-US" i="1" dirty="0">
                <a:latin typeface="Calibri" pitchFamily="34" charset="0"/>
              </a:rPr>
              <a:t>offering HIV/AIDS care and support services [CSS] (</a:t>
            </a:r>
            <a:r>
              <a:rPr lang="en-US" i="1" dirty="0" smtClean="0">
                <a:latin typeface="Calibri" pitchFamily="34" charset="0"/>
              </a:rPr>
              <a:t>N=690) </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228600"/>
            <a:ext cx="9144000" cy="685800"/>
          </a:xfrm>
        </p:spPr>
        <p:txBody>
          <a:bodyPr>
            <a:normAutofit fontScale="90000"/>
          </a:bodyPr>
          <a:lstStyle/>
          <a:p>
            <a:pPr eaLnBrk="1" hangingPunct="1"/>
            <a:r>
              <a:rPr lang="en-US" sz="4000" b="1" dirty="0" smtClean="0">
                <a:latin typeface="+mn-lt"/>
              </a:rPr>
              <a:t>Availability of Care and Support Services </a:t>
            </a:r>
            <a:br>
              <a:rPr lang="en-US" sz="4000" b="1" dirty="0" smtClean="0">
                <a:latin typeface="+mn-lt"/>
              </a:rPr>
            </a:br>
            <a:r>
              <a:rPr lang="en-US" sz="4000" b="1" dirty="0" smtClean="0">
                <a:latin typeface="+mn-lt"/>
              </a:rPr>
              <a:t>by Province</a:t>
            </a:r>
          </a:p>
        </p:txBody>
      </p:sp>
      <p:sp>
        <p:nvSpPr>
          <p:cNvPr id="16388" name="TextBox 57"/>
          <p:cNvSpPr txBox="1">
            <a:spLocks noChangeArrowheads="1"/>
          </p:cNvSpPr>
          <p:nvPr/>
        </p:nvSpPr>
        <p:spPr bwMode="auto">
          <a:xfrm>
            <a:off x="5943600" y="4876800"/>
            <a:ext cx="2590800" cy="923925"/>
          </a:xfrm>
          <a:prstGeom prst="rect">
            <a:avLst/>
          </a:prstGeom>
          <a:noFill/>
          <a:ln w="9525">
            <a:noFill/>
            <a:miter lim="800000"/>
            <a:headEnd/>
            <a:tailEnd/>
          </a:ln>
        </p:spPr>
        <p:txBody>
          <a:bodyPr>
            <a:spAutoFit/>
          </a:bodyPr>
          <a:lstStyle/>
          <a:p>
            <a:r>
              <a:rPr lang="en-US" i="1" dirty="0">
                <a:latin typeface="+mn-lt"/>
              </a:rPr>
              <a:t>Percentage of all facilities offering CSS</a:t>
            </a:r>
          </a:p>
          <a:p>
            <a:r>
              <a:rPr lang="en-US" i="1" dirty="0">
                <a:latin typeface="+mn-lt"/>
              </a:rPr>
              <a:t>(</a:t>
            </a:r>
            <a:r>
              <a:rPr lang="en-US" i="1" dirty="0" smtClean="0">
                <a:latin typeface="+mn-lt"/>
              </a:rPr>
              <a:t>N=690)</a:t>
            </a:r>
            <a:endParaRPr lang="en-US" i="1" dirty="0">
              <a:latin typeface="+mn-lt"/>
            </a:endParaRPr>
          </a:p>
        </p:txBody>
      </p:sp>
      <p:sp>
        <p:nvSpPr>
          <p:cNvPr id="16404" name="TextBox 72"/>
          <p:cNvSpPr txBox="1">
            <a:spLocks noChangeArrowheads="1"/>
          </p:cNvSpPr>
          <p:nvPr/>
        </p:nvSpPr>
        <p:spPr bwMode="auto">
          <a:xfrm>
            <a:off x="6096000" y="2362200"/>
            <a:ext cx="1600200" cy="830263"/>
          </a:xfrm>
          <a:prstGeom prst="rect">
            <a:avLst/>
          </a:prstGeom>
          <a:noFill/>
          <a:ln w="9525">
            <a:noFill/>
            <a:miter lim="800000"/>
            <a:headEnd/>
            <a:tailEnd/>
          </a:ln>
        </p:spPr>
        <p:txBody>
          <a:bodyPr>
            <a:spAutoFit/>
          </a:bodyPr>
          <a:lstStyle/>
          <a:p>
            <a:pPr algn="ctr"/>
            <a:r>
              <a:rPr lang="en-US" sz="2400" b="1" dirty="0" smtClean="0">
                <a:latin typeface="+mn-lt"/>
              </a:rPr>
              <a:t>Kenya</a:t>
            </a:r>
            <a:endParaRPr lang="en-US" sz="2400" b="1" dirty="0">
              <a:latin typeface="+mn-lt"/>
            </a:endParaRPr>
          </a:p>
          <a:p>
            <a:pPr algn="ctr"/>
            <a:r>
              <a:rPr lang="en-US" sz="2400" b="1" dirty="0" smtClean="0">
                <a:latin typeface="+mn-lt"/>
              </a:rPr>
              <a:t>64%</a:t>
            </a:r>
            <a:endParaRPr lang="en-US" sz="2400" b="1" dirty="0">
              <a:latin typeface="+mn-lt"/>
            </a:endParaRPr>
          </a:p>
        </p:txBody>
      </p:sp>
      <p:sp>
        <p:nvSpPr>
          <p:cNvPr id="16405" name="TextBox 74"/>
          <p:cNvSpPr txBox="1">
            <a:spLocks noChangeArrowheads="1"/>
          </p:cNvSpPr>
          <p:nvPr/>
        </p:nvSpPr>
        <p:spPr bwMode="auto">
          <a:xfrm>
            <a:off x="5715000" y="3657600"/>
            <a:ext cx="2286000" cy="400050"/>
          </a:xfrm>
          <a:prstGeom prst="rect">
            <a:avLst/>
          </a:prstGeom>
          <a:noFill/>
          <a:ln w="9525">
            <a:noFill/>
            <a:miter lim="800000"/>
            <a:headEnd/>
            <a:tailEnd/>
          </a:ln>
        </p:spPr>
        <p:txBody>
          <a:bodyPr>
            <a:spAutoFit/>
          </a:bodyPr>
          <a:lstStyle/>
          <a:p>
            <a:pPr algn="ctr"/>
            <a:r>
              <a:rPr lang="en-US" sz="2000" i="1">
                <a:latin typeface="+mn-lt"/>
              </a:rPr>
              <a:t>(Table 8.2)</a:t>
            </a:r>
          </a:p>
        </p:txBody>
      </p:sp>
      <p:sp>
        <p:nvSpPr>
          <p:cNvPr id="74" name="Freeform 6"/>
          <p:cNvSpPr>
            <a:spLocks/>
          </p:cNvSpPr>
          <p:nvPr/>
        </p:nvSpPr>
        <p:spPr bwMode="auto">
          <a:xfrm>
            <a:off x="1050925" y="533400"/>
            <a:ext cx="2454275" cy="5192844"/>
          </a:xfrm>
          <a:custGeom>
            <a:avLst/>
            <a:gdLst/>
            <a:ahLst/>
            <a:cxnLst>
              <a:cxn ang="0">
                <a:pos x="101" y="109"/>
              </a:cxn>
              <a:cxn ang="0">
                <a:pos x="139" y="76"/>
              </a:cxn>
              <a:cxn ang="0">
                <a:pos x="185" y="39"/>
              </a:cxn>
              <a:cxn ang="0">
                <a:pos x="216" y="2"/>
              </a:cxn>
              <a:cxn ang="0">
                <a:pos x="254" y="4"/>
              </a:cxn>
              <a:cxn ang="0">
                <a:pos x="308" y="21"/>
              </a:cxn>
              <a:cxn ang="0">
                <a:pos x="305" y="58"/>
              </a:cxn>
              <a:cxn ang="0">
                <a:pos x="344" y="168"/>
              </a:cxn>
              <a:cxn ang="0">
                <a:pos x="453" y="487"/>
              </a:cxn>
              <a:cxn ang="0">
                <a:pos x="497" y="569"/>
              </a:cxn>
              <a:cxn ang="0">
                <a:pos x="547" y="593"/>
              </a:cxn>
              <a:cxn ang="0">
                <a:pos x="573" y="637"/>
              </a:cxn>
              <a:cxn ang="0">
                <a:pos x="591" y="660"/>
              </a:cxn>
              <a:cxn ang="0">
                <a:pos x="645" y="661"/>
              </a:cxn>
              <a:cxn ang="0">
                <a:pos x="681" y="759"/>
              </a:cxn>
              <a:cxn ang="0">
                <a:pos x="603" y="811"/>
              </a:cxn>
              <a:cxn ang="0">
                <a:pos x="558" y="796"/>
              </a:cxn>
              <a:cxn ang="0">
                <a:pos x="480" y="811"/>
              </a:cxn>
              <a:cxn ang="0">
                <a:pos x="564" y="879"/>
              </a:cxn>
              <a:cxn ang="0">
                <a:pos x="513" y="917"/>
              </a:cxn>
              <a:cxn ang="0">
                <a:pos x="485" y="959"/>
              </a:cxn>
              <a:cxn ang="0">
                <a:pos x="470" y="932"/>
              </a:cxn>
              <a:cxn ang="0">
                <a:pos x="429" y="904"/>
              </a:cxn>
              <a:cxn ang="0">
                <a:pos x="372" y="929"/>
              </a:cxn>
              <a:cxn ang="0">
                <a:pos x="421" y="1014"/>
              </a:cxn>
              <a:cxn ang="0">
                <a:pos x="426" y="1056"/>
              </a:cxn>
              <a:cxn ang="0">
                <a:pos x="418" y="1120"/>
              </a:cxn>
              <a:cxn ang="0">
                <a:pos x="482" y="1147"/>
              </a:cxn>
              <a:cxn ang="0">
                <a:pos x="513" y="1187"/>
              </a:cxn>
              <a:cxn ang="0">
                <a:pos x="550" y="1241"/>
              </a:cxn>
              <a:cxn ang="0">
                <a:pos x="652" y="1360"/>
              </a:cxn>
              <a:cxn ang="0">
                <a:pos x="656" y="1381"/>
              </a:cxn>
              <a:cxn ang="0">
                <a:pos x="622" y="1443"/>
              </a:cxn>
              <a:cxn ang="0">
                <a:pos x="576" y="1398"/>
              </a:cxn>
              <a:cxn ang="0">
                <a:pos x="362" y="1279"/>
              </a:cxn>
              <a:cxn ang="0">
                <a:pos x="120" y="1145"/>
              </a:cxn>
              <a:cxn ang="0">
                <a:pos x="99" y="1078"/>
              </a:cxn>
              <a:cxn ang="0">
                <a:pos x="180" y="1042"/>
              </a:cxn>
              <a:cxn ang="0">
                <a:pos x="192" y="938"/>
              </a:cxn>
              <a:cxn ang="0">
                <a:pos x="222" y="943"/>
              </a:cxn>
              <a:cxn ang="0">
                <a:pos x="126" y="913"/>
              </a:cxn>
              <a:cxn ang="0">
                <a:pos x="152" y="840"/>
              </a:cxn>
              <a:cxn ang="0">
                <a:pos x="143" y="815"/>
              </a:cxn>
              <a:cxn ang="0">
                <a:pos x="196" y="788"/>
              </a:cxn>
              <a:cxn ang="0">
                <a:pos x="150" y="770"/>
              </a:cxn>
              <a:cxn ang="0">
                <a:pos x="101" y="736"/>
              </a:cxn>
              <a:cxn ang="0">
                <a:pos x="128" y="708"/>
              </a:cxn>
              <a:cxn ang="0">
                <a:pos x="135" y="688"/>
              </a:cxn>
              <a:cxn ang="0">
                <a:pos x="148" y="654"/>
              </a:cxn>
              <a:cxn ang="0">
                <a:pos x="169" y="595"/>
              </a:cxn>
              <a:cxn ang="0">
                <a:pos x="148" y="509"/>
              </a:cxn>
              <a:cxn ang="0">
                <a:pos x="126" y="434"/>
              </a:cxn>
              <a:cxn ang="0">
                <a:pos x="95" y="396"/>
              </a:cxn>
              <a:cxn ang="0">
                <a:pos x="68" y="329"/>
              </a:cxn>
              <a:cxn ang="0">
                <a:pos x="61" y="285"/>
              </a:cxn>
              <a:cxn ang="0">
                <a:pos x="9" y="209"/>
              </a:cxn>
              <a:cxn ang="0">
                <a:pos x="67" y="140"/>
              </a:cxn>
            </a:cxnLst>
            <a:rect l="0" t="0" r="r" b="b"/>
            <a:pathLst>
              <a:path w="682" h="1443">
                <a:moveTo>
                  <a:pt x="67" y="140"/>
                </a:moveTo>
                <a:lnTo>
                  <a:pt x="67" y="138"/>
                </a:lnTo>
                <a:lnTo>
                  <a:pt x="76" y="130"/>
                </a:lnTo>
                <a:lnTo>
                  <a:pt x="87" y="122"/>
                </a:lnTo>
                <a:lnTo>
                  <a:pt x="92" y="115"/>
                </a:lnTo>
                <a:lnTo>
                  <a:pt x="101" y="109"/>
                </a:lnTo>
                <a:lnTo>
                  <a:pt x="106" y="104"/>
                </a:lnTo>
                <a:lnTo>
                  <a:pt x="111" y="99"/>
                </a:lnTo>
                <a:lnTo>
                  <a:pt x="120" y="94"/>
                </a:lnTo>
                <a:lnTo>
                  <a:pt x="125" y="88"/>
                </a:lnTo>
                <a:lnTo>
                  <a:pt x="133" y="81"/>
                </a:lnTo>
                <a:lnTo>
                  <a:pt x="139" y="76"/>
                </a:lnTo>
                <a:lnTo>
                  <a:pt x="144" y="72"/>
                </a:lnTo>
                <a:lnTo>
                  <a:pt x="152" y="65"/>
                </a:lnTo>
                <a:lnTo>
                  <a:pt x="163" y="57"/>
                </a:lnTo>
                <a:lnTo>
                  <a:pt x="170" y="51"/>
                </a:lnTo>
                <a:lnTo>
                  <a:pt x="175" y="46"/>
                </a:lnTo>
                <a:lnTo>
                  <a:pt x="185" y="39"/>
                </a:lnTo>
                <a:lnTo>
                  <a:pt x="190" y="34"/>
                </a:lnTo>
                <a:lnTo>
                  <a:pt x="196" y="25"/>
                </a:lnTo>
                <a:lnTo>
                  <a:pt x="204" y="15"/>
                </a:lnTo>
                <a:lnTo>
                  <a:pt x="214" y="2"/>
                </a:lnTo>
                <a:lnTo>
                  <a:pt x="216" y="0"/>
                </a:lnTo>
                <a:lnTo>
                  <a:pt x="216" y="2"/>
                </a:lnTo>
                <a:lnTo>
                  <a:pt x="220" y="12"/>
                </a:lnTo>
                <a:lnTo>
                  <a:pt x="225" y="16"/>
                </a:lnTo>
                <a:lnTo>
                  <a:pt x="229" y="16"/>
                </a:lnTo>
                <a:lnTo>
                  <a:pt x="239" y="9"/>
                </a:lnTo>
                <a:lnTo>
                  <a:pt x="245" y="4"/>
                </a:lnTo>
                <a:lnTo>
                  <a:pt x="254" y="4"/>
                </a:lnTo>
                <a:lnTo>
                  <a:pt x="259" y="4"/>
                </a:lnTo>
                <a:lnTo>
                  <a:pt x="291" y="15"/>
                </a:lnTo>
                <a:lnTo>
                  <a:pt x="297" y="19"/>
                </a:lnTo>
                <a:lnTo>
                  <a:pt x="299" y="20"/>
                </a:lnTo>
                <a:lnTo>
                  <a:pt x="303" y="21"/>
                </a:lnTo>
                <a:lnTo>
                  <a:pt x="308" y="21"/>
                </a:lnTo>
                <a:lnTo>
                  <a:pt x="303" y="31"/>
                </a:lnTo>
                <a:lnTo>
                  <a:pt x="303" y="36"/>
                </a:lnTo>
                <a:lnTo>
                  <a:pt x="305" y="42"/>
                </a:lnTo>
                <a:lnTo>
                  <a:pt x="309" y="47"/>
                </a:lnTo>
                <a:lnTo>
                  <a:pt x="308" y="53"/>
                </a:lnTo>
                <a:lnTo>
                  <a:pt x="305" y="58"/>
                </a:lnTo>
                <a:lnTo>
                  <a:pt x="301" y="62"/>
                </a:lnTo>
                <a:lnTo>
                  <a:pt x="299" y="110"/>
                </a:lnTo>
                <a:lnTo>
                  <a:pt x="324" y="136"/>
                </a:lnTo>
                <a:lnTo>
                  <a:pt x="327" y="138"/>
                </a:lnTo>
                <a:lnTo>
                  <a:pt x="328" y="156"/>
                </a:lnTo>
                <a:lnTo>
                  <a:pt x="344" y="168"/>
                </a:lnTo>
                <a:lnTo>
                  <a:pt x="344" y="189"/>
                </a:lnTo>
                <a:lnTo>
                  <a:pt x="344" y="204"/>
                </a:lnTo>
                <a:lnTo>
                  <a:pt x="344" y="260"/>
                </a:lnTo>
                <a:lnTo>
                  <a:pt x="343" y="275"/>
                </a:lnTo>
                <a:lnTo>
                  <a:pt x="344" y="370"/>
                </a:lnTo>
                <a:lnTo>
                  <a:pt x="453" y="487"/>
                </a:lnTo>
                <a:lnTo>
                  <a:pt x="460" y="487"/>
                </a:lnTo>
                <a:lnTo>
                  <a:pt x="463" y="497"/>
                </a:lnTo>
                <a:lnTo>
                  <a:pt x="475" y="531"/>
                </a:lnTo>
                <a:lnTo>
                  <a:pt x="487" y="540"/>
                </a:lnTo>
                <a:lnTo>
                  <a:pt x="491" y="554"/>
                </a:lnTo>
                <a:lnTo>
                  <a:pt x="497" y="569"/>
                </a:lnTo>
                <a:lnTo>
                  <a:pt x="510" y="573"/>
                </a:lnTo>
                <a:lnTo>
                  <a:pt x="519" y="574"/>
                </a:lnTo>
                <a:lnTo>
                  <a:pt x="528" y="575"/>
                </a:lnTo>
                <a:lnTo>
                  <a:pt x="532" y="577"/>
                </a:lnTo>
                <a:lnTo>
                  <a:pt x="544" y="589"/>
                </a:lnTo>
                <a:lnTo>
                  <a:pt x="547" y="593"/>
                </a:lnTo>
                <a:lnTo>
                  <a:pt x="566" y="615"/>
                </a:lnTo>
                <a:lnTo>
                  <a:pt x="566" y="619"/>
                </a:lnTo>
                <a:lnTo>
                  <a:pt x="568" y="626"/>
                </a:lnTo>
                <a:lnTo>
                  <a:pt x="569" y="630"/>
                </a:lnTo>
                <a:lnTo>
                  <a:pt x="570" y="633"/>
                </a:lnTo>
                <a:lnTo>
                  <a:pt x="573" y="637"/>
                </a:lnTo>
                <a:lnTo>
                  <a:pt x="579" y="641"/>
                </a:lnTo>
                <a:lnTo>
                  <a:pt x="581" y="644"/>
                </a:lnTo>
                <a:lnTo>
                  <a:pt x="584" y="645"/>
                </a:lnTo>
                <a:lnTo>
                  <a:pt x="585" y="649"/>
                </a:lnTo>
                <a:lnTo>
                  <a:pt x="589" y="657"/>
                </a:lnTo>
                <a:lnTo>
                  <a:pt x="591" y="660"/>
                </a:lnTo>
                <a:lnTo>
                  <a:pt x="592" y="664"/>
                </a:lnTo>
                <a:lnTo>
                  <a:pt x="596" y="675"/>
                </a:lnTo>
                <a:lnTo>
                  <a:pt x="600" y="675"/>
                </a:lnTo>
                <a:lnTo>
                  <a:pt x="625" y="669"/>
                </a:lnTo>
                <a:lnTo>
                  <a:pt x="629" y="667"/>
                </a:lnTo>
                <a:lnTo>
                  <a:pt x="645" y="661"/>
                </a:lnTo>
                <a:lnTo>
                  <a:pt x="660" y="675"/>
                </a:lnTo>
                <a:lnTo>
                  <a:pt x="662" y="702"/>
                </a:lnTo>
                <a:lnTo>
                  <a:pt x="678" y="720"/>
                </a:lnTo>
                <a:lnTo>
                  <a:pt x="679" y="732"/>
                </a:lnTo>
                <a:lnTo>
                  <a:pt x="679" y="739"/>
                </a:lnTo>
                <a:lnTo>
                  <a:pt x="681" y="759"/>
                </a:lnTo>
                <a:lnTo>
                  <a:pt x="681" y="773"/>
                </a:lnTo>
                <a:lnTo>
                  <a:pt x="682" y="780"/>
                </a:lnTo>
                <a:lnTo>
                  <a:pt x="655" y="789"/>
                </a:lnTo>
                <a:lnTo>
                  <a:pt x="632" y="797"/>
                </a:lnTo>
                <a:lnTo>
                  <a:pt x="607" y="810"/>
                </a:lnTo>
                <a:lnTo>
                  <a:pt x="603" y="811"/>
                </a:lnTo>
                <a:lnTo>
                  <a:pt x="592" y="815"/>
                </a:lnTo>
                <a:lnTo>
                  <a:pt x="572" y="814"/>
                </a:lnTo>
                <a:lnTo>
                  <a:pt x="569" y="814"/>
                </a:lnTo>
                <a:lnTo>
                  <a:pt x="562" y="808"/>
                </a:lnTo>
                <a:lnTo>
                  <a:pt x="562" y="803"/>
                </a:lnTo>
                <a:lnTo>
                  <a:pt x="558" y="796"/>
                </a:lnTo>
                <a:lnTo>
                  <a:pt x="553" y="789"/>
                </a:lnTo>
                <a:lnTo>
                  <a:pt x="546" y="784"/>
                </a:lnTo>
                <a:lnTo>
                  <a:pt x="521" y="780"/>
                </a:lnTo>
                <a:lnTo>
                  <a:pt x="517" y="780"/>
                </a:lnTo>
                <a:lnTo>
                  <a:pt x="497" y="785"/>
                </a:lnTo>
                <a:lnTo>
                  <a:pt x="480" y="811"/>
                </a:lnTo>
                <a:lnTo>
                  <a:pt x="502" y="816"/>
                </a:lnTo>
                <a:lnTo>
                  <a:pt x="536" y="821"/>
                </a:lnTo>
                <a:lnTo>
                  <a:pt x="562" y="823"/>
                </a:lnTo>
                <a:lnTo>
                  <a:pt x="570" y="855"/>
                </a:lnTo>
                <a:lnTo>
                  <a:pt x="569" y="860"/>
                </a:lnTo>
                <a:lnTo>
                  <a:pt x="564" y="879"/>
                </a:lnTo>
                <a:lnTo>
                  <a:pt x="547" y="895"/>
                </a:lnTo>
                <a:lnTo>
                  <a:pt x="543" y="898"/>
                </a:lnTo>
                <a:lnTo>
                  <a:pt x="536" y="902"/>
                </a:lnTo>
                <a:lnTo>
                  <a:pt x="532" y="904"/>
                </a:lnTo>
                <a:lnTo>
                  <a:pt x="519" y="908"/>
                </a:lnTo>
                <a:lnTo>
                  <a:pt x="513" y="917"/>
                </a:lnTo>
                <a:lnTo>
                  <a:pt x="509" y="940"/>
                </a:lnTo>
                <a:lnTo>
                  <a:pt x="509" y="946"/>
                </a:lnTo>
                <a:lnTo>
                  <a:pt x="508" y="950"/>
                </a:lnTo>
                <a:lnTo>
                  <a:pt x="498" y="961"/>
                </a:lnTo>
                <a:lnTo>
                  <a:pt x="489" y="962"/>
                </a:lnTo>
                <a:lnTo>
                  <a:pt x="485" y="959"/>
                </a:lnTo>
                <a:lnTo>
                  <a:pt x="482" y="957"/>
                </a:lnTo>
                <a:lnTo>
                  <a:pt x="476" y="951"/>
                </a:lnTo>
                <a:lnTo>
                  <a:pt x="476" y="946"/>
                </a:lnTo>
                <a:lnTo>
                  <a:pt x="479" y="942"/>
                </a:lnTo>
                <a:lnTo>
                  <a:pt x="480" y="936"/>
                </a:lnTo>
                <a:lnTo>
                  <a:pt x="470" y="932"/>
                </a:lnTo>
                <a:lnTo>
                  <a:pt x="446" y="938"/>
                </a:lnTo>
                <a:lnTo>
                  <a:pt x="434" y="936"/>
                </a:lnTo>
                <a:lnTo>
                  <a:pt x="427" y="929"/>
                </a:lnTo>
                <a:lnTo>
                  <a:pt x="426" y="924"/>
                </a:lnTo>
                <a:lnTo>
                  <a:pt x="436" y="910"/>
                </a:lnTo>
                <a:lnTo>
                  <a:pt x="429" y="904"/>
                </a:lnTo>
                <a:lnTo>
                  <a:pt x="415" y="891"/>
                </a:lnTo>
                <a:lnTo>
                  <a:pt x="392" y="901"/>
                </a:lnTo>
                <a:lnTo>
                  <a:pt x="381" y="910"/>
                </a:lnTo>
                <a:lnTo>
                  <a:pt x="378" y="915"/>
                </a:lnTo>
                <a:lnTo>
                  <a:pt x="373" y="924"/>
                </a:lnTo>
                <a:lnTo>
                  <a:pt x="372" y="929"/>
                </a:lnTo>
                <a:lnTo>
                  <a:pt x="369" y="953"/>
                </a:lnTo>
                <a:lnTo>
                  <a:pt x="369" y="957"/>
                </a:lnTo>
                <a:lnTo>
                  <a:pt x="373" y="965"/>
                </a:lnTo>
                <a:lnTo>
                  <a:pt x="380" y="977"/>
                </a:lnTo>
                <a:lnTo>
                  <a:pt x="400" y="992"/>
                </a:lnTo>
                <a:lnTo>
                  <a:pt x="421" y="1014"/>
                </a:lnTo>
                <a:lnTo>
                  <a:pt x="422" y="1021"/>
                </a:lnTo>
                <a:lnTo>
                  <a:pt x="425" y="1037"/>
                </a:lnTo>
                <a:lnTo>
                  <a:pt x="422" y="1041"/>
                </a:lnTo>
                <a:lnTo>
                  <a:pt x="423" y="1045"/>
                </a:lnTo>
                <a:lnTo>
                  <a:pt x="425" y="1052"/>
                </a:lnTo>
                <a:lnTo>
                  <a:pt x="426" y="1056"/>
                </a:lnTo>
                <a:lnTo>
                  <a:pt x="430" y="1068"/>
                </a:lnTo>
                <a:lnTo>
                  <a:pt x="433" y="1083"/>
                </a:lnTo>
                <a:lnTo>
                  <a:pt x="434" y="1094"/>
                </a:lnTo>
                <a:lnTo>
                  <a:pt x="427" y="1097"/>
                </a:lnTo>
                <a:lnTo>
                  <a:pt x="421" y="1115"/>
                </a:lnTo>
                <a:lnTo>
                  <a:pt x="418" y="1120"/>
                </a:lnTo>
                <a:lnTo>
                  <a:pt x="434" y="1123"/>
                </a:lnTo>
                <a:lnTo>
                  <a:pt x="444" y="1126"/>
                </a:lnTo>
                <a:lnTo>
                  <a:pt x="449" y="1128"/>
                </a:lnTo>
                <a:lnTo>
                  <a:pt x="456" y="1134"/>
                </a:lnTo>
                <a:lnTo>
                  <a:pt x="472" y="1143"/>
                </a:lnTo>
                <a:lnTo>
                  <a:pt x="482" y="1147"/>
                </a:lnTo>
                <a:lnTo>
                  <a:pt x="482" y="1147"/>
                </a:lnTo>
                <a:lnTo>
                  <a:pt x="480" y="1155"/>
                </a:lnTo>
                <a:lnTo>
                  <a:pt x="490" y="1153"/>
                </a:lnTo>
                <a:lnTo>
                  <a:pt x="497" y="1162"/>
                </a:lnTo>
                <a:lnTo>
                  <a:pt x="506" y="1179"/>
                </a:lnTo>
                <a:lnTo>
                  <a:pt x="513" y="1187"/>
                </a:lnTo>
                <a:lnTo>
                  <a:pt x="525" y="1200"/>
                </a:lnTo>
                <a:lnTo>
                  <a:pt x="528" y="1214"/>
                </a:lnTo>
                <a:lnTo>
                  <a:pt x="528" y="1218"/>
                </a:lnTo>
                <a:lnTo>
                  <a:pt x="531" y="1229"/>
                </a:lnTo>
                <a:lnTo>
                  <a:pt x="535" y="1232"/>
                </a:lnTo>
                <a:lnTo>
                  <a:pt x="550" y="1241"/>
                </a:lnTo>
                <a:lnTo>
                  <a:pt x="595" y="1264"/>
                </a:lnTo>
                <a:lnTo>
                  <a:pt x="614" y="1273"/>
                </a:lnTo>
                <a:lnTo>
                  <a:pt x="617" y="1283"/>
                </a:lnTo>
                <a:lnTo>
                  <a:pt x="603" y="1304"/>
                </a:lnTo>
                <a:lnTo>
                  <a:pt x="648" y="1356"/>
                </a:lnTo>
                <a:lnTo>
                  <a:pt x="652" y="1360"/>
                </a:lnTo>
                <a:lnTo>
                  <a:pt x="655" y="1362"/>
                </a:lnTo>
                <a:lnTo>
                  <a:pt x="656" y="1368"/>
                </a:lnTo>
                <a:lnTo>
                  <a:pt x="657" y="1371"/>
                </a:lnTo>
                <a:lnTo>
                  <a:pt x="657" y="1376"/>
                </a:lnTo>
                <a:lnTo>
                  <a:pt x="657" y="1377"/>
                </a:lnTo>
                <a:lnTo>
                  <a:pt x="656" y="1381"/>
                </a:lnTo>
                <a:lnTo>
                  <a:pt x="651" y="1399"/>
                </a:lnTo>
                <a:lnTo>
                  <a:pt x="649" y="1405"/>
                </a:lnTo>
                <a:lnTo>
                  <a:pt x="645" y="1416"/>
                </a:lnTo>
                <a:lnTo>
                  <a:pt x="645" y="1421"/>
                </a:lnTo>
                <a:lnTo>
                  <a:pt x="644" y="1443"/>
                </a:lnTo>
                <a:lnTo>
                  <a:pt x="622" y="1443"/>
                </a:lnTo>
                <a:lnTo>
                  <a:pt x="622" y="1443"/>
                </a:lnTo>
                <a:lnTo>
                  <a:pt x="617" y="1421"/>
                </a:lnTo>
                <a:lnTo>
                  <a:pt x="604" y="1411"/>
                </a:lnTo>
                <a:lnTo>
                  <a:pt x="592" y="1405"/>
                </a:lnTo>
                <a:lnTo>
                  <a:pt x="588" y="1402"/>
                </a:lnTo>
                <a:lnTo>
                  <a:pt x="576" y="1398"/>
                </a:lnTo>
                <a:lnTo>
                  <a:pt x="551" y="1383"/>
                </a:lnTo>
                <a:lnTo>
                  <a:pt x="542" y="1379"/>
                </a:lnTo>
                <a:lnTo>
                  <a:pt x="538" y="1376"/>
                </a:lnTo>
                <a:lnTo>
                  <a:pt x="451" y="1328"/>
                </a:lnTo>
                <a:lnTo>
                  <a:pt x="391" y="1296"/>
                </a:lnTo>
                <a:lnTo>
                  <a:pt x="362" y="1279"/>
                </a:lnTo>
                <a:lnTo>
                  <a:pt x="342" y="1267"/>
                </a:lnTo>
                <a:lnTo>
                  <a:pt x="316" y="1254"/>
                </a:lnTo>
                <a:lnTo>
                  <a:pt x="282" y="1236"/>
                </a:lnTo>
                <a:lnTo>
                  <a:pt x="212" y="1198"/>
                </a:lnTo>
                <a:lnTo>
                  <a:pt x="120" y="1146"/>
                </a:lnTo>
                <a:lnTo>
                  <a:pt x="120" y="1145"/>
                </a:lnTo>
                <a:lnTo>
                  <a:pt x="117" y="1135"/>
                </a:lnTo>
                <a:lnTo>
                  <a:pt x="111" y="1112"/>
                </a:lnTo>
                <a:lnTo>
                  <a:pt x="105" y="1106"/>
                </a:lnTo>
                <a:lnTo>
                  <a:pt x="99" y="1096"/>
                </a:lnTo>
                <a:lnTo>
                  <a:pt x="95" y="1081"/>
                </a:lnTo>
                <a:lnTo>
                  <a:pt x="99" y="1078"/>
                </a:lnTo>
                <a:lnTo>
                  <a:pt x="109" y="1072"/>
                </a:lnTo>
                <a:lnTo>
                  <a:pt x="117" y="1074"/>
                </a:lnTo>
                <a:lnTo>
                  <a:pt x="132" y="1071"/>
                </a:lnTo>
                <a:lnTo>
                  <a:pt x="158" y="1063"/>
                </a:lnTo>
                <a:lnTo>
                  <a:pt x="166" y="1060"/>
                </a:lnTo>
                <a:lnTo>
                  <a:pt x="180" y="1042"/>
                </a:lnTo>
                <a:lnTo>
                  <a:pt x="171" y="984"/>
                </a:lnTo>
                <a:lnTo>
                  <a:pt x="169" y="980"/>
                </a:lnTo>
                <a:lnTo>
                  <a:pt x="167" y="973"/>
                </a:lnTo>
                <a:lnTo>
                  <a:pt x="175" y="947"/>
                </a:lnTo>
                <a:lnTo>
                  <a:pt x="184" y="940"/>
                </a:lnTo>
                <a:lnTo>
                  <a:pt x="192" y="938"/>
                </a:lnTo>
                <a:lnTo>
                  <a:pt x="203" y="940"/>
                </a:lnTo>
                <a:lnTo>
                  <a:pt x="207" y="946"/>
                </a:lnTo>
                <a:lnTo>
                  <a:pt x="215" y="953"/>
                </a:lnTo>
                <a:lnTo>
                  <a:pt x="220" y="954"/>
                </a:lnTo>
                <a:lnTo>
                  <a:pt x="222" y="947"/>
                </a:lnTo>
                <a:lnTo>
                  <a:pt x="222" y="943"/>
                </a:lnTo>
                <a:lnTo>
                  <a:pt x="201" y="917"/>
                </a:lnTo>
                <a:lnTo>
                  <a:pt x="184" y="915"/>
                </a:lnTo>
                <a:lnTo>
                  <a:pt x="180" y="920"/>
                </a:lnTo>
                <a:lnTo>
                  <a:pt x="177" y="921"/>
                </a:lnTo>
                <a:lnTo>
                  <a:pt x="136" y="917"/>
                </a:lnTo>
                <a:lnTo>
                  <a:pt x="126" y="913"/>
                </a:lnTo>
                <a:lnTo>
                  <a:pt x="136" y="902"/>
                </a:lnTo>
                <a:lnTo>
                  <a:pt x="139" y="900"/>
                </a:lnTo>
                <a:lnTo>
                  <a:pt x="151" y="882"/>
                </a:lnTo>
                <a:lnTo>
                  <a:pt x="156" y="870"/>
                </a:lnTo>
                <a:lnTo>
                  <a:pt x="155" y="848"/>
                </a:lnTo>
                <a:lnTo>
                  <a:pt x="152" y="840"/>
                </a:lnTo>
                <a:lnTo>
                  <a:pt x="150" y="834"/>
                </a:lnTo>
                <a:lnTo>
                  <a:pt x="146" y="831"/>
                </a:lnTo>
                <a:lnTo>
                  <a:pt x="143" y="830"/>
                </a:lnTo>
                <a:lnTo>
                  <a:pt x="139" y="826"/>
                </a:lnTo>
                <a:lnTo>
                  <a:pt x="140" y="818"/>
                </a:lnTo>
                <a:lnTo>
                  <a:pt x="143" y="815"/>
                </a:lnTo>
                <a:lnTo>
                  <a:pt x="162" y="807"/>
                </a:lnTo>
                <a:lnTo>
                  <a:pt x="175" y="806"/>
                </a:lnTo>
                <a:lnTo>
                  <a:pt x="180" y="807"/>
                </a:lnTo>
                <a:lnTo>
                  <a:pt x="185" y="803"/>
                </a:lnTo>
                <a:lnTo>
                  <a:pt x="196" y="792"/>
                </a:lnTo>
                <a:lnTo>
                  <a:pt x="196" y="788"/>
                </a:lnTo>
                <a:lnTo>
                  <a:pt x="193" y="777"/>
                </a:lnTo>
                <a:lnTo>
                  <a:pt x="186" y="767"/>
                </a:lnTo>
                <a:lnTo>
                  <a:pt x="177" y="763"/>
                </a:lnTo>
                <a:lnTo>
                  <a:pt x="167" y="763"/>
                </a:lnTo>
                <a:lnTo>
                  <a:pt x="159" y="765"/>
                </a:lnTo>
                <a:lnTo>
                  <a:pt x="150" y="770"/>
                </a:lnTo>
                <a:lnTo>
                  <a:pt x="139" y="773"/>
                </a:lnTo>
                <a:lnTo>
                  <a:pt x="131" y="773"/>
                </a:lnTo>
                <a:lnTo>
                  <a:pt x="126" y="769"/>
                </a:lnTo>
                <a:lnTo>
                  <a:pt x="126" y="763"/>
                </a:lnTo>
                <a:lnTo>
                  <a:pt x="121" y="758"/>
                </a:lnTo>
                <a:lnTo>
                  <a:pt x="101" y="736"/>
                </a:lnTo>
                <a:lnTo>
                  <a:pt x="102" y="732"/>
                </a:lnTo>
                <a:lnTo>
                  <a:pt x="95" y="729"/>
                </a:lnTo>
                <a:lnTo>
                  <a:pt x="99" y="720"/>
                </a:lnTo>
                <a:lnTo>
                  <a:pt x="114" y="709"/>
                </a:lnTo>
                <a:lnTo>
                  <a:pt x="124" y="708"/>
                </a:lnTo>
                <a:lnTo>
                  <a:pt x="128" y="708"/>
                </a:lnTo>
                <a:lnTo>
                  <a:pt x="135" y="708"/>
                </a:lnTo>
                <a:lnTo>
                  <a:pt x="136" y="705"/>
                </a:lnTo>
                <a:lnTo>
                  <a:pt x="139" y="699"/>
                </a:lnTo>
                <a:lnTo>
                  <a:pt x="139" y="695"/>
                </a:lnTo>
                <a:lnTo>
                  <a:pt x="137" y="691"/>
                </a:lnTo>
                <a:lnTo>
                  <a:pt x="135" y="688"/>
                </a:lnTo>
                <a:lnTo>
                  <a:pt x="132" y="679"/>
                </a:lnTo>
                <a:lnTo>
                  <a:pt x="133" y="678"/>
                </a:lnTo>
                <a:lnTo>
                  <a:pt x="143" y="672"/>
                </a:lnTo>
                <a:lnTo>
                  <a:pt x="144" y="667"/>
                </a:lnTo>
                <a:lnTo>
                  <a:pt x="146" y="660"/>
                </a:lnTo>
                <a:lnTo>
                  <a:pt x="148" y="654"/>
                </a:lnTo>
                <a:lnTo>
                  <a:pt x="151" y="652"/>
                </a:lnTo>
                <a:lnTo>
                  <a:pt x="154" y="650"/>
                </a:lnTo>
                <a:lnTo>
                  <a:pt x="158" y="649"/>
                </a:lnTo>
                <a:lnTo>
                  <a:pt x="161" y="646"/>
                </a:lnTo>
                <a:lnTo>
                  <a:pt x="167" y="633"/>
                </a:lnTo>
                <a:lnTo>
                  <a:pt x="169" y="595"/>
                </a:lnTo>
                <a:lnTo>
                  <a:pt x="166" y="563"/>
                </a:lnTo>
                <a:lnTo>
                  <a:pt x="158" y="540"/>
                </a:lnTo>
                <a:lnTo>
                  <a:pt x="154" y="531"/>
                </a:lnTo>
                <a:lnTo>
                  <a:pt x="148" y="517"/>
                </a:lnTo>
                <a:lnTo>
                  <a:pt x="148" y="513"/>
                </a:lnTo>
                <a:lnTo>
                  <a:pt x="148" y="509"/>
                </a:lnTo>
                <a:lnTo>
                  <a:pt x="152" y="490"/>
                </a:lnTo>
                <a:lnTo>
                  <a:pt x="141" y="477"/>
                </a:lnTo>
                <a:lnTo>
                  <a:pt x="133" y="462"/>
                </a:lnTo>
                <a:lnTo>
                  <a:pt x="132" y="460"/>
                </a:lnTo>
                <a:lnTo>
                  <a:pt x="132" y="445"/>
                </a:lnTo>
                <a:lnTo>
                  <a:pt x="126" y="434"/>
                </a:lnTo>
                <a:lnTo>
                  <a:pt x="120" y="430"/>
                </a:lnTo>
                <a:lnTo>
                  <a:pt x="114" y="433"/>
                </a:lnTo>
                <a:lnTo>
                  <a:pt x="111" y="433"/>
                </a:lnTo>
                <a:lnTo>
                  <a:pt x="99" y="420"/>
                </a:lnTo>
                <a:lnTo>
                  <a:pt x="98" y="408"/>
                </a:lnTo>
                <a:lnTo>
                  <a:pt x="95" y="396"/>
                </a:lnTo>
                <a:lnTo>
                  <a:pt x="94" y="392"/>
                </a:lnTo>
                <a:lnTo>
                  <a:pt x="91" y="389"/>
                </a:lnTo>
                <a:lnTo>
                  <a:pt x="86" y="385"/>
                </a:lnTo>
                <a:lnTo>
                  <a:pt x="76" y="369"/>
                </a:lnTo>
                <a:lnTo>
                  <a:pt x="68" y="345"/>
                </a:lnTo>
                <a:lnTo>
                  <a:pt x="68" y="329"/>
                </a:lnTo>
                <a:lnTo>
                  <a:pt x="73" y="326"/>
                </a:lnTo>
                <a:lnTo>
                  <a:pt x="76" y="322"/>
                </a:lnTo>
                <a:lnTo>
                  <a:pt x="79" y="307"/>
                </a:lnTo>
                <a:lnTo>
                  <a:pt x="79" y="298"/>
                </a:lnTo>
                <a:lnTo>
                  <a:pt x="64" y="287"/>
                </a:lnTo>
                <a:lnTo>
                  <a:pt x="61" y="285"/>
                </a:lnTo>
                <a:lnTo>
                  <a:pt x="38" y="279"/>
                </a:lnTo>
                <a:lnTo>
                  <a:pt x="31" y="268"/>
                </a:lnTo>
                <a:lnTo>
                  <a:pt x="22" y="249"/>
                </a:lnTo>
                <a:lnTo>
                  <a:pt x="16" y="226"/>
                </a:lnTo>
                <a:lnTo>
                  <a:pt x="12" y="213"/>
                </a:lnTo>
                <a:lnTo>
                  <a:pt x="9" y="209"/>
                </a:lnTo>
                <a:lnTo>
                  <a:pt x="5" y="207"/>
                </a:lnTo>
                <a:lnTo>
                  <a:pt x="0" y="204"/>
                </a:lnTo>
                <a:lnTo>
                  <a:pt x="16" y="187"/>
                </a:lnTo>
                <a:lnTo>
                  <a:pt x="64" y="141"/>
                </a:lnTo>
                <a:lnTo>
                  <a:pt x="67" y="140"/>
                </a:lnTo>
                <a:lnTo>
                  <a:pt x="67" y="140"/>
                </a:lnTo>
                <a:close/>
              </a:path>
            </a:pathLst>
          </a:custGeom>
          <a:solidFill>
            <a:schemeClr val="accent4"/>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grpSp>
        <p:nvGrpSpPr>
          <p:cNvPr id="75" name="Group 4"/>
          <p:cNvGrpSpPr>
            <a:grpSpLocks noChangeAspect="1"/>
          </p:cNvGrpSpPr>
          <p:nvPr/>
        </p:nvGrpSpPr>
        <p:grpSpPr bwMode="auto">
          <a:xfrm>
            <a:off x="990600" y="1143000"/>
            <a:ext cx="4733393" cy="5451676"/>
            <a:chOff x="852" y="586"/>
            <a:chExt cx="2603" cy="2998"/>
          </a:xfrm>
          <a:solidFill>
            <a:schemeClr val="tx1">
              <a:lumMod val="50000"/>
              <a:lumOff val="50000"/>
            </a:schemeClr>
          </a:solidFill>
        </p:grpSpPr>
        <p:sp>
          <p:nvSpPr>
            <p:cNvPr id="76" name="Freeform 5"/>
            <p:cNvSpPr>
              <a:spLocks/>
            </p:cNvSpPr>
            <p:nvPr/>
          </p:nvSpPr>
          <p:spPr bwMode="auto">
            <a:xfrm>
              <a:off x="1601" y="2011"/>
              <a:ext cx="427" cy="467"/>
            </a:xfrm>
            <a:custGeom>
              <a:avLst/>
              <a:gdLst/>
              <a:ahLst/>
              <a:cxnLst>
                <a:cxn ang="0">
                  <a:pos x="303" y="43"/>
                </a:cxn>
                <a:cxn ang="0">
                  <a:pos x="372" y="100"/>
                </a:cxn>
                <a:cxn ang="0">
                  <a:pos x="407" y="185"/>
                </a:cxn>
                <a:cxn ang="0">
                  <a:pos x="421" y="241"/>
                </a:cxn>
                <a:cxn ang="0">
                  <a:pos x="418" y="288"/>
                </a:cxn>
                <a:cxn ang="0">
                  <a:pos x="376" y="302"/>
                </a:cxn>
                <a:cxn ang="0">
                  <a:pos x="363" y="293"/>
                </a:cxn>
                <a:cxn ang="0">
                  <a:pos x="358" y="289"/>
                </a:cxn>
                <a:cxn ang="0">
                  <a:pos x="348" y="292"/>
                </a:cxn>
                <a:cxn ang="0">
                  <a:pos x="342" y="322"/>
                </a:cxn>
                <a:cxn ang="0">
                  <a:pos x="367" y="361"/>
                </a:cxn>
                <a:cxn ang="0">
                  <a:pos x="373" y="361"/>
                </a:cxn>
                <a:cxn ang="0">
                  <a:pos x="384" y="355"/>
                </a:cxn>
                <a:cxn ang="0">
                  <a:pos x="390" y="379"/>
                </a:cxn>
                <a:cxn ang="0">
                  <a:pos x="366" y="396"/>
                </a:cxn>
                <a:cxn ang="0">
                  <a:pos x="357" y="390"/>
                </a:cxn>
                <a:cxn ang="0">
                  <a:pos x="322" y="403"/>
                </a:cxn>
                <a:cxn ang="0">
                  <a:pos x="321" y="410"/>
                </a:cxn>
                <a:cxn ang="0">
                  <a:pos x="311" y="444"/>
                </a:cxn>
                <a:cxn ang="0">
                  <a:pos x="297" y="433"/>
                </a:cxn>
                <a:cxn ang="0">
                  <a:pos x="197" y="425"/>
                </a:cxn>
                <a:cxn ang="0">
                  <a:pos x="157" y="467"/>
                </a:cxn>
                <a:cxn ang="0">
                  <a:pos x="96" y="451"/>
                </a:cxn>
                <a:cxn ang="0">
                  <a:pos x="117" y="407"/>
                </a:cxn>
                <a:cxn ang="0">
                  <a:pos x="127" y="403"/>
                </a:cxn>
                <a:cxn ang="0">
                  <a:pos x="125" y="378"/>
                </a:cxn>
                <a:cxn ang="0">
                  <a:pos x="109" y="314"/>
                </a:cxn>
                <a:cxn ang="0">
                  <a:pos x="106" y="293"/>
                </a:cxn>
                <a:cxn ang="0">
                  <a:pos x="111" y="286"/>
                </a:cxn>
                <a:cxn ang="0">
                  <a:pos x="102" y="241"/>
                </a:cxn>
                <a:cxn ang="0">
                  <a:pos x="19" y="168"/>
                </a:cxn>
                <a:cxn ang="0">
                  <a:pos x="1" y="126"/>
                </a:cxn>
                <a:cxn ang="0">
                  <a:pos x="6" y="78"/>
                </a:cxn>
                <a:cxn ang="0">
                  <a:pos x="10" y="64"/>
                </a:cxn>
                <a:cxn ang="0">
                  <a:pos x="25" y="35"/>
                </a:cxn>
                <a:cxn ang="0">
                  <a:pos x="91" y="0"/>
                </a:cxn>
                <a:cxn ang="0">
                  <a:pos x="131" y="38"/>
                </a:cxn>
                <a:cxn ang="0">
                  <a:pos x="112" y="66"/>
                </a:cxn>
                <a:cxn ang="0">
                  <a:pos x="151" y="91"/>
                </a:cxn>
                <a:cxn ang="0">
                  <a:pos x="219" y="86"/>
                </a:cxn>
                <a:cxn ang="0">
                  <a:pos x="216" y="102"/>
                </a:cxn>
                <a:cxn ang="0">
                  <a:pos x="213" y="106"/>
                </a:cxn>
                <a:cxn ang="0">
                  <a:pos x="211" y="116"/>
                </a:cxn>
                <a:cxn ang="0">
                  <a:pos x="228" y="136"/>
                </a:cxn>
                <a:cxn ang="0">
                  <a:pos x="253" y="138"/>
                </a:cxn>
                <a:cxn ang="0">
                  <a:pos x="275" y="106"/>
                </a:cxn>
                <a:cxn ang="0">
                  <a:pos x="283" y="50"/>
                </a:cxn>
              </a:cxnLst>
              <a:rect l="0" t="0" r="r" b="b"/>
              <a:pathLst>
                <a:path w="427" h="467">
                  <a:moveTo>
                    <a:pt x="293" y="34"/>
                  </a:moveTo>
                  <a:lnTo>
                    <a:pt x="293" y="36"/>
                  </a:lnTo>
                  <a:lnTo>
                    <a:pt x="303" y="43"/>
                  </a:lnTo>
                  <a:lnTo>
                    <a:pt x="328" y="64"/>
                  </a:lnTo>
                  <a:lnTo>
                    <a:pt x="370" y="92"/>
                  </a:lnTo>
                  <a:lnTo>
                    <a:pt x="372" y="100"/>
                  </a:lnTo>
                  <a:lnTo>
                    <a:pt x="393" y="149"/>
                  </a:lnTo>
                  <a:lnTo>
                    <a:pt x="406" y="180"/>
                  </a:lnTo>
                  <a:lnTo>
                    <a:pt x="407" y="185"/>
                  </a:lnTo>
                  <a:lnTo>
                    <a:pt x="407" y="203"/>
                  </a:lnTo>
                  <a:lnTo>
                    <a:pt x="407" y="216"/>
                  </a:lnTo>
                  <a:lnTo>
                    <a:pt x="421" y="241"/>
                  </a:lnTo>
                  <a:lnTo>
                    <a:pt x="427" y="283"/>
                  </a:lnTo>
                  <a:lnTo>
                    <a:pt x="426" y="284"/>
                  </a:lnTo>
                  <a:lnTo>
                    <a:pt x="418" y="288"/>
                  </a:lnTo>
                  <a:lnTo>
                    <a:pt x="387" y="299"/>
                  </a:lnTo>
                  <a:lnTo>
                    <a:pt x="378" y="302"/>
                  </a:lnTo>
                  <a:lnTo>
                    <a:pt x="376" y="302"/>
                  </a:lnTo>
                  <a:lnTo>
                    <a:pt x="373" y="302"/>
                  </a:lnTo>
                  <a:lnTo>
                    <a:pt x="366" y="296"/>
                  </a:lnTo>
                  <a:lnTo>
                    <a:pt x="363" y="293"/>
                  </a:lnTo>
                  <a:lnTo>
                    <a:pt x="361" y="292"/>
                  </a:lnTo>
                  <a:lnTo>
                    <a:pt x="359" y="289"/>
                  </a:lnTo>
                  <a:lnTo>
                    <a:pt x="358" y="289"/>
                  </a:lnTo>
                  <a:lnTo>
                    <a:pt x="355" y="289"/>
                  </a:lnTo>
                  <a:lnTo>
                    <a:pt x="352" y="289"/>
                  </a:lnTo>
                  <a:lnTo>
                    <a:pt x="348" y="292"/>
                  </a:lnTo>
                  <a:lnTo>
                    <a:pt x="346" y="293"/>
                  </a:lnTo>
                  <a:lnTo>
                    <a:pt x="346" y="299"/>
                  </a:lnTo>
                  <a:lnTo>
                    <a:pt x="342" y="322"/>
                  </a:lnTo>
                  <a:lnTo>
                    <a:pt x="342" y="325"/>
                  </a:lnTo>
                  <a:lnTo>
                    <a:pt x="365" y="358"/>
                  </a:lnTo>
                  <a:lnTo>
                    <a:pt x="367" y="361"/>
                  </a:lnTo>
                  <a:lnTo>
                    <a:pt x="369" y="362"/>
                  </a:lnTo>
                  <a:lnTo>
                    <a:pt x="371" y="362"/>
                  </a:lnTo>
                  <a:lnTo>
                    <a:pt x="373" y="361"/>
                  </a:lnTo>
                  <a:lnTo>
                    <a:pt x="376" y="360"/>
                  </a:lnTo>
                  <a:lnTo>
                    <a:pt x="383" y="355"/>
                  </a:lnTo>
                  <a:lnTo>
                    <a:pt x="384" y="355"/>
                  </a:lnTo>
                  <a:lnTo>
                    <a:pt x="387" y="358"/>
                  </a:lnTo>
                  <a:lnTo>
                    <a:pt x="388" y="360"/>
                  </a:lnTo>
                  <a:lnTo>
                    <a:pt x="390" y="379"/>
                  </a:lnTo>
                  <a:lnTo>
                    <a:pt x="384" y="385"/>
                  </a:lnTo>
                  <a:lnTo>
                    <a:pt x="370" y="398"/>
                  </a:lnTo>
                  <a:lnTo>
                    <a:pt x="366" y="396"/>
                  </a:lnTo>
                  <a:lnTo>
                    <a:pt x="360" y="391"/>
                  </a:lnTo>
                  <a:lnTo>
                    <a:pt x="358" y="390"/>
                  </a:lnTo>
                  <a:lnTo>
                    <a:pt x="357" y="390"/>
                  </a:lnTo>
                  <a:lnTo>
                    <a:pt x="333" y="394"/>
                  </a:lnTo>
                  <a:lnTo>
                    <a:pt x="327" y="398"/>
                  </a:lnTo>
                  <a:lnTo>
                    <a:pt x="322" y="403"/>
                  </a:lnTo>
                  <a:lnTo>
                    <a:pt x="321" y="404"/>
                  </a:lnTo>
                  <a:lnTo>
                    <a:pt x="321" y="408"/>
                  </a:lnTo>
                  <a:lnTo>
                    <a:pt x="321" y="410"/>
                  </a:lnTo>
                  <a:lnTo>
                    <a:pt x="322" y="413"/>
                  </a:lnTo>
                  <a:lnTo>
                    <a:pt x="312" y="443"/>
                  </a:lnTo>
                  <a:lnTo>
                    <a:pt x="311" y="444"/>
                  </a:lnTo>
                  <a:lnTo>
                    <a:pt x="309" y="446"/>
                  </a:lnTo>
                  <a:lnTo>
                    <a:pt x="307" y="446"/>
                  </a:lnTo>
                  <a:lnTo>
                    <a:pt x="297" y="433"/>
                  </a:lnTo>
                  <a:lnTo>
                    <a:pt x="232" y="427"/>
                  </a:lnTo>
                  <a:lnTo>
                    <a:pt x="201" y="425"/>
                  </a:lnTo>
                  <a:lnTo>
                    <a:pt x="197" y="425"/>
                  </a:lnTo>
                  <a:lnTo>
                    <a:pt x="191" y="430"/>
                  </a:lnTo>
                  <a:lnTo>
                    <a:pt x="163" y="461"/>
                  </a:lnTo>
                  <a:lnTo>
                    <a:pt x="157" y="467"/>
                  </a:lnTo>
                  <a:lnTo>
                    <a:pt x="147" y="461"/>
                  </a:lnTo>
                  <a:lnTo>
                    <a:pt x="129" y="456"/>
                  </a:lnTo>
                  <a:lnTo>
                    <a:pt x="96" y="451"/>
                  </a:lnTo>
                  <a:lnTo>
                    <a:pt x="101" y="438"/>
                  </a:lnTo>
                  <a:lnTo>
                    <a:pt x="113" y="406"/>
                  </a:lnTo>
                  <a:lnTo>
                    <a:pt x="117" y="407"/>
                  </a:lnTo>
                  <a:lnTo>
                    <a:pt x="121" y="407"/>
                  </a:lnTo>
                  <a:lnTo>
                    <a:pt x="126" y="404"/>
                  </a:lnTo>
                  <a:lnTo>
                    <a:pt x="127" y="403"/>
                  </a:lnTo>
                  <a:lnTo>
                    <a:pt x="127" y="400"/>
                  </a:lnTo>
                  <a:lnTo>
                    <a:pt x="127" y="397"/>
                  </a:lnTo>
                  <a:lnTo>
                    <a:pt x="125" y="378"/>
                  </a:lnTo>
                  <a:lnTo>
                    <a:pt x="119" y="348"/>
                  </a:lnTo>
                  <a:lnTo>
                    <a:pt x="113" y="323"/>
                  </a:lnTo>
                  <a:lnTo>
                    <a:pt x="109" y="314"/>
                  </a:lnTo>
                  <a:lnTo>
                    <a:pt x="107" y="304"/>
                  </a:lnTo>
                  <a:lnTo>
                    <a:pt x="106" y="295"/>
                  </a:lnTo>
                  <a:lnTo>
                    <a:pt x="106" y="293"/>
                  </a:lnTo>
                  <a:lnTo>
                    <a:pt x="106" y="292"/>
                  </a:lnTo>
                  <a:lnTo>
                    <a:pt x="108" y="288"/>
                  </a:lnTo>
                  <a:lnTo>
                    <a:pt x="111" y="286"/>
                  </a:lnTo>
                  <a:lnTo>
                    <a:pt x="111" y="284"/>
                  </a:lnTo>
                  <a:lnTo>
                    <a:pt x="105" y="253"/>
                  </a:lnTo>
                  <a:lnTo>
                    <a:pt x="102" y="241"/>
                  </a:lnTo>
                  <a:lnTo>
                    <a:pt x="61" y="198"/>
                  </a:lnTo>
                  <a:lnTo>
                    <a:pt x="24" y="170"/>
                  </a:lnTo>
                  <a:lnTo>
                    <a:pt x="19" y="168"/>
                  </a:lnTo>
                  <a:lnTo>
                    <a:pt x="9" y="144"/>
                  </a:lnTo>
                  <a:lnTo>
                    <a:pt x="3" y="132"/>
                  </a:lnTo>
                  <a:lnTo>
                    <a:pt x="1" y="126"/>
                  </a:lnTo>
                  <a:lnTo>
                    <a:pt x="1" y="122"/>
                  </a:lnTo>
                  <a:lnTo>
                    <a:pt x="0" y="120"/>
                  </a:lnTo>
                  <a:lnTo>
                    <a:pt x="6" y="78"/>
                  </a:lnTo>
                  <a:lnTo>
                    <a:pt x="6" y="74"/>
                  </a:lnTo>
                  <a:lnTo>
                    <a:pt x="9" y="66"/>
                  </a:lnTo>
                  <a:lnTo>
                    <a:pt x="10" y="64"/>
                  </a:lnTo>
                  <a:lnTo>
                    <a:pt x="18" y="44"/>
                  </a:lnTo>
                  <a:lnTo>
                    <a:pt x="21" y="40"/>
                  </a:lnTo>
                  <a:lnTo>
                    <a:pt x="25" y="35"/>
                  </a:lnTo>
                  <a:lnTo>
                    <a:pt x="46" y="19"/>
                  </a:lnTo>
                  <a:lnTo>
                    <a:pt x="89" y="0"/>
                  </a:lnTo>
                  <a:lnTo>
                    <a:pt x="91" y="0"/>
                  </a:lnTo>
                  <a:lnTo>
                    <a:pt x="93" y="1"/>
                  </a:lnTo>
                  <a:lnTo>
                    <a:pt x="117" y="24"/>
                  </a:lnTo>
                  <a:lnTo>
                    <a:pt x="131" y="38"/>
                  </a:lnTo>
                  <a:lnTo>
                    <a:pt x="112" y="62"/>
                  </a:lnTo>
                  <a:lnTo>
                    <a:pt x="112" y="65"/>
                  </a:lnTo>
                  <a:lnTo>
                    <a:pt x="112" y="66"/>
                  </a:lnTo>
                  <a:lnTo>
                    <a:pt x="114" y="73"/>
                  </a:lnTo>
                  <a:lnTo>
                    <a:pt x="127" y="88"/>
                  </a:lnTo>
                  <a:lnTo>
                    <a:pt x="151" y="91"/>
                  </a:lnTo>
                  <a:lnTo>
                    <a:pt x="195" y="80"/>
                  </a:lnTo>
                  <a:lnTo>
                    <a:pt x="199" y="79"/>
                  </a:lnTo>
                  <a:lnTo>
                    <a:pt x="219" y="86"/>
                  </a:lnTo>
                  <a:lnTo>
                    <a:pt x="219" y="88"/>
                  </a:lnTo>
                  <a:lnTo>
                    <a:pt x="217" y="97"/>
                  </a:lnTo>
                  <a:lnTo>
                    <a:pt x="216" y="102"/>
                  </a:lnTo>
                  <a:lnTo>
                    <a:pt x="215" y="103"/>
                  </a:lnTo>
                  <a:lnTo>
                    <a:pt x="214" y="106"/>
                  </a:lnTo>
                  <a:lnTo>
                    <a:pt x="213" y="106"/>
                  </a:lnTo>
                  <a:lnTo>
                    <a:pt x="209" y="107"/>
                  </a:lnTo>
                  <a:lnTo>
                    <a:pt x="209" y="108"/>
                  </a:lnTo>
                  <a:lnTo>
                    <a:pt x="211" y="116"/>
                  </a:lnTo>
                  <a:lnTo>
                    <a:pt x="222" y="128"/>
                  </a:lnTo>
                  <a:lnTo>
                    <a:pt x="225" y="132"/>
                  </a:lnTo>
                  <a:lnTo>
                    <a:pt x="228" y="136"/>
                  </a:lnTo>
                  <a:lnTo>
                    <a:pt x="233" y="138"/>
                  </a:lnTo>
                  <a:lnTo>
                    <a:pt x="235" y="139"/>
                  </a:lnTo>
                  <a:lnTo>
                    <a:pt x="253" y="138"/>
                  </a:lnTo>
                  <a:lnTo>
                    <a:pt x="271" y="116"/>
                  </a:lnTo>
                  <a:lnTo>
                    <a:pt x="274" y="113"/>
                  </a:lnTo>
                  <a:lnTo>
                    <a:pt x="275" y="106"/>
                  </a:lnTo>
                  <a:lnTo>
                    <a:pt x="276" y="97"/>
                  </a:lnTo>
                  <a:lnTo>
                    <a:pt x="276" y="96"/>
                  </a:lnTo>
                  <a:lnTo>
                    <a:pt x="283" y="50"/>
                  </a:lnTo>
                  <a:lnTo>
                    <a:pt x="293" y="34"/>
                  </a:lnTo>
                  <a:close/>
                </a:path>
              </a:pathLst>
            </a:custGeom>
            <a:solidFill>
              <a:schemeClr val="accent4">
                <a:lumMod val="5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7" name="Freeform 6"/>
            <p:cNvSpPr>
              <a:spLocks noEditPoints="1"/>
            </p:cNvSpPr>
            <p:nvPr/>
          </p:nvSpPr>
          <p:spPr bwMode="auto">
            <a:xfrm>
              <a:off x="2062" y="2053"/>
              <a:ext cx="1304" cy="1531"/>
            </a:xfrm>
            <a:custGeom>
              <a:avLst/>
              <a:gdLst/>
              <a:ahLst/>
              <a:cxnLst>
                <a:cxn ang="0">
                  <a:pos x="528" y="1531"/>
                </a:cxn>
                <a:cxn ang="0">
                  <a:pos x="293" y="1362"/>
                </a:cxn>
                <a:cxn ang="0">
                  <a:pos x="55" y="1184"/>
                </a:cxn>
                <a:cxn ang="0">
                  <a:pos x="47" y="1157"/>
                </a:cxn>
                <a:cxn ang="0">
                  <a:pos x="7" y="1149"/>
                </a:cxn>
                <a:cxn ang="0">
                  <a:pos x="4" y="1115"/>
                </a:cxn>
                <a:cxn ang="0">
                  <a:pos x="32" y="1043"/>
                </a:cxn>
                <a:cxn ang="0">
                  <a:pos x="82" y="989"/>
                </a:cxn>
                <a:cxn ang="0">
                  <a:pos x="106" y="909"/>
                </a:cxn>
                <a:cxn ang="0">
                  <a:pos x="219" y="907"/>
                </a:cxn>
                <a:cxn ang="0">
                  <a:pos x="246" y="953"/>
                </a:cxn>
                <a:cxn ang="0">
                  <a:pos x="286" y="972"/>
                </a:cxn>
                <a:cxn ang="0">
                  <a:pos x="367" y="990"/>
                </a:cxn>
                <a:cxn ang="0">
                  <a:pos x="353" y="809"/>
                </a:cxn>
                <a:cxn ang="0">
                  <a:pos x="359" y="788"/>
                </a:cxn>
                <a:cxn ang="0">
                  <a:pos x="460" y="633"/>
                </a:cxn>
                <a:cxn ang="0">
                  <a:pos x="453" y="561"/>
                </a:cxn>
                <a:cxn ang="0">
                  <a:pos x="409" y="256"/>
                </a:cxn>
                <a:cxn ang="0">
                  <a:pos x="275" y="31"/>
                </a:cxn>
                <a:cxn ang="0">
                  <a:pos x="379" y="15"/>
                </a:cxn>
                <a:cxn ang="0">
                  <a:pos x="457" y="3"/>
                </a:cxn>
                <a:cxn ang="0">
                  <a:pos x="496" y="6"/>
                </a:cxn>
                <a:cxn ang="0">
                  <a:pos x="533" y="22"/>
                </a:cxn>
                <a:cxn ang="0">
                  <a:pos x="621" y="55"/>
                </a:cxn>
                <a:cxn ang="0">
                  <a:pos x="675" y="159"/>
                </a:cxn>
                <a:cxn ang="0">
                  <a:pos x="718" y="177"/>
                </a:cxn>
                <a:cxn ang="0">
                  <a:pos x="768" y="300"/>
                </a:cxn>
                <a:cxn ang="0">
                  <a:pos x="789" y="376"/>
                </a:cxn>
                <a:cxn ang="0">
                  <a:pos x="848" y="534"/>
                </a:cxn>
                <a:cxn ang="0">
                  <a:pos x="846" y="597"/>
                </a:cxn>
                <a:cxn ang="0">
                  <a:pos x="970" y="624"/>
                </a:cxn>
                <a:cxn ang="0">
                  <a:pos x="1214" y="550"/>
                </a:cxn>
                <a:cxn ang="0">
                  <a:pos x="1304" y="544"/>
                </a:cxn>
                <a:cxn ang="0">
                  <a:pos x="1264" y="589"/>
                </a:cxn>
                <a:cxn ang="0">
                  <a:pos x="1186" y="643"/>
                </a:cxn>
                <a:cxn ang="0">
                  <a:pos x="1102" y="722"/>
                </a:cxn>
                <a:cxn ang="0">
                  <a:pos x="1108" y="751"/>
                </a:cxn>
                <a:cxn ang="0">
                  <a:pos x="1090" y="756"/>
                </a:cxn>
                <a:cxn ang="0">
                  <a:pos x="1085" y="727"/>
                </a:cxn>
                <a:cxn ang="0">
                  <a:pos x="1049" y="753"/>
                </a:cxn>
                <a:cxn ang="0">
                  <a:pos x="1061" y="773"/>
                </a:cxn>
                <a:cxn ang="0">
                  <a:pos x="1001" y="833"/>
                </a:cxn>
                <a:cxn ang="0">
                  <a:pos x="974" y="829"/>
                </a:cxn>
                <a:cxn ang="0">
                  <a:pos x="917" y="840"/>
                </a:cxn>
                <a:cxn ang="0">
                  <a:pos x="866" y="876"/>
                </a:cxn>
                <a:cxn ang="0">
                  <a:pos x="845" y="956"/>
                </a:cxn>
                <a:cxn ang="0">
                  <a:pos x="830" y="1045"/>
                </a:cxn>
                <a:cxn ang="0">
                  <a:pos x="832" y="1070"/>
                </a:cxn>
                <a:cxn ang="0">
                  <a:pos x="800" y="1093"/>
                </a:cxn>
                <a:cxn ang="0">
                  <a:pos x="749" y="1203"/>
                </a:cxn>
                <a:cxn ang="0">
                  <a:pos x="720" y="1285"/>
                </a:cxn>
                <a:cxn ang="0">
                  <a:pos x="687" y="1328"/>
                </a:cxn>
                <a:cxn ang="0">
                  <a:pos x="569" y="1521"/>
                </a:cxn>
                <a:cxn ang="0">
                  <a:pos x="1103" y="709"/>
                </a:cxn>
                <a:cxn ang="0">
                  <a:pos x="1142" y="667"/>
                </a:cxn>
                <a:cxn ang="0">
                  <a:pos x="1162" y="669"/>
                </a:cxn>
                <a:cxn ang="0">
                  <a:pos x="1176" y="685"/>
                </a:cxn>
                <a:cxn ang="0">
                  <a:pos x="1150" y="698"/>
                </a:cxn>
              </a:cxnLst>
              <a:rect l="0" t="0" r="r" b="b"/>
              <a:pathLst>
                <a:path w="1304" h="1531">
                  <a:moveTo>
                    <a:pt x="569" y="1521"/>
                  </a:moveTo>
                  <a:lnTo>
                    <a:pt x="563" y="1511"/>
                  </a:lnTo>
                  <a:lnTo>
                    <a:pt x="561" y="1507"/>
                  </a:lnTo>
                  <a:lnTo>
                    <a:pt x="546" y="1512"/>
                  </a:lnTo>
                  <a:lnTo>
                    <a:pt x="528" y="1531"/>
                  </a:lnTo>
                  <a:lnTo>
                    <a:pt x="515" y="1521"/>
                  </a:lnTo>
                  <a:lnTo>
                    <a:pt x="474" y="1491"/>
                  </a:lnTo>
                  <a:lnTo>
                    <a:pt x="370" y="1417"/>
                  </a:lnTo>
                  <a:lnTo>
                    <a:pt x="337" y="1394"/>
                  </a:lnTo>
                  <a:lnTo>
                    <a:pt x="293" y="1362"/>
                  </a:lnTo>
                  <a:lnTo>
                    <a:pt x="270" y="1345"/>
                  </a:lnTo>
                  <a:lnTo>
                    <a:pt x="83" y="1212"/>
                  </a:lnTo>
                  <a:lnTo>
                    <a:pt x="61" y="1195"/>
                  </a:lnTo>
                  <a:lnTo>
                    <a:pt x="60" y="1195"/>
                  </a:lnTo>
                  <a:lnTo>
                    <a:pt x="55" y="1184"/>
                  </a:lnTo>
                  <a:lnTo>
                    <a:pt x="54" y="1183"/>
                  </a:lnTo>
                  <a:lnTo>
                    <a:pt x="52" y="1172"/>
                  </a:lnTo>
                  <a:lnTo>
                    <a:pt x="50" y="1164"/>
                  </a:lnTo>
                  <a:lnTo>
                    <a:pt x="49" y="1160"/>
                  </a:lnTo>
                  <a:lnTo>
                    <a:pt x="47" y="1157"/>
                  </a:lnTo>
                  <a:lnTo>
                    <a:pt x="44" y="1154"/>
                  </a:lnTo>
                  <a:lnTo>
                    <a:pt x="29" y="1149"/>
                  </a:lnTo>
                  <a:lnTo>
                    <a:pt x="16" y="1149"/>
                  </a:lnTo>
                  <a:lnTo>
                    <a:pt x="10" y="1149"/>
                  </a:lnTo>
                  <a:lnTo>
                    <a:pt x="7" y="1149"/>
                  </a:lnTo>
                  <a:lnTo>
                    <a:pt x="5" y="1147"/>
                  </a:lnTo>
                  <a:lnTo>
                    <a:pt x="1" y="1129"/>
                  </a:lnTo>
                  <a:lnTo>
                    <a:pt x="0" y="1123"/>
                  </a:lnTo>
                  <a:lnTo>
                    <a:pt x="1" y="1119"/>
                  </a:lnTo>
                  <a:lnTo>
                    <a:pt x="4" y="1115"/>
                  </a:lnTo>
                  <a:lnTo>
                    <a:pt x="5" y="1112"/>
                  </a:lnTo>
                  <a:lnTo>
                    <a:pt x="30" y="1086"/>
                  </a:lnTo>
                  <a:lnTo>
                    <a:pt x="40" y="1083"/>
                  </a:lnTo>
                  <a:lnTo>
                    <a:pt x="37" y="1069"/>
                  </a:lnTo>
                  <a:lnTo>
                    <a:pt x="32" y="1043"/>
                  </a:lnTo>
                  <a:lnTo>
                    <a:pt x="36" y="1043"/>
                  </a:lnTo>
                  <a:lnTo>
                    <a:pt x="76" y="1041"/>
                  </a:lnTo>
                  <a:lnTo>
                    <a:pt x="77" y="1040"/>
                  </a:lnTo>
                  <a:lnTo>
                    <a:pt x="80" y="1001"/>
                  </a:lnTo>
                  <a:lnTo>
                    <a:pt x="82" y="989"/>
                  </a:lnTo>
                  <a:lnTo>
                    <a:pt x="89" y="966"/>
                  </a:lnTo>
                  <a:lnTo>
                    <a:pt x="91" y="956"/>
                  </a:lnTo>
                  <a:lnTo>
                    <a:pt x="102" y="920"/>
                  </a:lnTo>
                  <a:lnTo>
                    <a:pt x="104" y="912"/>
                  </a:lnTo>
                  <a:lnTo>
                    <a:pt x="106" y="909"/>
                  </a:lnTo>
                  <a:lnTo>
                    <a:pt x="114" y="913"/>
                  </a:lnTo>
                  <a:lnTo>
                    <a:pt x="171" y="885"/>
                  </a:lnTo>
                  <a:lnTo>
                    <a:pt x="189" y="890"/>
                  </a:lnTo>
                  <a:lnTo>
                    <a:pt x="217" y="906"/>
                  </a:lnTo>
                  <a:lnTo>
                    <a:pt x="219" y="907"/>
                  </a:lnTo>
                  <a:lnTo>
                    <a:pt x="223" y="911"/>
                  </a:lnTo>
                  <a:lnTo>
                    <a:pt x="226" y="915"/>
                  </a:lnTo>
                  <a:lnTo>
                    <a:pt x="238" y="935"/>
                  </a:lnTo>
                  <a:lnTo>
                    <a:pt x="245" y="948"/>
                  </a:lnTo>
                  <a:lnTo>
                    <a:pt x="246" y="953"/>
                  </a:lnTo>
                  <a:lnTo>
                    <a:pt x="247" y="955"/>
                  </a:lnTo>
                  <a:lnTo>
                    <a:pt x="251" y="957"/>
                  </a:lnTo>
                  <a:lnTo>
                    <a:pt x="252" y="959"/>
                  </a:lnTo>
                  <a:lnTo>
                    <a:pt x="282" y="974"/>
                  </a:lnTo>
                  <a:lnTo>
                    <a:pt x="286" y="972"/>
                  </a:lnTo>
                  <a:lnTo>
                    <a:pt x="301" y="967"/>
                  </a:lnTo>
                  <a:lnTo>
                    <a:pt x="310" y="969"/>
                  </a:lnTo>
                  <a:lnTo>
                    <a:pt x="315" y="972"/>
                  </a:lnTo>
                  <a:lnTo>
                    <a:pt x="325" y="977"/>
                  </a:lnTo>
                  <a:lnTo>
                    <a:pt x="367" y="990"/>
                  </a:lnTo>
                  <a:lnTo>
                    <a:pt x="395" y="996"/>
                  </a:lnTo>
                  <a:lnTo>
                    <a:pt x="455" y="992"/>
                  </a:lnTo>
                  <a:lnTo>
                    <a:pt x="477" y="989"/>
                  </a:lnTo>
                  <a:lnTo>
                    <a:pt x="414" y="896"/>
                  </a:lnTo>
                  <a:lnTo>
                    <a:pt x="353" y="809"/>
                  </a:lnTo>
                  <a:lnTo>
                    <a:pt x="345" y="795"/>
                  </a:lnTo>
                  <a:lnTo>
                    <a:pt x="339" y="786"/>
                  </a:lnTo>
                  <a:lnTo>
                    <a:pt x="346" y="787"/>
                  </a:lnTo>
                  <a:lnTo>
                    <a:pt x="353" y="788"/>
                  </a:lnTo>
                  <a:lnTo>
                    <a:pt x="359" y="788"/>
                  </a:lnTo>
                  <a:lnTo>
                    <a:pt x="361" y="787"/>
                  </a:lnTo>
                  <a:lnTo>
                    <a:pt x="369" y="783"/>
                  </a:lnTo>
                  <a:lnTo>
                    <a:pt x="395" y="763"/>
                  </a:lnTo>
                  <a:lnTo>
                    <a:pt x="424" y="705"/>
                  </a:lnTo>
                  <a:lnTo>
                    <a:pt x="460" y="633"/>
                  </a:lnTo>
                  <a:lnTo>
                    <a:pt x="454" y="601"/>
                  </a:lnTo>
                  <a:lnTo>
                    <a:pt x="451" y="588"/>
                  </a:lnTo>
                  <a:lnTo>
                    <a:pt x="449" y="579"/>
                  </a:lnTo>
                  <a:lnTo>
                    <a:pt x="447" y="566"/>
                  </a:lnTo>
                  <a:lnTo>
                    <a:pt x="453" y="561"/>
                  </a:lnTo>
                  <a:lnTo>
                    <a:pt x="461" y="554"/>
                  </a:lnTo>
                  <a:lnTo>
                    <a:pt x="461" y="549"/>
                  </a:lnTo>
                  <a:lnTo>
                    <a:pt x="461" y="379"/>
                  </a:lnTo>
                  <a:lnTo>
                    <a:pt x="461" y="369"/>
                  </a:lnTo>
                  <a:lnTo>
                    <a:pt x="409" y="256"/>
                  </a:lnTo>
                  <a:lnTo>
                    <a:pt x="372" y="195"/>
                  </a:lnTo>
                  <a:lnTo>
                    <a:pt x="361" y="177"/>
                  </a:lnTo>
                  <a:lnTo>
                    <a:pt x="348" y="154"/>
                  </a:lnTo>
                  <a:lnTo>
                    <a:pt x="341" y="141"/>
                  </a:lnTo>
                  <a:lnTo>
                    <a:pt x="275" y="31"/>
                  </a:lnTo>
                  <a:lnTo>
                    <a:pt x="268" y="16"/>
                  </a:lnTo>
                  <a:lnTo>
                    <a:pt x="316" y="1"/>
                  </a:lnTo>
                  <a:lnTo>
                    <a:pt x="318" y="1"/>
                  </a:lnTo>
                  <a:lnTo>
                    <a:pt x="348" y="8"/>
                  </a:lnTo>
                  <a:lnTo>
                    <a:pt x="379" y="15"/>
                  </a:lnTo>
                  <a:lnTo>
                    <a:pt x="407" y="15"/>
                  </a:lnTo>
                  <a:lnTo>
                    <a:pt x="431" y="15"/>
                  </a:lnTo>
                  <a:lnTo>
                    <a:pt x="436" y="14"/>
                  </a:lnTo>
                  <a:lnTo>
                    <a:pt x="448" y="8"/>
                  </a:lnTo>
                  <a:lnTo>
                    <a:pt x="457" y="3"/>
                  </a:lnTo>
                  <a:lnTo>
                    <a:pt x="463" y="1"/>
                  </a:lnTo>
                  <a:lnTo>
                    <a:pt x="467" y="1"/>
                  </a:lnTo>
                  <a:lnTo>
                    <a:pt x="475" y="0"/>
                  </a:lnTo>
                  <a:lnTo>
                    <a:pt x="487" y="3"/>
                  </a:lnTo>
                  <a:lnTo>
                    <a:pt x="496" y="6"/>
                  </a:lnTo>
                  <a:lnTo>
                    <a:pt x="499" y="7"/>
                  </a:lnTo>
                  <a:lnTo>
                    <a:pt x="503" y="9"/>
                  </a:lnTo>
                  <a:lnTo>
                    <a:pt x="508" y="14"/>
                  </a:lnTo>
                  <a:lnTo>
                    <a:pt x="514" y="18"/>
                  </a:lnTo>
                  <a:lnTo>
                    <a:pt x="533" y="22"/>
                  </a:lnTo>
                  <a:lnTo>
                    <a:pt x="546" y="25"/>
                  </a:lnTo>
                  <a:lnTo>
                    <a:pt x="567" y="31"/>
                  </a:lnTo>
                  <a:lnTo>
                    <a:pt x="613" y="49"/>
                  </a:lnTo>
                  <a:lnTo>
                    <a:pt x="618" y="52"/>
                  </a:lnTo>
                  <a:lnTo>
                    <a:pt x="621" y="55"/>
                  </a:lnTo>
                  <a:lnTo>
                    <a:pt x="651" y="87"/>
                  </a:lnTo>
                  <a:lnTo>
                    <a:pt x="671" y="110"/>
                  </a:lnTo>
                  <a:lnTo>
                    <a:pt x="672" y="128"/>
                  </a:lnTo>
                  <a:lnTo>
                    <a:pt x="675" y="159"/>
                  </a:lnTo>
                  <a:lnTo>
                    <a:pt x="675" y="159"/>
                  </a:lnTo>
                  <a:lnTo>
                    <a:pt x="697" y="171"/>
                  </a:lnTo>
                  <a:lnTo>
                    <a:pt x="701" y="172"/>
                  </a:lnTo>
                  <a:lnTo>
                    <a:pt x="711" y="174"/>
                  </a:lnTo>
                  <a:lnTo>
                    <a:pt x="713" y="175"/>
                  </a:lnTo>
                  <a:lnTo>
                    <a:pt x="718" y="177"/>
                  </a:lnTo>
                  <a:lnTo>
                    <a:pt x="727" y="183"/>
                  </a:lnTo>
                  <a:lnTo>
                    <a:pt x="729" y="184"/>
                  </a:lnTo>
                  <a:lnTo>
                    <a:pt x="731" y="188"/>
                  </a:lnTo>
                  <a:lnTo>
                    <a:pt x="737" y="201"/>
                  </a:lnTo>
                  <a:lnTo>
                    <a:pt x="768" y="300"/>
                  </a:lnTo>
                  <a:lnTo>
                    <a:pt x="774" y="319"/>
                  </a:lnTo>
                  <a:lnTo>
                    <a:pt x="784" y="366"/>
                  </a:lnTo>
                  <a:lnTo>
                    <a:pt x="785" y="369"/>
                  </a:lnTo>
                  <a:lnTo>
                    <a:pt x="786" y="372"/>
                  </a:lnTo>
                  <a:lnTo>
                    <a:pt x="789" y="376"/>
                  </a:lnTo>
                  <a:lnTo>
                    <a:pt x="796" y="384"/>
                  </a:lnTo>
                  <a:lnTo>
                    <a:pt x="798" y="385"/>
                  </a:lnTo>
                  <a:lnTo>
                    <a:pt x="810" y="445"/>
                  </a:lnTo>
                  <a:lnTo>
                    <a:pt x="815" y="492"/>
                  </a:lnTo>
                  <a:lnTo>
                    <a:pt x="848" y="534"/>
                  </a:lnTo>
                  <a:lnTo>
                    <a:pt x="848" y="535"/>
                  </a:lnTo>
                  <a:lnTo>
                    <a:pt x="846" y="548"/>
                  </a:lnTo>
                  <a:lnTo>
                    <a:pt x="846" y="562"/>
                  </a:lnTo>
                  <a:lnTo>
                    <a:pt x="845" y="565"/>
                  </a:lnTo>
                  <a:lnTo>
                    <a:pt x="846" y="597"/>
                  </a:lnTo>
                  <a:lnTo>
                    <a:pt x="846" y="600"/>
                  </a:lnTo>
                  <a:lnTo>
                    <a:pt x="852" y="641"/>
                  </a:lnTo>
                  <a:lnTo>
                    <a:pt x="860" y="673"/>
                  </a:lnTo>
                  <a:lnTo>
                    <a:pt x="896" y="657"/>
                  </a:lnTo>
                  <a:lnTo>
                    <a:pt x="970" y="624"/>
                  </a:lnTo>
                  <a:lnTo>
                    <a:pt x="1006" y="607"/>
                  </a:lnTo>
                  <a:lnTo>
                    <a:pt x="1050" y="587"/>
                  </a:lnTo>
                  <a:lnTo>
                    <a:pt x="1119" y="556"/>
                  </a:lnTo>
                  <a:lnTo>
                    <a:pt x="1142" y="555"/>
                  </a:lnTo>
                  <a:lnTo>
                    <a:pt x="1214" y="550"/>
                  </a:lnTo>
                  <a:lnTo>
                    <a:pt x="1240" y="549"/>
                  </a:lnTo>
                  <a:lnTo>
                    <a:pt x="1268" y="548"/>
                  </a:lnTo>
                  <a:lnTo>
                    <a:pt x="1284" y="547"/>
                  </a:lnTo>
                  <a:lnTo>
                    <a:pt x="1299" y="546"/>
                  </a:lnTo>
                  <a:lnTo>
                    <a:pt x="1304" y="544"/>
                  </a:lnTo>
                  <a:lnTo>
                    <a:pt x="1300" y="548"/>
                  </a:lnTo>
                  <a:lnTo>
                    <a:pt x="1295" y="552"/>
                  </a:lnTo>
                  <a:lnTo>
                    <a:pt x="1277" y="571"/>
                  </a:lnTo>
                  <a:lnTo>
                    <a:pt x="1270" y="580"/>
                  </a:lnTo>
                  <a:lnTo>
                    <a:pt x="1264" y="589"/>
                  </a:lnTo>
                  <a:lnTo>
                    <a:pt x="1263" y="595"/>
                  </a:lnTo>
                  <a:lnTo>
                    <a:pt x="1257" y="603"/>
                  </a:lnTo>
                  <a:lnTo>
                    <a:pt x="1224" y="638"/>
                  </a:lnTo>
                  <a:lnTo>
                    <a:pt x="1212" y="642"/>
                  </a:lnTo>
                  <a:lnTo>
                    <a:pt x="1186" y="643"/>
                  </a:lnTo>
                  <a:lnTo>
                    <a:pt x="1155" y="647"/>
                  </a:lnTo>
                  <a:lnTo>
                    <a:pt x="1118" y="663"/>
                  </a:lnTo>
                  <a:lnTo>
                    <a:pt x="1084" y="659"/>
                  </a:lnTo>
                  <a:lnTo>
                    <a:pt x="1091" y="692"/>
                  </a:lnTo>
                  <a:lnTo>
                    <a:pt x="1102" y="722"/>
                  </a:lnTo>
                  <a:lnTo>
                    <a:pt x="1109" y="727"/>
                  </a:lnTo>
                  <a:lnTo>
                    <a:pt x="1112" y="729"/>
                  </a:lnTo>
                  <a:lnTo>
                    <a:pt x="1114" y="735"/>
                  </a:lnTo>
                  <a:lnTo>
                    <a:pt x="1114" y="738"/>
                  </a:lnTo>
                  <a:lnTo>
                    <a:pt x="1108" y="751"/>
                  </a:lnTo>
                  <a:lnTo>
                    <a:pt x="1106" y="753"/>
                  </a:lnTo>
                  <a:lnTo>
                    <a:pt x="1103" y="756"/>
                  </a:lnTo>
                  <a:lnTo>
                    <a:pt x="1097" y="758"/>
                  </a:lnTo>
                  <a:lnTo>
                    <a:pt x="1094" y="758"/>
                  </a:lnTo>
                  <a:lnTo>
                    <a:pt x="1090" y="756"/>
                  </a:lnTo>
                  <a:lnTo>
                    <a:pt x="1090" y="753"/>
                  </a:lnTo>
                  <a:lnTo>
                    <a:pt x="1092" y="751"/>
                  </a:lnTo>
                  <a:lnTo>
                    <a:pt x="1095" y="750"/>
                  </a:lnTo>
                  <a:lnTo>
                    <a:pt x="1096" y="745"/>
                  </a:lnTo>
                  <a:lnTo>
                    <a:pt x="1085" y="727"/>
                  </a:lnTo>
                  <a:lnTo>
                    <a:pt x="1083" y="727"/>
                  </a:lnTo>
                  <a:lnTo>
                    <a:pt x="1072" y="729"/>
                  </a:lnTo>
                  <a:lnTo>
                    <a:pt x="1067" y="734"/>
                  </a:lnTo>
                  <a:lnTo>
                    <a:pt x="1050" y="749"/>
                  </a:lnTo>
                  <a:lnTo>
                    <a:pt x="1049" y="753"/>
                  </a:lnTo>
                  <a:lnTo>
                    <a:pt x="1049" y="759"/>
                  </a:lnTo>
                  <a:lnTo>
                    <a:pt x="1049" y="763"/>
                  </a:lnTo>
                  <a:lnTo>
                    <a:pt x="1056" y="769"/>
                  </a:lnTo>
                  <a:lnTo>
                    <a:pt x="1059" y="770"/>
                  </a:lnTo>
                  <a:lnTo>
                    <a:pt x="1061" y="773"/>
                  </a:lnTo>
                  <a:lnTo>
                    <a:pt x="1062" y="776"/>
                  </a:lnTo>
                  <a:lnTo>
                    <a:pt x="1061" y="780"/>
                  </a:lnTo>
                  <a:lnTo>
                    <a:pt x="1060" y="782"/>
                  </a:lnTo>
                  <a:lnTo>
                    <a:pt x="1058" y="785"/>
                  </a:lnTo>
                  <a:lnTo>
                    <a:pt x="1001" y="833"/>
                  </a:lnTo>
                  <a:lnTo>
                    <a:pt x="998" y="835"/>
                  </a:lnTo>
                  <a:lnTo>
                    <a:pt x="994" y="835"/>
                  </a:lnTo>
                  <a:lnTo>
                    <a:pt x="986" y="835"/>
                  </a:lnTo>
                  <a:lnTo>
                    <a:pt x="980" y="833"/>
                  </a:lnTo>
                  <a:lnTo>
                    <a:pt x="974" y="829"/>
                  </a:lnTo>
                  <a:lnTo>
                    <a:pt x="968" y="825"/>
                  </a:lnTo>
                  <a:lnTo>
                    <a:pt x="965" y="825"/>
                  </a:lnTo>
                  <a:lnTo>
                    <a:pt x="951" y="828"/>
                  </a:lnTo>
                  <a:lnTo>
                    <a:pt x="930" y="835"/>
                  </a:lnTo>
                  <a:lnTo>
                    <a:pt x="917" y="840"/>
                  </a:lnTo>
                  <a:lnTo>
                    <a:pt x="903" y="847"/>
                  </a:lnTo>
                  <a:lnTo>
                    <a:pt x="893" y="853"/>
                  </a:lnTo>
                  <a:lnTo>
                    <a:pt x="882" y="859"/>
                  </a:lnTo>
                  <a:lnTo>
                    <a:pt x="869" y="871"/>
                  </a:lnTo>
                  <a:lnTo>
                    <a:pt x="866" y="876"/>
                  </a:lnTo>
                  <a:lnTo>
                    <a:pt x="854" y="896"/>
                  </a:lnTo>
                  <a:lnTo>
                    <a:pt x="848" y="907"/>
                  </a:lnTo>
                  <a:lnTo>
                    <a:pt x="846" y="911"/>
                  </a:lnTo>
                  <a:lnTo>
                    <a:pt x="845" y="947"/>
                  </a:lnTo>
                  <a:lnTo>
                    <a:pt x="845" y="956"/>
                  </a:lnTo>
                  <a:lnTo>
                    <a:pt x="846" y="962"/>
                  </a:lnTo>
                  <a:lnTo>
                    <a:pt x="849" y="975"/>
                  </a:lnTo>
                  <a:lnTo>
                    <a:pt x="843" y="1008"/>
                  </a:lnTo>
                  <a:lnTo>
                    <a:pt x="830" y="1041"/>
                  </a:lnTo>
                  <a:lnTo>
                    <a:pt x="830" y="1045"/>
                  </a:lnTo>
                  <a:lnTo>
                    <a:pt x="831" y="1049"/>
                  </a:lnTo>
                  <a:lnTo>
                    <a:pt x="833" y="1052"/>
                  </a:lnTo>
                  <a:lnTo>
                    <a:pt x="836" y="1056"/>
                  </a:lnTo>
                  <a:lnTo>
                    <a:pt x="833" y="1067"/>
                  </a:lnTo>
                  <a:lnTo>
                    <a:pt x="832" y="1070"/>
                  </a:lnTo>
                  <a:lnTo>
                    <a:pt x="831" y="1073"/>
                  </a:lnTo>
                  <a:lnTo>
                    <a:pt x="828" y="1075"/>
                  </a:lnTo>
                  <a:lnTo>
                    <a:pt x="824" y="1080"/>
                  </a:lnTo>
                  <a:lnTo>
                    <a:pt x="812" y="1085"/>
                  </a:lnTo>
                  <a:lnTo>
                    <a:pt x="800" y="1093"/>
                  </a:lnTo>
                  <a:lnTo>
                    <a:pt x="783" y="1105"/>
                  </a:lnTo>
                  <a:lnTo>
                    <a:pt x="770" y="1135"/>
                  </a:lnTo>
                  <a:lnTo>
                    <a:pt x="749" y="1185"/>
                  </a:lnTo>
                  <a:lnTo>
                    <a:pt x="748" y="1193"/>
                  </a:lnTo>
                  <a:lnTo>
                    <a:pt x="749" y="1203"/>
                  </a:lnTo>
                  <a:lnTo>
                    <a:pt x="747" y="1211"/>
                  </a:lnTo>
                  <a:lnTo>
                    <a:pt x="737" y="1244"/>
                  </a:lnTo>
                  <a:lnTo>
                    <a:pt x="735" y="1250"/>
                  </a:lnTo>
                  <a:lnTo>
                    <a:pt x="726" y="1269"/>
                  </a:lnTo>
                  <a:lnTo>
                    <a:pt x="720" y="1285"/>
                  </a:lnTo>
                  <a:lnTo>
                    <a:pt x="718" y="1287"/>
                  </a:lnTo>
                  <a:lnTo>
                    <a:pt x="699" y="1316"/>
                  </a:lnTo>
                  <a:lnTo>
                    <a:pt x="691" y="1327"/>
                  </a:lnTo>
                  <a:lnTo>
                    <a:pt x="689" y="1329"/>
                  </a:lnTo>
                  <a:lnTo>
                    <a:pt x="687" y="1328"/>
                  </a:lnTo>
                  <a:lnTo>
                    <a:pt x="683" y="1340"/>
                  </a:lnTo>
                  <a:lnTo>
                    <a:pt x="635" y="1448"/>
                  </a:lnTo>
                  <a:lnTo>
                    <a:pt x="595" y="1518"/>
                  </a:lnTo>
                  <a:lnTo>
                    <a:pt x="593" y="1520"/>
                  </a:lnTo>
                  <a:lnTo>
                    <a:pt x="569" y="1521"/>
                  </a:lnTo>
                  <a:close/>
                  <a:moveTo>
                    <a:pt x="1119" y="719"/>
                  </a:moveTo>
                  <a:lnTo>
                    <a:pt x="1118" y="719"/>
                  </a:lnTo>
                  <a:lnTo>
                    <a:pt x="1116" y="719"/>
                  </a:lnTo>
                  <a:lnTo>
                    <a:pt x="1104" y="711"/>
                  </a:lnTo>
                  <a:lnTo>
                    <a:pt x="1103" y="709"/>
                  </a:lnTo>
                  <a:lnTo>
                    <a:pt x="1103" y="707"/>
                  </a:lnTo>
                  <a:lnTo>
                    <a:pt x="1112" y="689"/>
                  </a:lnTo>
                  <a:lnTo>
                    <a:pt x="1116" y="683"/>
                  </a:lnTo>
                  <a:lnTo>
                    <a:pt x="1118" y="681"/>
                  </a:lnTo>
                  <a:lnTo>
                    <a:pt x="1142" y="667"/>
                  </a:lnTo>
                  <a:lnTo>
                    <a:pt x="1145" y="666"/>
                  </a:lnTo>
                  <a:lnTo>
                    <a:pt x="1150" y="665"/>
                  </a:lnTo>
                  <a:lnTo>
                    <a:pt x="1152" y="665"/>
                  </a:lnTo>
                  <a:lnTo>
                    <a:pt x="1154" y="665"/>
                  </a:lnTo>
                  <a:lnTo>
                    <a:pt x="1162" y="669"/>
                  </a:lnTo>
                  <a:lnTo>
                    <a:pt x="1172" y="677"/>
                  </a:lnTo>
                  <a:lnTo>
                    <a:pt x="1174" y="679"/>
                  </a:lnTo>
                  <a:lnTo>
                    <a:pt x="1174" y="680"/>
                  </a:lnTo>
                  <a:lnTo>
                    <a:pt x="1175" y="684"/>
                  </a:lnTo>
                  <a:lnTo>
                    <a:pt x="1176" y="685"/>
                  </a:lnTo>
                  <a:lnTo>
                    <a:pt x="1175" y="687"/>
                  </a:lnTo>
                  <a:lnTo>
                    <a:pt x="1173" y="689"/>
                  </a:lnTo>
                  <a:lnTo>
                    <a:pt x="1166" y="693"/>
                  </a:lnTo>
                  <a:lnTo>
                    <a:pt x="1152" y="698"/>
                  </a:lnTo>
                  <a:lnTo>
                    <a:pt x="1150" y="698"/>
                  </a:lnTo>
                  <a:lnTo>
                    <a:pt x="1140" y="696"/>
                  </a:lnTo>
                  <a:lnTo>
                    <a:pt x="1125" y="701"/>
                  </a:lnTo>
                  <a:lnTo>
                    <a:pt x="1120" y="711"/>
                  </a:lnTo>
                  <a:lnTo>
                    <a:pt x="1119" y="719"/>
                  </a:lnTo>
                  <a:close/>
                </a:path>
              </a:pathLst>
            </a:custGeom>
            <a:solidFill>
              <a:schemeClr val="accent4">
                <a:lumMod val="40000"/>
                <a:lumOff val="6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8" name="Freeform 7"/>
            <p:cNvSpPr>
              <a:spLocks/>
            </p:cNvSpPr>
            <p:nvPr/>
          </p:nvSpPr>
          <p:spPr bwMode="auto">
            <a:xfrm>
              <a:off x="1549" y="586"/>
              <a:ext cx="1125" cy="2467"/>
            </a:xfrm>
            <a:custGeom>
              <a:avLst/>
              <a:gdLst/>
              <a:ahLst/>
              <a:cxnLst>
                <a:cxn ang="0">
                  <a:pos x="290" y="1909"/>
                </a:cxn>
                <a:cxn ang="0">
                  <a:pos x="338" y="1894"/>
                </a:cxn>
                <a:cxn ang="0">
                  <a:pos x="373" y="1835"/>
                </a:cxn>
                <a:cxn ang="0">
                  <a:pos x="410" y="1815"/>
                </a:cxn>
                <a:cxn ang="0">
                  <a:pos x="439" y="1783"/>
                </a:cxn>
                <a:cxn ang="0">
                  <a:pos x="419" y="1786"/>
                </a:cxn>
                <a:cxn ang="0">
                  <a:pos x="404" y="1714"/>
                </a:cxn>
                <a:cxn ang="0">
                  <a:pos x="425" y="1727"/>
                </a:cxn>
                <a:cxn ang="0">
                  <a:pos x="473" y="1666"/>
                </a:cxn>
                <a:cxn ang="0">
                  <a:pos x="422" y="1517"/>
                </a:cxn>
                <a:cxn ang="0">
                  <a:pos x="382" y="1444"/>
                </a:cxn>
                <a:cxn ang="0">
                  <a:pos x="446" y="1361"/>
                </a:cxn>
                <a:cxn ang="0">
                  <a:pos x="277" y="1273"/>
                </a:cxn>
                <a:cxn ang="0">
                  <a:pos x="343" y="1204"/>
                </a:cxn>
                <a:cxn ang="0">
                  <a:pos x="422" y="1237"/>
                </a:cxn>
                <a:cxn ang="0">
                  <a:pos x="445" y="1271"/>
                </a:cxn>
                <a:cxn ang="0">
                  <a:pos x="613" y="1223"/>
                </a:cxn>
                <a:cxn ang="0">
                  <a:pos x="626" y="1052"/>
                </a:cxn>
                <a:cxn ang="0">
                  <a:pos x="561" y="982"/>
                </a:cxn>
                <a:cxn ang="0">
                  <a:pos x="500" y="996"/>
                </a:cxn>
                <a:cxn ang="0">
                  <a:pos x="476" y="945"/>
                </a:cxn>
                <a:cxn ang="0">
                  <a:pos x="448" y="917"/>
                </a:cxn>
                <a:cxn ang="0">
                  <a:pos x="439" y="881"/>
                </a:cxn>
                <a:cxn ang="0">
                  <a:pos x="349" y="800"/>
                </a:cxn>
                <a:cxn ang="0">
                  <a:pos x="260" y="714"/>
                </a:cxn>
                <a:cxn ang="0">
                  <a:pos x="2" y="182"/>
                </a:cxn>
                <a:cxn ang="0">
                  <a:pos x="200" y="0"/>
                </a:cxn>
                <a:cxn ang="0">
                  <a:pos x="359" y="53"/>
                </a:cxn>
                <a:cxn ang="0">
                  <a:pos x="793" y="280"/>
                </a:cxn>
                <a:cxn ang="0">
                  <a:pos x="990" y="303"/>
                </a:cxn>
                <a:cxn ang="0">
                  <a:pos x="1072" y="336"/>
                </a:cxn>
                <a:cxn ang="0">
                  <a:pos x="1065" y="479"/>
                </a:cxn>
                <a:cxn ang="0">
                  <a:pos x="1014" y="503"/>
                </a:cxn>
                <a:cxn ang="0">
                  <a:pos x="940" y="633"/>
                </a:cxn>
                <a:cxn ang="0">
                  <a:pos x="955" y="752"/>
                </a:cxn>
                <a:cxn ang="0">
                  <a:pos x="997" y="836"/>
                </a:cxn>
                <a:cxn ang="0">
                  <a:pos x="1034" y="882"/>
                </a:cxn>
                <a:cxn ang="0">
                  <a:pos x="1083" y="926"/>
                </a:cxn>
                <a:cxn ang="0">
                  <a:pos x="1098" y="1075"/>
                </a:cxn>
                <a:cxn ang="0">
                  <a:pos x="1044" y="1199"/>
                </a:cxn>
                <a:cxn ang="0">
                  <a:pos x="914" y="1274"/>
                </a:cxn>
                <a:cxn ang="0">
                  <a:pos x="891" y="1411"/>
                </a:cxn>
                <a:cxn ang="0">
                  <a:pos x="831" y="1472"/>
                </a:cxn>
                <a:cxn ang="0">
                  <a:pos x="885" y="1666"/>
                </a:cxn>
                <a:cxn ang="0">
                  <a:pos x="960" y="2037"/>
                </a:cxn>
                <a:cxn ang="0">
                  <a:pos x="882" y="2254"/>
                </a:cxn>
                <a:cxn ang="0">
                  <a:pos x="866" y="2280"/>
                </a:cxn>
                <a:cxn ang="0">
                  <a:pos x="828" y="2443"/>
                </a:cxn>
                <a:cxn ang="0">
                  <a:pos x="760" y="2426"/>
                </a:cxn>
                <a:cxn ang="0">
                  <a:pos x="730" y="2377"/>
                </a:cxn>
                <a:cxn ang="0">
                  <a:pos x="615" y="2366"/>
                </a:cxn>
                <a:cxn ang="0">
                  <a:pos x="511" y="2239"/>
                </a:cxn>
                <a:cxn ang="0">
                  <a:pos x="380" y="2098"/>
                </a:cxn>
                <a:cxn ang="0">
                  <a:pos x="334" y="2008"/>
                </a:cxn>
                <a:cxn ang="0">
                  <a:pos x="273" y="1946"/>
                </a:cxn>
              </a:cxnLst>
              <a:rect l="0" t="0" r="r" b="b"/>
              <a:pathLst>
                <a:path w="1125" h="2467">
                  <a:moveTo>
                    <a:pt x="273" y="1930"/>
                  </a:moveTo>
                  <a:lnTo>
                    <a:pt x="275" y="1931"/>
                  </a:lnTo>
                  <a:lnTo>
                    <a:pt x="280" y="1933"/>
                  </a:lnTo>
                  <a:lnTo>
                    <a:pt x="284" y="1931"/>
                  </a:lnTo>
                  <a:lnTo>
                    <a:pt x="292" y="1923"/>
                  </a:lnTo>
                  <a:lnTo>
                    <a:pt x="292" y="1922"/>
                  </a:lnTo>
                  <a:lnTo>
                    <a:pt x="290" y="1909"/>
                  </a:lnTo>
                  <a:lnTo>
                    <a:pt x="304" y="1889"/>
                  </a:lnTo>
                  <a:lnTo>
                    <a:pt x="305" y="1889"/>
                  </a:lnTo>
                  <a:lnTo>
                    <a:pt x="308" y="1888"/>
                  </a:lnTo>
                  <a:lnTo>
                    <a:pt x="316" y="1891"/>
                  </a:lnTo>
                  <a:lnTo>
                    <a:pt x="323" y="1892"/>
                  </a:lnTo>
                  <a:lnTo>
                    <a:pt x="331" y="1893"/>
                  </a:lnTo>
                  <a:lnTo>
                    <a:pt x="338" y="1894"/>
                  </a:lnTo>
                  <a:lnTo>
                    <a:pt x="350" y="1882"/>
                  </a:lnTo>
                  <a:lnTo>
                    <a:pt x="359" y="1871"/>
                  </a:lnTo>
                  <a:lnTo>
                    <a:pt x="361" y="1871"/>
                  </a:lnTo>
                  <a:lnTo>
                    <a:pt x="363" y="1869"/>
                  </a:lnTo>
                  <a:lnTo>
                    <a:pt x="364" y="1868"/>
                  </a:lnTo>
                  <a:lnTo>
                    <a:pt x="374" y="1838"/>
                  </a:lnTo>
                  <a:lnTo>
                    <a:pt x="373" y="1835"/>
                  </a:lnTo>
                  <a:lnTo>
                    <a:pt x="373" y="1833"/>
                  </a:lnTo>
                  <a:lnTo>
                    <a:pt x="373" y="1829"/>
                  </a:lnTo>
                  <a:lnTo>
                    <a:pt x="374" y="1828"/>
                  </a:lnTo>
                  <a:lnTo>
                    <a:pt x="379" y="1823"/>
                  </a:lnTo>
                  <a:lnTo>
                    <a:pt x="385" y="1819"/>
                  </a:lnTo>
                  <a:lnTo>
                    <a:pt x="409" y="1815"/>
                  </a:lnTo>
                  <a:lnTo>
                    <a:pt x="410" y="1815"/>
                  </a:lnTo>
                  <a:lnTo>
                    <a:pt x="412" y="1816"/>
                  </a:lnTo>
                  <a:lnTo>
                    <a:pt x="418" y="1821"/>
                  </a:lnTo>
                  <a:lnTo>
                    <a:pt x="422" y="1823"/>
                  </a:lnTo>
                  <a:lnTo>
                    <a:pt x="436" y="1810"/>
                  </a:lnTo>
                  <a:lnTo>
                    <a:pt x="442" y="1804"/>
                  </a:lnTo>
                  <a:lnTo>
                    <a:pt x="440" y="1785"/>
                  </a:lnTo>
                  <a:lnTo>
                    <a:pt x="439" y="1783"/>
                  </a:lnTo>
                  <a:lnTo>
                    <a:pt x="436" y="1780"/>
                  </a:lnTo>
                  <a:lnTo>
                    <a:pt x="435" y="1780"/>
                  </a:lnTo>
                  <a:lnTo>
                    <a:pt x="428" y="1785"/>
                  </a:lnTo>
                  <a:lnTo>
                    <a:pt x="425" y="1786"/>
                  </a:lnTo>
                  <a:lnTo>
                    <a:pt x="423" y="1787"/>
                  </a:lnTo>
                  <a:lnTo>
                    <a:pt x="421" y="1787"/>
                  </a:lnTo>
                  <a:lnTo>
                    <a:pt x="419" y="1786"/>
                  </a:lnTo>
                  <a:lnTo>
                    <a:pt x="417" y="1783"/>
                  </a:lnTo>
                  <a:lnTo>
                    <a:pt x="394" y="1750"/>
                  </a:lnTo>
                  <a:lnTo>
                    <a:pt x="394" y="1747"/>
                  </a:lnTo>
                  <a:lnTo>
                    <a:pt x="398" y="1724"/>
                  </a:lnTo>
                  <a:lnTo>
                    <a:pt x="398" y="1718"/>
                  </a:lnTo>
                  <a:lnTo>
                    <a:pt x="400" y="1717"/>
                  </a:lnTo>
                  <a:lnTo>
                    <a:pt x="404" y="1714"/>
                  </a:lnTo>
                  <a:lnTo>
                    <a:pt x="407" y="1714"/>
                  </a:lnTo>
                  <a:lnTo>
                    <a:pt x="410" y="1714"/>
                  </a:lnTo>
                  <a:lnTo>
                    <a:pt x="411" y="1714"/>
                  </a:lnTo>
                  <a:lnTo>
                    <a:pt x="413" y="1717"/>
                  </a:lnTo>
                  <a:lnTo>
                    <a:pt x="415" y="1718"/>
                  </a:lnTo>
                  <a:lnTo>
                    <a:pt x="418" y="1721"/>
                  </a:lnTo>
                  <a:lnTo>
                    <a:pt x="425" y="1727"/>
                  </a:lnTo>
                  <a:lnTo>
                    <a:pt x="428" y="1727"/>
                  </a:lnTo>
                  <a:lnTo>
                    <a:pt x="430" y="1727"/>
                  </a:lnTo>
                  <a:lnTo>
                    <a:pt x="439" y="1724"/>
                  </a:lnTo>
                  <a:lnTo>
                    <a:pt x="470" y="1713"/>
                  </a:lnTo>
                  <a:lnTo>
                    <a:pt x="478" y="1709"/>
                  </a:lnTo>
                  <a:lnTo>
                    <a:pt x="479" y="1708"/>
                  </a:lnTo>
                  <a:lnTo>
                    <a:pt x="473" y="1666"/>
                  </a:lnTo>
                  <a:lnTo>
                    <a:pt x="459" y="1641"/>
                  </a:lnTo>
                  <a:lnTo>
                    <a:pt x="459" y="1628"/>
                  </a:lnTo>
                  <a:lnTo>
                    <a:pt x="459" y="1610"/>
                  </a:lnTo>
                  <a:lnTo>
                    <a:pt x="458" y="1605"/>
                  </a:lnTo>
                  <a:lnTo>
                    <a:pt x="445" y="1574"/>
                  </a:lnTo>
                  <a:lnTo>
                    <a:pt x="424" y="1525"/>
                  </a:lnTo>
                  <a:lnTo>
                    <a:pt x="422" y="1517"/>
                  </a:lnTo>
                  <a:lnTo>
                    <a:pt x="380" y="1489"/>
                  </a:lnTo>
                  <a:lnTo>
                    <a:pt x="355" y="1468"/>
                  </a:lnTo>
                  <a:lnTo>
                    <a:pt x="345" y="1461"/>
                  </a:lnTo>
                  <a:lnTo>
                    <a:pt x="345" y="1459"/>
                  </a:lnTo>
                  <a:lnTo>
                    <a:pt x="373" y="1448"/>
                  </a:lnTo>
                  <a:lnTo>
                    <a:pt x="380" y="1445"/>
                  </a:lnTo>
                  <a:lnTo>
                    <a:pt x="382" y="1444"/>
                  </a:lnTo>
                  <a:lnTo>
                    <a:pt x="394" y="1437"/>
                  </a:lnTo>
                  <a:lnTo>
                    <a:pt x="401" y="1431"/>
                  </a:lnTo>
                  <a:lnTo>
                    <a:pt x="429" y="1403"/>
                  </a:lnTo>
                  <a:lnTo>
                    <a:pt x="434" y="1399"/>
                  </a:lnTo>
                  <a:lnTo>
                    <a:pt x="434" y="1397"/>
                  </a:lnTo>
                  <a:lnTo>
                    <a:pt x="445" y="1365"/>
                  </a:lnTo>
                  <a:lnTo>
                    <a:pt x="446" y="1361"/>
                  </a:lnTo>
                  <a:lnTo>
                    <a:pt x="447" y="1354"/>
                  </a:lnTo>
                  <a:lnTo>
                    <a:pt x="447" y="1352"/>
                  </a:lnTo>
                  <a:lnTo>
                    <a:pt x="446" y="1349"/>
                  </a:lnTo>
                  <a:lnTo>
                    <a:pt x="430" y="1291"/>
                  </a:lnTo>
                  <a:lnTo>
                    <a:pt x="380" y="1285"/>
                  </a:lnTo>
                  <a:lnTo>
                    <a:pt x="313" y="1276"/>
                  </a:lnTo>
                  <a:lnTo>
                    <a:pt x="277" y="1273"/>
                  </a:lnTo>
                  <a:lnTo>
                    <a:pt x="272" y="1271"/>
                  </a:lnTo>
                  <a:lnTo>
                    <a:pt x="271" y="1270"/>
                  </a:lnTo>
                  <a:lnTo>
                    <a:pt x="271" y="1265"/>
                  </a:lnTo>
                  <a:lnTo>
                    <a:pt x="271" y="1264"/>
                  </a:lnTo>
                  <a:lnTo>
                    <a:pt x="272" y="1263"/>
                  </a:lnTo>
                  <a:lnTo>
                    <a:pt x="303" y="1216"/>
                  </a:lnTo>
                  <a:lnTo>
                    <a:pt x="343" y="1204"/>
                  </a:lnTo>
                  <a:lnTo>
                    <a:pt x="344" y="1204"/>
                  </a:lnTo>
                  <a:lnTo>
                    <a:pt x="350" y="1204"/>
                  </a:lnTo>
                  <a:lnTo>
                    <a:pt x="398" y="1211"/>
                  </a:lnTo>
                  <a:lnTo>
                    <a:pt x="401" y="1213"/>
                  </a:lnTo>
                  <a:lnTo>
                    <a:pt x="411" y="1221"/>
                  </a:lnTo>
                  <a:lnTo>
                    <a:pt x="413" y="1223"/>
                  </a:lnTo>
                  <a:lnTo>
                    <a:pt x="422" y="1237"/>
                  </a:lnTo>
                  <a:lnTo>
                    <a:pt x="429" y="1249"/>
                  </a:lnTo>
                  <a:lnTo>
                    <a:pt x="431" y="1252"/>
                  </a:lnTo>
                  <a:lnTo>
                    <a:pt x="431" y="1259"/>
                  </a:lnTo>
                  <a:lnTo>
                    <a:pt x="433" y="1261"/>
                  </a:lnTo>
                  <a:lnTo>
                    <a:pt x="440" y="1269"/>
                  </a:lnTo>
                  <a:lnTo>
                    <a:pt x="441" y="1270"/>
                  </a:lnTo>
                  <a:lnTo>
                    <a:pt x="445" y="1271"/>
                  </a:lnTo>
                  <a:lnTo>
                    <a:pt x="448" y="1273"/>
                  </a:lnTo>
                  <a:lnTo>
                    <a:pt x="449" y="1273"/>
                  </a:lnTo>
                  <a:lnTo>
                    <a:pt x="490" y="1275"/>
                  </a:lnTo>
                  <a:lnTo>
                    <a:pt x="511" y="1268"/>
                  </a:lnTo>
                  <a:lnTo>
                    <a:pt x="520" y="1264"/>
                  </a:lnTo>
                  <a:lnTo>
                    <a:pt x="566" y="1239"/>
                  </a:lnTo>
                  <a:lnTo>
                    <a:pt x="613" y="1223"/>
                  </a:lnTo>
                  <a:lnTo>
                    <a:pt x="664" y="1205"/>
                  </a:lnTo>
                  <a:lnTo>
                    <a:pt x="664" y="1191"/>
                  </a:lnTo>
                  <a:lnTo>
                    <a:pt x="662" y="1163"/>
                  </a:lnTo>
                  <a:lnTo>
                    <a:pt x="660" y="1123"/>
                  </a:lnTo>
                  <a:lnTo>
                    <a:pt x="660" y="1109"/>
                  </a:lnTo>
                  <a:lnTo>
                    <a:pt x="657" y="1085"/>
                  </a:lnTo>
                  <a:lnTo>
                    <a:pt x="626" y="1052"/>
                  </a:lnTo>
                  <a:lnTo>
                    <a:pt x="623" y="996"/>
                  </a:lnTo>
                  <a:lnTo>
                    <a:pt x="597" y="971"/>
                  </a:lnTo>
                  <a:lnTo>
                    <a:pt x="595" y="970"/>
                  </a:lnTo>
                  <a:lnTo>
                    <a:pt x="593" y="970"/>
                  </a:lnTo>
                  <a:lnTo>
                    <a:pt x="591" y="971"/>
                  </a:lnTo>
                  <a:lnTo>
                    <a:pt x="565" y="980"/>
                  </a:lnTo>
                  <a:lnTo>
                    <a:pt x="561" y="982"/>
                  </a:lnTo>
                  <a:lnTo>
                    <a:pt x="559" y="983"/>
                  </a:lnTo>
                  <a:lnTo>
                    <a:pt x="553" y="987"/>
                  </a:lnTo>
                  <a:lnTo>
                    <a:pt x="551" y="987"/>
                  </a:lnTo>
                  <a:lnTo>
                    <a:pt x="508" y="998"/>
                  </a:lnTo>
                  <a:lnTo>
                    <a:pt x="505" y="998"/>
                  </a:lnTo>
                  <a:lnTo>
                    <a:pt x="501" y="998"/>
                  </a:lnTo>
                  <a:lnTo>
                    <a:pt x="500" y="996"/>
                  </a:lnTo>
                  <a:lnTo>
                    <a:pt x="497" y="996"/>
                  </a:lnTo>
                  <a:lnTo>
                    <a:pt x="496" y="994"/>
                  </a:lnTo>
                  <a:lnTo>
                    <a:pt x="489" y="976"/>
                  </a:lnTo>
                  <a:lnTo>
                    <a:pt x="487" y="970"/>
                  </a:lnTo>
                  <a:lnTo>
                    <a:pt x="484" y="963"/>
                  </a:lnTo>
                  <a:lnTo>
                    <a:pt x="478" y="950"/>
                  </a:lnTo>
                  <a:lnTo>
                    <a:pt x="476" y="945"/>
                  </a:lnTo>
                  <a:lnTo>
                    <a:pt x="475" y="942"/>
                  </a:lnTo>
                  <a:lnTo>
                    <a:pt x="472" y="938"/>
                  </a:lnTo>
                  <a:lnTo>
                    <a:pt x="470" y="935"/>
                  </a:lnTo>
                  <a:lnTo>
                    <a:pt x="467" y="933"/>
                  </a:lnTo>
                  <a:lnTo>
                    <a:pt x="463" y="929"/>
                  </a:lnTo>
                  <a:lnTo>
                    <a:pt x="454" y="922"/>
                  </a:lnTo>
                  <a:lnTo>
                    <a:pt x="448" y="917"/>
                  </a:lnTo>
                  <a:lnTo>
                    <a:pt x="446" y="914"/>
                  </a:lnTo>
                  <a:lnTo>
                    <a:pt x="443" y="910"/>
                  </a:lnTo>
                  <a:lnTo>
                    <a:pt x="442" y="908"/>
                  </a:lnTo>
                  <a:lnTo>
                    <a:pt x="442" y="902"/>
                  </a:lnTo>
                  <a:lnTo>
                    <a:pt x="441" y="890"/>
                  </a:lnTo>
                  <a:lnTo>
                    <a:pt x="440" y="886"/>
                  </a:lnTo>
                  <a:lnTo>
                    <a:pt x="439" y="881"/>
                  </a:lnTo>
                  <a:lnTo>
                    <a:pt x="401" y="836"/>
                  </a:lnTo>
                  <a:lnTo>
                    <a:pt x="397" y="830"/>
                  </a:lnTo>
                  <a:lnTo>
                    <a:pt x="374" y="806"/>
                  </a:lnTo>
                  <a:lnTo>
                    <a:pt x="373" y="804"/>
                  </a:lnTo>
                  <a:lnTo>
                    <a:pt x="368" y="803"/>
                  </a:lnTo>
                  <a:lnTo>
                    <a:pt x="363" y="801"/>
                  </a:lnTo>
                  <a:lnTo>
                    <a:pt x="349" y="800"/>
                  </a:lnTo>
                  <a:lnTo>
                    <a:pt x="345" y="798"/>
                  </a:lnTo>
                  <a:lnTo>
                    <a:pt x="332" y="798"/>
                  </a:lnTo>
                  <a:lnTo>
                    <a:pt x="326" y="798"/>
                  </a:lnTo>
                  <a:lnTo>
                    <a:pt x="304" y="789"/>
                  </a:lnTo>
                  <a:lnTo>
                    <a:pt x="293" y="759"/>
                  </a:lnTo>
                  <a:lnTo>
                    <a:pt x="283" y="731"/>
                  </a:lnTo>
                  <a:lnTo>
                    <a:pt x="260" y="714"/>
                  </a:lnTo>
                  <a:lnTo>
                    <a:pt x="237" y="646"/>
                  </a:lnTo>
                  <a:lnTo>
                    <a:pt x="230" y="628"/>
                  </a:lnTo>
                  <a:lnTo>
                    <a:pt x="219" y="627"/>
                  </a:lnTo>
                  <a:lnTo>
                    <a:pt x="4" y="398"/>
                  </a:lnTo>
                  <a:lnTo>
                    <a:pt x="0" y="398"/>
                  </a:lnTo>
                  <a:lnTo>
                    <a:pt x="2" y="209"/>
                  </a:lnTo>
                  <a:lnTo>
                    <a:pt x="2" y="182"/>
                  </a:lnTo>
                  <a:lnTo>
                    <a:pt x="2" y="69"/>
                  </a:lnTo>
                  <a:lnTo>
                    <a:pt x="2" y="41"/>
                  </a:lnTo>
                  <a:lnTo>
                    <a:pt x="2" y="0"/>
                  </a:lnTo>
                  <a:lnTo>
                    <a:pt x="57" y="0"/>
                  </a:lnTo>
                  <a:lnTo>
                    <a:pt x="76" y="3"/>
                  </a:lnTo>
                  <a:lnTo>
                    <a:pt x="130" y="3"/>
                  </a:lnTo>
                  <a:lnTo>
                    <a:pt x="200" y="0"/>
                  </a:lnTo>
                  <a:lnTo>
                    <a:pt x="206" y="5"/>
                  </a:lnTo>
                  <a:lnTo>
                    <a:pt x="221" y="5"/>
                  </a:lnTo>
                  <a:lnTo>
                    <a:pt x="279" y="5"/>
                  </a:lnTo>
                  <a:lnTo>
                    <a:pt x="329" y="24"/>
                  </a:lnTo>
                  <a:lnTo>
                    <a:pt x="347" y="38"/>
                  </a:lnTo>
                  <a:lnTo>
                    <a:pt x="350" y="40"/>
                  </a:lnTo>
                  <a:lnTo>
                    <a:pt x="359" y="53"/>
                  </a:lnTo>
                  <a:lnTo>
                    <a:pt x="409" y="84"/>
                  </a:lnTo>
                  <a:lnTo>
                    <a:pt x="645" y="237"/>
                  </a:lnTo>
                  <a:lnTo>
                    <a:pt x="656" y="248"/>
                  </a:lnTo>
                  <a:lnTo>
                    <a:pt x="664" y="262"/>
                  </a:lnTo>
                  <a:lnTo>
                    <a:pt x="685" y="275"/>
                  </a:lnTo>
                  <a:lnTo>
                    <a:pt x="752" y="276"/>
                  </a:lnTo>
                  <a:lnTo>
                    <a:pt x="793" y="280"/>
                  </a:lnTo>
                  <a:lnTo>
                    <a:pt x="816" y="270"/>
                  </a:lnTo>
                  <a:lnTo>
                    <a:pt x="850" y="279"/>
                  </a:lnTo>
                  <a:lnTo>
                    <a:pt x="885" y="291"/>
                  </a:lnTo>
                  <a:lnTo>
                    <a:pt x="912" y="298"/>
                  </a:lnTo>
                  <a:lnTo>
                    <a:pt x="946" y="308"/>
                  </a:lnTo>
                  <a:lnTo>
                    <a:pt x="961" y="306"/>
                  </a:lnTo>
                  <a:lnTo>
                    <a:pt x="990" y="303"/>
                  </a:lnTo>
                  <a:lnTo>
                    <a:pt x="1003" y="302"/>
                  </a:lnTo>
                  <a:lnTo>
                    <a:pt x="1017" y="309"/>
                  </a:lnTo>
                  <a:lnTo>
                    <a:pt x="1040" y="320"/>
                  </a:lnTo>
                  <a:lnTo>
                    <a:pt x="1057" y="322"/>
                  </a:lnTo>
                  <a:lnTo>
                    <a:pt x="1071" y="321"/>
                  </a:lnTo>
                  <a:lnTo>
                    <a:pt x="1072" y="321"/>
                  </a:lnTo>
                  <a:lnTo>
                    <a:pt x="1072" y="336"/>
                  </a:lnTo>
                  <a:lnTo>
                    <a:pt x="1076" y="389"/>
                  </a:lnTo>
                  <a:lnTo>
                    <a:pt x="1082" y="400"/>
                  </a:lnTo>
                  <a:lnTo>
                    <a:pt x="1083" y="458"/>
                  </a:lnTo>
                  <a:lnTo>
                    <a:pt x="1083" y="460"/>
                  </a:lnTo>
                  <a:lnTo>
                    <a:pt x="1081" y="464"/>
                  </a:lnTo>
                  <a:lnTo>
                    <a:pt x="1068" y="477"/>
                  </a:lnTo>
                  <a:lnTo>
                    <a:pt x="1065" y="479"/>
                  </a:lnTo>
                  <a:lnTo>
                    <a:pt x="1063" y="480"/>
                  </a:lnTo>
                  <a:lnTo>
                    <a:pt x="1059" y="482"/>
                  </a:lnTo>
                  <a:lnTo>
                    <a:pt x="1054" y="483"/>
                  </a:lnTo>
                  <a:lnTo>
                    <a:pt x="1051" y="484"/>
                  </a:lnTo>
                  <a:lnTo>
                    <a:pt x="1042" y="488"/>
                  </a:lnTo>
                  <a:lnTo>
                    <a:pt x="1016" y="502"/>
                  </a:lnTo>
                  <a:lnTo>
                    <a:pt x="1014" y="503"/>
                  </a:lnTo>
                  <a:lnTo>
                    <a:pt x="1011" y="506"/>
                  </a:lnTo>
                  <a:lnTo>
                    <a:pt x="1000" y="526"/>
                  </a:lnTo>
                  <a:lnTo>
                    <a:pt x="985" y="566"/>
                  </a:lnTo>
                  <a:lnTo>
                    <a:pt x="967" y="616"/>
                  </a:lnTo>
                  <a:lnTo>
                    <a:pt x="966" y="621"/>
                  </a:lnTo>
                  <a:lnTo>
                    <a:pt x="963" y="626"/>
                  </a:lnTo>
                  <a:lnTo>
                    <a:pt x="940" y="633"/>
                  </a:lnTo>
                  <a:lnTo>
                    <a:pt x="936" y="634"/>
                  </a:lnTo>
                  <a:lnTo>
                    <a:pt x="934" y="635"/>
                  </a:lnTo>
                  <a:lnTo>
                    <a:pt x="934" y="640"/>
                  </a:lnTo>
                  <a:lnTo>
                    <a:pt x="934" y="640"/>
                  </a:lnTo>
                  <a:lnTo>
                    <a:pt x="938" y="648"/>
                  </a:lnTo>
                  <a:lnTo>
                    <a:pt x="956" y="734"/>
                  </a:lnTo>
                  <a:lnTo>
                    <a:pt x="955" y="752"/>
                  </a:lnTo>
                  <a:lnTo>
                    <a:pt x="955" y="756"/>
                  </a:lnTo>
                  <a:lnTo>
                    <a:pt x="955" y="761"/>
                  </a:lnTo>
                  <a:lnTo>
                    <a:pt x="981" y="812"/>
                  </a:lnTo>
                  <a:lnTo>
                    <a:pt x="984" y="815"/>
                  </a:lnTo>
                  <a:lnTo>
                    <a:pt x="991" y="826"/>
                  </a:lnTo>
                  <a:lnTo>
                    <a:pt x="993" y="831"/>
                  </a:lnTo>
                  <a:lnTo>
                    <a:pt x="997" y="836"/>
                  </a:lnTo>
                  <a:lnTo>
                    <a:pt x="999" y="838"/>
                  </a:lnTo>
                  <a:lnTo>
                    <a:pt x="1003" y="840"/>
                  </a:lnTo>
                  <a:lnTo>
                    <a:pt x="1010" y="845"/>
                  </a:lnTo>
                  <a:lnTo>
                    <a:pt x="1016" y="850"/>
                  </a:lnTo>
                  <a:lnTo>
                    <a:pt x="1029" y="872"/>
                  </a:lnTo>
                  <a:lnTo>
                    <a:pt x="1033" y="878"/>
                  </a:lnTo>
                  <a:lnTo>
                    <a:pt x="1034" y="882"/>
                  </a:lnTo>
                  <a:lnTo>
                    <a:pt x="1035" y="888"/>
                  </a:lnTo>
                  <a:lnTo>
                    <a:pt x="1035" y="892"/>
                  </a:lnTo>
                  <a:lnTo>
                    <a:pt x="1038" y="897"/>
                  </a:lnTo>
                  <a:lnTo>
                    <a:pt x="1042" y="902"/>
                  </a:lnTo>
                  <a:lnTo>
                    <a:pt x="1046" y="903"/>
                  </a:lnTo>
                  <a:lnTo>
                    <a:pt x="1068" y="916"/>
                  </a:lnTo>
                  <a:lnTo>
                    <a:pt x="1083" y="926"/>
                  </a:lnTo>
                  <a:lnTo>
                    <a:pt x="1092" y="932"/>
                  </a:lnTo>
                  <a:lnTo>
                    <a:pt x="1125" y="962"/>
                  </a:lnTo>
                  <a:lnTo>
                    <a:pt x="1107" y="968"/>
                  </a:lnTo>
                  <a:lnTo>
                    <a:pt x="1080" y="978"/>
                  </a:lnTo>
                  <a:lnTo>
                    <a:pt x="1064" y="986"/>
                  </a:lnTo>
                  <a:lnTo>
                    <a:pt x="1081" y="1030"/>
                  </a:lnTo>
                  <a:lnTo>
                    <a:pt x="1098" y="1075"/>
                  </a:lnTo>
                  <a:lnTo>
                    <a:pt x="1106" y="1097"/>
                  </a:lnTo>
                  <a:lnTo>
                    <a:pt x="1118" y="1131"/>
                  </a:lnTo>
                  <a:lnTo>
                    <a:pt x="1124" y="1142"/>
                  </a:lnTo>
                  <a:lnTo>
                    <a:pt x="1096" y="1151"/>
                  </a:lnTo>
                  <a:lnTo>
                    <a:pt x="1083" y="1156"/>
                  </a:lnTo>
                  <a:lnTo>
                    <a:pt x="1076" y="1160"/>
                  </a:lnTo>
                  <a:lnTo>
                    <a:pt x="1044" y="1199"/>
                  </a:lnTo>
                  <a:lnTo>
                    <a:pt x="1034" y="1213"/>
                  </a:lnTo>
                  <a:lnTo>
                    <a:pt x="1030" y="1220"/>
                  </a:lnTo>
                  <a:lnTo>
                    <a:pt x="1029" y="1226"/>
                  </a:lnTo>
                  <a:lnTo>
                    <a:pt x="1028" y="1231"/>
                  </a:lnTo>
                  <a:lnTo>
                    <a:pt x="1015" y="1235"/>
                  </a:lnTo>
                  <a:lnTo>
                    <a:pt x="916" y="1273"/>
                  </a:lnTo>
                  <a:lnTo>
                    <a:pt x="914" y="1274"/>
                  </a:lnTo>
                  <a:lnTo>
                    <a:pt x="891" y="1297"/>
                  </a:lnTo>
                  <a:lnTo>
                    <a:pt x="873" y="1316"/>
                  </a:lnTo>
                  <a:lnTo>
                    <a:pt x="890" y="1388"/>
                  </a:lnTo>
                  <a:lnTo>
                    <a:pt x="892" y="1403"/>
                  </a:lnTo>
                  <a:lnTo>
                    <a:pt x="892" y="1406"/>
                  </a:lnTo>
                  <a:lnTo>
                    <a:pt x="892" y="1407"/>
                  </a:lnTo>
                  <a:lnTo>
                    <a:pt x="891" y="1411"/>
                  </a:lnTo>
                  <a:lnTo>
                    <a:pt x="888" y="1417"/>
                  </a:lnTo>
                  <a:lnTo>
                    <a:pt x="888" y="1418"/>
                  </a:lnTo>
                  <a:lnTo>
                    <a:pt x="891" y="1475"/>
                  </a:lnTo>
                  <a:lnTo>
                    <a:pt x="891" y="1484"/>
                  </a:lnTo>
                  <a:lnTo>
                    <a:pt x="892" y="1486"/>
                  </a:lnTo>
                  <a:lnTo>
                    <a:pt x="861" y="1479"/>
                  </a:lnTo>
                  <a:lnTo>
                    <a:pt x="831" y="1472"/>
                  </a:lnTo>
                  <a:lnTo>
                    <a:pt x="829" y="1472"/>
                  </a:lnTo>
                  <a:lnTo>
                    <a:pt x="781" y="1487"/>
                  </a:lnTo>
                  <a:lnTo>
                    <a:pt x="788" y="1502"/>
                  </a:lnTo>
                  <a:lnTo>
                    <a:pt x="854" y="1612"/>
                  </a:lnTo>
                  <a:lnTo>
                    <a:pt x="861" y="1625"/>
                  </a:lnTo>
                  <a:lnTo>
                    <a:pt x="874" y="1648"/>
                  </a:lnTo>
                  <a:lnTo>
                    <a:pt x="885" y="1666"/>
                  </a:lnTo>
                  <a:lnTo>
                    <a:pt x="922" y="1727"/>
                  </a:lnTo>
                  <a:lnTo>
                    <a:pt x="974" y="1840"/>
                  </a:lnTo>
                  <a:lnTo>
                    <a:pt x="974" y="1850"/>
                  </a:lnTo>
                  <a:lnTo>
                    <a:pt x="974" y="2020"/>
                  </a:lnTo>
                  <a:lnTo>
                    <a:pt x="974" y="2025"/>
                  </a:lnTo>
                  <a:lnTo>
                    <a:pt x="966" y="2032"/>
                  </a:lnTo>
                  <a:lnTo>
                    <a:pt x="960" y="2037"/>
                  </a:lnTo>
                  <a:lnTo>
                    <a:pt x="962" y="2050"/>
                  </a:lnTo>
                  <a:lnTo>
                    <a:pt x="964" y="2059"/>
                  </a:lnTo>
                  <a:lnTo>
                    <a:pt x="967" y="2072"/>
                  </a:lnTo>
                  <a:lnTo>
                    <a:pt x="973" y="2104"/>
                  </a:lnTo>
                  <a:lnTo>
                    <a:pt x="937" y="2176"/>
                  </a:lnTo>
                  <a:lnTo>
                    <a:pt x="908" y="2234"/>
                  </a:lnTo>
                  <a:lnTo>
                    <a:pt x="882" y="2254"/>
                  </a:lnTo>
                  <a:lnTo>
                    <a:pt x="874" y="2258"/>
                  </a:lnTo>
                  <a:lnTo>
                    <a:pt x="872" y="2259"/>
                  </a:lnTo>
                  <a:lnTo>
                    <a:pt x="866" y="2259"/>
                  </a:lnTo>
                  <a:lnTo>
                    <a:pt x="859" y="2258"/>
                  </a:lnTo>
                  <a:lnTo>
                    <a:pt x="852" y="2257"/>
                  </a:lnTo>
                  <a:lnTo>
                    <a:pt x="858" y="2266"/>
                  </a:lnTo>
                  <a:lnTo>
                    <a:pt x="866" y="2280"/>
                  </a:lnTo>
                  <a:lnTo>
                    <a:pt x="927" y="2367"/>
                  </a:lnTo>
                  <a:lnTo>
                    <a:pt x="990" y="2460"/>
                  </a:lnTo>
                  <a:lnTo>
                    <a:pt x="968" y="2463"/>
                  </a:lnTo>
                  <a:lnTo>
                    <a:pt x="908" y="2467"/>
                  </a:lnTo>
                  <a:lnTo>
                    <a:pt x="880" y="2461"/>
                  </a:lnTo>
                  <a:lnTo>
                    <a:pt x="838" y="2448"/>
                  </a:lnTo>
                  <a:lnTo>
                    <a:pt x="828" y="2443"/>
                  </a:lnTo>
                  <a:lnTo>
                    <a:pt x="823" y="2440"/>
                  </a:lnTo>
                  <a:lnTo>
                    <a:pt x="814" y="2438"/>
                  </a:lnTo>
                  <a:lnTo>
                    <a:pt x="799" y="2443"/>
                  </a:lnTo>
                  <a:lnTo>
                    <a:pt x="795" y="2445"/>
                  </a:lnTo>
                  <a:lnTo>
                    <a:pt x="765" y="2430"/>
                  </a:lnTo>
                  <a:lnTo>
                    <a:pt x="764" y="2428"/>
                  </a:lnTo>
                  <a:lnTo>
                    <a:pt x="760" y="2426"/>
                  </a:lnTo>
                  <a:lnTo>
                    <a:pt x="759" y="2424"/>
                  </a:lnTo>
                  <a:lnTo>
                    <a:pt x="758" y="2419"/>
                  </a:lnTo>
                  <a:lnTo>
                    <a:pt x="751" y="2406"/>
                  </a:lnTo>
                  <a:lnTo>
                    <a:pt x="739" y="2386"/>
                  </a:lnTo>
                  <a:lnTo>
                    <a:pt x="736" y="2382"/>
                  </a:lnTo>
                  <a:lnTo>
                    <a:pt x="732" y="2378"/>
                  </a:lnTo>
                  <a:lnTo>
                    <a:pt x="730" y="2377"/>
                  </a:lnTo>
                  <a:lnTo>
                    <a:pt x="702" y="2361"/>
                  </a:lnTo>
                  <a:lnTo>
                    <a:pt x="684" y="2356"/>
                  </a:lnTo>
                  <a:lnTo>
                    <a:pt x="627" y="2384"/>
                  </a:lnTo>
                  <a:lnTo>
                    <a:pt x="619" y="2380"/>
                  </a:lnTo>
                  <a:lnTo>
                    <a:pt x="617" y="2373"/>
                  </a:lnTo>
                  <a:lnTo>
                    <a:pt x="616" y="2370"/>
                  </a:lnTo>
                  <a:lnTo>
                    <a:pt x="615" y="2366"/>
                  </a:lnTo>
                  <a:lnTo>
                    <a:pt x="615" y="2362"/>
                  </a:lnTo>
                  <a:lnTo>
                    <a:pt x="611" y="2356"/>
                  </a:lnTo>
                  <a:lnTo>
                    <a:pt x="609" y="2352"/>
                  </a:lnTo>
                  <a:lnTo>
                    <a:pt x="607" y="2348"/>
                  </a:lnTo>
                  <a:lnTo>
                    <a:pt x="599" y="2341"/>
                  </a:lnTo>
                  <a:lnTo>
                    <a:pt x="512" y="2241"/>
                  </a:lnTo>
                  <a:lnTo>
                    <a:pt x="511" y="2239"/>
                  </a:lnTo>
                  <a:lnTo>
                    <a:pt x="511" y="2236"/>
                  </a:lnTo>
                  <a:lnTo>
                    <a:pt x="511" y="2234"/>
                  </a:lnTo>
                  <a:lnTo>
                    <a:pt x="537" y="2199"/>
                  </a:lnTo>
                  <a:lnTo>
                    <a:pt x="533" y="2176"/>
                  </a:lnTo>
                  <a:lnTo>
                    <a:pt x="495" y="2160"/>
                  </a:lnTo>
                  <a:lnTo>
                    <a:pt x="407" y="2115"/>
                  </a:lnTo>
                  <a:lnTo>
                    <a:pt x="380" y="2098"/>
                  </a:lnTo>
                  <a:lnTo>
                    <a:pt x="375" y="2096"/>
                  </a:lnTo>
                  <a:lnTo>
                    <a:pt x="370" y="2090"/>
                  </a:lnTo>
                  <a:lnTo>
                    <a:pt x="364" y="2068"/>
                  </a:lnTo>
                  <a:lnTo>
                    <a:pt x="365" y="2061"/>
                  </a:lnTo>
                  <a:lnTo>
                    <a:pt x="358" y="2036"/>
                  </a:lnTo>
                  <a:lnTo>
                    <a:pt x="357" y="2035"/>
                  </a:lnTo>
                  <a:lnTo>
                    <a:pt x="334" y="2008"/>
                  </a:lnTo>
                  <a:lnTo>
                    <a:pt x="321" y="1990"/>
                  </a:lnTo>
                  <a:lnTo>
                    <a:pt x="304" y="1960"/>
                  </a:lnTo>
                  <a:lnTo>
                    <a:pt x="292" y="1939"/>
                  </a:lnTo>
                  <a:lnTo>
                    <a:pt x="290" y="1941"/>
                  </a:lnTo>
                  <a:lnTo>
                    <a:pt x="279" y="1946"/>
                  </a:lnTo>
                  <a:lnTo>
                    <a:pt x="275" y="1947"/>
                  </a:lnTo>
                  <a:lnTo>
                    <a:pt x="273" y="1946"/>
                  </a:lnTo>
                  <a:lnTo>
                    <a:pt x="271" y="1945"/>
                  </a:lnTo>
                  <a:lnTo>
                    <a:pt x="269" y="1943"/>
                  </a:lnTo>
                  <a:lnTo>
                    <a:pt x="269" y="1941"/>
                  </a:lnTo>
                  <a:lnTo>
                    <a:pt x="273" y="1930"/>
                  </a:lnTo>
                  <a:lnTo>
                    <a:pt x="273" y="1930"/>
                  </a:lnTo>
                  <a:close/>
                </a:path>
              </a:pathLst>
            </a:custGeom>
            <a:solidFill>
              <a:schemeClr val="accent4">
                <a:lumMod val="40000"/>
                <a:lumOff val="6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9" name="Freeform 8"/>
            <p:cNvSpPr>
              <a:spLocks/>
            </p:cNvSpPr>
            <p:nvPr/>
          </p:nvSpPr>
          <p:spPr bwMode="auto">
            <a:xfrm>
              <a:off x="1758" y="2430"/>
              <a:ext cx="150" cy="83"/>
            </a:xfrm>
            <a:custGeom>
              <a:avLst/>
              <a:gdLst/>
              <a:ahLst/>
              <a:cxnLst>
                <a:cxn ang="0">
                  <a:pos x="64" y="80"/>
                </a:cxn>
                <a:cxn ang="0">
                  <a:pos x="47" y="71"/>
                </a:cxn>
                <a:cxn ang="0">
                  <a:pos x="15" y="51"/>
                </a:cxn>
                <a:cxn ang="0">
                  <a:pos x="0" y="42"/>
                </a:cxn>
                <a:cxn ang="0">
                  <a:pos x="6" y="36"/>
                </a:cxn>
                <a:cxn ang="0">
                  <a:pos x="34" y="5"/>
                </a:cxn>
                <a:cxn ang="0">
                  <a:pos x="40" y="0"/>
                </a:cxn>
                <a:cxn ang="0">
                  <a:pos x="44" y="0"/>
                </a:cxn>
                <a:cxn ang="0">
                  <a:pos x="75" y="2"/>
                </a:cxn>
                <a:cxn ang="0">
                  <a:pos x="140" y="8"/>
                </a:cxn>
                <a:cxn ang="0">
                  <a:pos x="150" y="21"/>
                </a:cxn>
                <a:cxn ang="0">
                  <a:pos x="141" y="32"/>
                </a:cxn>
                <a:cxn ang="0">
                  <a:pos x="129" y="44"/>
                </a:cxn>
                <a:cxn ang="0">
                  <a:pos x="122" y="43"/>
                </a:cxn>
                <a:cxn ang="0">
                  <a:pos x="114" y="42"/>
                </a:cxn>
                <a:cxn ang="0">
                  <a:pos x="107" y="41"/>
                </a:cxn>
                <a:cxn ang="0">
                  <a:pos x="99" y="38"/>
                </a:cxn>
                <a:cxn ang="0">
                  <a:pos x="96" y="39"/>
                </a:cxn>
                <a:cxn ang="0">
                  <a:pos x="95" y="39"/>
                </a:cxn>
                <a:cxn ang="0">
                  <a:pos x="81" y="59"/>
                </a:cxn>
                <a:cxn ang="0">
                  <a:pos x="83" y="72"/>
                </a:cxn>
                <a:cxn ang="0">
                  <a:pos x="83" y="73"/>
                </a:cxn>
                <a:cxn ang="0">
                  <a:pos x="75" y="81"/>
                </a:cxn>
                <a:cxn ang="0">
                  <a:pos x="71" y="83"/>
                </a:cxn>
                <a:cxn ang="0">
                  <a:pos x="66" y="81"/>
                </a:cxn>
                <a:cxn ang="0">
                  <a:pos x="64" y="80"/>
                </a:cxn>
              </a:cxnLst>
              <a:rect l="0" t="0" r="r" b="b"/>
              <a:pathLst>
                <a:path w="150" h="83">
                  <a:moveTo>
                    <a:pt x="64" y="80"/>
                  </a:moveTo>
                  <a:lnTo>
                    <a:pt x="47" y="71"/>
                  </a:lnTo>
                  <a:lnTo>
                    <a:pt x="15" y="51"/>
                  </a:lnTo>
                  <a:lnTo>
                    <a:pt x="0" y="42"/>
                  </a:lnTo>
                  <a:lnTo>
                    <a:pt x="6" y="36"/>
                  </a:lnTo>
                  <a:lnTo>
                    <a:pt x="34" y="5"/>
                  </a:lnTo>
                  <a:lnTo>
                    <a:pt x="40" y="0"/>
                  </a:lnTo>
                  <a:lnTo>
                    <a:pt x="44" y="0"/>
                  </a:lnTo>
                  <a:lnTo>
                    <a:pt x="75" y="2"/>
                  </a:lnTo>
                  <a:lnTo>
                    <a:pt x="140" y="8"/>
                  </a:lnTo>
                  <a:lnTo>
                    <a:pt x="150" y="21"/>
                  </a:lnTo>
                  <a:lnTo>
                    <a:pt x="141" y="32"/>
                  </a:lnTo>
                  <a:lnTo>
                    <a:pt x="129" y="44"/>
                  </a:lnTo>
                  <a:lnTo>
                    <a:pt x="122" y="43"/>
                  </a:lnTo>
                  <a:lnTo>
                    <a:pt x="114" y="42"/>
                  </a:lnTo>
                  <a:lnTo>
                    <a:pt x="107" y="41"/>
                  </a:lnTo>
                  <a:lnTo>
                    <a:pt x="99" y="38"/>
                  </a:lnTo>
                  <a:lnTo>
                    <a:pt x="96" y="39"/>
                  </a:lnTo>
                  <a:lnTo>
                    <a:pt x="95" y="39"/>
                  </a:lnTo>
                  <a:lnTo>
                    <a:pt x="81" y="59"/>
                  </a:lnTo>
                  <a:lnTo>
                    <a:pt x="83" y="72"/>
                  </a:lnTo>
                  <a:lnTo>
                    <a:pt x="83" y="73"/>
                  </a:lnTo>
                  <a:lnTo>
                    <a:pt x="75" y="81"/>
                  </a:lnTo>
                  <a:lnTo>
                    <a:pt x="71" y="83"/>
                  </a:lnTo>
                  <a:lnTo>
                    <a:pt x="66" y="81"/>
                  </a:lnTo>
                  <a:lnTo>
                    <a:pt x="64" y="80"/>
                  </a:lnTo>
                  <a:close/>
                </a:path>
              </a:pathLst>
            </a:custGeom>
            <a:solidFill>
              <a:schemeClr val="accent4">
                <a:lumMod val="40000"/>
                <a:lumOff val="6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0" name="Freeform 9"/>
            <p:cNvSpPr>
              <a:spLocks/>
            </p:cNvSpPr>
            <p:nvPr/>
          </p:nvSpPr>
          <p:spPr bwMode="auto">
            <a:xfrm>
              <a:off x="2397" y="654"/>
              <a:ext cx="1058" cy="2091"/>
            </a:xfrm>
            <a:custGeom>
              <a:avLst/>
              <a:gdLst/>
              <a:ahLst/>
              <a:cxnLst>
                <a:cxn ang="0">
                  <a:pos x="210" y="259"/>
                </a:cxn>
                <a:cxn ang="0">
                  <a:pos x="210" y="270"/>
                </a:cxn>
                <a:cxn ang="0">
                  <a:pos x="267" y="277"/>
                </a:cxn>
                <a:cxn ang="0">
                  <a:pos x="274" y="291"/>
                </a:cxn>
                <a:cxn ang="0">
                  <a:pos x="387" y="138"/>
                </a:cxn>
                <a:cxn ang="0">
                  <a:pos x="562" y="54"/>
                </a:cxn>
                <a:cxn ang="0">
                  <a:pos x="719" y="24"/>
                </a:cxn>
                <a:cxn ang="0">
                  <a:pos x="778" y="78"/>
                </a:cxn>
                <a:cxn ang="0">
                  <a:pos x="796" y="101"/>
                </a:cxn>
                <a:cxn ang="0">
                  <a:pos x="813" y="113"/>
                </a:cxn>
                <a:cxn ang="0">
                  <a:pos x="914" y="112"/>
                </a:cxn>
                <a:cxn ang="0">
                  <a:pos x="922" y="107"/>
                </a:cxn>
                <a:cxn ang="0">
                  <a:pos x="962" y="99"/>
                </a:cxn>
                <a:cxn ang="0">
                  <a:pos x="1018" y="102"/>
                </a:cxn>
                <a:cxn ang="0">
                  <a:pos x="1036" y="112"/>
                </a:cxn>
                <a:cxn ang="0">
                  <a:pos x="1055" y="103"/>
                </a:cxn>
                <a:cxn ang="0">
                  <a:pos x="870" y="369"/>
                </a:cxn>
                <a:cxn ang="0">
                  <a:pos x="756" y="517"/>
                </a:cxn>
                <a:cxn ang="0">
                  <a:pos x="760" y="1697"/>
                </a:cxn>
                <a:cxn ang="0">
                  <a:pos x="944" y="1962"/>
                </a:cxn>
                <a:cxn ang="0">
                  <a:pos x="880" y="1967"/>
                </a:cxn>
                <a:cxn ang="0">
                  <a:pos x="690" y="2005"/>
                </a:cxn>
                <a:cxn ang="0">
                  <a:pos x="500" y="2091"/>
                </a:cxn>
                <a:cxn ang="0">
                  <a:pos x="485" y="1983"/>
                </a:cxn>
                <a:cxn ang="0">
                  <a:pos x="488" y="1952"/>
                </a:cxn>
                <a:cxn ang="0">
                  <a:pos x="436" y="1802"/>
                </a:cxn>
                <a:cxn ang="0">
                  <a:pos x="424" y="1784"/>
                </a:cxn>
                <a:cxn ang="0">
                  <a:pos x="371" y="1606"/>
                </a:cxn>
                <a:cxn ang="0">
                  <a:pos x="353" y="1593"/>
                </a:cxn>
                <a:cxn ang="0">
                  <a:pos x="315" y="1577"/>
                </a:cxn>
                <a:cxn ang="0">
                  <a:pos x="291" y="1505"/>
                </a:cxn>
                <a:cxn ang="0">
                  <a:pos x="207" y="1449"/>
                </a:cxn>
                <a:cxn ang="0">
                  <a:pos x="148" y="1432"/>
                </a:cxn>
                <a:cxn ang="0">
                  <a:pos x="127" y="1421"/>
                </a:cxn>
                <a:cxn ang="0">
                  <a:pos x="97" y="1421"/>
                </a:cxn>
                <a:cxn ang="0">
                  <a:pos x="47" y="1433"/>
                </a:cxn>
                <a:cxn ang="0">
                  <a:pos x="15" y="1365"/>
                </a:cxn>
                <a:cxn ang="0">
                  <a:pos x="19" y="1353"/>
                </a:cxn>
                <a:cxn ang="0">
                  <a:pos x="18" y="1244"/>
                </a:cxn>
                <a:cxn ang="0">
                  <a:pos x="155" y="1178"/>
                </a:cxn>
                <a:cxn ang="0">
                  <a:pos x="171" y="1146"/>
                </a:cxn>
                <a:cxn ang="0">
                  <a:pos x="251" y="1089"/>
                </a:cxn>
                <a:cxn ang="0">
                  <a:pos x="208" y="977"/>
                </a:cxn>
                <a:cxn ang="0">
                  <a:pos x="252" y="909"/>
                </a:cxn>
                <a:cxn ang="0">
                  <a:pos x="173" y="850"/>
                </a:cxn>
                <a:cxn ang="0">
                  <a:pos x="162" y="835"/>
                </a:cxn>
                <a:cxn ang="0">
                  <a:pos x="143" y="797"/>
                </a:cxn>
                <a:cxn ang="0">
                  <a:pos x="124" y="783"/>
                </a:cxn>
                <a:cxn ang="0">
                  <a:pos x="108" y="759"/>
                </a:cxn>
                <a:cxn ang="0">
                  <a:pos x="83" y="681"/>
                </a:cxn>
                <a:cxn ang="0">
                  <a:pos x="61" y="582"/>
                </a:cxn>
                <a:cxn ang="0">
                  <a:pos x="93" y="568"/>
                </a:cxn>
                <a:cxn ang="0">
                  <a:pos x="138" y="453"/>
                </a:cxn>
                <a:cxn ang="0">
                  <a:pos x="178" y="431"/>
                </a:cxn>
                <a:cxn ang="0">
                  <a:pos x="192" y="426"/>
                </a:cxn>
                <a:cxn ang="0">
                  <a:pos x="210" y="405"/>
                </a:cxn>
                <a:cxn ang="0">
                  <a:pos x="199" y="268"/>
                </a:cxn>
              </a:cxnLst>
              <a:rect l="0" t="0" r="r" b="b"/>
              <a:pathLst>
                <a:path w="1058" h="2091">
                  <a:moveTo>
                    <a:pt x="199" y="268"/>
                  </a:moveTo>
                  <a:lnTo>
                    <a:pt x="207" y="259"/>
                  </a:lnTo>
                  <a:lnTo>
                    <a:pt x="208" y="259"/>
                  </a:lnTo>
                  <a:lnTo>
                    <a:pt x="210" y="259"/>
                  </a:lnTo>
                  <a:lnTo>
                    <a:pt x="211" y="259"/>
                  </a:lnTo>
                  <a:lnTo>
                    <a:pt x="213" y="259"/>
                  </a:lnTo>
                  <a:lnTo>
                    <a:pt x="214" y="262"/>
                  </a:lnTo>
                  <a:lnTo>
                    <a:pt x="210" y="270"/>
                  </a:lnTo>
                  <a:lnTo>
                    <a:pt x="240" y="273"/>
                  </a:lnTo>
                  <a:lnTo>
                    <a:pt x="250" y="271"/>
                  </a:lnTo>
                  <a:lnTo>
                    <a:pt x="265" y="274"/>
                  </a:lnTo>
                  <a:lnTo>
                    <a:pt x="267" y="277"/>
                  </a:lnTo>
                  <a:lnTo>
                    <a:pt x="265" y="283"/>
                  </a:lnTo>
                  <a:lnTo>
                    <a:pt x="268" y="287"/>
                  </a:lnTo>
                  <a:lnTo>
                    <a:pt x="270" y="288"/>
                  </a:lnTo>
                  <a:lnTo>
                    <a:pt x="274" y="291"/>
                  </a:lnTo>
                  <a:lnTo>
                    <a:pt x="286" y="291"/>
                  </a:lnTo>
                  <a:lnTo>
                    <a:pt x="298" y="259"/>
                  </a:lnTo>
                  <a:lnTo>
                    <a:pt x="359" y="201"/>
                  </a:lnTo>
                  <a:lnTo>
                    <a:pt x="387" y="138"/>
                  </a:lnTo>
                  <a:lnTo>
                    <a:pt x="431" y="119"/>
                  </a:lnTo>
                  <a:lnTo>
                    <a:pt x="491" y="88"/>
                  </a:lnTo>
                  <a:lnTo>
                    <a:pt x="558" y="63"/>
                  </a:lnTo>
                  <a:lnTo>
                    <a:pt x="562" y="54"/>
                  </a:lnTo>
                  <a:lnTo>
                    <a:pt x="652" y="19"/>
                  </a:lnTo>
                  <a:lnTo>
                    <a:pt x="689" y="0"/>
                  </a:lnTo>
                  <a:lnTo>
                    <a:pt x="712" y="18"/>
                  </a:lnTo>
                  <a:lnTo>
                    <a:pt x="719" y="24"/>
                  </a:lnTo>
                  <a:lnTo>
                    <a:pt x="764" y="59"/>
                  </a:lnTo>
                  <a:lnTo>
                    <a:pt x="774" y="72"/>
                  </a:lnTo>
                  <a:lnTo>
                    <a:pt x="777" y="77"/>
                  </a:lnTo>
                  <a:lnTo>
                    <a:pt x="778" y="78"/>
                  </a:lnTo>
                  <a:lnTo>
                    <a:pt x="779" y="83"/>
                  </a:lnTo>
                  <a:lnTo>
                    <a:pt x="783" y="87"/>
                  </a:lnTo>
                  <a:lnTo>
                    <a:pt x="791" y="96"/>
                  </a:lnTo>
                  <a:lnTo>
                    <a:pt x="796" y="101"/>
                  </a:lnTo>
                  <a:lnTo>
                    <a:pt x="800" y="105"/>
                  </a:lnTo>
                  <a:lnTo>
                    <a:pt x="802" y="107"/>
                  </a:lnTo>
                  <a:lnTo>
                    <a:pt x="807" y="111"/>
                  </a:lnTo>
                  <a:lnTo>
                    <a:pt x="813" y="113"/>
                  </a:lnTo>
                  <a:lnTo>
                    <a:pt x="816" y="114"/>
                  </a:lnTo>
                  <a:lnTo>
                    <a:pt x="822" y="114"/>
                  </a:lnTo>
                  <a:lnTo>
                    <a:pt x="850" y="114"/>
                  </a:lnTo>
                  <a:lnTo>
                    <a:pt x="914" y="112"/>
                  </a:lnTo>
                  <a:lnTo>
                    <a:pt x="916" y="112"/>
                  </a:lnTo>
                  <a:lnTo>
                    <a:pt x="917" y="111"/>
                  </a:lnTo>
                  <a:lnTo>
                    <a:pt x="921" y="107"/>
                  </a:lnTo>
                  <a:lnTo>
                    <a:pt x="922" y="107"/>
                  </a:lnTo>
                  <a:lnTo>
                    <a:pt x="923" y="106"/>
                  </a:lnTo>
                  <a:lnTo>
                    <a:pt x="935" y="103"/>
                  </a:lnTo>
                  <a:lnTo>
                    <a:pt x="936" y="102"/>
                  </a:lnTo>
                  <a:lnTo>
                    <a:pt x="962" y="99"/>
                  </a:lnTo>
                  <a:lnTo>
                    <a:pt x="998" y="95"/>
                  </a:lnTo>
                  <a:lnTo>
                    <a:pt x="1000" y="95"/>
                  </a:lnTo>
                  <a:lnTo>
                    <a:pt x="1016" y="100"/>
                  </a:lnTo>
                  <a:lnTo>
                    <a:pt x="1018" y="102"/>
                  </a:lnTo>
                  <a:lnTo>
                    <a:pt x="1022" y="107"/>
                  </a:lnTo>
                  <a:lnTo>
                    <a:pt x="1025" y="108"/>
                  </a:lnTo>
                  <a:lnTo>
                    <a:pt x="1034" y="112"/>
                  </a:lnTo>
                  <a:lnTo>
                    <a:pt x="1036" y="112"/>
                  </a:lnTo>
                  <a:lnTo>
                    <a:pt x="1037" y="112"/>
                  </a:lnTo>
                  <a:lnTo>
                    <a:pt x="1040" y="112"/>
                  </a:lnTo>
                  <a:lnTo>
                    <a:pt x="1052" y="106"/>
                  </a:lnTo>
                  <a:lnTo>
                    <a:pt x="1055" y="103"/>
                  </a:lnTo>
                  <a:lnTo>
                    <a:pt x="1058" y="101"/>
                  </a:lnTo>
                  <a:lnTo>
                    <a:pt x="1055" y="107"/>
                  </a:lnTo>
                  <a:lnTo>
                    <a:pt x="1023" y="153"/>
                  </a:lnTo>
                  <a:lnTo>
                    <a:pt x="870" y="369"/>
                  </a:lnTo>
                  <a:lnTo>
                    <a:pt x="855" y="385"/>
                  </a:lnTo>
                  <a:lnTo>
                    <a:pt x="759" y="477"/>
                  </a:lnTo>
                  <a:lnTo>
                    <a:pt x="755" y="480"/>
                  </a:lnTo>
                  <a:lnTo>
                    <a:pt x="756" y="517"/>
                  </a:lnTo>
                  <a:lnTo>
                    <a:pt x="756" y="652"/>
                  </a:lnTo>
                  <a:lnTo>
                    <a:pt x="756" y="980"/>
                  </a:lnTo>
                  <a:lnTo>
                    <a:pt x="756" y="1412"/>
                  </a:lnTo>
                  <a:lnTo>
                    <a:pt x="760" y="1697"/>
                  </a:lnTo>
                  <a:lnTo>
                    <a:pt x="810" y="1763"/>
                  </a:lnTo>
                  <a:lnTo>
                    <a:pt x="886" y="1860"/>
                  </a:lnTo>
                  <a:lnTo>
                    <a:pt x="942" y="1936"/>
                  </a:lnTo>
                  <a:lnTo>
                    <a:pt x="944" y="1962"/>
                  </a:lnTo>
                  <a:lnTo>
                    <a:pt x="939" y="1964"/>
                  </a:lnTo>
                  <a:lnTo>
                    <a:pt x="924" y="1965"/>
                  </a:lnTo>
                  <a:lnTo>
                    <a:pt x="908" y="1966"/>
                  </a:lnTo>
                  <a:lnTo>
                    <a:pt x="880" y="1967"/>
                  </a:lnTo>
                  <a:lnTo>
                    <a:pt x="854" y="1968"/>
                  </a:lnTo>
                  <a:lnTo>
                    <a:pt x="782" y="1973"/>
                  </a:lnTo>
                  <a:lnTo>
                    <a:pt x="759" y="1974"/>
                  </a:lnTo>
                  <a:lnTo>
                    <a:pt x="690" y="2005"/>
                  </a:lnTo>
                  <a:lnTo>
                    <a:pt x="646" y="2025"/>
                  </a:lnTo>
                  <a:lnTo>
                    <a:pt x="610" y="2042"/>
                  </a:lnTo>
                  <a:lnTo>
                    <a:pt x="536" y="2075"/>
                  </a:lnTo>
                  <a:lnTo>
                    <a:pt x="500" y="2091"/>
                  </a:lnTo>
                  <a:lnTo>
                    <a:pt x="492" y="2059"/>
                  </a:lnTo>
                  <a:lnTo>
                    <a:pt x="486" y="2018"/>
                  </a:lnTo>
                  <a:lnTo>
                    <a:pt x="486" y="2015"/>
                  </a:lnTo>
                  <a:lnTo>
                    <a:pt x="485" y="1983"/>
                  </a:lnTo>
                  <a:lnTo>
                    <a:pt x="486" y="1980"/>
                  </a:lnTo>
                  <a:lnTo>
                    <a:pt x="486" y="1966"/>
                  </a:lnTo>
                  <a:lnTo>
                    <a:pt x="488" y="1953"/>
                  </a:lnTo>
                  <a:lnTo>
                    <a:pt x="488" y="1952"/>
                  </a:lnTo>
                  <a:lnTo>
                    <a:pt x="455" y="1910"/>
                  </a:lnTo>
                  <a:lnTo>
                    <a:pt x="450" y="1863"/>
                  </a:lnTo>
                  <a:lnTo>
                    <a:pt x="438" y="1803"/>
                  </a:lnTo>
                  <a:lnTo>
                    <a:pt x="436" y="1802"/>
                  </a:lnTo>
                  <a:lnTo>
                    <a:pt x="429" y="1794"/>
                  </a:lnTo>
                  <a:lnTo>
                    <a:pt x="426" y="1790"/>
                  </a:lnTo>
                  <a:lnTo>
                    <a:pt x="425" y="1787"/>
                  </a:lnTo>
                  <a:lnTo>
                    <a:pt x="424" y="1784"/>
                  </a:lnTo>
                  <a:lnTo>
                    <a:pt x="414" y="1737"/>
                  </a:lnTo>
                  <a:lnTo>
                    <a:pt x="408" y="1718"/>
                  </a:lnTo>
                  <a:lnTo>
                    <a:pt x="377" y="1619"/>
                  </a:lnTo>
                  <a:lnTo>
                    <a:pt x="371" y="1606"/>
                  </a:lnTo>
                  <a:lnTo>
                    <a:pt x="369" y="1602"/>
                  </a:lnTo>
                  <a:lnTo>
                    <a:pt x="367" y="1601"/>
                  </a:lnTo>
                  <a:lnTo>
                    <a:pt x="358" y="1595"/>
                  </a:lnTo>
                  <a:lnTo>
                    <a:pt x="353" y="1593"/>
                  </a:lnTo>
                  <a:lnTo>
                    <a:pt x="351" y="1592"/>
                  </a:lnTo>
                  <a:lnTo>
                    <a:pt x="341" y="1590"/>
                  </a:lnTo>
                  <a:lnTo>
                    <a:pt x="337" y="1589"/>
                  </a:lnTo>
                  <a:lnTo>
                    <a:pt x="315" y="1577"/>
                  </a:lnTo>
                  <a:lnTo>
                    <a:pt x="315" y="1577"/>
                  </a:lnTo>
                  <a:lnTo>
                    <a:pt x="312" y="1546"/>
                  </a:lnTo>
                  <a:lnTo>
                    <a:pt x="311" y="1528"/>
                  </a:lnTo>
                  <a:lnTo>
                    <a:pt x="291" y="1505"/>
                  </a:lnTo>
                  <a:lnTo>
                    <a:pt x="261" y="1473"/>
                  </a:lnTo>
                  <a:lnTo>
                    <a:pt x="258" y="1470"/>
                  </a:lnTo>
                  <a:lnTo>
                    <a:pt x="253" y="1467"/>
                  </a:lnTo>
                  <a:lnTo>
                    <a:pt x="207" y="1449"/>
                  </a:lnTo>
                  <a:lnTo>
                    <a:pt x="186" y="1443"/>
                  </a:lnTo>
                  <a:lnTo>
                    <a:pt x="173" y="1440"/>
                  </a:lnTo>
                  <a:lnTo>
                    <a:pt x="154" y="1436"/>
                  </a:lnTo>
                  <a:lnTo>
                    <a:pt x="148" y="1432"/>
                  </a:lnTo>
                  <a:lnTo>
                    <a:pt x="143" y="1427"/>
                  </a:lnTo>
                  <a:lnTo>
                    <a:pt x="139" y="1425"/>
                  </a:lnTo>
                  <a:lnTo>
                    <a:pt x="136" y="1424"/>
                  </a:lnTo>
                  <a:lnTo>
                    <a:pt x="127" y="1421"/>
                  </a:lnTo>
                  <a:lnTo>
                    <a:pt x="115" y="1418"/>
                  </a:lnTo>
                  <a:lnTo>
                    <a:pt x="107" y="1419"/>
                  </a:lnTo>
                  <a:lnTo>
                    <a:pt x="103" y="1419"/>
                  </a:lnTo>
                  <a:lnTo>
                    <a:pt x="97" y="1421"/>
                  </a:lnTo>
                  <a:lnTo>
                    <a:pt x="88" y="1426"/>
                  </a:lnTo>
                  <a:lnTo>
                    <a:pt x="76" y="1432"/>
                  </a:lnTo>
                  <a:lnTo>
                    <a:pt x="71" y="1433"/>
                  </a:lnTo>
                  <a:lnTo>
                    <a:pt x="47" y="1433"/>
                  </a:lnTo>
                  <a:lnTo>
                    <a:pt x="19" y="1433"/>
                  </a:lnTo>
                  <a:lnTo>
                    <a:pt x="18" y="1431"/>
                  </a:lnTo>
                  <a:lnTo>
                    <a:pt x="18" y="1422"/>
                  </a:lnTo>
                  <a:lnTo>
                    <a:pt x="15" y="1365"/>
                  </a:lnTo>
                  <a:lnTo>
                    <a:pt x="15" y="1364"/>
                  </a:lnTo>
                  <a:lnTo>
                    <a:pt x="18" y="1358"/>
                  </a:lnTo>
                  <a:lnTo>
                    <a:pt x="19" y="1354"/>
                  </a:lnTo>
                  <a:lnTo>
                    <a:pt x="19" y="1353"/>
                  </a:lnTo>
                  <a:lnTo>
                    <a:pt x="19" y="1350"/>
                  </a:lnTo>
                  <a:lnTo>
                    <a:pt x="17" y="1335"/>
                  </a:lnTo>
                  <a:lnTo>
                    <a:pt x="0" y="1263"/>
                  </a:lnTo>
                  <a:lnTo>
                    <a:pt x="18" y="1244"/>
                  </a:lnTo>
                  <a:lnTo>
                    <a:pt x="41" y="1221"/>
                  </a:lnTo>
                  <a:lnTo>
                    <a:pt x="43" y="1220"/>
                  </a:lnTo>
                  <a:lnTo>
                    <a:pt x="142" y="1182"/>
                  </a:lnTo>
                  <a:lnTo>
                    <a:pt x="155" y="1178"/>
                  </a:lnTo>
                  <a:lnTo>
                    <a:pt x="156" y="1173"/>
                  </a:lnTo>
                  <a:lnTo>
                    <a:pt x="157" y="1167"/>
                  </a:lnTo>
                  <a:lnTo>
                    <a:pt x="161" y="1160"/>
                  </a:lnTo>
                  <a:lnTo>
                    <a:pt x="171" y="1146"/>
                  </a:lnTo>
                  <a:lnTo>
                    <a:pt x="203" y="1107"/>
                  </a:lnTo>
                  <a:lnTo>
                    <a:pt x="210" y="1103"/>
                  </a:lnTo>
                  <a:lnTo>
                    <a:pt x="223" y="1098"/>
                  </a:lnTo>
                  <a:lnTo>
                    <a:pt x="251" y="1089"/>
                  </a:lnTo>
                  <a:lnTo>
                    <a:pt x="245" y="1078"/>
                  </a:lnTo>
                  <a:lnTo>
                    <a:pt x="233" y="1044"/>
                  </a:lnTo>
                  <a:lnTo>
                    <a:pt x="225" y="1022"/>
                  </a:lnTo>
                  <a:lnTo>
                    <a:pt x="208" y="977"/>
                  </a:lnTo>
                  <a:lnTo>
                    <a:pt x="191" y="933"/>
                  </a:lnTo>
                  <a:lnTo>
                    <a:pt x="207" y="925"/>
                  </a:lnTo>
                  <a:lnTo>
                    <a:pt x="234" y="915"/>
                  </a:lnTo>
                  <a:lnTo>
                    <a:pt x="252" y="909"/>
                  </a:lnTo>
                  <a:lnTo>
                    <a:pt x="219" y="879"/>
                  </a:lnTo>
                  <a:lnTo>
                    <a:pt x="210" y="873"/>
                  </a:lnTo>
                  <a:lnTo>
                    <a:pt x="195" y="863"/>
                  </a:lnTo>
                  <a:lnTo>
                    <a:pt x="173" y="850"/>
                  </a:lnTo>
                  <a:lnTo>
                    <a:pt x="169" y="849"/>
                  </a:lnTo>
                  <a:lnTo>
                    <a:pt x="165" y="844"/>
                  </a:lnTo>
                  <a:lnTo>
                    <a:pt x="162" y="839"/>
                  </a:lnTo>
                  <a:lnTo>
                    <a:pt x="162" y="835"/>
                  </a:lnTo>
                  <a:lnTo>
                    <a:pt x="161" y="829"/>
                  </a:lnTo>
                  <a:lnTo>
                    <a:pt x="160" y="825"/>
                  </a:lnTo>
                  <a:lnTo>
                    <a:pt x="156" y="819"/>
                  </a:lnTo>
                  <a:lnTo>
                    <a:pt x="143" y="797"/>
                  </a:lnTo>
                  <a:lnTo>
                    <a:pt x="137" y="792"/>
                  </a:lnTo>
                  <a:lnTo>
                    <a:pt x="130" y="787"/>
                  </a:lnTo>
                  <a:lnTo>
                    <a:pt x="126" y="785"/>
                  </a:lnTo>
                  <a:lnTo>
                    <a:pt x="124" y="783"/>
                  </a:lnTo>
                  <a:lnTo>
                    <a:pt x="120" y="778"/>
                  </a:lnTo>
                  <a:lnTo>
                    <a:pt x="118" y="773"/>
                  </a:lnTo>
                  <a:lnTo>
                    <a:pt x="111" y="762"/>
                  </a:lnTo>
                  <a:lnTo>
                    <a:pt x="108" y="759"/>
                  </a:lnTo>
                  <a:lnTo>
                    <a:pt x="82" y="708"/>
                  </a:lnTo>
                  <a:lnTo>
                    <a:pt x="82" y="703"/>
                  </a:lnTo>
                  <a:lnTo>
                    <a:pt x="82" y="699"/>
                  </a:lnTo>
                  <a:lnTo>
                    <a:pt x="83" y="681"/>
                  </a:lnTo>
                  <a:lnTo>
                    <a:pt x="65" y="595"/>
                  </a:lnTo>
                  <a:lnTo>
                    <a:pt x="61" y="587"/>
                  </a:lnTo>
                  <a:lnTo>
                    <a:pt x="61" y="587"/>
                  </a:lnTo>
                  <a:lnTo>
                    <a:pt x="61" y="582"/>
                  </a:lnTo>
                  <a:lnTo>
                    <a:pt x="63" y="581"/>
                  </a:lnTo>
                  <a:lnTo>
                    <a:pt x="67" y="580"/>
                  </a:lnTo>
                  <a:lnTo>
                    <a:pt x="90" y="573"/>
                  </a:lnTo>
                  <a:lnTo>
                    <a:pt x="93" y="568"/>
                  </a:lnTo>
                  <a:lnTo>
                    <a:pt x="94" y="563"/>
                  </a:lnTo>
                  <a:lnTo>
                    <a:pt x="112" y="513"/>
                  </a:lnTo>
                  <a:lnTo>
                    <a:pt x="127" y="473"/>
                  </a:lnTo>
                  <a:lnTo>
                    <a:pt x="138" y="453"/>
                  </a:lnTo>
                  <a:lnTo>
                    <a:pt x="141" y="450"/>
                  </a:lnTo>
                  <a:lnTo>
                    <a:pt x="143" y="449"/>
                  </a:lnTo>
                  <a:lnTo>
                    <a:pt x="169" y="435"/>
                  </a:lnTo>
                  <a:lnTo>
                    <a:pt x="178" y="431"/>
                  </a:lnTo>
                  <a:lnTo>
                    <a:pt x="181" y="430"/>
                  </a:lnTo>
                  <a:lnTo>
                    <a:pt x="186" y="429"/>
                  </a:lnTo>
                  <a:lnTo>
                    <a:pt x="190" y="427"/>
                  </a:lnTo>
                  <a:lnTo>
                    <a:pt x="192" y="426"/>
                  </a:lnTo>
                  <a:lnTo>
                    <a:pt x="195" y="424"/>
                  </a:lnTo>
                  <a:lnTo>
                    <a:pt x="208" y="411"/>
                  </a:lnTo>
                  <a:lnTo>
                    <a:pt x="210" y="407"/>
                  </a:lnTo>
                  <a:lnTo>
                    <a:pt x="210" y="405"/>
                  </a:lnTo>
                  <a:lnTo>
                    <a:pt x="209" y="347"/>
                  </a:lnTo>
                  <a:lnTo>
                    <a:pt x="203" y="336"/>
                  </a:lnTo>
                  <a:lnTo>
                    <a:pt x="199" y="283"/>
                  </a:lnTo>
                  <a:lnTo>
                    <a:pt x="199" y="268"/>
                  </a:lnTo>
                  <a:close/>
                </a:path>
              </a:pathLst>
            </a:custGeom>
            <a:solidFill>
              <a:schemeClr val="accent4"/>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1" name="Freeform 10"/>
            <p:cNvSpPr>
              <a:spLocks/>
            </p:cNvSpPr>
            <p:nvPr/>
          </p:nvSpPr>
          <p:spPr bwMode="auto">
            <a:xfrm>
              <a:off x="856" y="1956"/>
              <a:ext cx="463" cy="562"/>
            </a:xfrm>
            <a:custGeom>
              <a:avLst/>
              <a:gdLst/>
              <a:ahLst/>
              <a:cxnLst>
                <a:cxn ang="0">
                  <a:pos x="191" y="523"/>
                </a:cxn>
                <a:cxn ang="0">
                  <a:pos x="51" y="444"/>
                </a:cxn>
                <a:cxn ang="0">
                  <a:pos x="32" y="432"/>
                </a:cxn>
                <a:cxn ang="0">
                  <a:pos x="0" y="432"/>
                </a:cxn>
                <a:cxn ang="0">
                  <a:pos x="0" y="250"/>
                </a:cxn>
                <a:cxn ang="0">
                  <a:pos x="11" y="189"/>
                </a:cxn>
                <a:cxn ang="0">
                  <a:pos x="15" y="135"/>
                </a:cxn>
                <a:cxn ang="0">
                  <a:pos x="13" y="116"/>
                </a:cxn>
                <a:cxn ang="0">
                  <a:pos x="21" y="111"/>
                </a:cxn>
                <a:cxn ang="0">
                  <a:pos x="48" y="63"/>
                </a:cxn>
                <a:cxn ang="0">
                  <a:pos x="56" y="33"/>
                </a:cxn>
                <a:cxn ang="0">
                  <a:pos x="63" y="25"/>
                </a:cxn>
                <a:cxn ang="0">
                  <a:pos x="100" y="3"/>
                </a:cxn>
                <a:cxn ang="0">
                  <a:pos x="104" y="1"/>
                </a:cxn>
                <a:cxn ang="0">
                  <a:pos x="145" y="0"/>
                </a:cxn>
                <a:cxn ang="0">
                  <a:pos x="149" y="1"/>
                </a:cxn>
                <a:cxn ang="0">
                  <a:pos x="155" y="8"/>
                </a:cxn>
                <a:cxn ang="0">
                  <a:pos x="167" y="36"/>
                </a:cxn>
                <a:cxn ang="0">
                  <a:pos x="197" y="70"/>
                </a:cxn>
                <a:cxn ang="0">
                  <a:pos x="198" y="74"/>
                </a:cxn>
                <a:cxn ang="0">
                  <a:pos x="196" y="93"/>
                </a:cxn>
                <a:cxn ang="0">
                  <a:pos x="242" y="109"/>
                </a:cxn>
                <a:cxn ang="0">
                  <a:pos x="268" y="106"/>
                </a:cxn>
                <a:cxn ang="0">
                  <a:pos x="275" y="105"/>
                </a:cxn>
                <a:cxn ang="0">
                  <a:pos x="294" y="114"/>
                </a:cxn>
                <a:cxn ang="0">
                  <a:pos x="299" y="115"/>
                </a:cxn>
                <a:cxn ang="0">
                  <a:pos x="374" y="121"/>
                </a:cxn>
                <a:cxn ang="0">
                  <a:pos x="382" y="118"/>
                </a:cxn>
                <a:cxn ang="0">
                  <a:pos x="384" y="112"/>
                </a:cxn>
                <a:cxn ang="0">
                  <a:pos x="388" y="109"/>
                </a:cxn>
                <a:cxn ang="0">
                  <a:pos x="391" y="108"/>
                </a:cxn>
                <a:cxn ang="0">
                  <a:pos x="424" y="112"/>
                </a:cxn>
                <a:cxn ang="0">
                  <a:pos x="426" y="114"/>
                </a:cxn>
                <a:cxn ang="0">
                  <a:pos x="462" y="162"/>
                </a:cxn>
                <a:cxn ang="0">
                  <a:pos x="463" y="170"/>
                </a:cxn>
                <a:cxn ang="0">
                  <a:pos x="460" y="184"/>
                </a:cxn>
                <a:cxn ang="0">
                  <a:pos x="448" y="182"/>
                </a:cxn>
                <a:cxn ang="0">
                  <a:pos x="433" y="170"/>
                </a:cxn>
                <a:cxn ang="0">
                  <a:pos x="424" y="158"/>
                </a:cxn>
                <a:cxn ang="0">
                  <a:pos x="403" y="153"/>
                </a:cxn>
                <a:cxn ang="0">
                  <a:pos x="373" y="170"/>
                </a:cxn>
                <a:cxn ang="0">
                  <a:pos x="355" y="219"/>
                </a:cxn>
                <a:cxn ang="0">
                  <a:pos x="359" y="235"/>
                </a:cxn>
                <a:cxn ang="0">
                  <a:pos x="362" y="241"/>
                </a:cxn>
                <a:cxn ang="0">
                  <a:pos x="366" y="244"/>
                </a:cxn>
                <a:cxn ang="0">
                  <a:pos x="382" y="360"/>
                </a:cxn>
                <a:cxn ang="0">
                  <a:pos x="338" y="399"/>
                </a:cxn>
                <a:cxn ang="0">
                  <a:pos x="258" y="422"/>
                </a:cxn>
                <a:cxn ang="0">
                  <a:pos x="242" y="421"/>
                </a:cxn>
                <a:cxn ang="0">
                  <a:pos x="240" y="418"/>
                </a:cxn>
                <a:cxn ang="0">
                  <a:pos x="235" y="420"/>
                </a:cxn>
                <a:cxn ang="0">
                  <a:pos x="216" y="433"/>
                </a:cxn>
                <a:cxn ang="0">
                  <a:pos x="215" y="435"/>
                </a:cxn>
                <a:cxn ang="0">
                  <a:pos x="223" y="464"/>
                </a:cxn>
                <a:cxn ang="0">
                  <a:pos x="244" y="494"/>
                </a:cxn>
                <a:cxn ang="0">
                  <a:pos x="258" y="541"/>
                </a:cxn>
                <a:cxn ang="0">
                  <a:pos x="263" y="562"/>
                </a:cxn>
              </a:cxnLst>
              <a:rect l="0" t="0" r="r" b="b"/>
              <a:pathLst>
                <a:path w="463" h="562">
                  <a:moveTo>
                    <a:pt x="263" y="562"/>
                  </a:moveTo>
                  <a:lnTo>
                    <a:pt x="191" y="523"/>
                  </a:lnTo>
                  <a:lnTo>
                    <a:pt x="162" y="506"/>
                  </a:lnTo>
                  <a:lnTo>
                    <a:pt x="51" y="444"/>
                  </a:lnTo>
                  <a:lnTo>
                    <a:pt x="33" y="432"/>
                  </a:lnTo>
                  <a:lnTo>
                    <a:pt x="32" y="432"/>
                  </a:lnTo>
                  <a:lnTo>
                    <a:pt x="9" y="432"/>
                  </a:lnTo>
                  <a:lnTo>
                    <a:pt x="0" y="432"/>
                  </a:lnTo>
                  <a:lnTo>
                    <a:pt x="1" y="415"/>
                  </a:lnTo>
                  <a:lnTo>
                    <a:pt x="0" y="250"/>
                  </a:lnTo>
                  <a:lnTo>
                    <a:pt x="9" y="193"/>
                  </a:lnTo>
                  <a:lnTo>
                    <a:pt x="11" y="189"/>
                  </a:lnTo>
                  <a:lnTo>
                    <a:pt x="19" y="146"/>
                  </a:lnTo>
                  <a:lnTo>
                    <a:pt x="15" y="135"/>
                  </a:lnTo>
                  <a:lnTo>
                    <a:pt x="11" y="117"/>
                  </a:lnTo>
                  <a:lnTo>
                    <a:pt x="13" y="116"/>
                  </a:lnTo>
                  <a:lnTo>
                    <a:pt x="17" y="115"/>
                  </a:lnTo>
                  <a:lnTo>
                    <a:pt x="21" y="111"/>
                  </a:lnTo>
                  <a:lnTo>
                    <a:pt x="25" y="106"/>
                  </a:lnTo>
                  <a:lnTo>
                    <a:pt x="48" y="63"/>
                  </a:lnTo>
                  <a:lnTo>
                    <a:pt x="55" y="39"/>
                  </a:lnTo>
                  <a:lnTo>
                    <a:pt x="56" y="33"/>
                  </a:lnTo>
                  <a:lnTo>
                    <a:pt x="59" y="31"/>
                  </a:lnTo>
                  <a:lnTo>
                    <a:pt x="63" y="25"/>
                  </a:lnTo>
                  <a:lnTo>
                    <a:pt x="74" y="18"/>
                  </a:lnTo>
                  <a:lnTo>
                    <a:pt x="100" y="3"/>
                  </a:lnTo>
                  <a:lnTo>
                    <a:pt x="101" y="2"/>
                  </a:lnTo>
                  <a:lnTo>
                    <a:pt x="104" y="1"/>
                  </a:lnTo>
                  <a:lnTo>
                    <a:pt x="109" y="1"/>
                  </a:lnTo>
                  <a:lnTo>
                    <a:pt x="145" y="0"/>
                  </a:lnTo>
                  <a:lnTo>
                    <a:pt x="148" y="0"/>
                  </a:lnTo>
                  <a:lnTo>
                    <a:pt x="149" y="1"/>
                  </a:lnTo>
                  <a:lnTo>
                    <a:pt x="152" y="6"/>
                  </a:lnTo>
                  <a:lnTo>
                    <a:pt x="155" y="8"/>
                  </a:lnTo>
                  <a:lnTo>
                    <a:pt x="157" y="14"/>
                  </a:lnTo>
                  <a:lnTo>
                    <a:pt x="167" y="36"/>
                  </a:lnTo>
                  <a:lnTo>
                    <a:pt x="193" y="67"/>
                  </a:lnTo>
                  <a:lnTo>
                    <a:pt x="197" y="70"/>
                  </a:lnTo>
                  <a:lnTo>
                    <a:pt x="198" y="72"/>
                  </a:lnTo>
                  <a:lnTo>
                    <a:pt x="198" y="74"/>
                  </a:lnTo>
                  <a:lnTo>
                    <a:pt x="198" y="90"/>
                  </a:lnTo>
                  <a:lnTo>
                    <a:pt x="196" y="93"/>
                  </a:lnTo>
                  <a:lnTo>
                    <a:pt x="210" y="106"/>
                  </a:lnTo>
                  <a:lnTo>
                    <a:pt x="242" y="109"/>
                  </a:lnTo>
                  <a:lnTo>
                    <a:pt x="245" y="109"/>
                  </a:lnTo>
                  <a:lnTo>
                    <a:pt x="268" y="106"/>
                  </a:lnTo>
                  <a:lnTo>
                    <a:pt x="271" y="106"/>
                  </a:lnTo>
                  <a:lnTo>
                    <a:pt x="275" y="105"/>
                  </a:lnTo>
                  <a:lnTo>
                    <a:pt x="276" y="104"/>
                  </a:lnTo>
                  <a:lnTo>
                    <a:pt x="294" y="114"/>
                  </a:lnTo>
                  <a:lnTo>
                    <a:pt x="295" y="114"/>
                  </a:lnTo>
                  <a:lnTo>
                    <a:pt x="299" y="115"/>
                  </a:lnTo>
                  <a:lnTo>
                    <a:pt x="373" y="122"/>
                  </a:lnTo>
                  <a:lnTo>
                    <a:pt x="374" y="121"/>
                  </a:lnTo>
                  <a:lnTo>
                    <a:pt x="378" y="120"/>
                  </a:lnTo>
                  <a:lnTo>
                    <a:pt x="382" y="118"/>
                  </a:lnTo>
                  <a:lnTo>
                    <a:pt x="382" y="117"/>
                  </a:lnTo>
                  <a:lnTo>
                    <a:pt x="384" y="112"/>
                  </a:lnTo>
                  <a:lnTo>
                    <a:pt x="385" y="110"/>
                  </a:lnTo>
                  <a:lnTo>
                    <a:pt x="388" y="109"/>
                  </a:lnTo>
                  <a:lnTo>
                    <a:pt x="389" y="108"/>
                  </a:lnTo>
                  <a:lnTo>
                    <a:pt x="391" y="108"/>
                  </a:lnTo>
                  <a:lnTo>
                    <a:pt x="419" y="111"/>
                  </a:lnTo>
                  <a:lnTo>
                    <a:pt x="424" y="112"/>
                  </a:lnTo>
                  <a:lnTo>
                    <a:pt x="425" y="112"/>
                  </a:lnTo>
                  <a:lnTo>
                    <a:pt x="426" y="114"/>
                  </a:lnTo>
                  <a:lnTo>
                    <a:pt x="428" y="116"/>
                  </a:lnTo>
                  <a:lnTo>
                    <a:pt x="462" y="162"/>
                  </a:lnTo>
                  <a:lnTo>
                    <a:pt x="463" y="164"/>
                  </a:lnTo>
                  <a:lnTo>
                    <a:pt x="463" y="170"/>
                  </a:lnTo>
                  <a:lnTo>
                    <a:pt x="463" y="175"/>
                  </a:lnTo>
                  <a:lnTo>
                    <a:pt x="460" y="184"/>
                  </a:lnTo>
                  <a:lnTo>
                    <a:pt x="450" y="183"/>
                  </a:lnTo>
                  <a:lnTo>
                    <a:pt x="448" y="182"/>
                  </a:lnTo>
                  <a:lnTo>
                    <a:pt x="446" y="181"/>
                  </a:lnTo>
                  <a:lnTo>
                    <a:pt x="433" y="170"/>
                  </a:lnTo>
                  <a:lnTo>
                    <a:pt x="426" y="160"/>
                  </a:lnTo>
                  <a:lnTo>
                    <a:pt x="424" y="158"/>
                  </a:lnTo>
                  <a:lnTo>
                    <a:pt x="422" y="157"/>
                  </a:lnTo>
                  <a:lnTo>
                    <a:pt x="403" y="153"/>
                  </a:lnTo>
                  <a:lnTo>
                    <a:pt x="389" y="158"/>
                  </a:lnTo>
                  <a:lnTo>
                    <a:pt x="373" y="170"/>
                  </a:lnTo>
                  <a:lnTo>
                    <a:pt x="370" y="174"/>
                  </a:lnTo>
                  <a:lnTo>
                    <a:pt x="355" y="219"/>
                  </a:lnTo>
                  <a:lnTo>
                    <a:pt x="355" y="225"/>
                  </a:lnTo>
                  <a:lnTo>
                    <a:pt x="359" y="235"/>
                  </a:lnTo>
                  <a:lnTo>
                    <a:pt x="360" y="237"/>
                  </a:lnTo>
                  <a:lnTo>
                    <a:pt x="362" y="241"/>
                  </a:lnTo>
                  <a:lnTo>
                    <a:pt x="364" y="242"/>
                  </a:lnTo>
                  <a:lnTo>
                    <a:pt x="366" y="244"/>
                  </a:lnTo>
                  <a:lnTo>
                    <a:pt x="366" y="247"/>
                  </a:lnTo>
                  <a:lnTo>
                    <a:pt x="382" y="360"/>
                  </a:lnTo>
                  <a:lnTo>
                    <a:pt x="354" y="394"/>
                  </a:lnTo>
                  <a:lnTo>
                    <a:pt x="338" y="399"/>
                  </a:lnTo>
                  <a:lnTo>
                    <a:pt x="286" y="415"/>
                  </a:lnTo>
                  <a:lnTo>
                    <a:pt x="258" y="422"/>
                  </a:lnTo>
                  <a:lnTo>
                    <a:pt x="254" y="422"/>
                  </a:lnTo>
                  <a:lnTo>
                    <a:pt x="242" y="421"/>
                  </a:lnTo>
                  <a:lnTo>
                    <a:pt x="242" y="420"/>
                  </a:lnTo>
                  <a:lnTo>
                    <a:pt x="240" y="418"/>
                  </a:lnTo>
                  <a:lnTo>
                    <a:pt x="239" y="418"/>
                  </a:lnTo>
                  <a:lnTo>
                    <a:pt x="235" y="420"/>
                  </a:lnTo>
                  <a:lnTo>
                    <a:pt x="222" y="427"/>
                  </a:lnTo>
                  <a:lnTo>
                    <a:pt x="216" y="433"/>
                  </a:lnTo>
                  <a:lnTo>
                    <a:pt x="215" y="433"/>
                  </a:lnTo>
                  <a:lnTo>
                    <a:pt x="215" y="435"/>
                  </a:lnTo>
                  <a:lnTo>
                    <a:pt x="214" y="439"/>
                  </a:lnTo>
                  <a:lnTo>
                    <a:pt x="223" y="464"/>
                  </a:lnTo>
                  <a:lnTo>
                    <a:pt x="234" y="487"/>
                  </a:lnTo>
                  <a:lnTo>
                    <a:pt x="244" y="494"/>
                  </a:lnTo>
                  <a:lnTo>
                    <a:pt x="248" y="496"/>
                  </a:lnTo>
                  <a:lnTo>
                    <a:pt x="258" y="541"/>
                  </a:lnTo>
                  <a:lnTo>
                    <a:pt x="262" y="559"/>
                  </a:lnTo>
                  <a:lnTo>
                    <a:pt x="263" y="562"/>
                  </a:lnTo>
                  <a:close/>
                </a:path>
              </a:pathLst>
            </a:custGeom>
            <a:solidFill>
              <a:schemeClr val="accent4">
                <a:lumMod val="20000"/>
                <a:lumOff val="8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2" name="Freeform 12"/>
            <p:cNvSpPr>
              <a:spLocks/>
            </p:cNvSpPr>
            <p:nvPr/>
          </p:nvSpPr>
          <p:spPr bwMode="auto">
            <a:xfrm>
              <a:off x="852" y="1690"/>
              <a:ext cx="416" cy="381"/>
            </a:xfrm>
            <a:custGeom>
              <a:avLst/>
              <a:gdLst/>
              <a:ahLst/>
              <a:cxnLst>
                <a:cxn ang="0">
                  <a:pos x="275" y="370"/>
                </a:cxn>
                <a:cxn ang="0">
                  <a:pos x="246" y="373"/>
                </a:cxn>
                <a:cxn ang="0">
                  <a:pos x="202" y="354"/>
                </a:cxn>
                <a:cxn ang="0">
                  <a:pos x="201" y="334"/>
                </a:cxn>
                <a:cxn ang="0">
                  <a:pos x="161" y="278"/>
                </a:cxn>
                <a:cxn ang="0">
                  <a:pos x="153" y="265"/>
                </a:cxn>
                <a:cxn ang="0">
                  <a:pos x="113" y="265"/>
                </a:cxn>
                <a:cxn ang="0">
                  <a:pos x="104" y="267"/>
                </a:cxn>
                <a:cxn ang="0">
                  <a:pos x="63" y="295"/>
                </a:cxn>
                <a:cxn ang="0">
                  <a:pos x="52" y="327"/>
                </a:cxn>
                <a:cxn ang="0">
                  <a:pos x="21" y="379"/>
                </a:cxn>
                <a:cxn ang="0">
                  <a:pos x="10" y="366"/>
                </a:cxn>
                <a:cxn ang="0">
                  <a:pos x="0" y="332"/>
                </a:cxn>
                <a:cxn ang="0">
                  <a:pos x="65" y="238"/>
                </a:cxn>
                <a:cxn ang="0">
                  <a:pos x="88" y="163"/>
                </a:cxn>
                <a:cxn ang="0">
                  <a:pos x="112" y="156"/>
                </a:cxn>
                <a:cxn ang="0">
                  <a:pos x="120" y="152"/>
                </a:cxn>
                <a:cxn ang="0">
                  <a:pos x="176" y="79"/>
                </a:cxn>
                <a:cxn ang="0">
                  <a:pos x="190" y="44"/>
                </a:cxn>
                <a:cxn ang="0">
                  <a:pos x="189" y="33"/>
                </a:cxn>
                <a:cxn ang="0">
                  <a:pos x="190" y="24"/>
                </a:cxn>
                <a:cxn ang="0">
                  <a:pos x="197" y="8"/>
                </a:cxn>
                <a:cxn ang="0">
                  <a:pos x="220" y="6"/>
                </a:cxn>
                <a:cxn ang="0">
                  <a:pos x="269" y="64"/>
                </a:cxn>
                <a:cxn ang="0">
                  <a:pos x="280" y="81"/>
                </a:cxn>
                <a:cxn ang="0">
                  <a:pos x="282" y="88"/>
                </a:cxn>
                <a:cxn ang="0">
                  <a:pos x="290" y="93"/>
                </a:cxn>
                <a:cxn ang="0">
                  <a:pos x="305" y="92"/>
                </a:cxn>
                <a:cxn ang="0">
                  <a:pos x="344" y="76"/>
                </a:cxn>
                <a:cxn ang="0">
                  <a:pos x="358" y="74"/>
                </a:cxn>
                <a:cxn ang="0">
                  <a:pos x="380" y="75"/>
                </a:cxn>
                <a:cxn ang="0">
                  <a:pos x="401" y="86"/>
                </a:cxn>
                <a:cxn ang="0">
                  <a:pos x="416" y="127"/>
                </a:cxn>
                <a:cxn ang="0">
                  <a:pos x="414" y="134"/>
                </a:cxn>
                <a:cxn ang="0">
                  <a:pos x="393" y="154"/>
                </a:cxn>
                <a:cxn ang="0">
                  <a:pos x="384" y="158"/>
                </a:cxn>
                <a:cxn ang="0">
                  <a:pos x="376" y="156"/>
                </a:cxn>
                <a:cxn ang="0">
                  <a:pos x="350" y="158"/>
                </a:cxn>
                <a:cxn ang="0">
                  <a:pos x="309" y="177"/>
                </a:cxn>
                <a:cxn ang="0">
                  <a:pos x="305" y="186"/>
                </a:cxn>
                <a:cxn ang="0">
                  <a:pos x="310" y="204"/>
                </a:cxn>
                <a:cxn ang="0">
                  <a:pos x="320" y="208"/>
                </a:cxn>
                <a:cxn ang="0">
                  <a:pos x="328" y="217"/>
                </a:cxn>
                <a:cxn ang="0">
                  <a:pos x="339" y="283"/>
                </a:cxn>
                <a:cxn ang="0">
                  <a:pos x="305" y="342"/>
                </a:cxn>
              </a:cxnLst>
              <a:rect l="0" t="0" r="r" b="b"/>
              <a:pathLst>
                <a:path w="416" h="381">
                  <a:moveTo>
                    <a:pt x="280" y="368"/>
                  </a:moveTo>
                  <a:lnTo>
                    <a:pt x="279" y="369"/>
                  </a:lnTo>
                  <a:lnTo>
                    <a:pt x="275" y="370"/>
                  </a:lnTo>
                  <a:lnTo>
                    <a:pt x="272" y="370"/>
                  </a:lnTo>
                  <a:lnTo>
                    <a:pt x="249" y="373"/>
                  </a:lnTo>
                  <a:lnTo>
                    <a:pt x="246" y="373"/>
                  </a:lnTo>
                  <a:lnTo>
                    <a:pt x="214" y="370"/>
                  </a:lnTo>
                  <a:lnTo>
                    <a:pt x="200" y="357"/>
                  </a:lnTo>
                  <a:lnTo>
                    <a:pt x="202" y="354"/>
                  </a:lnTo>
                  <a:lnTo>
                    <a:pt x="202" y="338"/>
                  </a:lnTo>
                  <a:lnTo>
                    <a:pt x="202" y="336"/>
                  </a:lnTo>
                  <a:lnTo>
                    <a:pt x="201" y="334"/>
                  </a:lnTo>
                  <a:lnTo>
                    <a:pt x="197" y="331"/>
                  </a:lnTo>
                  <a:lnTo>
                    <a:pt x="171" y="300"/>
                  </a:lnTo>
                  <a:lnTo>
                    <a:pt x="161" y="278"/>
                  </a:lnTo>
                  <a:lnTo>
                    <a:pt x="159" y="272"/>
                  </a:lnTo>
                  <a:lnTo>
                    <a:pt x="156" y="270"/>
                  </a:lnTo>
                  <a:lnTo>
                    <a:pt x="153" y="265"/>
                  </a:lnTo>
                  <a:lnTo>
                    <a:pt x="152" y="264"/>
                  </a:lnTo>
                  <a:lnTo>
                    <a:pt x="149" y="264"/>
                  </a:lnTo>
                  <a:lnTo>
                    <a:pt x="113" y="265"/>
                  </a:lnTo>
                  <a:lnTo>
                    <a:pt x="108" y="265"/>
                  </a:lnTo>
                  <a:lnTo>
                    <a:pt x="105" y="266"/>
                  </a:lnTo>
                  <a:lnTo>
                    <a:pt x="104" y="267"/>
                  </a:lnTo>
                  <a:lnTo>
                    <a:pt x="78" y="282"/>
                  </a:lnTo>
                  <a:lnTo>
                    <a:pt x="67" y="289"/>
                  </a:lnTo>
                  <a:lnTo>
                    <a:pt x="63" y="295"/>
                  </a:lnTo>
                  <a:lnTo>
                    <a:pt x="60" y="297"/>
                  </a:lnTo>
                  <a:lnTo>
                    <a:pt x="59" y="303"/>
                  </a:lnTo>
                  <a:lnTo>
                    <a:pt x="52" y="327"/>
                  </a:lnTo>
                  <a:lnTo>
                    <a:pt x="29" y="370"/>
                  </a:lnTo>
                  <a:lnTo>
                    <a:pt x="25" y="375"/>
                  </a:lnTo>
                  <a:lnTo>
                    <a:pt x="21" y="379"/>
                  </a:lnTo>
                  <a:lnTo>
                    <a:pt x="17" y="380"/>
                  </a:lnTo>
                  <a:lnTo>
                    <a:pt x="15" y="381"/>
                  </a:lnTo>
                  <a:lnTo>
                    <a:pt x="10" y="366"/>
                  </a:lnTo>
                  <a:lnTo>
                    <a:pt x="5" y="350"/>
                  </a:lnTo>
                  <a:lnTo>
                    <a:pt x="1" y="338"/>
                  </a:lnTo>
                  <a:lnTo>
                    <a:pt x="0" y="332"/>
                  </a:lnTo>
                  <a:lnTo>
                    <a:pt x="24" y="298"/>
                  </a:lnTo>
                  <a:lnTo>
                    <a:pt x="48" y="266"/>
                  </a:lnTo>
                  <a:lnTo>
                    <a:pt x="65" y="238"/>
                  </a:lnTo>
                  <a:lnTo>
                    <a:pt x="83" y="166"/>
                  </a:lnTo>
                  <a:lnTo>
                    <a:pt x="83" y="165"/>
                  </a:lnTo>
                  <a:lnTo>
                    <a:pt x="88" y="163"/>
                  </a:lnTo>
                  <a:lnTo>
                    <a:pt x="99" y="158"/>
                  </a:lnTo>
                  <a:lnTo>
                    <a:pt x="102" y="157"/>
                  </a:lnTo>
                  <a:lnTo>
                    <a:pt x="112" y="156"/>
                  </a:lnTo>
                  <a:lnTo>
                    <a:pt x="117" y="154"/>
                  </a:lnTo>
                  <a:lnTo>
                    <a:pt x="118" y="153"/>
                  </a:lnTo>
                  <a:lnTo>
                    <a:pt x="120" y="152"/>
                  </a:lnTo>
                  <a:lnTo>
                    <a:pt x="123" y="150"/>
                  </a:lnTo>
                  <a:lnTo>
                    <a:pt x="166" y="96"/>
                  </a:lnTo>
                  <a:lnTo>
                    <a:pt x="176" y="79"/>
                  </a:lnTo>
                  <a:lnTo>
                    <a:pt x="188" y="52"/>
                  </a:lnTo>
                  <a:lnTo>
                    <a:pt x="190" y="48"/>
                  </a:lnTo>
                  <a:lnTo>
                    <a:pt x="190" y="44"/>
                  </a:lnTo>
                  <a:lnTo>
                    <a:pt x="190" y="39"/>
                  </a:lnTo>
                  <a:lnTo>
                    <a:pt x="190" y="38"/>
                  </a:lnTo>
                  <a:lnTo>
                    <a:pt x="189" y="33"/>
                  </a:lnTo>
                  <a:lnTo>
                    <a:pt x="189" y="32"/>
                  </a:lnTo>
                  <a:lnTo>
                    <a:pt x="190" y="27"/>
                  </a:lnTo>
                  <a:lnTo>
                    <a:pt x="190" y="24"/>
                  </a:lnTo>
                  <a:lnTo>
                    <a:pt x="191" y="21"/>
                  </a:lnTo>
                  <a:lnTo>
                    <a:pt x="196" y="12"/>
                  </a:lnTo>
                  <a:lnTo>
                    <a:pt x="197" y="8"/>
                  </a:lnTo>
                  <a:lnTo>
                    <a:pt x="200" y="4"/>
                  </a:lnTo>
                  <a:lnTo>
                    <a:pt x="203" y="0"/>
                  </a:lnTo>
                  <a:lnTo>
                    <a:pt x="220" y="6"/>
                  </a:lnTo>
                  <a:lnTo>
                    <a:pt x="232" y="12"/>
                  </a:lnTo>
                  <a:lnTo>
                    <a:pt x="230" y="22"/>
                  </a:lnTo>
                  <a:lnTo>
                    <a:pt x="269" y="64"/>
                  </a:lnTo>
                  <a:lnTo>
                    <a:pt x="281" y="74"/>
                  </a:lnTo>
                  <a:lnTo>
                    <a:pt x="280" y="78"/>
                  </a:lnTo>
                  <a:lnTo>
                    <a:pt x="280" y="81"/>
                  </a:lnTo>
                  <a:lnTo>
                    <a:pt x="281" y="86"/>
                  </a:lnTo>
                  <a:lnTo>
                    <a:pt x="281" y="87"/>
                  </a:lnTo>
                  <a:lnTo>
                    <a:pt x="282" y="88"/>
                  </a:lnTo>
                  <a:lnTo>
                    <a:pt x="285" y="91"/>
                  </a:lnTo>
                  <a:lnTo>
                    <a:pt x="287" y="92"/>
                  </a:lnTo>
                  <a:lnTo>
                    <a:pt x="290" y="93"/>
                  </a:lnTo>
                  <a:lnTo>
                    <a:pt x="293" y="94"/>
                  </a:lnTo>
                  <a:lnTo>
                    <a:pt x="302" y="93"/>
                  </a:lnTo>
                  <a:lnTo>
                    <a:pt x="305" y="92"/>
                  </a:lnTo>
                  <a:lnTo>
                    <a:pt x="326" y="87"/>
                  </a:lnTo>
                  <a:lnTo>
                    <a:pt x="342" y="78"/>
                  </a:lnTo>
                  <a:lnTo>
                    <a:pt x="344" y="76"/>
                  </a:lnTo>
                  <a:lnTo>
                    <a:pt x="345" y="76"/>
                  </a:lnTo>
                  <a:lnTo>
                    <a:pt x="347" y="75"/>
                  </a:lnTo>
                  <a:lnTo>
                    <a:pt x="358" y="74"/>
                  </a:lnTo>
                  <a:lnTo>
                    <a:pt x="364" y="74"/>
                  </a:lnTo>
                  <a:lnTo>
                    <a:pt x="377" y="75"/>
                  </a:lnTo>
                  <a:lnTo>
                    <a:pt x="380" y="75"/>
                  </a:lnTo>
                  <a:lnTo>
                    <a:pt x="398" y="82"/>
                  </a:lnTo>
                  <a:lnTo>
                    <a:pt x="400" y="85"/>
                  </a:lnTo>
                  <a:lnTo>
                    <a:pt x="401" y="86"/>
                  </a:lnTo>
                  <a:lnTo>
                    <a:pt x="411" y="100"/>
                  </a:lnTo>
                  <a:lnTo>
                    <a:pt x="416" y="122"/>
                  </a:lnTo>
                  <a:lnTo>
                    <a:pt x="416" y="127"/>
                  </a:lnTo>
                  <a:lnTo>
                    <a:pt x="416" y="129"/>
                  </a:lnTo>
                  <a:lnTo>
                    <a:pt x="416" y="130"/>
                  </a:lnTo>
                  <a:lnTo>
                    <a:pt x="414" y="134"/>
                  </a:lnTo>
                  <a:lnTo>
                    <a:pt x="398" y="151"/>
                  </a:lnTo>
                  <a:lnTo>
                    <a:pt x="395" y="153"/>
                  </a:lnTo>
                  <a:lnTo>
                    <a:pt x="393" y="154"/>
                  </a:lnTo>
                  <a:lnTo>
                    <a:pt x="388" y="158"/>
                  </a:lnTo>
                  <a:lnTo>
                    <a:pt x="387" y="158"/>
                  </a:lnTo>
                  <a:lnTo>
                    <a:pt x="384" y="158"/>
                  </a:lnTo>
                  <a:lnTo>
                    <a:pt x="381" y="158"/>
                  </a:lnTo>
                  <a:lnTo>
                    <a:pt x="378" y="158"/>
                  </a:lnTo>
                  <a:lnTo>
                    <a:pt x="376" y="156"/>
                  </a:lnTo>
                  <a:lnTo>
                    <a:pt x="375" y="156"/>
                  </a:lnTo>
                  <a:lnTo>
                    <a:pt x="370" y="156"/>
                  </a:lnTo>
                  <a:lnTo>
                    <a:pt x="350" y="158"/>
                  </a:lnTo>
                  <a:lnTo>
                    <a:pt x="347" y="159"/>
                  </a:lnTo>
                  <a:lnTo>
                    <a:pt x="312" y="175"/>
                  </a:lnTo>
                  <a:lnTo>
                    <a:pt x="309" y="177"/>
                  </a:lnTo>
                  <a:lnTo>
                    <a:pt x="308" y="178"/>
                  </a:lnTo>
                  <a:lnTo>
                    <a:pt x="306" y="180"/>
                  </a:lnTo>
                  <a:lnTo>
                    <a:pt x="305" y="186"/>
                  </a:lnTo>
                  <a:lnTo>
                    <a:pt x="303" y="196"/>
                  </a:lnTo>
                  <a:lnTo>
                    <a:pt x="304" y="200"/>
                  </a:lnTo>
                  <a:lnTo>
                    <a:pt x="310" y="204"/>
                  </a:lnTo>
                  <a:lnTo>
                    <a:pt x="312" y="206"/>
                  </a:lnTo>
                  <a:lnTo>
                    <a:pt x="316" y="207"/>
                  </a:lnTo>
                  <a:lnTo>
                    <a:pt x="320" y="208"/>
                  </a:lnTo>
                  <a:lnTo>
                    <a:pt x="326" y="211"/>
                  </a:lnTo>
                  <a:lnTo>
                    <a:pt x="326" y="212"/>
                  </a:lnTo>
                  <a:lnTo>
                    <a:pt x="328" y="217"/>
                  </a:lnTo>
                  <a:lnTo>
                    <a:pt x="332" y="223"/>
                  </a:lnTo>
                  <a:lnTo>
                    <a:pt x="336" y="241"/>
                  </a:lnTo>
                  <a:lnTo>
                    <a:pt x="339" y="283"/>
                  </a:lnTo>
                  <a:lnTo>
                    <a:pt x="330" y="306"/>
                  </a:lnTo>
                  <a:lnTo>
                    <a:pt x="328" y="309"/>
                  </a:lnTo>
                  <a:lnTo>
                    <a:pt x="305" y="342"/>
                  </a:lnTo>
                  <a:lnTo>
                    <a:pt x="299" y="349"/>
                  </a:lnTo>
                  <a:lnTo>
                    <a:pt x="280" y="368"/>
                  </a:lnTo>
                  <a:close/>
                </a:path>
              </a:pathLst>
            </a:custGeom>
            <a:solidFill>
              <a:schemeClr val="accent4"/>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83" name="TextBox 82"/>
          <p:cNvSpPr txBox="1"/>
          <p:nvPr/>
        </p:nvSpPr>
        <p:spPr>
          <a:xfrm>
            <a:off x="4267200" y="2362200"/>
            <a:ext cx="990600" cy="923330"/>
          </a:xfrm>
          <a:prstGeom prst="rect">
            <a:avLst/>
          </a:prstGeom>
          <a:noFill/>
        </p:spPr>
        <p:txBody>
          <a:bodyPr wrap="square" rtlCol="0">
            <a:spAutoFit/>
          </a:bodyPr>
          <a:lstStyle/>
          <a:p>
            <a:pPr algn="ctr"/>
            <a:r>
              <a:rPr lang="en-US" dirty="0" smtClean="0">
                <a:solidFill>
                  <a:schemeClr val="bg1"/>
                </a:solidFill>
                <a:latin typeface="+mn-lt"/>
              </a:rPr>
              <a:t>North Eastern</a:t>
            </a:r>
          </a:p>
          <a:p>
            <a:pPr algn="ctr"/>
            <a:r>
              <a:rPr lang="en-US" dirty="0" smtClean="0">
                <a:solidFill>
                  <a:schemeClr val="bg1"/>
                </a:solidFill>
                <a:latin typeface="+mn-lt"/>
              </a:rPr>
              <a:t>62%</a:t>
            </a:r>
            <a:endParaRPr lang="en-US" dirty="0">
              <a:solidFill>
                <a:schemeClr val="bg1"/>
              </a:solidFill>
              <a:latin typeface="+mn-lt"/>
            </a:endParaRPr>
          </a:p>
        </p:txBody>
      </p:sp>
      <p:sp>
        <p:nvSpPr>
          <p:cNvPr id="84" name="TextBox 83"/>
          <p:cNvSpPr txBox="1"/>
          <p:nvPr/>
        </p:nvSpPr>
        <p:spPr>
          <a:xfrm>
            <a:off x="2895600" y="1905000"/>
            <a:ext cx="990600" cy="646331"/>
          </a:xfrm>
          <a:prstGeom prst="rect">
            <a:avLst/>
          </a:prstGeom>
          <a:noFill/>
        </p:spPr>
        <p:txBody>
          <a:bodyPr wrap="square" rtlCol="0">
            <a:spAutoFit/>
          </a:bodyPr>
          <a:lstStyle/>
          <a:p>
            <a:pPr algn="ctr"/>
            <a:r>
              <a:rPr lang="en-US" dirty="0" smtClean="0">
                <a:latin typeface="+mn-lt"/>
              </a:rPr>
              <a:t>Eastern</a:t>
            </a:r>
          </a:p>
          <a:p>
            <a:pPr algn="ctr"/>
            <a:r>
              <a:rPr lang="en-US" dirty="0" smtClean="0">
                <a:latin typeface="+mn-lt"/>
              </a:rPr>
              <a:t>76%</a:t>
            </a:r>
            <a:endParaRPr lang="en-US" dirty="0">
              <a:latin typeface="+mn-lt"/>
            </a:endParaRPr>
          </a:p>
        </p:txBody>
      </p:sp>
      <p:sp>
        <p:nvSpPr>
          <p:cNvPr id="85" name="TextBox 84"/>
          <p:cNvSpPr txBox="1"/>
          <p:nvPr/>
        </p:nvSpPr>
        <p:spPr>
          <a:xfrm>
            <a:off x="1752600" y="2514600"/>
            <a:ext cx="914400" cy="923330"/>
          </a:xfrm>
          <a:prstGeom prst="rect">
            <a:avLst/>
          </a:prstGeom>
          <a:noFill/>
        </p:spPr>
        <p:txBody>
          <a:bodyPr wrap="square" rtlCol="0">
            <a:spAutoFit/>
          </a:bodyPr>
          <a:lstStyle/>
          <a:p>
            <a:pPr algn="ctr"/>
            <a:r>
              <a:rPr lang="en-US" dirty="0" smtClean="0">
                <a:solidFill>
                  <a:schemeClr val="bg1"/>
                </a:solidFill>
                <a:latin typeface="+mn-lt"/>
              </a:rPr>
              <a:t>Rift Valley</a:t>
            </a:r>
          </a:p>
          <a:p>
            <a:pPr algn="ctr"/>
            <a:r>
              <a:rPr lang="en-US" dirty="0" smtClean="0">
                <a:solidFill>
                  <a:schemeClr val="bg1"/>
                </a:solidFill>
                <a:latin typeface="+mn-lt"/>
              </a:rPr>
              <a:t>53%</a:t>
            </a:r>
            <a:endParaRPr lang="en-US" dirty="0">
              <a:solidFill>
                <a:schemeClr val="bg1"/>
              </a:solidFill>
              <a:latin typeface="+mn-lt"/>
            </a:endParaRPr>
          </a:p>
        </p:txBody>
      </p:sp>
      <p:sp>
        <p:nvSpPr>
          <p:cNvPr id="86" name="TextBox 85"/>
          <p:cNvSpPr txBox="1"/>
          <p:nvPr/>
        </p:nvSpPr>
        <p:spPr>
          <a:xfrm>
            <a:off x="152400" y="4114800"/>
            <a:ext cx="990600" cy="646331"/>
          </a:xfrm>
          <a:prstGeom prst="rect">
            <a:avLst/>
          </a:prstGeom>
          <a:noFill/>
        </p:spPr>
        <p:txBody>
          <a:bodyPr wrap="square" rtlCol="0">
            <a:spAutoFit/>
          </a:bodyPr>
          <a:lstStyle/>
          <a:p>
            <a:pPr algn="ctr"/>
            <a:r>
              <a:rPr lang="en-US" dirty="0" smtClean="0">
                <a:latin typeface="+mn-lt"/>
              </a:rPr>
              <a:t>Nyanza</a:t>
            </a:r>
          </a:p>
          <a:p>
            <a:pPr algn="ctr"/>
            <a:r>
              <a:rPr lang="en-US" dirty="0" smtClean="0">
                <a:latin typeface="+mn-lt"/>
              </a:rPr>
              <a:t>95%</a:t>
            </a:r>
            <a:endParaRPr lang="en-US" dirty="0">
              <a:latin typeface="+mn-lt"/>
            </a:endParaRPr>
          </a:p>
        </p:txBody>
      </p:sp>
      <p:sp>
        <p:nvSpPr>
          <p:cNvPr id="87" name="TextBox 86"/>
          <p:cNvSpPr txBox="1"/>
          <p:nvPr/>
        </p:nvSpPr>
        <p:spPr>
          <a:xfrm>
            <a:off x="304800" y="3087469"/>
            <a:ext cx="1143000" cy="646331"/>
          </a:xfrm>
          <a:prstGeom prst="rect">
            <a:avLst/>
          </a:prstGeom>
          <a:noFill/>
        </p:spPr>
        <p:txBody>
          <a:bodyPr wrap="square" rtlCol="0">
            <a:spAutoFit/>
          </a:bodyPr>
          <a:lstStyle/>
          <a:p>
            <a:pPr algn="ctr"/>
            <a:r>
              <a:rPr lang="en-US" dirty="0" smtClean="0">
                <a:latin typeface="+mn-lt"/>
              </a:rPr>
              <a:t>Western</a:t>
            </a:r>
          </a:p>
          <a:p>
            <a:pPr algn="ctr"/>
            <a:r>
              <a:rPr lang="en-US" dirty="0" smtClean="0">
                <a:latin typeface="+mn-lt"/>
              </a:rPr>
              <a:t>69%</a:t>
            </a:r>
            <a:endParaRPr lang="en-US" dirty="0">
              <a:latin typeface="+mn-lt"/>
            </a:endParaRPr>
          </a:p>
        </p:txBody>
      </p:sp>
      <p:sp>
        <p:nvSpPr>
          <p:cNvPr id="88" name="TextBox 87"/>
          <p:cNvSpPr txBox="1"/>
          <p:nvPr/>
        </p:nvSpPr>
        <p:spPr>
          <a:xfrm>
            <a:off x="2286000" y="3886200"/>
            <a:ext cx="1143000" cy="646331"/>
          </a:xfrm>
          <a:prstGeom prst="rect">
            <a:avLst/>
          </a:prstGeom>
          <a:noFill/>
        </p:spPr>
        <p:txBody>
          <a:bodyPr wrap="square" rtlCol="0">
            <a:spAutoFit/>
          </a:bodyPr>
          <a:lstStyle/>
          <a:p>
            <a:pPr algn="ctr"/>
            <a:r>
              <a:rPr lang="en-US" dirty="0" smtClean="0">
                <a:solidFill>
                  <a:schemeClr val="bg1"/>
                </a:solidFill>
                <a:latin typeface="+mn-lt"/>
              </a:rPr>
              <a:t>Central</a:t>
            </a:r>
          </a:p>
          <a:p>
            <a:pPr algn="ctr"/>
            <a:r>
              <a:rPr lang="en-US" dirty="0" smtClean="0">
                <a:solidFill>
                  <a:schemeClr val="bg1"/>
                </a:solidFill>
                <a:latin typeface="+mn-lt"/>
              </a:rPr>
              <a:t>39%</a:t>
            </a:r>
            <a:endParaRPr lang="en-US" dirty="0">
              <a:solidFill>
                <a:schemeClr val="bg1"/>
              </a:solidFill>
              <a:latin typeface="+mn-lt"/>
            </a:endParaRPr>
          </a:p>
        </p:txBody>
      </p:sp>
      <p:sp>
        <p:nvSpPr>
          <p:cNvPr id="89" name="TextBox 88"/>
          <p:cNvSpPr txBox="1"/>
          <p:nvPr/>
        </p:nvSpPr>
        <p:spPr>
          <a:xfrm>
            <a:off x="1447800" y="5334000"/>
            <a:ext cx="914400" cy="646331"/>
          </a:xfrm>
          <a:prstGeom prst="rect">
            <a:avLst/>
          </a:prstGeom>
          <a:noFill/>
        </p:spPr>
        <p:txBody>
          <a:bodyPr wrap="square" rtlCol="0">
            <a:spAutoFit/>
          </a:bodyPr>
          <a:lstStyle/>
          <a:p>
            <a:pPr algn="ctr"/>
            <a:r>
              <a:rPr lang="en-US" dirty="0" smtClean="0">
                <a:latin typeface="+mn-lt"/>
              </a:rPr>
              <a:t>Nairobi</a:t>
            </a:r>
          </a:p>
          <a:p>
            <a:pPr algn="ctr"/>
            <a:r>
              <a:rPr lang="en-US" dirty="0" smtClean="0">
                <a:latin typeface="+mn-lt"/>
              </a:rPr>
              <a:t>67%</a:t>
            </a:r>
            <a:endParaRPr lang="en-US" dirty="0">
              <a:latin typeface="+mn-lt"/>
            </a:endParaRPr>
          </a:p>
        </p:txBody>
      </p:sp>
      <p:cxnSp>
        <p:nvCxnSpPr>
          <p:cNvPr id="90" name="Straight Connector 89"/>
          <p:cNvCxnSpPr/>
          <p:nvPr/>
        </p:nvCxnSpPr>
        <p:spPr>
          <a:xfrm flipV="1">
            <a:off x="1981200" y="4648200"/>
            <a:ext cx="762000" cy="76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3886200" y="4953000"/>
            <a:ext cx="914400" cy="646331"/>
          </a:xfrm>
          <a:prstGeom prst="rect">
            <a:avLst/>
          </a:prstGeom>
          <a:noFill/>
        </p:spPr>
        <p:txBody>
          <a:bodyPr wrap="square" rtlCol="0">
            <a:spAutoFit/>
          </a:bodyPr>
          <a:lstStyle/>
          <a:p>
            <a:pPr algn="ctr"/>
            <a:r>
              <a:rPr lang="en-US" dirty="0" smtClean="0">
                <a:latin typeface="+mn-lt"/>
              </a:rPr>
              <a:t>Coast</a:t>
            </a:r>
          </a:p>
          <a:p>
            <a:pPr algn="ctr"/>
            <a:r>
              <a:rPr lang="en-US" dirty="0" smtClean="0">
                <a:latin typeface="+mn-lt"/>
              </a:rPr>
              <a:t>74%</a:t>
            </a:r>
            <a:endParaRPr lang="en-US" dirty="0">
              <a:latin typeface="+mn-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0" y="0"/>
            <a:ext cx="9144000" cy="1143000"/>
          </a:xfrm>
        </p:spPr>
        <p:txBody>
          <a:bodyPr/>
          <a:lstStyle/>
          <a:p>
            <a:pPr eaLnBrk="1" hangingPunct="1"/>
            <a:r>
              <a:rPr lang="en-US" b="1" dirty="0" smtClean="0"/>
              <a:t>Outline</a:t>
            </a:r>
          </a:p>
        </p:txBody>
      </p:sp>
      <p:sp>
        <p:nvSpPr>
          <p:cNvPr id="3" name="Content Placeholder 2"/>
          <p:cNvSpPr>
            <a:spLocks noGrp="1"/>
          </p:cNvSpPr>
          <p:nvPr>
            <p:ph idx="1"/>
          </p:nvPr>
        </p:nvSpPr>
        <p:spPr>
          <a:xfrm>
            <a:off x="304800" y="1143000"/>
            <a:ext cx="5105400" cy="4525963"/>
          </a:xfrm>
        </p:spPr>
        <p:txBody>
          <a:bodyPr rtlCol="0">
            <a:normAutofit fontScale="77500" lnSpcReduction="20000"/>
          </a:bodyPr>
          <a:lstStyle/>
          <a:p>
            <a:pPr eaLnBrk="1" fontAlgn="auto" hangingPunct="1">
              <a:lnSpc>
                <a:spcPct val="85000"/>
              </a:lnSpc>
              <a:spcBef>
                <a:spcPct val="30000"/>
              </a:spcBef>
              <a:spcAft>
                <a:spcPct val="20000"/>
              </a:spcAft>
              <a:buFont typeface="Arial" pitchFamily="34" charset="0"/>
              <a:buChar char="•"/>
              <a:defRPr/>
            </a:pPr>
            <a:r>
              <a:rPr lang="en-US" b="1" dirty="0" smtClean="0">
                <a:solidFill>
                  <a:schemeClr val="accent1"/>
                </a:solidFill>
              </a:rPr>
              <a:t>HIV/AIDS-Related Services</a:t>
            </a:r>
          </a:p>
          <a:p>
            <a:pPr eaLnBrk="1" fontAlgn="auto" hangingPunct="1">
              <a:lnSpc>
                <a:spcPct val="85000"/>
              </a:lnSpc>
              <a:spcBef>
                <a:spcPct val="30000"/>
              </a:spcBef>
              <a:spcAft>
                <a:spcPct val="20000"/>
              </a:spcAft>
              <a:buFont typeface="Arial" pitchFamily="34" charset="0"/>
              <a:buChar char="•"/>
              <a:defRPr/>
            </a:pPr>
            <a:r>
              <a:rPr lang="en-US" dirty="0" err="1" smtClean="0"/>
              <a:t>Counselling</a:t>
            </a:r>
            <a:r>
              <a:rPr lang="en-US" dirty="0" smtClean="0"/>
              <a:t> and Testing (CT)</a:t>
            </a:r>
          </a:p>
          <a:p>
            <a:pPr eaLnBrk="1" fontAlgn="auto" hangingPunct="1">
              <a:lnSpc>
                <a:spcPct val="85000"/>
              </a:lnSpc>
              <a:spcBef>
                <a:spcPct val="30000"/>
              </a:spcBef>
              <a:spcAft>
                <a:spcPct val="20000"/>
              </a:spcAft>
              <a:buFont typeface="Arial" pitchFamily="34" charset="0"/>
              <a:buChar char="•"/>
              <a:defRPr/>
            </a:pPr>
            <a:r>
              <a:rPr lang="en-US" dirty="0" smtClean="0"/>
              <a:t>Care and Support Services (TB, STIs, malaria)</a:t>
            </a:r>
          </a:p>
          <a:p>
            <a:pPr eaLnBrk="1" fontAlgn="auto" hangingPunct="1">
              <a:lnSpc>
                <a:spcPct val="85000"/>
              </a:lnSpc>
              <a:spcBef>
                <a:spcPct val="30000"/>
              </a:spcBef>
              <a:spcAft>
                <a:spcPct val="20000"/>
              </a:spcAft>
              <a:buFont typeface="Arial" pitchFamily="34" charset="0"/>
              <a:buChar char="•"/>
              <a:defRPr/>
            </a:pPr>
            <a:r>
              <a:rPr lang="en-US" dirty="0" smtClean="0"/>
              <a:t>Treatment of Opportunistic Infections and Advanced Level Services for HIV/AIDS</a:t>
            </a:r>
          </a:p>
          <a:p>
            <a:pPr eaLnBrk="1" fontAlgn="auto" hangingPunct="1">
              <a:lnSpc>
                <a:spcPct val="85000"/>
              </a:lnSpc>
              <a:spcBef>
                <a:spcPct val="30000"/>
              </a:spcBef>
              <a:spcAft>
                <a:spcPct val="20000"/>
              </a:spcAft>
              <a:buFont typeface="Arial" pitchFamily="34" charset="0"/>
              <a:buChar char="•"/>
              <a:defRPr/>
            </a:pPr>
            <a:r>
              <a:rPr lang="en-US" dirty="0" smtClean="0"/>
              <a:t>Antiretroviral Therapy (ART)</a:t>
            </a:r>
          </a:p>
          <a:p>
            <a:pPr eaLnBrk="1" fontAlgn="auto" hangingPunct="1">
              <a:lnSpc>
                <a:spcPct val="85000"/>
              </a:lnSpc>
              <a:spcBef>
                <a:spcPct val="30000"/>
              </a:spcBef>
              <a:spcAft>
                <a:spcPct val="20000"/>
              </a:spcAft>
              <a:buFont typeface="Arial" pitchFamily="34" charset="0"/>
              <a:buChar char="•"/>
              <a:defRPr/>
            </a:pPr>
            <a:r>
              <a:rPr lang="en-US" dirty="0" smtClean="0"/>
              <a:t>Prevention of Mother-to-Child-Transmission (PMTCT) </a:t>
            </a:r>
          </a:p>
          <a:p>
            <a:pPr eaLnBrk="1" fontAlgn="auto" hangingPunct="1">
              <a:lnSpc>
                <a:spcPct val="85000"/>
              </a:lnSpc>
              <a:spcBef>
                <a:spcPct val="30000"/>
              </a:spcBef>
              <a:spcAft>
                <a:spcPct val="20000"/>
              </a:spcAft>
              <a:buFont typeface="Arial" pitchFamily="34" charset="0"/>
              <a:buChar char="•"/>
              <a:defRPr/>
            </a:pPr>
            <a:r>
              <a:rPr lang="en-US" dirty="0" smtClean="0"/>
              <a:t>Post-exposure prophylaxis (PEP) and Youth Friendly Services (YFS)</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0" y="0"/>
            <a:ext cx="9144000" cy="762000"/>
          </a:xfrm>
        </p:spPr>
        <p:txBody>
          <a:bodyPr/>
          <a:lstStyle/>
          <a:p>
            <a:pPr eaLnBrk="1" hangingPunct="1"/>
            <a:r>
              <a:rPr lang="en-US" b="1" smtClean="0"/>
              <a:t>Availability of Trained CSS Providers</a:t>
            </a:r>
            <a:endParaRPr lang="en-US" smtClean="0"/>
          </a:p>
        </p:txBody>
      </p:sp>
      <p:graphicFrame>
        <p:nvGraphicFramePr>
          <p:cNvPr id="6" name="Content Placeholder 5"/>
          <p:cNvGraphicFramePr>
            <a:graphicFrameLocks noGrp="1"/>
          </p:cNvGraphicFramePr>
          <p:nvPr>
            <p:ph idx="1"/>
          </p:nvPr>
        </p:nvGraphicFramePr>
        <p:xfrm>
          <a:off x="50800" y="1727200"/>
          <a:ext cx="9042400" cy="5080000"/>
        </p:xfrm>
        <a:graphic>
          <a:graphicData uri="http://schemas.openxmlformats.org/drawingml/2006/chart">
            <c:chart xmlns:c="http://schemas.openxmlformats.org/drawingml/2006/chart" xmlns:r="http://schemas.openxmlformats.org/officeDocument/2006/relationships" r:id="rId3"/>
          </a:graphicData>
        </a:graphic>
      </p:graphicFrame>
      <p:sp>
        <p:nvSpPr>
          <p:cNvPr id="17412" name="TextBox 3"/>
          <p:cNvSpPr txBox="1">
            <a:spLocks noChangeArrowheads="1"/>
          </p:cNvSpPr>
          <p:nvPr/>
        </p:nvSpPr>
        <p:spPr bwMode="auto">
          <a:xfrm>
            <a:off x="0" y="7620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A-8.10)</a:t>
            </a:r>
          </a:p>
        </p:txBody>
      </p:sp>
      <p:sp>
        <p:nvSpPr>
          <p:cNvPr id="17413" name="TextBox 4"/>
          <p:cNvSpPr txBox="1">
            <a:spLocks noChangeArrowheads="1"/>
          </p:cNvSpPr>
          <p:nvPr/>
        </p:nvSpPr>
        <p:spPr bwMode="auto">
          <a:xfrm>
            <a:off x="0" y="12192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facilities offering CSS, percentage with at least one trained provider for: (</a:t>
            </a:r>
            <a:r>
              <a:rPr lang="en-US" i="1" dirty="0" smtClean="0">
                <a:latin typeface="Calibri" pitchFamily="34" charset="0"/>
              </a:rPr>
              <a:t>N=442) </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0"/>
            <a:ext cx="9144000" cy="1143000"/>
          </a:xfrm>
        </p:spPr>
        <p:txBody>
          <a:bodyPr/>
          <a:lstStyle/>
          <a:p>
            <a:pPr eaLnBrk="1" hangingPunct="1"/>
            <a:r>
              <a:rPr lang="en-US" b="1" smtClean="0"/>
              <a:t>CSS and TB services</a:t>
            </a:r>
          </a:p>
        </p:txBody>
      </p:sp>
      <p:sp>
        <p:nvSpPr>
          <p:cNvPr id="18435" name="Content Placeholder 2"/>
          <p:cNvSpPr>
            <a:spLocks noGrp="1"/>
          </p:cNvSpPr>
          <p:nvPr>
            <p:ph idx="1"/>
          </p:nvPr>
        </p:nvSpPr>
        <p:spPr>
          <a:xfrm>
            <a:off x="0" y="1600200"/>
            <a:ext cx="9144000" cy="5257800"/>
          </a:xfrm>
        </p:spPr>
        <p:txBody>
          <a:bodyPr/>
          <a:lstStyle/>
          <a:p>
            <a:pPr eaLnBrk="1" hangingPunct="1"/>
            <a:r>
              <a:rPr lang="en-US" dirty="0" smtClean="0"/>
              <a:t>Among facilities offering CSS (N=442), 57% provide any TB diagnostic or treatment services and 45% follow DOTS (directly observed treatment short-course) strategy.</a:t>
            </a:r>
          </a:p>
          <a:p>
            <a:pPr eaLnBrk="1" hangingPunct="1"/>
            <a:r>
              <a:rPr lang="en-US" dirty="0" smtClean="0"/>
              <a:t>All first-line TB medicines are available in 84% of facilities offering CSS and following the DOTS strategy (N=201)</a:t>
            </a:r>
          </a:p>
        </p:txBody>
      </p:sp>
      <p:sp>
        <p:nvSpPr>
          <p:cNvPr id="18436" name="TextBox 3"/>
          <p:cNvSpPr txBox="1">
            <a:spLocks noChangeArrowheads="1"/>
          </p:cNvSpPr>
          <p:nvPr/>
        </p:nvSpPr>
        <p:spPr bwMode="auto">
          <a:xfrm>
            <a:off x="0" y="9906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A-8.2)</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0"/>
            <a:ext cx="9144000" cy="838200"/>
          </a:xfrm>
        </p:spPr>
        <p:txBody>
          <a:bodyPr/>
          <a:lstStyle/>
          <a:p>
            <a:pPr eaLnBrk="1" hangingPunct="1"/>
            <a:r>
              <a:rPr lang="en-US" b="1" smtClean="0"/>
              <a:t>Availability of STI Services</a:t>
            </a:r>
          </a:p>
        </p:txBody>
      </p:sp>
      <p:graphicFrame>
        <p:nvGraphicFramePr>
          <p:cNvPr id="6" name="Content Placeholder 7"/>
          <p:cNvGraphicFramePr>
            <a:graphicFrameLocks noGrp="1"/>
          </p:cNvGraphicFramePr>
          <p:nvPr>
            <p:ph idx="1"/>
          </p:nvPr>
        </p:nvGraphicFramePr>
        <p:xfrm>
          <a:off x="50800" y="2108200"/>
          <a:ext cx="90424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19459" name="TextBox 3"/>
          <p:cNvSpPr txBox="1">
            <a:spLocks noChangeArrowheads="1"/>
          </p:cNvSpPr>
          <p:nvPr/>
        </p:nvSpPr>
        <p:spPr bwMode="auto">
          <a:xfrm>
            <a:off x="0" y="8382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A-8.6)</a:t>
            </a:r>
          </a:p>
        </p:txBody>
      </p:sp>
      <p:sp>
        <p:nvSpPr>
          <p:cNvPr id="19460" name="TextBox 5"/>
          <p:cNvSpPr txBox="1">
            <a:spLocks noChangeArrowheads="1"/>
          </p:cNvSpPr>
          <p:nvPr/>
        </p:nvSpPr>
        <p:spPr bwMode="auto">
          <a:xfrm>
            <a:off x="0" y="1219200"/>
            <a:ext cx="9144000" cy="646331"/>
          </a:xfrm>
          <a:prstGeom prst="rect">
            <a:avLst/>
          </a:prstGeom>
          <a:noFill/>
          <a:ln w="9525">
            <a:noFill/>
            <a:miter lim="800000"/>
            <a:headEnd/>
            <a:tailEnd/>
          </a:ln>
        </p:spPr>
        <p:txBody>
          <a:bodyPr>
            <a:spAutoFit/>
          </a:bodyPr>
          <a:lstStyle/>
          <a:p>
            <a:pPr algn="ctr"/>
            <a:r>
              <a:rPr lang="en-US" i="1" dirty="0">
                <a:latin typeface="Calibri" pitchFamily="34" charset="0"/>
              </a:rPr>
              <a:t>Among facilities offering CSS and STI treatment services, percentage with indicated items (</a:t>
            </a:r>
            <a:r>
              <a:rPr lang="en-US" i="1" dirty="0" smtClean="0">
                <a:latin typeface="Calibri" pitchFamily="34" charset="0"/>
              </a:rPr>
              <a:t>N=436) </a:t>
            </a:r>
            <a:endParaRPr lang="en-US" i="1" dirty="0">
              <a:latin typeface="Calibri"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fontScale="90000"/>
          </a:bodyPr>
          <a:lstStyle/>
          <a:p>
            <a:pPr eaLnBrk="1" fontAlgn="auto" hangingPunct="1">
              <a:spcAft>
                <a:spcPts val="0"/>
              </a:spcAft>
              <a:defRPr/>
            </a:pPr>
            <a:r>
              <a:rPr lang="en-US" b="1" dirty="0" smtClean="0"/>
              <a:t>Key Findings for Care and Support Services</a:t>
            </a:r>
            <a:endParaRPr lang="en-US" b="1" dirty="0"/>
          </a:p>
        </p:txBody>
      </p:sp>
      <p:sp>
        <p:nvSpPr>
          <p:cNvPr id="20483" name="Content Placeholder 2"/>
          <p:cNvSpPr>
            <a:spLocks noGrp="1"/>
          </p:cNvSpPr>
          <p:nvPr>
            <p:ph idx="1"/>
          </p:nvPr>
        </p:nvSpPr>
        <p:spPr>
          <a:xfrm>
            <a:off x="0" y="1066800"/>
            <a:ext cx="9144000" cy="5562600"/>
          </a:xfrm>
        </p:spPr>
        <p:txBody>
          <a:bodyPr/>
          <a:lstStyle/>
          <a:p>
            <a:pPr eaLnBrk="1" hangingPunct="1"/>
            <a:r>
              <a:rPr lang="en-US" sz="2800" b="1" dirty="0" smtClean="0"/>
              <a:t>Care and support services </a:t>
            </a:r>
            <a:r>
              <a:rPr lang="en-US" sz="2800" dirty="0" smtClean="0"/>
              <a:t>are available in </a:t>
            </a:r>
            <a:r>
              <a:rPr lang="en-US" sz="2800" b="1" dirty="0" smtClean="0"/>
              <a:t>96% hospitals</a:t>
            </a:r>
            <a:r>
              <a:rPr lang="en-US" sz="2800" dirty="0" smtClean="0"/>
              <a:t>, but only </a:t>
            </a:r>
            <a:r>
              <a:rPr lang="en-US" sz="2800" b="1" dirty="0" smtClean="0"/>
              <a:t>49%</a:t>
            </a:r>
            <a:r>
              <a:rPr lang="en-US" sz="2800" dirty="0" smtClean="0"/>
              <a:t> of </a:t>
            </a:r>
            <a:r>
              <a:rPr lang="en-US" sz="2800" b="1" dirty="0" smtClean="0"/>
              <a:t>clinics</a:t>
            </a:r>
            <a:r>
              <a:rPr lang="en-US" sz="2800" dirty="0" smtClean="0"/>
              <a:t>.</a:t>
            </a:r>
          </a:p>
          <a:p>
            <a:pPr eaLnBrk="1" hangingPunct="1"/>
            <a:r>
              <a:rPr lang="en-US" sz="2800" b="1" dirty="0" smtClean="0"/>
              <a:t>95%</a:t>
            </a:r>
            <a:r>
              <a:rPr lang="en-US" sz="2800" dirty="0" smtClean="0"/>
              <a:t> of facilities in </a:t>
            </a:r>
            <a:r>
              <a:rPr lang="en-US" sz="2800" b="1" dirty="0" smtClean="0"/>
              <a:t>Nyanza</a:t>
            </a:r>
            <a:r>
              <a:rPr lang="en-US" sz="2800" dirty="0" smtClean="0"/>
              <a:t> Province offer </a:t>
            </a:r>
            <a:r>
              <a:rPr lang="en-US" sz="2800" b="1" dirty="0" smtClean="0"/>
              <a:t>CSS</a:t>
            </a:r>
            <a:r>
              <a:rPr lang="en-US" sz="2800" dirty="0" smtClean="0"/>
              <a:t>, compared to </a:t>
            </a:r>
            <a:r>
              <a:rPr lang="en-US" sz="2800" b="1" dirty="0" smtClean="0"/>
              <a:t>39%</a:t>
            </a:r>
            <a:r>
              <a:rPr lang="en-US" sz="2800" dirty="0" smtClean="0"/>
              <a:t> of facilities in </a:t>
            </a:r>
            <a:r>
              <a:rPr lang="en-US" sz="2800" b="1" dirty="0" smtClean="0"/>
              <a:t>Central</a:t>
            </a:r>
            <a:r>
              <a:rPr lang="en-US" sz="2800" dirty="0" smtClean="0"/>
              <a:t>. </a:t>
            </a:r>
          </a:p>
          <a:p>
            <a:pPr eaLnBrk="1" hangingPunct="1"/>
            <a:r>
              <a:rPr lang="en-US" sz="2800" b="1" dirty="0" smtClean="0"/>
              <a:t>Less than half (45%) </a:t>
            </a:r>
            <a:r>
              <a:rPr lang="en-US" sz="2800" dirty="0" smtClean="0"/>
              <a:t>of facilities offering CSS </a:t>
            </a:r>
            <a:r>
              <a:rPr lang="en-US" sz="2800" b="1" dirty="0" smtClean="0"/>
              <a:t>follow DOTS treatment</a:t>
            </a:r>
            <a:r>
              <a:rPr lang="en-US" sz="2800" dirty="0" smtClean="0"/>
              <a:t> for TB.</a:t>
            </a:r>
          </a:p>
          <a:p>
            <a:pPr eaLnBrk="1" hangingPunct="1"/>
            <a:r>
              <a:rPr lang="en-US" sz="2800" b="1" dirty="0" smtClean="0"/>
              <a:t>48%</a:t>
            </a:r>
            <a:r>
              <a:rPr lang="en-US" sz="2800" dirty="0" smtClean="0"/>
              <a:t> of facilities offering CSS and STI treatment services have </a:t>
            </a:r>
            <a:r>
              <a:rPr lang="en-US" sz="2800" b="1" dirty="0" smtClean="0"/>
              <a:t>medications</a:t>
            </a:r>
            <a:r>
              <a:rPr lang="en-US" sz="2800" dirty="0" smtClean="0"/>
              <a:t> available for </a:t>
            </a:r>
            <a:r>
              <a:rPr lang="en-US" sz="2800" b="1" dirty="0" smtClean="0"/>
              <a:t>treating each major STI </a:t>
            </a:r>
            <a:r>
              <a:rPr lang="en-US" sz="2800" dirty="0" smtClean="0"/>
              <a:t>(syphilis, gonorrhea, </a:t>
            </a:r>
            <a:r>
              <a:rPr lang="en-US" sz="2800" dirty="0" err="1" smtClean="0"/>
              <a:t>chlamydia</a:t>
            </a:r>
            <a:r>
              <a:rPr lang="en-US" sz="2800" dirty="0" smtClean="0"/>
              <a:t>, and </a:t>
            </a:r>
            <a:r>
              <a:rPr lang="en-US" sz="2800" dirty="0" err="1" smtClean="0"/>
              <a:t>trichomoniasis</a:t>
            </a:r>
            <a:r>
              <a:rPr lang="en-US" sz="2800" dirty="0" smtClean="0"/>
              <a:t>).</a:t>
            </a:r>
          </a:p>
          <a:p>
            <a:pPr eaLnBrk="1" hangingPunct="1"/>
            <a:r>
              <a:rPr lang="en-US" sz="2800" dirty="0" smtClean="0"/>
              <a:t>Only </a:t>
            </a:r>
            <a:r>
              <a:rPr lang="en-US" sz="2800" b="1" dirty="0" smtClean="0"/>
              <a:t>9%</a:t>
            </a:r>
            <a:r>
              <a:rPr lang="en-US" sz="2800" dirty="0" smtClean="0"/>
              <a:t> of facilities offering CSS have trained and supervised </a:t>
            </a:r>
            <a:r>
              <a:rPr lang="en-US" sz="2800" b="1" dirty="0" smtClean="0"/>
              <a:t>staff available for all key services</a:t>
            </a:r>
            <a:r>
              <a:rPr lang="en-US" sz="2800" dirty="0" smtClean="0"/>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0" y="0"/>
            <a:ext cx="9144000" cy="1143000"/>
          </a:xfrm>
        </p:spPr>
        <p:txBody>
          <a:bodyPr/>
          <a:lstStyle/>
          <a:p>
            <a:pPr eaLnBrk="1" hangingPunct="1"/>
            <a:r>
              <a:rPr lang="en-US" b="1" smtClean="0"/>
              <a:t>Outline</a:t>
            </a:r>
          </a:p>
        </p:txBody>
      </p:sp>
      <p:sp>
        <p:nvSpPr>
          <p:cNvPr id="6" name="Content Placeholder 2"/>
          <p:cNvSpPr>
            <a:spLocks noGrp="1"/>
          </p:cNvSpPr>
          <p:nvPr>
            <p:ph idx="1"/>
          </p:nvPr>
        </p:nvSpPr>
        <p:spPr>
          <a:xfrm>
            <a:off x="304800" y="1143000"/>
            <a:ext cx="5105400" cy="4525963"/>
          </a:xfrm>
        </p:spPr>
        <p:txBody>
          <a:bodyPr rtlCol="0">
            <a:normAutofit fontScale="77500" lnSpcReduction="20000"/>
          </a:bodyPr>
          <a:lstStyle/>
          <a:p>
            <a:pPr eaLnBrk="1" fontAlgn="auto" hangingPunct="1">
              <a:lnSpc>
                <a:spcPct val="85000"/>
              </a:lnSpc>
              <a:spcBef>
                <a:spcPct val="30000"/>
              </a:spcBef>
              <a:spcAft>
                <a:spcPct val="20000"/>
              </a:spcAft>
              <a:buFont typeface="Arial" pitchFamily="34" charset="0"/>
              <a:buChar char="•"/>
              <a:defRPr/>
            </a:pPr>
            <a:r>
              <a:rPr lang="en-US" dirty="0" smtClean="0"/>
              <a:t>HIV/AIDS-Related Services</a:t>
            </a:r>
          </a:p>
          <a:p>
            <a:pPr eaLnBrk="1" fontAlgn="auto" hangingPunct="1">
              <a:lnSpc>
                <a:spcPct val="85000"/>
              </a:lnSpc>
              <a:spcBef>
                <a:spcPct val="30000"/>
              </a:spcBef>
              <a:spcAft>
                <a:spcPct val="20000"/>
              </a:spcAft>
              <a:buFont typeface="Arial" pitchFamily="34" charset="0"/>
              <a:buChar char="•"/>
              <a:defRPr/>
            </a:pPr>
            <a:r>
              <a:rPr lang="en-US" dirty="0" err="1" smtClean="0"/>
              <a:t>Counselling</a:t>
            </a:r>
            <a:r>
              <a:rPr lang="en-US" dirty="0" smtClean="0"/>
              <a:t> and Testing (CT)</a:t>
            </a:r>
          </a:p>
          <a:p>
            <a:pPr eaLnBrk="1" fontAlgn="auto" hangingPunct="1">
              <a:lnSpc>
                <a:spcPct val="85000"/>
              </a:lnSpc>
              <a:spcBef>
                <a:spcPct val="30000"/>
              </a:spcBef>
              <a:spcAft>
                <a:spcPct val="20000"/>
              </a:spcAft>
              <a:buFont typeface="Arial" pitchFamily="34" charset="0"/>
              <a:buChar char="•"/>
              <a:defRPr/>
            </a:pPr>
            <a:r>
              <a:rPr lang="en-US" dirty="0" smtClean="0"/>
              <a:t>Care and Support Services (TB, STIs, malaria)</a:t>
            </a:r>
          </a:p>
          <a:p>
            <a:pPr eaLnBrk="1" fontAlgn="auto" hangingPunct="1">
              <a:lnSpc>
                <a:spcPct val="85000"/>
              </a:lnSpc>
              <a:spcBef>
                <a:spcPct val="30000"/>
              </a:spcBef>
              <a:spcAft>
                <a:spcPct val="20000"/>
              </a:spcAft>
              <a:buFont typeface="Arial" pitchFamily="34" charset="0"/>
              <a:buChar char="•"/>
              <a:defRPr/>
            </a:pPr>
            <a:r>
              <a:rPr lang="en-US" b="1" dirty="0" smtClean="0">
                <a:solidFill>
                  <a:schemeClr val="accent1"/>
                </a:solidFill>
              </a:rPr>
              <a:t>Treatment of Opportunistic Infections and Advanced Level Services for HIV/AIDS</a:t>
            </a:r>
          </a:p>
          <a:p>
            <a:pPr eaLnBrk="1" fontAlgn="auto" hangingPunct="1">
              <a:lnSpc>
                <a:spcPct val="85000"/>
              </a:lnSpc>
              <a:spcBef>
                <a:spcPct val="30000"/>
              </a:spcBef>
              <a:spcAft>
                <a:spcPct val="20000"/>
              </a:spcAft>
              <a:buFont typeface="Arial" pitchFamily="34" charset="0"/>
              <a:buChar char="•"/>
              <a:defRPr/>
            </a:pPr>
            <a:r>
              <a:rPr lang="en-US" dirty="0" smtClean="0"/>
              <a:t>Antiretroviral Therapy (ART)</a:t>
            </a:r>
          </a:p>
          <a:p>
            <a:pPr eaLnBrk="1" fontAlgn="auto" hangingPunct="1">
              <a:lnSpc>
                <a:spcPct val="85000"/>
              </a:lnSpc>
              <a:spcBef>
                <a:spcPct val="30000"/>
              </a:spcBef>
              <a:spcAft>
                <a:spcPct val="20000"/>
              </a:spcAft>
              <a:buFont typeface="Arial" pitchFamily="34" charset="0"/>
              <a:buChar char="•"/>
              <a:defRPr/>
            </a:pPr>
            <a:r>
              <a:rPr lang="en-US" dirty="0" smtClean="0"/>
              <a:t>Prevention of Mother-to-Child-Transmission (PMTCT) </a:t>
            </a:r>
          </a:p>
          <a:p>
            <a:pPr eaLnBrk="1" fontAlgn="auto" hangingPunct="1">
              <a:lnSpc>
                <a:spcPct val="85000"/>
              </a:lnSpc>
              <a:spcBef>
                <a:spcPct val="30000"/>
              </a:spcBef>
              <a:spcAft>
                <a:spcPct val="20000"/>
              </a:spcAft>
              <a:buFont typeface="Arial" pitchFamily="34" charset="0"/>
              <a:buChar char="•"/>
              <a:defRPr/>
            </a:pPr>
            <a:r>
              <a:rPr lang="en-US" dirty="0" smtClean="0"/>
              <a:t>Post-exposure prophylaxis (PEP) and Youth Friendly Services (YFS)</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Placeholder 9"/>
          <p:cNvGraphicFramePr>
            <a:graphicFrameLocks noGrp="1"/>
          </p:cNvGraphicFramePr>
          <p:nvPr>
            <p:ph type="chart" idx="1"/>
          </p:nvPr>
        </p:nvGraphicFramePr>
        <p:xfrm>
          <a:off x="0" y="20574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a:spLocks noGrp="1"/>
          </p:cNvSpPr>
          <p:nvPr>
            <p:ph type="title"/>
          </p:nvPr>
        </p:nvSpPr>
        <p:spPr>
          <a:xfrm>
            <a:off x="0" y="228600"/>
            <a:ext cx="9144000" cy="1295400"/>
          </a:xfrm>
        </p:spPr>
        <p:txBody>
          <a:bodyPr rtlCol="0">
            <a:normAutofit fontScale="90000"/>
          </a:bodyPr>
          <a:lstStyle/>
          <a:p>
            <a:pPr eaLnBrk="1" fontAlgn="auto" hangingPunct="1">
              <a:spcAft>
                <a:spcPts val="0"/>
              </a:spcAft>
              <a:defRPr/>
            </a:pPr>
            <a:r>
              <a:rPr lang="en-US" b="1" dirty="0" smtClean="0"/>
              <a:t>Primary Preventive Treatment for Opportunistic Infections </a:t>
            </a:r>
            <a:br>
              <a:rPr lang="en-US" b="1" dirty="0" smtClean="0"/>
            </a:br>
            <a:r>
              <a:rPr lang="en-US" b="1" dirty="0" smtClean="0"/>
              <a:t>by Type of Facility</a:t>
            </a:r>
            <a:endParaRPr lang="en-US" dirty="0"/>
          </a:p>
        </p:txBody>
      </p:sp>
      <p:sp>
        <p:nvSpPr>
          <p:cNvPr id="8" name="TextBox 3"/>
          <p:cNvSpPr txBox="1">
            <a:spLocks noChangeArrowheads="1"/>
          </p:cNvSpPr>
          <p:nvPr/>
        </p:nvSpPr>
        <p:spPr bwMode="auto">
          <a:xfrm>
            <a:off x="0" y="1763712"/>
            <a:ext cx="9144000" cy="400050"/>
          </a:xfrm>
          <a:prstGeom prst="rect">
            <a:avLst/>
          </a:prstGeom>
          <a:noFill/>
          <a:ln w="9525">
            <a:noFill/>
            <a:miter lim="800000"/>
            <a:headEnd/>
            <a:tailEnd/>
          </a:ln>
        </p:spPr>
        <p:txBody>
          <a:bodyPr>
            <a:spAutoFit/>
          </a:bodyPr>
          <a:lstStyle/>
          <a:p>
            <a:pPr algn="ctr"/>
            <a:r>
              <a:rPr lang="en-US" sz="2000" i="1" dirty="0">
                <a:latin typeface="Calibri" pitchFamily="34" charset="0"/>
              </a:rPr>
              <a:t>(Table 8.3)</a:t>
            </a:r>
          </a:p>
        </p:txBody>
      </p:sp>
      <p:sp>
        <p:nvSpPr>
          <p:cNvPr id="9" name="TextBox 4"/>
          <p:cNvSpPr txBox="1">
            <a:spLocks noChangeArrowheads="1"/>
          </p:cNvSpPr>
          <p:nvPr/>
        </p:nvSpPr>
        <p:spPr bwMode="auto">
          <a:xfrm>
            <a:off x="0" y="2297112"/>
            <a:ext cx="9144000" cy="369888"/>
          </a:xfrm>
          <a:prstGeom prst="rect">
            <a:avLst/>
          </a:prstGeom>
          <a:noFill/>
          <a:ln w="9525">
            <a:noFill/>
            <a:miter lim="800000"/>
            <a:headEnd/>
            <a:tailEnd/>
          </a:ln>
        </p:spPr>
        <p:txBody>
          <a:bodyPr>
            <a:spAutoFit/>
          </a:bodyPr>
          <a:lstStyle/>
          <a:p>
            <a:pPr algn="ctr"/>
            <a:r>
              <a:rPr lang="en-US" i="1" dirty="0">
                <a:latin typeface="Calibri" pitchFamily="34" charset="0"/>
              </a:rPr>
              <a:t>Percentage of all facilities (</a:t>
            </a:r>
            <a:r>
              <a:rPr lang="en-US" i="1" dirty="0" smtClean="0">
                <a:latin typeface="Calibri" pitchFamily="34" charset="0"/>
              </a:rPr>
              <a:t>N=695) </a:t>
            </a:r>
            <a:endParaRPr lang="en-US" i="1" dirty="0">
              <a:latin typeface="Calibri"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381000" y="2895600"/>
          <a:ext cx="8534400" cy="3733800"/>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1"/>
          <p:cNvSpPr>
            <a:spLocks noGrp="1"/>
          </p:cNvSpPr>
          <p:nvPr>
            <p:ph type="title"/>
          </p:nvPr>
        </p:nvSpPr>
        <p:spPr>
          <a:xfrm>
            <a:off x="0" y="228600"/>
            <a:ext cx="9144000" cy="1295400"/>
          </a:xfrm>
        </p:spPr>
        <p:txBody>
          <a:bodyPr rtlCol="0">
            <a:normAutofit fontScale="90000"/>
          </a:bodyPr>
          <a:lstStyle/>
          <a:p>
            <a:pPr eaLnBrk="1" fontAlgn="auto" hangingPunct="1">
              <a:spcAft>
                <a:spcPts val="0"/>
              </a:spcAft>
              <a:defRPr/>
            </a:pPr>
            <a:r>
              <a:rPr lang="en-US" b="1" dirty="0" smtClean="0"/>
              <a:t>Primary Preventive Treatment for Opportunistic Infections </a:t>
            </a:r>
            <a:br>
              <a:rPr lang="en-US" b="1" dirty="0" smtClean="0"/>
            </a:br>
            <a:r>
              <a:rPr lang="en-US" b="1" dirty="0" smtClean="0"/>
              <a:t>by Managing Authority</a:t>
            </a:r>
            <a:endParaRPr lang="en-US" dirty="0"/>
          </a:p>
        </p:txBody>
      </p:sp>
      <p:sp>
        <p:nvSpPr>
          <p:cNvPr id="9" name="TextBox 3"/>
          <p:cNvSpPr txBox="1">
            <a:spLocks noChangeArrowheads="1"/>
          </p:cNvSpPr>
          <p:nvPr/>
        </p:nvSpPr>
        <p:spPr bwMode="auto">
          <a:xfrm>
            <a:off x="0" y="17526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8.3)</a:t>
            </a:r>
          </a:p>
        </p:txBody>
      </p:sp>
      <p:sp>
        <p:nvSpPr>
          <p:cNvPr id="10" name="TextBox 4"/>
          <p:cNvSpPr txBox="1">
            <a:spLocks noChangeArrowheads="1"/>
          </p:cNvSpPr>
          <p:nvPr/>
        </p:nvSpPr>
        <p:spPr bwMode="auto">
          <a:xfrm>
            <a:off x="0" y="22860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Percentage of all facilities (</a:t>
            </a:r>
            <a:r>
              <a:rPr lang="en-US" i="1" dirty="0" smtClean="0">
                <a:latin typeface="Calibri" pitchFamily="34" charset="0"/>
              </a:rPr>
              <a:t>N=695) </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0" y="0"/>
            <a:ext cx="9144000" cy="914400"/>
          </a:xfrm>
        </p:spPr>
        <p:txBody>
          <a:bodyPr>
            <a:normAutofit fontScale="90000"/>
          </a:bodyPr>
          <a:lstStyle/>
          <a:p>
            <a:pPr eaLnBrk="1" hangingPunct="1"/>
            <a:r>
              <a:rPr lang="en-US" sz="3600" b="1" smtClean="0">
                <a:latin typeface="+mn-lt"/>
              </a:rPr>
              <a:t>Primary Preventive Treatment for Opportunistic Infections</a:t>
            </a:r>
          </a:p>
        </p:txBody>
      </p:sp>
      <p:sp>
        <p:nvSpPr>
          <p:cNvPr id="23556" name="TextBox 57"/>
          <p:cNvSpPr txBox="1">
            <a:spLocks noChangeArrowheads="1"/>
          </p:cNvSpPr>
          <p:nvPr/>
        </p:nvSpPr>
        <p:spPr bwMode="auto">
          <a:xfrm>
            <a:off x="5715000" y="5029200"/>
            <a:ext cx="2590800" cy="646113"/>
          </a:xfrm>
          <a:prstGeom prst="rect">
            <a:avLst/>
          </a:prstGeom>
          <a:noFill/>
          <a:ln w="9525">
            <a:noFill/>
            <a:miter lim="800000"/>
            <a:headEnd/>
            <a:tailEnd/>
          </a:ln>
        </p:spPr>
        <p:txBody>
          <a:bodyPr>
            <a:spAutoFit/>
          </a:bodyPr>
          <a:lstStyle/>
          <a:p>
            <a:r>
              <a:rPr lang="en-US" i="1" dirty="0">
                <a:latin typeface="+mn-lt"/>
              </a:rPr>
              <a:t>Percentage of all facilities</a:t>
            </a:r>
          </a:p>
          <a:p>
            <a:r>
              <a:rPr lang="en-US" i="1" dirty="0">
                <a:latin typeface="+mn-lt"/>
              </a:rPr>
              <a:t>(</a:t>
            </a:r>
            <a:r>
              <a:rPr lang="en-US" i="1" dirty="0" smtClean="0">
                <a:latin typeface="+mn-lt"/>
              </a:rPr>
              <a:t>N=695)</a:t>
            </a:r>
            <a:endParaRPr lang="en-US" i="1" dirty="0">
              <a:latin typeface="+mn-lt"/>
            </a:endParaRPr>
          </a:p>
        </p:txBody>
      </p:sp>
      <p:sp>
        <p:nvSpPr>
          <p:cNvPr id="23572" name="TextBox 72"/>
          <p:cNvSpPr txBox="1">
            <a:spLocks noChangeArrowheads="1"/>
          </p:cNvSpPr>
          <p:nvPr/>
        </p:nvSpPr>
        <p:spPr bwMode="auto">
          <a:xfrm>
            <a:off x="6096000" y="2514600"/>
            <a:ext cx="1600200" cy="830263"/>
          </a:xfrm>
          <a:prstGeom prst="rect">
            <a:avLst/>
          </a:prstGeom>
          <a:noFill/>
          <a:ln w="9525">
            <a:noFill/>
            <a:miter lim="800000"/>
            <a:headEnd/>
            <a:tailEnd/>
          </a:ln>
        </p:spPr>
        <p:txBody>
          <a:bodyPr>
            <a:spAutoFit/>
          </a:bodyPr>
          <a:lstStyle/>
          <a:p>
            <a:pPr algn="ctr"/>
            <a:r>
              <a:rPr lang="en-US" sz="2400" b="1" dirty="0" smtClean="0">
                <a:latin typeface="+mn-lt"/>
              </a:rPr>
              <a:t>Kenya</a:t>
            </a:r>
            <a:endParaRPr lang="en-US" sz="2400" b="1" dirty="0">
              <a:latin typeface="+mn-lt"/>
            </a:endParaRPr>
          </a:p>
          <a:p>
            <a:pPr algn="ctr"/>
            <a:r>
              <a:rPr lang="en-US" sz="2400" b="1" dirty="0" smtClean="0">
                <a:latin typeface="+mn-lt"/>
              </a:rPr>
              <a:t>54%</a:t>
            </a:r>
            <a:endParaRPr lang="en-US" sz="2400" b="1" dirty="0">
              <a:latin typeface="+mn-lt"/>
            </a:endParaRPr>
          </a:p>
        </p:txBody>
      </p:sp>
      <p:sp>
        <p:nvSpPr>
          <p:cNvPr id="23573" name="TextBox 74"/>
          <p:cNvSpPr txBox="1">
            <a:spLocks noChangeArrowheads="1"/>
          </p:cNvSpPr>
          <p:nvPr/>
        </p:nvSpPr>
        <p:spPr bwMode="auto">
          <a:xfrm>
            <a:off x="5715000" y="3810000"/>
            <a:ext cx="2286000" cy="400050"/>
          </a:xfrm>
          <a:prstGeom prst="rect">
            <a:avLst/>
          </a:prstGeom>
          <a:noFill/>
          <a:ln w="9525">
            <a:noFill/>
            <a:miter lim="800000"/>
            <a:headEnd/>
            <a:tailEnd/>
          </a:ln>
        </p:spPr>
        <p:txBody>
          <a:bodyPr>
            <a:spAutoFit/>
          </a:bodyPr>
          <a:lstStyle/>
          <a:p>
            <a:pPr algn="ctr"/>
            <a:r>
              <a:rPr lang="en-US" sz="2000" i="1">
                <a:latin typeface="+mn-lt"/>
              </a:rPr>
              <a:t>(Table 8.3)</a:t>
            </a:r>
          </a:p>
        </p:txBody>
      </p:sp>
      <p:sp>
        <p:nvSpPr>
          <p:cNvPr id="74" name="Freeform 6"/>
          <p:cNvSpPr>
            <a:spLocks/>
          </p:cNvSpPr>
          <p:nvPr/>
        </p:nvSpPr>
        <p:spPr bwMode="auto">
          <a:xfrm>
            <a:off x="1050925" y="533400"/>
            <a:ext cx="2454275" cy="5192844"/>
          </a:xfrm>
          <a:custGeom>
            <a:avLst/>
            <a:gdLst/>
            <a:ahLst/>
            <a:cxnLst>
              <a:cxn ang="0">
                <a:pos x="101" y="109"/>
              </a:cxn>
              <a:cxn ang="0">
                <a:pos x="139" y="76"/>
              </a:cxn>
              <a:cxn ang="0">
                <a:pos x="185" y="39"/>
              </a:cxn>
              <a:cxn ang="0">
                <a:pos x="216" y="2"/>
              </a:cxn>
              <a:cxn ang="0">
                <a:pos x="254" y="4"/>
              </a:cxn>
              <a:cxn ang="0">
                <a:pos x="308" y="21"/>
              </a:cxn>
              <a:cxn ang="0">
                <a:pos x="305" y="58"/>
              </a:cxn>
              <a:cxn ang="0">
                <a:pos x="344" y="168"/>
              </a:cxn>
              <a:cxn ang="0">
                <a:pos x="453" y="487"/>
              </a:cxn>
              <a:cxn ang="0">
                <a:pos x="497" y="569"/>
              </a:cxn>
              <a:cxn ang="0">
                <a:pos x="547" y="593"/>
              </a:cxn>
              <a:cxn ang="0">
                <a:pos x="573" y="637"/>
              </a:cxn>
              <a:cxn ang="0">
                <a:pos x="591" y="660"/>
              </a:cxn>
              <a:cxn ang="0">
                <a:pos x="645" y="661"/>
              </a:cxn>
              <a:cxn ang="0">
                <a:pos x="681" y="759"/>
              </a:cxn>
              <a:cxn ang="0">
                <a:pos x="603" y="811"/>
              </a:cxn>
              <a:cxn ang="0">
                <a:pos x="558" y="796"/>
              </a:cxn>
              <a:cxn ang="0">
                <a:pos x="480" y="811"/>
              </a:cxn>
              <a:cxn ang="0">
                <a:pos x="564" y="879"/>
              </a:cxn>
              <a:cxn ang="0">
                <a:pos x="513" y="917"/>
              </a:cxn>
              <a:cxn ang="0">
                <a:pos x="485" y="959"/>
              </a:cxn>
              <a:cxn ang="0">
                <a:pos x="470" y="932"/>
              </a:cxn>
              <a:cxn ang="0">
                <a:pos x="429" y="904"/>
              </a:cxn>
              <a:cxn ang="0">
                <a:pos x="372" y="929"/>
              </a:cxn>
              <a:cxn ang="0">
                <a:pos x="421" y="1014"/>
              </a:cxn>
              <a:cxn ang="0">
                <a:pos x="426" y="1056"/>
              </a:cxn>
              <a:cxn ang="0">
                <a:pos x="418" y="1120"/>
              </a:cxn>
              <a:cxn ang="0">
                <a:pos x="482" y="1147"/>
              </a:cxn>
              <a:cxn ang="0">
                <a:pos x="513" y="1187"/>
              </a:cxn>
              <a:cxn ang="0">
                <a:pos x="550" y="1241"/>
              </a:cxn>
              <a:cxn ang="0">
                <a:pos x="652" y="1360"/>
              </a:cxn>
              <a:cxn ang="0">
                <a:pos x="656" y="1381"/>
              </a:cxn>
              <a:cxn ang="0">
                <a:pos x="622" y="1443"/>
              </a:cxn>
              <a:cxn ang="0">
                <a:pos x="576" y="1398"/>
              </a:cxn>
              <a:cxn ang="0">
                <a:pos x="362" y="1279"/>
              </a:cxn>
              <a:cxn ang="0">
                <a:pos x="120" y="1145"/>
              </a:cxn>
              <a:cxn ang="0">
                <a:pos x="99" y="1078"/>
              </a:cxn>
              <a:cxn ang="0">
                <a:pos x="180" y="1042"/>
              </a:cxn>
              <a:cxn ang="0">
                <a:pos x="192" y="938"/>
              </a:cxn>
              <a:cxn ang="0">
                <a:pos x="222" y="943"/>
              </a:cxn>
              <a:cxn ang="0">
                <a:pos x="126" y="913"/>
              </a:cxn>
              <a:cxn ang="0">
                <a:pos x="152" y="840"/>
              </a:cxn>
              <a:cxn ang="0">
                <a:pos x="143" y="815"/>
              </a:cxn>
              <a:cxn ang="0">
                <a:pos x="196" y="788"/>
              </a:cxn>
              <a:cxn ang="0">
                <a:pos x="150" y="770"/>
              </a:cxn>
              <a:cxn ang="0">
                <a:pos x="101" y="736"/>
              </a:cxn>
              <a:cxn ang="0">
                <a:pos x="128" y="708"/>
              </a:cxn>
              <a:cxn ang="0">
                <a:pos x="135" y="688"/>
              </a:cxn>
              <a:cxn ang="0">
                <a:pos x="148" y="654"/>
              </a:cxn>
              <a:cxn ang="0">
                <a:pos x="169" y="595"/>
              </a:cxn>
              <a:cxn ang="0">
                <a:pos x="148" y="509"/>
              </a:cxn>
              <a:cxn ang="0">
                <a:pos x="126" y="434"/>
              </a:cxn>
              <a:cxn ang="0">
                <a:pos x="95" y="396"/>
              </a:cxn>
              <a:cxn ang="0">
                <a:pos x="68" y="329"/>
              </a:cxn>
              <a:cxn ang="0">
                <a:pos x="61" y="285"/>
              </a:cxn>
              <a:cxn ang="0">
                <a:pos x="9" y="209"/>
              </a:cxn>
              <a:cxn ang="0">
                <a:pos x="67" y="140"/>
              </a:cxn>
            </a:cxnLst>
            <a:rect l="0" t="0" r="r" b="b"/>
            <a:pathLst>
              <a:path w="682" h="1443">
                <a:moveTo>
                  <a:pt x="67" y="140"/>
                </a:moveTo>
                <a:lnTo>
                  <a:pt x="67" y="138"/>
                </a:lnTo>
                <a:lnTo>
                  <a:pt x="76" y="130"/>
                </a:lnTo>
                <a:lnTo>
                  <a:pt x="87" y="122"/>
                </a:lnTo>
                <a:lnTo>
                  <a:pt x="92" y="115"/>
                </a:lnTo>
                <a:lnTo>
                  <a:pt x="101" y="109"/>
                </a:lnTo>
                <a:lnTo>
                  <a:pt x="106" y="104"/>
                </a:lnTo>
                <a:lnTo>
                  <a:pt x="111" y="99"/>
                </a:lnTo>
                <a:lnTo>
                  <a:pt x="120" y="94"/>
                </a:lnTo>
                <a:lnTo>
                  <a:pt x="125" y="88"/>
                </a:lnTo>
                <a:lnTo>
                  <a:pt x="133" y="81"/>
                </a:lnTo>
                <a:lnTo>
                  <a:pt x="139" y="76"/>
                </a:lnTo>
                <a:lnTo>
                  <a:pt x="144" y="72"/>
                </a:lnTo>
                <a:lnTo>
                  <a:pt x="152" y="65"/>
                </a:lnTo>
                <a:lnTo>
                  <a:pt x="163" y="57"/>
                </a:lnTo>
                <a:lnTo>
                  <a:pt x="170" y="51"/>
                </a:lnTo>
                <a:lnTo>
                  <a:pt x="175" y="46"/>
                </a:lnTo>
                <a:lnTo>
                  <a:pt x="185" y="39"/>
                </a:lnTo>
                <a:lnTo>
                  <a:pt x="190" y="34"/>
                </a:lnTo>
                <a:lnTo>
                  <a:pt x="196" y="25"/>
                </a:lnTo>
                <a:lnTo>
                  <a:pt x="204" y="15"/>
                </a:lnTo>
                <a:lnTo>
                  <a:pt x="214" y="2"/>
                </a:lnTo>
                <a:lnTo>
                  <a:pt x="216" y="0"/>
                </a:lnTo>
                <a:lnTo>
                  <a:pt x="216" y="2"/>
                </a:lnTo>
                <a:lnTo>
                  <a:pt x="220" y="12"/>
                </a:lnTo>
                <a:lnTo>
                  <a:pt x="225" y="16"/>
                </a:lnTo>
                <a:lnTo>
                  <a:pt x="229" y="16"/>
                </a:lnTo>
                <a:lnTo>
                  <a:pt x="239" y="9"/>
                </a:lnTo>
                <a:lnTo>
                  <a:pt x="245" y="4"/>
                </a:lnTo>
                <a:lnTo>
                  <a:pt x="254" y="4"/>
                </a:lnTo>
                <a:lnTo>
                  <a:pt x="259" y="4"/>
                </a:lnTo>
                <a:lnTo>
                  <a:pt x="291" y="15"/>
                </a:lnTo>
                <a:lnTo>
                  <a:pt x="297" y="19"/>
                </a:lnTo>
                <a:lnTo>
                  <a:pt x="299" y="20"/>
                </a:lnTo>
                <a:lnTo>
                  <a:pt x="303" y="21"/>
                </a:lnTo>
                <a:lnTo>
                  <a:pt x="308" y="21"/>
                </a:lnTo>
                <a:lnTo>
                  <a:pt x="303" y="31"/>
                </a:lnTo>
                <a:lnTo>
                  <a:pt x="303" y="36"/>
                </a:lnTo>
                <a:lnTo>
                  <a:pt x="305" y="42"/>
                </a:lnTo>
                <a:lnTo>
                  <a:pt x="309" y="47"/>
                </a:lnTo>
                <a:lnTo>
                  <a:pt x="308" y="53"/>
                </a:lnTo>
                <a:lnTo>
                  <a:pt x="305" y="58"/>
                </a:lnTo>
                <a:lnTo>
                  <a:pt x="301" y="62"/>
                </a:lnTo>
                <a:lnTo>
                  <a:pt x="299" y="110"/>
                </a:lnTo>
                <a:lnTo>
                  <a:pt x="324" y="136"/>
                </a:lnTo>
                <a:lnTo>
                  <a:pt x="327" y="138"/>
                </a:lnTo>
                <a:lnTo>
                  <a:pt x="328" y="156"/>
                </a:lnTo>
                <a:lnTo>
                  <a:pt x="344" y="168"/>
                </a:lnTo>
                <a:lnTo>
                  <a:pt x="344" y="189"/>
                </a:lnTo>
                <a:lnTo>
                  <a:pt x="344" y="204"/>
                </a:lnTo>
                <a:lnTo>
                  <a:pt x="344" y="260"/>
                </a:lnTo>
                <a:lnTo>
                  <a:pt x="343" y="275"/>
                </a:lnTo>
                <a:lnTo>
                  <a:pt x="344" y="370"/>
                </a:lnTo>
                <a:lnTo>
                  <a:pt x="453" y="487"/>
                </a:lnTo>
                <a:lnTo>
                  <a:pt x="460" y="487"/>
                </a:lnTo>
                <a:lnTo>
                  <a:pt x="463" y="497"/>
                </a:lnTo>
                <a:lnTo>
                  <a:pt x="475" y="531"/>
                </a:lnTo>
                <a:lnTo>
                  <a:pt x="487" y="540"/>
                </a:lnTo>
                <a:lnTo>
                  <a:pt x="491" y="554"/>
                </a:lnTo>
                <a:lnTo>
                  <a:pt x="497" y="569"/>
                </a:lnTo>
                <a:lnTo>
                  <a:pt x="510" y="573"/>
                </a:lnTo>
                <a:lnTo>
                  <a:pt x="519" y="574"/>
                </a:lnTo>
                <a:lnTo>
                  <a:pt x="528" y="575"/>
                </a:lnTo>
                <a:lnTo>
                  <a:pt x="532" y="577"/>
                </a:lnTo>
                <a:lnTo>
                  <a:pt x="544" y="589"/>
                </a:lnTo>
                <a:lnTo>
                  <a:pt x="547" y="593"/>
                </a:lnTo>
                <a:lnTo>
                  <a:pt x="566" y="615"/>
                </a:lnTo>
                <a:lnTo>
                  <a:pt x="566" y="619"/>
                </a:lnTo>
                <a:lnTo>
                  <a:pt x="568" y="626"/>
                </a:lnTo>
                <a:lnTo>
                  <a:pt x="569" y="630"/>
                </a:lnTo>
                <a:lnTo>
                  <a:pt x="570" y="633"/>
                </a:lnTo>
                <a:lnTo>
                  <a:pt x="573" y="637"/>
                </a:lnTo>
                <a:lnTo>
                  <a:pt x="579" y="641"/>
                </a:lnTo>
                <a:lnTo>
                  <a:pt x="581" y="644"/>
                </a:lnTo>
                <a:lnTo>
                  <a:pt x="584" y="645"/>
                </a:lnTo>
                <a:lnTo>
                  <a:pt x="585" y="649"/>
                </a:lnTo>
                <a:lnTo>
                  <a:pt x="589" y="657"/>
                </a:lnTo>
                <a:lnTo>
                  <a:pt x="591" y="660"/>
                </a:lnTo>
                <a:lnTo>
                  <a:pt x="592" y="664"/>
                </a:lnTo>
                <a:lnTo>
                  <a:pt x="596" y="675"/>
                </a:lnTo>
                <a:lnTo>
                  <a:pt x="600" y="675"/>
                </a:lnTo>
                <a:lnTo>
                  <a:pt x="625" y="669"/>
                </a:lnTo>
                <a:lnTo>
                  <a:pt x="629" y="667"/>
                </a:lnTo>
                <a:lnTo>
                  <a:pt x="645" y="661"/>
                </a:lnTo>
                <a:lnTo>
                  <a:pt x="660" y="675"/>
                </a:lnTo>
                <a:lnTo>
                  <a:pt x="662" y="702"/>
                </a:lnTo>
                <a:lnTo>
                  <a:pt x="678" y="720"/>
                </a:lnTo>
                <a:lnTo>
                  <a:pt x="679" y="732"/>
                </a:lnTo>
                <a:lnTo>
                  <a:pt x="679" y="739"/>
                </a:lnTo>
                <a:lnTo>
                  <a:pt x="681" y="759"/>
                </a:lnTo>
                <a:lnTo>
                  <a:pt x="681" y="773"/>
                </a:lnTo>
                <a:lnTo>
                  <a:pt x="682" y="780"/>
                </a:lnTo>
                <a:lnTo>
                  <a:pt x="655" y="789"/>
                </a:lnTo>
                <a:lnTo>
                  <a:pt x="632" y="797"/>
                </a:lnTo>
                <a:lnTo>
                  <a:pt x="607" y="810"/>
                </a:lnTo>
                <a:lnTo>
                  <a:pt x="603" y="811"/>
                </a:lnTo>
                <a:lnTo>
                  <a:pt x="592" y="815"/>
                </a:lnTo>
                <a:lnTo>
                  <a:pt x="572" y="814"/>
                </a:lnTo>
                <a:lnTo>
                  <a:pt x="569" y="814"/>
                </a:lnTo>
                <a:lnTo>
                  <a:pt x="562" y="808"/>
                </a:lnTo>
                <a:lnTo>
                  <a:pt x="562" y="803"/>
                </a:lnTo>
                <a:lnTo>
                  <a:pt x="558" y="796"/>
                </a:lnTo>
                <a:lnTo>
                  <a:pt x="553" y="789"/>
                </a:lnTo>
                <a:lnTo>
                  <a:pt x="546" y="784"/>
                </a:lnTo>
                <a:lnTo>
                  <a:pt x="521" y="780"/>
                </a:lnTo>
                <a:lnTo>
                  <a:pt x="517" y="780"/>
                </a:lnTo>
                <a:lnTo>
                  <a:pt x="497" y="785"/>
                </a:lnTo>
                <a:lnTo>
                  <a:pt x="480" y="811"/>
                </a:lnTo>
                <a:lnTo>
                  <a:pt x="502" y="816"/>
                </a:lnTo>
                <a:lnTo>
                  <a:pt x="536" y="821"/>
                </a:lnTo>
                <a:lnTo>
                  <a:pt x="562" y="823"/>
                </a:lnTo>
                <a:lnTo>
                  <a:pt x="570" y="855"/>
                </a:lnTo>
                <a:lnTo>
                  <a:pt x="569" y="860"/>
                </a:lnTo>
                <a:lnTo>
                  <a:pt x="564" y="879"/>
                </a:lnTo>
                <a:lnTo>
                  <a:pt x="547" y="895"/>
                </a:lnTo>
                <a:lnTo>
                  <a:pt x="543" y="898"/>
                </a:lnTo>
                <a:lnTo>
                  <a:pt x="536" y="902"/>
                </a:lnTo>
                <a:lnTo>
                  <a:pt x="532" y="904"/>
                </a:lnTo>
                <a:lnTo>
                  <a:pt x="519" y="908"/>
                </a:lnTo>
                <a:lnTo>
                  <a:pt x="513" y="917"/>
                </a:lnTo>
                <a:lnTo>
                  <a:pt x="509" y="940"/>
                </a:lnTo>
                <a:lnTo>
                  <a:pt x="509" y="946"/>
                </a:lnTo>
                <a:lnTo>
                  <a:pt x="508" y="950"/>
                </a:lnTo>
                <a:lnTo>
                  <a:pt x="498" y="961"/>
                </a:lnTo>
                <a:lnTo>
                  <a:pt x="489" y="962"/>
                </a:lnTo>
                <a:lnTo>
                  <a:pt x="485" y="959"/>
                </a:lnTo>
                <a:lnTo>
                  <a:pt x="482" y="957"/>
                </a:lnTo>
                <a:lnTo>
                  <a:pt x="476" y="951"/>
                </a:lnTo>
                <a:lnTo>
                  <a:pt x="476" y="946"/>
                </a:lnTo>
                <a:lnTo>
                  <a:pt x="479" y="942"/>
                </a:lnTo>
                <a:lnTo>
                  <a:pt x="480" y="936"/>
                </a:lnTo>
                <a:lnTo>
                  <a:pt x="470" y="932"/>
                </a:lnTo>
                <a:lnTo>
                  <a:pt x="446" y="938"/>
                </a:lnTo>
                <a:lnTo>
                  <a:pt x="434" y="936"/>
                </a:lnTo>
                <a:lnTo>
                  <a:pt x="427" y="929"/>
                </a:lnTo>
                <a:lnTo>
                  <a:pt x="426" y="924"/>
                </a:lnTo>
                <a:lnTo>
                  <a:pt x="436" y="910"/>
                </a:lnTo>
                <a:lnTo>
                  <a:pt x="429" y="904"/>
                </a:lnTo>
                <a:lnTo>
                  <a:pt x="415" y="891"/>
                </a:lnTo>
                <a:lnTo>
                  <a:pt x="392" y="901"/>
                </a:lnTo>
                <a:lnTo>
                  <a:pt x="381" y="910"/>
                </a:lnTo>
                <a:lnTo>
                  <a:pt x="378" y="915"/>
                </a:lnTo>
                <a:lnTo>
                  <a:pt x="373" y="924"/>
                </a:lnTo>
                <a:lnTo>
                  <a:pt x="372" y="929"/>
                </a:lnTo>
                <a:lnTo>
                  <a:pt x="369" y="953"/>
                </a:lnTo>
                <a:lnTo>
                  <a:pt x="369" y="957"/>
                </a:lnTo>
                <a:lnTo>
                  <a:pt x="373" y="965"/>
                </a:lnTo>
                <a:lnTo>
                  <a:pt x="380" y="977"/>
                </a:lnTo>
                <a:lnTo>
                  <a:pt x="400" y="992"/>
                </a:lnTo>
                <a:lnTo>
                  <a:pt x="421" y="1014"/>
                </a:lnTo>
                <a:lnTo>
                  <a:pt x="422" y="1021"/>
                </a:lnTo>
                <a:lnTo>
                  <a:pt x="425" y="1037"/>
                </a:lnTo>
                <a:lnTo>
                  <a:pt x="422" y="1041"/>
                </a:lnTo>
                <a:lnTo>
                  <a:pt x="423" y="1045"/>
                </a:lnTo>
                <a:lnTo>
                  <a:pt x="425" y="1052"/>
                </a:lnTo>
                <a:lnTo>
                  <a:pt x="426" y="1056"/>
                </a:lnTo>
                <a:lnTo>
                  <a:pt x="430" y="1068"/>
                </a:lnTo>
                <a:lnTo>
                  <a:pt x="433" y="1083"/>
                </a:lnTo>
                <a:lnTo>
                  <a:pt x="434" y="1094"/>
                </a:lnTo>
                <a:lnTo>
                  <a:pt x="427" y="1097"/>
                </a:lnTo>
                <a:lnTo>
                  <a:pt x="421" y="1115"/>
                </a:lnTo>
                <a:lnTo>
                  <a:pt x="418" y="1120"/>
                </a:lnTo>
                <a:lnTo>
                  <a:pt x="434" y="1123"/>
                </a:lnTo>
                <a:lnTo>
                  <a:pt x="444" y="1126"/>
                </a:lnTo>
                <a:lnTo>
                  <a:pt x="449" y="1128"/>
                </a:lnTo>
                <a:lnTo>
                  <a:pt x="456" y="1134"/>
                </a:lnTo>
                <a:lnTo>
                  <a:pt x="472" y="1143"/>
                </a:lnTo>
                <a:lnTo>
                  <a:pt x="482" y="1147"/>
                </a:lnTo>
                <a:lnTo>
                  <a:pt x="482" y="1147"/>
                </a:lnTo>
                <a:lnTo>
                  <a:pt x="480" y="1155"/>
                </a:lnTo>
                <a:lnTo>
                  <a:pt x="490" y="1153"/>
                </a:lnTo>
                <a:lnTo>
                  <a:pt x="497" y="1162"/>
                </a:lnTo>
                <a:lnTo>
                  <a:pt x="506" y="1179"/>
                </a:lnTo>
                <a:lnTo>
                  <a:pt x="513" y="1187"/>
                </a:lnTo>
                <a:lnTo>
                  <a:pt x="525" y="1200"/>
                </a:lnTo>
                <a:lnTo>
                  <a:pt x="528" y="1214"/>
                </a:lnTo>
                <a:lnTo>
                  <a:pt x="528" y="1218"/>
                </a:lnTo>
                <a:lnTo>
                  <a:pt x="531" y="1229"/>
                </a:lnTo>
                <a:lnTo>
                  <a:pt x="535" y="1232"/>
                </a:lnTo>
                <a:lnTo>
                  <a:pt x="550" y="1241"/>
                </a:lnTo>
                <a:lnTo>
                  <a:pt x="595" y="1264"/>
                </a:lnTo>
                <a:lnTo>
                  <a:pt x="614" y="1273"/>
                </a:lnTo>
                <a:lnTo>
                  <a:pt x="617" y="1283"/>
                </a:lnTo>
                <a:lnTo>
                  <a:pt x="603" y="1304"/>
                </a:lnTo>
                <a:lnTo>
                  <a:pt x="648" y="1356"/>
                </a:lnTo>
                <a:lnTo>
                  <a:pt x="652" y="1360"/>
                </a:lnTo>
                <a:lnTo>
                  <a:pt x="655" y="1362"/>
                </a:lnTo>
                <a:lnTo>
                  <a:pt x="656" y="1368"/>
                </a:lnTo>
                <a:lnTo>
                  <a:pt x="657" y="1371"/>
                </a:lnTo>
                <a:lnTo>
                  <a:pt x="657" y="1376"/>
                </a:lnTo>
                <a:lnTo>
                  <a:pt x="657" y="1377"/>
                </a:lnTo>
                <a:lnTo>
                  <a:pt x="656" y="1381"/>
                </a:lnTo>
                <a:lnTo>
                  <a:pt x="651" y="1399"/>
                </a:lnTo>
                <a:lnTo>
                  <a:pt x="649" y="1405"/>
                </a:lnTo>
                <a:lnTo>
                  <a:pt x="645" y="1416"/>
                </a:lnTo>
                <a:lnTo>
                  <a:pt x="645" y="1421"/>
                </a:lnTo>
                <a:lnTo>
                  <a:pt x="644" y="1443"/>
                </a:lnTo>
                <a:lnTo>
                  <a:pt x="622" y="1443"/>
                </a:lnTo>
                <a:lnTo>
                  <a:pt x="622" y="1443"/>
                </a:lnTo>
                <a:lnTo>
                  <a:pt x="617" y="1421"/>
                </a:lnTo>
                <a:lnTo>
                  <a:pt x="604" y="1411"/>
                </a:lnTo>
                <a:lnTo>
                  <a:pt x="592" y="1405"/>
                </a:lnTo>
                <a:lnTo>
                  <a:pt x="588" y="1402"/>
                </a:lnTo>
                <a:lnTo>
                  <a:pt x="576" y="1398"/>
                </a:lnTo>
                <a:lnTo>
                  <a:pt x="551" y="1383"/>
                </a:lnTo>
                <a:lnTo>
                  <a:pt x="542" y="1379"/>
                </a:lnTo>
                <a:lnTo>
                  <a:pt x="538" y="1376"/>
                </a:lnTo>
                <a:lnTo>
                  <a:pt x="451" y="1328"/>
                </a:lnTo>
                <a:lnTo>
                  <a:pt x="391" y="1296"/>
                </a:lnTo>
                <a:lnTo>
                  <a:pt x="362" y="1279"/>
                </a:lnTo>
                <a:lnTo>
                  <a:pt x="342" y="1267"/>
                </a:lnTo>
                <a:lnTo>
                  <a:pt x="316" y="1254"/>
                </a:lnTo>
                <a:lnTo>
                  <a:pt x="282" y="1236"/>
                </a:lnTo>
                <a:lnTo>
                  <a:pt x="212" y="1198"/>
                </a:lnTo>
                <a:lnTo>
                  <a:pt x="120" y="1146"/>
                </a:lnTo>
                <a:lnTo>
                  <a:pt x="120" y="1145"/>
                </a:lnTo>
                <a:lnTo>
                  <a:pt x="117" y="1135"/>
                </a:lnTo>
                <a:lnTo>
                  <a:pt x="111" y="1112"/>
                </a:lnTo>
                <a:lnTo>
                  <a:pt x="105" y="1106"/>
                </a:lnTo>
                <a:lnTo>
                  <a:pt x="99" y="1096"/>
                </a:lnTo>
                <a:lnTo>
                  <a:pt x="95" y="1081"/>
                </a:lnTo>
                <a:lnTo>
                  <a:pt x="99" y="1078"/>
                </a:lnTo>
                <a:lnTo>
                  <a:pt x="109" y="1072"/>
                </a:lnTo>
                <a:lnTo>
                  <a:pt x="117" y="1074"/>
                </a:lnTo>
                <a:lnTo>
                  <a:pt x="132" y="1071"/>
                </a:lnTo>
                <a:lnTo>
                  <a:pt x="158" y="1063"/>
                </a:lnTo>
                <a:lnTo>
                  <a:pt x="166" y="1060"/>
                </a:lnTo>
                <a:lnTo>
                  <a:pt x="180" y="1042"/>
                </a:lnTo>
                <a:lnTo>
                  <a:pt x="171" y="984"/>
                </a:lnTo>
                <a:lnTo>
                  <a:pt x="169" y="980"/>
                </a:lnTo>
                <a:lnTo>
                  <a:pt x="167" y="973"/>
                </a:lnTo>
                <a:lnTo>
                  <a:pt x="175" y="947"/>
                </a:lnTo>
                <a:lnTo>
                  <a:pt x="184" y="940"/>
                </a:lnTo>
                <a:lnTo>
                  <a:pt x="192" y="938"/>
                </a:lnTo>
                <a:lnTo>
                  <a:pt x="203" y="940"/>
                </a:lnTo>
                <a:lnTo>
                  <a:pt x="207" y="946"/>
                </a:lnTo>
                <a:lnTo>
                  <a:pt x="215" y="953"/>
                </a:lnTo>
                <a:lnTo>
                  <a:pt x="220" y="954"/>
                </a:lnTo>
                <a:lnTo>
                  <a:pt x="222" y="947"/>
                </a:lnTo>
                <a:lnTo>
                  <a:pt x="222" y="943"/>
                </a:lnTo>
                <a:lnTo>
                  <a:pt x="201" y="917"/>
                </a:lnTo>
                <a:lnTo>
                  <a:pt x="184" y="915"/>
                </a:lnTo>
                <a:lnTo>
                  <a:pt x="180" y="920"/>
                </a:lnTo>
                <a:lnTo>
                  <a:pt x="177" y="921"/>
                </a:lnTo>
                <a:lnTo>
                  <a:pt x="136" y="917"/>
                </a:lnTo>
                <a:lnTo>
                  <a:pt x="126" y="913"/>
                </a:lnTo>
                <a:lnTo>
                  <a:pt x="136" y="902"/>
                </a:lnTo>
                <a:lnTo>
                  <a:pt x="139" y="900"/>
                </a:lnTo>
                <a:lnTo>
                  <a:pt x="151" y="882"/>
                </a:lnTo>
                <a:lnTo>
                  <a:pt x="156" y="870"/>
                </a:lnTo>
                <a:lnTo>
                  <a:pt x="155" y="848"/>
                </a:lnTo>
                <a:lnTo>
                  <a:pt x="152" y="840"/>
                </a:lnTo>
                <a:lnTo>
                  <a:pt x="150" y="834"/>
                </a:lnTo>
                <a:lnTo>
                  <a:pt x="146" y="831"/>
                </a:lnTo>
                <a:lnTo>
                  <a:pt x="143" y="830"/>
                </a:lnTo>
                <a:lnTo>
                  <a:pt x="139" y="826"/>
                </a:lnTo>
                <a:lnTo>
                  <a:pt x="140" y="818"/>
                </a:lnTo>
                <a:lnTo>
                  <a:pt x="143" y="815"/>
                </a:lnTo>
                <a:lnTo>
                  <a:pt x="162" y="807"/>
                </a:lnTo>
                <a:lnTo>
                  <a:pt x="175" y="806"/>
                </a:lnTo>
                <a:lnTo>
                  <a:pt x="180" y="807"/>
                </a:lnTo>
                <a:lnTo>
                  <a:pt x="185" y="803"/>
                </a:lnTo>
                <a:lnTo>
                  <a:pt x="196" y="792"/>
                </a:lnTo>
                <a:lnTo>
                  <a:pt x="196" y="788"/>
                </a:lnTo>
                <a:lnTo>
                  <a:pt x="193" y="777"/>
                </a:lnTo>
                <a:lnTo>
                  <a:pt x="186" y="767"/>
                </a:lnTo>
                <a:lnTo>
                  <a:pt x="177" y="763"/>
                </a:lnTo>
                <a:lnTo>
                  <a:pt x="167" y="763"/>
                </a:lnTo>
                <a:lnTo>
                  <a:pt x="159" y="765"/>
                </a:lnTo>
                <a:lnTo>
                  <a:pt x="150" y="770"/>
                </a:lnTo>
                <a:lnTo>
                  <a:pt x="139" y="773"/>
                </a:lnTo>
                <a:lnTo>
                  <a:pt x="131" y="773"/>
                </a:lnTo>
                <a:lnTo>
                  <a:pt x="126" y="769"/>
                </a:lnTo>
                <a:lnTo>
                  <a:pt x="126" y="763"/>
                </a:lnTo>
                <a:lnTo>
                  <a:pt x="121" y="758"/>
                </a:lnTo>
                <a:lnTo>
                  <a:pt x="101" y="736"/>
                </a:lnTo>
                <a:lnTo>
                  <a:pt x="102" y="732"/>
                </a:lnTo>
                <a:lnTo>
                  <a:pt x="95" y="729"/>
                </a:lnTo>
                <a:lnTo>
                  <a:pt x="99" y="720"/>
                </a:lnTo>
                <a:lnTo>
                  <a:pt x="114" y="709"/>
                </a:lnTo>
                <a:lnTo>
                  <a:pt x="124" y="708"/>
                </a:lnTo>
                <a:lnTo>
                  <a:pt x="128" y="708"/>
                </a:lnTo>
                <a:lnTo>
                  <a:pt x="135" y="708"/>
                </a:lnTo>
                <a:lnTo>
                  <a:pt x="136" y="705"/>
                </a:lnTo>
                <a:lnTo>
                  <a:pt x="139" y="699"/>
                </a:lnTo>
                <a:lnTo>
                  <a:pt x="139" y="695"/>
                </a:lnTo>
                <a:lnTo>
                  <a:pt x="137" y="691"/>
                </a:lnTo>
                <a:lnTo>
                  <a:pt x="135" y="688"/>
                </a:lnTo>
                <a:lnTo>
                  <a:pt x="132" y="679"/>
                </a:lnTo>
                <a:lnTo>
                  <a:pt x="133" y="678"/>
                </a:lnTo>
                <a:lnTo>
                  <a:pt x="143" y="672"/>
                </a:lnTo>
                <a:lnTo>
                  <a:pt x="144" y="667"/>
                </a:lnTo>
                <a:lnTo>
                  <a:pt x="146" y="660"/>
                </a:lnTo>
                <a:lnTo>
                  <a:pt x="148" y="654"/>
                </a:lnTo>
                <a:lnTo>
                  <a:pt x="151" y="652"/>
                </a:lnTo>
                <a:lnTo>
                  <a:pt x="154" y="650"/>
                </a:lnTo>
                <a:lnTo>
                  <a:pt x="158" y="649"/>
                </a:lnTo>
                <a:lnTo>
                  <a:pt x="161" y="646"/>
                </a:lnTo>
                <a:lnTo>
                  <a:pt x="167" y="633"/>
                </a:lnTo>
                <a:lnTo>
                  <a:pt x="169" y="595"/>
                </a:lnTo>
                <a:lnTo>
                  <a:pt x="166" y="563"/>
                </a:lnTo>
                <a:lnTo>
                  <a:pt x="158" y="540"/>
                </a:lnTo>
                <a:lnTo>
                  <a:pt x="154" y="531"/>
                </a:lnTo>
                <a:lnTo>
                  <a:pt x="148" y="517"/>
                </a:lnTo>
                <a:lnTo>
                  <a:pt x="148" y="513"/>
                </a:lnTo>
                <a:lnTo>
                  <a:pt x="148" y="509"/>
                </a:lnTo>
                <a:lnTo>
                  <a:pt x="152" y="490"/>
                </a:lnTo>
                <a:lnTo>
                  <a:pt x="141" y="477"/>
                </a:lnTo>
                <a:lnTo>
                  <a:pt x="133" y="462"/>
                </a:lnTo>
                <a:lnTo>
                  <a:pt x="132" y="460"/>
                </a:lnTo>
                <a:lnTo>
                  <a:pt x="132" y="445"/>
                </a:lnTo>
                <a:lnTo>
                  <a:pt x="126" y="434"/>
                </a:lnTo>
                <a:lnTo>
                  <a:pt x="120" y="430"/>
                </a:lnTo>
                <a:lnTo>
                  <a:pt x="114" y="433"/>
                </a:lnTo>
                <a:lnTo>
                  <a:pt x="111" y="433"/>
                </a:lnTo>
                <a:lnTo>
                  <a:pt x="99" y="420"/>
                </a:lnTo>
                <a:lnTo>
                  <a:pt x="98" y="408"/>
                </a:lnTo>
                <a:lnTo>
                  <a:pt x="95" y="396"/>
                </a:lnTo>
                <a:lnTo>
                  <a:pt x="94" y="392"/>
                </a:lnTo>
                <a:lnTo>
                  <a:pt x="91" y="389"/>
                </a:lnTo>
                <a:lnTo>
                  <a:pt x="86" y="385"/>
                </a:lnTo>
                <a:lnTo>
                  <a:pt x="76" y="369"/>
                </a:lnTo>
                <a:lnTo>
                  <a:pt x="68" y="345"/>
                </a:lnTo>
                <a:lnTo>
                  <a:pt x="68" y="329"/>
                </a:lnTo>
                <a:lnTo>
                  <a:pt x="73" y="326"/>
                </a:lnTo>
                <a:lnTo>
                  <a:pt x="76" y="322"/>
                </a:lnTo>
                <a:lnTo>
                  <a:pt x="79" y="307"/>
                </a:lnTo>
                <a:lnTo>
                  <a:pt x="79" y="298"/>
                </a:lnTo>
                <a:lnTo>
                  <a:pt x="64" y="287"/>
                </a:lnTo>
                <a:lnTo>
                  <a:pt x="61" y="285"/>
                </a:lnTo>
                <a:lnTo>
                  <a:pt x="38" y="279"/>
                </a:lnTo>
                <a:lnTo>
                  <a:pt x="31" y="268"/>
                </a:lnTo>
                <a:lnTo>
                  <a:pt x="22" y="249"/>
                </a:lnTo>
                <a:lnTo>
                  <a:pt x="16" y="226"/>
                </a:lnTo>
                <a:lnTo>
                  <a:pt x="12" y="213"/>
                </a:lnTo>
                <a:lnTo>
                  <a:pt x="9" y="209"/>
                </a:lnTo>
                <a:lnTo>
                  <a:pt x="5" y="207"/>
                </a:lnTo>
                <a:lnTo>
                  <a:pt x="0" y="204"/>
                </a:lnTo>
                <a:lnTo>
                  <a:pt x="16" y="187"/>
                </a:lnTo>
                <a:lnTo>
                  <a:pt x="64" y="141"/>
                </a:lnTo>
                <a:lnTo>
                  <a:pt x="67" y="140"/>
                </a:lnTo>
                <a:lnTo>
                  <a:pt x="67" y="140"/>
                </a:lnTo>
                <a:close/>
              </a:path>
            </a:pathLst>
          </a:custGeom>
          <a:solidFill>
            <a:schemeClr val="accent4"/>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grpSp>
        <p:nvGrpSpPr>
          <p:cNvPr id="75" name="Group 4"/>
          <p:cNvGrpSpPr>
            <a:grpSpLocks noChangeAspect="1"/>
          </p:cNvGrpSpPr>
          <p:nvPr/>
        </p:nvGrpSpPr>
        <p:grpSpPr bwMode="auto">
          <a:xfrm>
            <a:off x="990600" y="1143000"/>
            <a:ext cx="4733393" cy="5451676"/>
            <a:chOff x="852" y="586"/>
            <a:chExt cx="2603" cy="2998"/>
          </a:xfrm>
          <a:solidFill>
            <a:schemeClr val="tx1">
              <a:lumMod val="50000"/>
              <a:lumOff val="50000"/>
            </a:schemeClr>
          </a:solidFill>
        </p:grpSpPr>
        <p:sp>
          <p:nvSpPr>
            <p:cNvPr id="76" name="Freeform 5"/>
            <p:cNvSpPr>
              <a:spLocks/>
            </p:cNvSpPr>
            <p:nvPr/>
          </p:nvSpPr>
          <p:spPr bwMode="auto">
            <a:xfrm>
              <a:off x="1601" y="2011"/>
              <a:ext cx="427" cy="467"/>
            </a:xfrm>
            <a:custGeom>
              <a:avLst/>
              <a:gdLst/>
              <a:ahLst/>
              <a:cxnLst>
                <a:cxn ang="0">
                  <a:pos x="303" y="43"/>
                </a:cxn>
                <a:cxn ang="0">
                  <a:pos x="372" y="100"/>
                </a:cxn>
                <a:cxn ang="0">
                  <a:pos x="407" y="185"/>
                </a:cxn>
                <a:cxn ang="0">
                  <a:pos x="421" y="241"/>
                </a:cxn>
                <a:cxn ang="0">
                  <a:pos x="418" y="288"/>
                </a:cxn>
                <a:cxn ang="0">
                  <a:pos x="376" y="302"/>
                </a:cxn>
                <a:cxn ang="0">
                  <a:pos x="363" y="293"/>
                </a:cxn>
                <a:cxn ang="0">
                  <a:pos x="358" y="289"/>
                </a:cxn>
                <a:cxn ang="0">
                  <a:pos x="348" y="292"/>
                </a:cxn>
                <a:cxn ang="0">
                  <a:pos x="342" y="322"/>
                </a:cxn>
                <a:cxn ang="0">
                  <a:pos x="367" y="361"/>
                </a:cxn>
                <a:cxn ang="0">
                  <a:pos x="373" y="361"/>
                </a:cxn>
                <a:cxn ang="0">
                  <a:pos x="384" y="355"/>
                </a:cxn>
                <a:cxn ang="0">
                  <a:pos x="390" y="379"/>
                </a:cxn>
                <a:cxn ang="0">
                  <a:pos x="366" y="396"/>
                </a:cxn>
                <a:cxn ang="0">
                  <a:pos x="357" y="390"/>
                </a:cxn>
                <a:cxn ang="0">
                  <a:pos x="322" y="403"/>
                </a:cxn>
                <a:cxn ang="0">
                  <a:pos x="321" y="410"/>
                </a:cxn>
                <a:cxn ang="0">
                  <a:pos x="311" y="444"/>
                </a:cxn>
                <a:cxn ang="0">
                  <a:pos x="297" y="433"/>
                </a:cxn>
                <a:cxn ang="0">
                  <a:pos x="197" y="425"/>
                </a:cxn>
                <a:cxn ang="0">
                  <a:pos x="157" y="467"/>
                </a:cxn>
                <a:cxn ang="0">
                  <a:pos x="96" y="451"/>
                </a:cxn>
                <a:cxn ang="0">
                  <a:pos x="117" y="407"/>
                </a:cxn>
                <a:cxn ang="0">
                  <a:pos x="127" y="403"/>
                </a:cxn>
                <a:cxn ang="0">
                  <a:pos x="125" y="378"/>
                </a:cxn>
                <a:cxn ang="0">
                  <a:pos x="109" y="314"/>
                </a:cxn>
                <a:cxn ang="0">
                  <a:pos x="106" y="293"/>
                </a:cxn>
                <a:cxn ang="0">
                  <a:pos x="111" y="286"/>
                </a:cxn>
                <a:cxn ang="0">
                  <a:pos x="102" y="241"/>
                </a:cxn>
                <a:cxn ang="0">
                  <a:pos x="19" y="168"/>
                </a:cxn>
                <a:cxn ang="0">
                  <a:pos x="1" y="126"/>
                </a:cxn>
                <a:cxn ang="0">
                  <a:pos x="6" y="78"/>
                </a:cxn>
                <a:cxn ang="0">
                  <a:pos x="10" y="64"/>
                </a:cxn>
                <a:cxn ang="0">
                  <a:pos x="25" y="35"/>
                </a:cxn>
                <a:cxn ang="0">
                  <a:pos x="91" y="0"/>
                </a:cxn>
                <a:cxn ang="0">
                  <a:pos x="131" y="38"/>
                </a:cxn>
                <a:cxn ang="0">
                  <a:pos x="112" y="66"/>
                </a:cxn>
                <a:cxn ang="0">
                  <a:pos x="151" y="91"/>
                </a:cxn>
                <a:cxn ang="0">
                  <a:pos x="219" y="86"/>
                </a:cxn>
                <a:cxn ang="0">
                  <a:pos x="216" y="102"/>
                </a:cxn>
                <a:cxn ang="0">
                  <a:pos x="213" y="106"/>
                </a:cxn>
                <a:cxn ang="0">
                  <a:pos x="211" y="116"/>
                </a:cxn>
                <a:cxn ang="0">
                  <a:pos x="228" y="136"/>
                </a:cxn>
                <a:cxn ang="0">
                  <a:pos x="253" y="138"/>
                </a:cxn>
                <a:cxn ang="0">
                  <a:pos x="275" y="106"/>
                </a:cxn>
                <a:cxn ang="0">
                  <a:pos x="283" y="50"/>
                </a:cxn>
              </a:cxnLst>
              <a:rect l="0" t="0" r="r" b="b"/>
              <a:pathLst>
                <a:path w="427" h="467">
                  <a:moveTo>
                    <a:pt x="293" y="34"/>
                  </a:moveTo>
                  <a:lnTo>
                    <a:pt x="293" y="36"/>
                  </a:lnTo>
                  <a:lnTo>
                    <a:pt x="303" y="43"/>
                  </a:lnTo>
                  <a:lnTo>
                    <a:pt x="328" y="64"/>
                  </a:lnTo>
                  <a:lnTo>
                    <a:pt x="370" y="92"/>
                  </a:lnTo>
                  <a:lnTo>
                    <a:pt x="372" y="100"/>
                  </a:lnTo>
                  <a:lnTo>
                    <a:pt x="393" y="149"/>
                  </a:lnTo>
                  <a:lnTo>
                    <a:pt x="406" y="180"/>
                  </a:lnTo>
                  <a:lnTo>
                    <a:pt x="407" y="185"/>
                  </a:lnTo>
                  <a:lnTo>
                    <a:pt x="407" y="203"/>
                  </a:lnTo>
                  <a:lnTo>
                    <a:pt x="407" y="216"/>
                  </a:lnTo>
                  <a:lnTo>
                    <a:pt x="421" y="241"/>
                  </a:lnTo>
                  <a:lnTo>
                    <a:pt x="427" y="283"/>
                  </a:lnTo>
                  <a:lnTo>
                    <a:pt x="426" y="284"/>
                  </a:lnTo>
                  <a:lnTo>
                    <a:pt x="418" y="288"/>
                  </a:lnTo>
                  <a:lnTo>
                    <a:pt x="387" y="299"/>
                  </a:lnTo>
                  <a:lnTo>
                    <a:pt x="378" y="302"/>
                  </a:lnTo>
                  <a:lnTo>
                    <a:pt x="376" y="302"/>
                  </a:lnTo>
                  <a:lnTo>
                    <a:pt x="373" y="302"/>
                  </a:lnTo>
                  <a:lnTo>
                    <a:pt x="366" y="296"/>
                  </a:lnTo>
                  <a:lnTo>
                    <a:pt x="363" y="293"/>
                  </a:lnTo>
                  <a:lnTo>
                    <a:pt x="361" y="292"/>
                  </a:lnTo>
                  <a:lnTo>
                    <a:pt x="359" y="289"/>
                  </a:lnTo>
                  <a:lnTo>
                    <a:pt x="358" y="289"/>
                  </a:lnTo>
                  <a:lnTo>
                    <a:pt x="355" y="289"/>
                  </a:lnTo>
                  <a:lnTo>
                    <a:pt x="352" y="289"/>
                  </a:lnTo>
                  <a:lnTo>
                    <a:pt x="348" y="292"/>
                  </a:lnTo>
                  <a:lnTo>
                    <a:pt x="346" y="293"/>
                  </a:lnTo>
                  <a:lnTo>
                    <a:pt x="346" y="299"/>
                  </a:lnTo>
                  <a:lnTo>
                    <a:pt x="342" y="322"/>
                  </a:lnTo>
                  <a:lnTo>
                    <a:pt x="342" y="325"/>
                  </a:lnTo>
                  <a:lnTo>
                    <a:pt x="365" y="358"/>
                  </a:lnTo>
                  <a:lnTo>
                    <a:pt x="367" y="361"/>
                  </a:lnTo>
                  <a:lnTo>
                    <a:pt x="369" y="362"/>
                  </a:lnTo>
                  <a:lnTo>
                    <a:pt x="371" y="362"/>
                  </a:lnTo>
                  <a:lnTo>
                    <a:pt x="373" y="361"/>
                  </a:lnTo>
                  <a:lnTo>
                    <a:pt x="376" y="360"/>
                  </a:lnTo>
                  <a:lnTo>
                    <a:pt x="383" y="355"/>
                  </a:lnTo>
                  <a:lnTo>
                    <a:pt x="384" y="355"/>
                  </a:lnTo>
                  <a:lnTo>
                    <a:pt x="387" y="358"/>
                  </a:lnTo>
                  <a:lnTo>
                    <a:pt x="388" y="360"/>
                  </a:lnTo>
                  <a:lnTo>
                    <a:pt x="390" y="379"/>
                  </a:lnTo>
                  <a:lnTo>
                    <a:pt x="384" y="385"/>
                  </a:lnTo>
                  <a:lnTo>
                    <a:pt x="370" y="398"/>
                  </a:lnTo>
                  <a:lnTo>
                    <a:pt x="366" y="396"/>
                  </a:lnTo>
                  <a:lnTo>
                    <a:pt x="360" y="391"/>
                  </a:lnTo>
                  <a:lnTo>
                    <a:pt x="358" y="390"/>
                  </a:lnTo>
                  <a:lnTo>
                    <a:pt x="357" y="390"/>
                  </a:lnTo>
                  <a:lnTo>
                    <a:pt x="333" y="394"/>
                  </a:lnTo>
                  <a:lnTo>
                    <a:pt x="327" y="398"/>
                  </a:lnTo>
                  <a:lnTo>
                    <a:pt x="322" y="403"/>
                  </a:lnTo>
                  <a:lnTo>
                    <a:pt x="321" y="404"/>
                  </a:lnTo>
                  <a:lnTo>
                    <a:pt x="321" y="408"/>
                  </a:lnTo>
                  <a:lnTo>
                    <a:pt x="321" y="410"/>
                  </a:lnTo>
                  <a:lnTo>
                    <a:pt x="322" y="413"/>
                  </a:lnTo>
                  <a:lnTo>
                    <a:pt x="312" y="443"/>
                  </a:lnTo>
                  <a:lnTo>
                    <a:pt x="311" y="444"/>
                  </a:lnTo>
                  <a:lnTo>
                    <a:pt x="309" y="446"/>
                  </a:lnTo>
                  <a:lnTo>
                    <a:pt x="307" y="446"/>
                  </a:lnTo>
                  <a:lnTo>
                    <a:pt x="297" y="433"/>
                  </a:lnTo>
                  <a:lnTo>
                    <a:pt x="232" y="427"/>
                  </a:lnTo>
                  <a:lnTo>
                    <a:pt x="201" y="425"/>
                  </a:lnTo>
                  <a:lnTo>
                    <a:pt x="197" y="425"/>
                  </a:lnTo>
                  <a:lnTo>
                    <a:pt x="191" y="430"/>
                  </a:lnTo>
                  <a:lnTo>
                    <a:pt x="163" y="461"/>
                  </a:lnTo>
                  <a:lnTo>
                    <a:pt x="157" y="467"/>
                  </a:lnTo>
                  <a:lnTo>
                    <a:pt x="147" y="461"/>
                  </a:lnTo>
                  <a:lnTo>
                    <a:pt x="129" y="456"/>
                  </a:lnTo>
                  <a:lnTo>
                    <a:pt x="96" y="451"/>
                  </a:lnTo>
                  <a:lnTo>
                    <a:pt x="101" y="438"/>
                  </a:lnTo>
                  <a:lnTo>
                    <a:pt x="113" y="406"/>
                  </a:lnTo>
                  <a:lnTo>
                    <a:pt x="117" y="407"/>
                  </a:lnTo>
                  <a:lnTo>
                    <a:pt x="121" y="407"/>
                  </a:lnTo>
                  <a:lnTo>
                    <a:pt x="126" y="404"/>
                  </a:lnTo>
                  <a:lnTo>
                    <a:pt x="127" y="403"/>
                  </a:lnTo>
                  <a:lnTo>
                    <a:pt x="127" y="400"/>
                  </a:lnTo>
                  <a:lnTo>
                    <a:pt x="127" y="397"/>
                  </a:lnTo>
                  <a:lnTo>
                    <a:pt x="125" y="378"/>
                  </a:lnTo>
                  <a:lnTo>
                    <a:pt x="119" y="348"/>
                  </a:lnTo>
                  <a:lnTo>
                    <a:pt x="113" y="323"/>
                  </a:lnTo>
                  <a:lnTo>
                    <a:pt x="109" y="314"/>
                  </a:lnTo>
                  <a:lnTo>
                    <a:pt x="107" y="304"/>
                  </a:lnTo>
                  <a:lnTo>
                    <a:pt x="106" y="295"/>
                  </a:lnTo>
                  <a:lnTo>
                    <a:pt x="106" y="293"/>
                  </a:lnTo>
                  <a:lnTo>
                    <a:pt x="106" y="292"/>
                  </a:lnTo>
                  <a:lnTo>
                    <a:pt x="108" y="288"/>
                  </a:lnTo>
                  <a:lnTo>
                    <a:pt x="111" y="286"/>
                  </a:lnTo>
                  <a:lnTo>
                    <a:pt x="111" y="284"/>
                  </a:lnTo>
                  <a:lnTo>
                    <a:pt x="105" y="253"/>
                  </a:lnTo>
                  <a:lnTo>
                    <a:pt x="102" y="241"/>
                  </a:lnTo>
                  <a:lnTo>
                    <a:pt x="61" y="198"/>
                  </a:lnTo>
                  <a:lnTo>
                    <a:pt x="24" y="170"/>
                  </a:lnTo>
                  <a:lnTo>
                    <a:pt x="19" y="168"/>
                  </a:lnTo>
                  <a:lnTo>
                    <a:pt x="9" y="144"/>
                  </a:lnTo>
                  <a:lnTo>
                    <a:pt x="3" y="132"/>
                  </a:lnTo>
                  <a:lnTo>
                    <a:pt x="1" y="126"/>
                  </a:lnTo>
                  <a:lnTo>
                    <a:pt x="1" y="122"/>
                  </a:lnTo>
                  <a:lnTo>
                    <a:pt x="0" y="120"/>
                  </a:lnTo>
                  <a:lnTo>
                    <a:pt x="6" y="78"/>
                  </a:lnTo>
                  <a:lnTo>
                    <a:pt x="6" y="74"/>
                  </a:lnTo>
                  <a:lnTo>
                    <a:pt x="9" y="66"/>
                  </a:lnTo>
                  <a:lnTo>
                    <a:pt x="10" y="64"/>
                  </a:lnTo>
                  <a:lnTo>
                    <a:pt x="18" y="44"/>
                  </a:lnTo>
                  <a:lnTo>
                    <a:pt x="21" y="40"/>
                  </a:lnTo>
                  <a:lnTo>
                    <a:pt x="25" y="35"/>
                  </a:lnTo>
                  <a:lnTo>
                    <a:pt x="46" y="19"/>
                  </a:lnTo>
                  <a:lnTo>
                    <a:pt x="89" y="0"/>
                  </a:lnTo>
                  <a:lnTo>
                    <a:pt x="91" y="0"/>
                  </a:lnTo>
                  <a:lnTo>
                    <a:pt x="93" y="1"/>
                  </a:lnTo>
                  <a:lnTo>
                    <a:pt x="117" y="24"/>
                  </a:lnTo>
                  <a:lnTo>
                    <a:pt x="131" y="38"/>
                  </a:lnTo>
                  <a:lnTo>
                    <a:pt x="112" y="62"/>
                  </a:lnTo>
                  <a:lnTo>
                    <a:pt x="112" y="65"/>
                  </a:lnTo>
                  <a:lnTo>
                    <a:pt x="112" y="66"/>
                  </a:lnTo>
                  <a:lnTo>
                    <a:pt x="114" y="73"/>
                  </a:lnTo>
                  <a:lnTo>
                    <a:pt x="127" y="88"/>
                  </a:lnTo>
                  <a:lnTo>
                    <a:pt x="151" y="91"/>
                  </a:lnTo>
                  <a:lnTo>
                    <a:pt x="195" y="80"/>
                  </a:lnTo>
                  <a:lnTo>
                    <a:pt x="199" y="79"/>
                  </a:lnTo>
                  <a:lnTo>
                    <a:pt x="219" y="86"/>
                  </a:lnTo>
                  <a:lnTo>
                    <a:pt x="219" y="88"/>
                  </a:lnTo>
                  <a:lnTo>
                    <a:pt x="217" y="97"/>
                  </a:lnTo>
                  <a:lnTo>
                    <a:pt x="216" y="102"/>
                  </a:lnTo>
                  <a:lnTo>
                    <a:pt x="215" y="103"/>
                  </a:lnTo>
                  <a:lnTo>
                    <a:pt x="214" y="106"/>
                  </a:lnTo>
                  <a:lnTo>
                    <a:pt x="213" y="106"/>
                  </a:lnTo>
                  <a:lnTo>
                    <a:pt x="209" y="107"/>
                  </a:lnTo>
                  <a:lnTo>
                    <a:pt x="209" y="108"/>
                  </a:lnTo>
                  <a:lnTo>
                    <a:pt x="211" y="116"/>
                  </a:lnTo>
                  <a:lnTo>
                    <a:pt x="222" y="128"/>
                  </a:lnTo>
                  <a:lnTo>
                    <a:pt x="225" y="132"/>
                  </a:lnTo>
                  <a:lnTo>
                    <a:pt x="228" y="136"/>
                  </a:lnTo>
                  <a:lnTo>
                    <a:pt x="233" y="138"/>
                  </a:lnTo>
                  <a:lnTo>
                    <a:pt x="235" y="139"/>
                  </a:lnTo>
                  <a:lnTo>
                    <a:pt x="253" y="138"/>
                  </a:lnTo>
                  <a:lnTo>
                    <a:pt x="271" y="116"/>
                  </a:lnTo>
                  <a:lnTo>
                    <a:pt x="274" y="113"/>
                  </a:lnTo>
                  <a:lnTo>
                    <a:pt x="275" y="106"/>
                  </a:lnTo>
                  <a:lnTo>
                    <a:pt x="276" y="97"/>
                  </a:lnTo>
                  <a:lnTo>
                    <a:pt x="276" y="96"/>
                  </a:lnTo>
                  <a:lnTo>
                    <a:pt x="283" y="50"/>
                  </a:lnTo>
                  <a:lnTo>
                    <a:pt x="293" y="34"/>
                  </a:lnTo>
                  <a:close/>
                </a:path>
              </a:pathLst>
            </a:custGeom>
            <a:solidFill>
              <a:schemeClr val="accent4">
                <a:lumMod val="5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7" name="Freeform 6"/>
            <p:cNvSpPr>
              <a:spLocks noEditPoints="1"/>
            </p:cNvSpPr>
            <p:nvPr/>
          </p:nvSpPr>
          <p:spPr bwMode="auto">
            <a:xfrm>
              <a:off x="2062" y="2053"/>
              <a:ext cx="1304" cy="1531"/>
            </a:xfrm>
            <a:custGeom>
              <a:avLst/>
              <a:gdLst/>
              <a:ahLst/>
              <a:cxnLst>
                <a:cxn ang="0">
                  <a:pos x="528" y="1531"/>
                </a:cxn>
                <a:cxn ang="0">
                  <a:pos x="293" y="1362"/>
                </a:cxn>
                <a:cxn ang="0">
                  <a:pos x="55" y="1184"/>
                </a:cxn>
                <a:cxn ang="0">
                  <a:pos x="47" y="1157"/>
                </a:cxn>
                <a:cxn ang="0">
                  <a:pos x="7" y="1149"/>
                </a:cxn>
                <a:cxn ang="0">
                  <a:pos x="4" y="1115"/>
                </a:cxn>
                <a:cxn ang="0">
                  <a:pos x="32" y="1043"/>
                </a:cxn>
                <a:cxn ang="0">
                  <a:pos x="82" y="989"/>
                </a:cxn>
                <a:cxn ang="0">
                  <a:pos x="106" y="909"/>
                </a:cxn>
                <a:cxn ang="0">
                  <a:pos x="219" y="907"/>
                </a:cxn>
                <a:cxn ang="0">
                  <a:pos x="246" y="953"/>
                </a:cxn>
                <a:cxn ang="0">
                  <a:pos x="286" y="972"/>
                </a:cxn>
                <a:cxn ang="0">
                  <a:pos x="367" y="990"/>
                </a:cxn>
                <a:cxn ang="0">
                  <a:pos x="353" y="809"/>
                </a:cxn>
                <a:cxn ang="0">
                  <a:pos x="359" y="788"/>
                </a:cxn>
                <a:cxn ang="0">
                  <a:pos x="460" y="633"/>
                </a:cxn>
                <a:cxn ang="0">
                  <a:pos x="453" y="561"/>
                </a:cxn>
                <a:cxn ang="0">
                  <a:pos x="409" y="256"/>
                </a:cxn>
                <a:cxn ang="0">
                  <a:pos x="275" y="31"/>
                </a:cxn>
                <a:cxn ang="0">
                  <a:pos x="379" y="15"/>
                </a:cxn>
                <a:cxn ang="0">
                  <a:pos x="457" y="3"/>
                </a:cxn>
                <a:cxn ang="0">
                  <a:pos x="496" y="6"/>
                </a:cxn>
                <a:cxn ang="0">
                  <a:pos x="533" y="22"/>
                </a:cxn>
                <a:cxn ang="0">
                  <a:pos x="621" y="55"/>
                </a:cxn>
                <a:cxn ang="0">
                  <a:pos x="675" y="159"/>
                </a:cxn>
                <a:cxn ang="0">
                  <a:pos x="718" y="177"/>
                </a:cxn>
                <a:cxn ang="0">
                  <a:pos x="768" y="300"/>
                </a:cxn>
                <a:cxn ang="0">
                  <a:pos x="789" y="376"/>
                </a:cxn>
                <a:cxn ang="0">
                  <a:pos x="848" y="534"/>
                </a:cxn>
                <a:cxn ang="0">
                  <a:pos x="846" y="597"/>
                </a:cxn>
                <a:cxn ang="0">
                  <a:pos x="970" y="624"/>
                </a:cxn>
                <a:cxn ang="0">
                  <a:pos x="1214" y="550"/>
                </a:cxn>
                <a:cxn ang="0">
                  <a:pos x="1304" y="544"/>
                </a:cxn>
                <a:cxn ang="0">
                  <a:pos x="1264" y="589"/>
                </a:cxn>
                <a:cxn ang="0">
                  <a:pos x="1186" y="643"/>
                </a:cxn>
                <a:cxn ang="0">
                  <a:pos x="1102" y="722"/>
                </a:cxn>
                <a:cxn ang="0">
                  <a:pos x="1108" y="751"/>
                </a:cxn>
                <a:cxn ang="0">
                  <a:pos x="1090" y="756"/>
                </a:cxn>
                <a:cxn ang="0">
                  <a:pos x="1085" y="727"/>
                </a:cxn>
                <a:cxn ang="0">
                  <a:pos x="1049" y="753"/>
                </a:cxn>
                <a:cxn ang="0">
                  <a:pos x="1061" y="773"/>
                </a:cxn>
                <a:cxn ang="0">
                  <a:pos x="1001" y="833"/>
                </a:cxn>
                <a:cxn ang="0">
                  <a:pos x="974" y="829"/>
                </a:cxn>
                <a:cxn ang="0">
                  <a:pos x="917" y="840"/>
                </a:cxn>
                <a:cxn ang="0">
                  <a:pos x="866" y="876"/>
                </a:cxn>
                <a:cxn ang="0">
                  <a:pos x="845" y="956"/>
                </a:cxn>
                <a:cxn ang="0">
                  <a:pos x="830" y="1045"/>
                </a:cxn>
                <a:cxn ang="0">
                  <a:pos x="832" y="1070"/>
                </a:cxn>
                <a:cxn ang="0">
                  <a:pos x="800" y="1093"/>
                </a:cxn>
                <a:cxn ang="0">
                  <a:pos x="749" y="1203"/>
                </a:cxn>
                <a:cxn ang="0">
                  <a:pos x="720" y="1285"/>
                </a:cxn>
                <a:cxn ang="0">
                  <a:pos x="687" y="1328"/>
                </a:cxn>
                <a:cxn ang="0">
                  <a:pos x="569" y="1521"/>
                </a:cxn>
                <a:cxn ang="0">
                  <a:pos x="1103" y="709"/>
                </a:cxn>
                <a:cxn ang="0">
                  <a:pos x="1142" y="667"/>
                </a:cxn>
                <a:cxn ang="0">
                  <a:pos x="1162" y="669"/>
                </a:cxn>
                <a:cxn ang="0">
                  <a:pos x="1176" y="685"/>
                </a:cxn>
                <a:cxn ang="0">
                  <a:pos x="1150" y="698"/>
                </a:cxn>
              </a:cxnLst>
              <a:rect l="0" t="0" r="r" b="b"/>
              <a:pathLst>
                <a:path w="1304" h="1531">
                  <a:moveTo>
                    <a:pt x="569" y="1521"/>
                  </a:moveTo>
                  <a:lnTo>
                    <a:pt x="563" y="1511"/>
                  </a:lnTo>
                  <a:lnTo>
                    <a:pt x="561" y="1507"/>
                  </a:lnTo>
                  <a:lnTo>
                    <a:pt x="546" y="1512"/>
                  </a:lnTo>
                  <a:lnTo>
                    <a:pt x="528" y="1531"/>
                  </a:lnTo>
                  <a:lnTo>
                    <a:pt x="515" y="1521"/>
                  </a:lnTo>
                  <a:lnTo>
                    <a:pt x="474" y="1491"/>
                  </a:lnTo>
                  <a:lnTo>
                    <a:pt x="370" y="1417"/>
                  </a:lnTo>
                  <a:lnTo>
                    <a:pt x="337" y="1394"/>
                  </a:lnTo>
                  <a:lnTo>
                    <a:pt x="293" y="1362"/>
                  </a:lnTo>
                  <a:lnTo>
                    <a:pt x="270" y="1345"/>
                  </a:lnTo>
                  <a:lnTo>
                    <a:pt x="83" y="1212"/>
                  </a:lnTo>
                  <a:lnTo>
                    <a:pt x="61" y="1195"/>
                  </a:lnTo>
                  <a:lnTo>
                    <a:pt x="60" y="1195"/>
                  </a:lnTo>
                  <a:lnTo>
                    <a:pt x="55" y="1184"/>
                  </a:lnTo>
                  <a:lnTo>
                    <a:pt x="54" y="1183"/>
                  </a:lnTo>
                  <a:lnTo>
                    <a:pt x="52" y="1172"/>
                  </a:lnTo>
                  <a:lnTo>
                    <a:pt x="50" y="1164"/>
                  </a:lnTo>
                  <a:lnTo>
                    <a:pt x="49" y="1160"/>
                  </a:lnTo>
                  <a:lnTo>
                    <a:pt x="47" y="1157"/>
                  </a:lnTo>
                  <a:lnTo>
                    <a:pt x="44" y="1154"/>
                  </a:lnTo>
                  <a:lnTo>
                    <a:pt x="29" y="1149"/>
                  </a:lnTo>
                  <a:lnTo>
                    <a:pt x="16" y="1149"/>
                  </a:lnTo>
                  <a:lnTo>
                    <a:pt x="10" y="1149"/>
                  </a:lnTo>
                  <a:lnTo>
                    <a:pt x="7" y="1149"/>
                  </a:lnTo>
                  <a:lnTo>
                    <a:pt x="5" y="1147"/>
                  </a:lnTo>
                  <a:lnTo>
                    <a:pt x="1" y="1129"/>
                  </a:lnTo>
                  <a:lnTo>
                    <a:pt x="0" y="1123"/>
                  </a:lnTo>
                  <a:lnTo>
                    <a:pt x="1" y="1119"/>
                  </a:lnTo>
                  <a:lnTo>
                    <a:pt x="4" y="1115"/>
                  </a:lnTo>
                  <a:lnTo>
                    <a:pt x="5" y="1112"/>
                  </a:lnTo>
                  <a:lnTo>
                    <a:pt x="30" y="1086"/>
                  </a:lnTo>
                  <a:lnTo>
                    <a:pt x="40" y="1083"/>
                  </a:lnTo>
                  <a:lnTo>
                    <a:pt x="37" y="1069"/>
                  </a:lnTo>
                  <a:lnTo>
                    <a:pt x="32" y="1043"/>
                  </a:lnTo>
                  <a:lnTo>
                    <a:pt x="36" y="1043"/>
                  </a:lnTo>
                  <a:lnTo>
                    <a:pt x="76" y="1041"/>
                  </a:lnTo>
                  <a:lnTo>
                    <a:pt x="77" y="1040"/>
                  </a:lnTo>
                  <a:lnTo>
                    <a:pt x="80" y="1001"/>
                  </a:lnTo>
                  <a:lnTo>
                    <a:pt x="82" y="989"/>
                  </a:lnTo>
                  <a:lnTo>
                    <a:pt x="89" y="966"/>
                  </a:lnTo>
                  <a:lnTo>
                    <a:pt x="91" y="956"/>
                  </a:lnTo>
                  <a:lnTo>
                    <a:pt x="102" y="920"/>
                  </a:lnTo>
                  <a:lnTo>
                    <a:pt x="104" y="912"/>
                  </a:lnTo>
                  <a:lnTo>
                    <a:pt x="106" y="909"/>
                  </a:lnTo>
                  <a:lnTo>
                    <a:pt x="114" y="913"/>
                  </a:lnTo>
                  <a:lnTo>
                    <a:pt x="171" y="885"/>
                  </a:lnTo>
                  <a:lnTo>
                    <a:pt x="189" y="890"/>
                  </a:lnTo>
                  <a:lnTo>
                    <a:pt x="217" y="906"/>
                  </a:lnTo>
                  <a:lnTo>
                    <a:pt x="219" y="907"/>
                  </a:lnTo>
                  <a:lnTo>
                    <a:pt x="223" y="911"/>
                  </a:lnTo>
                  <a:lnTo>
                    <a:pt x="226" y="915"/>
                  </a:lnTo>
                  <a:lnTo>
                    <a:pt x="238" y="935"/>
                  </a:lnTo>
                  <a:lnTo>
                    <a:pt x="245" y="948"/>
                  </a:lnTo>
                  <a:lnTo>
                    <a:pt x="246" y="953"/>
                  </a:lnTo>
                  <a:lnTo>
                    <a:pt x="247" y="955"/>
                  </a:lnTo>
                  <a:lnTo>
                    <a:pt x="251" y="957"/>
                  </a:lnTo>
                  <a:lnTo>
                    <a:pt x="252" y="959"/>
                  </a:lnTo>
                  <a:lnTo>
                    <a:pt x="282" y="974"/>
                  </a:lnTo>
                  <a:lnTo>
                    <a:pt x="286" y="972"/>
                  </a:lnTo>
                  <a:lnTo>
                    <a:pt x="301" y="967"/>
                  </a:lnTo>
                  <a:lnTo>
                    <a:pt x="310" y="969"/>
                  </a:lnTo>
                  <a:lnTo>
                    <a:pt x="315" y="972"/>
                  </a:lnTo>
                  <a:lnTo>
                    <a:pt x="325" y="977"/>
                  </a:lnTo>
                  <a:lnTo>
                    <a:pt x="367" y="990"/>
                  </a:lnTo>
                  <a:lnTo>
                    <a:pt x="395" y="996"/>
                  </a:lnTo>
                  <a:lnTo>
                    <a:pt x="455" y="992"/>
                  </a:lnTo>
                  <a:lnTo>
                    <a:pt x="477" y="989"/>
                  </a:lnTo>
                  <a:lnTo>
                    <a:pt x="414" y="896"/>
                  </a:lnTo>
                  <a:lnTo>
                    <a:pt x="353" y="809"/>
                  </a:lnTo>
                  <a:lnTo>
                    <a:pt x="345" y="795"/>
                  </a:lnTo>
                  <a:lnTo>
                    <a:pt x="339" y="786"/>
                  </a:lnTo>
                  <a:lnTo>
                    <a:pt x="346" y="787"/>
                  </a:lnTo>
                  <a:lnTo>
                    <a:pt x="353" y="788"/>
                  </a:lnTo>
                  <a:lnTo>
                    <a:pt x="359" y="788"/>
                  </a:lnTo>
                  <a:lnTo>
                    <a:pt x="361" y="787"/>
                  </a:lnTo>
                  <a:lnTo>
                    <a:pt x="369" y="783"/>
                  </a:lnTo>
                  <a:lnTo>
                    <a:pt x="395" y="763"/>
                  </a:lnTo>
                  <a:lnTo>
                    <a:pt x="424" y="705"/>
                  </a:lnTo>
                  <a:lnTo>
                    <a:pt x="460" y="633"/>
                  </a:lnTo>
                  <a:lnTo>
                    <a:pt x="454" y="601"/>
                  </a:lnTo>
                  <a:lnTo>
                    <a:pt x="451" y="588"/>
                  </a:lnTo>
                  <a:lnTo>
                    <a:pt x="449" y="579"/>
                  </a:lnTo>
                  <a:lnTo>
                    <a:pt x="447" y="566"/>
                  </a:lnTo>
                  <a:lnTo>
                    <a:pt x="453" y="561"/>
                  </a:lnTo>
                  <a:lnTo>
                    <a:pt x="461" y="554"/>
                  </a:lnTo>
                  <a:lnTo>
                    <a:pt x="461" y="549"/>
                  </a:lnTo>
                  <a:lnTo>
                    <a:pt x="461" y="379"/>
                  </a:lnTo>
                  <a:lnTo>
                    <a:pt x="461" y="369"/>
                  </a:lnTo>
                  <a:lnTo>
                    <a:pt x="409" y="256"/>
                  </a:lnTo>
                  <a:lnTo>
                    <a:pt x="372" y="195"/>
                  </a:lnTo>
                  <a:lnTo>
                    <a:pt x="361" y="177"/>
                  </a:lnTo>
                  <a:lnTo>
                    <a:pt x="348" y="154"/>
                  </a:lnTo>
                  <a:lnTo>
                    <a:pt x="341" y="141"/>
                  </a:lnTo>
                  <a:lnTo>
                    <a:pt x="275" y="31"/>
                  </a:lnTo>
                  <a:lnTo>
                    <a:pt x="268" y="16"/>
                  </a:lnTo>
                  <a:lnTo>
                    <a:pt x="316" y="1"/>
                  </a:lnTo>
                  <a:lnTo>
                    <a:pt x="318" y="1"/>
                  </a:lnTo>
                  <a:lnTo>
                    <a:pt x="348" y="8"/>
                  </a:lnTo>
                  <a:lnTo>
                    <a:pt x="379" y="15"/>
                  </a:lnTo>
                  <a:lnTo>
                    <a:pt x="407" y="15"/>
                  </a:lnTo>
                  <a:lnTo>
                    <a:pt x="431" y="15"/>
                  </a:lnTo>
                  <a:lnTo>
                    <a:pt x="436" y="14"/>
                  </a:lnTo>
                  <a:lnTo>
                    <a:pt x="448" y="8"/>
                  </a:lnTo>
                  <a:lnTo>
                    <a:pt x="457" y="3"/>
                  </a:lnTo>
                  <a:lnTo>
                    <a:pt x="463" y="1"/>
                  </a:lnTo>
                  <a:lnTo>
                    <a:pt x="467" y="1"/>
                  </a:lnTo>
                  <a:lnTo>
                    <a:pt x="475" y="0"/>
                  </a:lnTo>
                  <a:lnTo>
                    <a:pt x="487" y="3"/>
                  </a:lnTo>
                  <a:lnTo>
                    <a:pt x="496" y="6"/>
                  </a:lnTo>
                  <a:lnTo>
                    <a:pt x="499" y="7"/>
                  </a:lnTo>
                  <a:lnTo>
                    <a:pt x="503" y="9"/>
                  </a:lnTo>
                  <a:lnTo>
                    <a:pt x="508" y="14"/>
                  </a:lnTo>
                  <a:lnTo>
                    <a:pt x="514" y="18"/>
                  </a:lnTo>
                  <a:lnTo>
                    <a:pt x="533" y="22"/>
                  </a:lnTo>
                  <a:lnTo>
                    <a:pt x="546" y="25"/>
                  </a:lnTo>
                  <a:lnTo>
                    <a:pt x="567" y="31"/>
                  </a:lnTo>
                  <a:lnTo>
                    <a:pt x="613" y="49"/>
                  </a:lnTo>
                  <a:lnTo>
                    <a:pt x="618" y="52"/>
                  </a:lnTo>
                  <a:lnTo>
                    <a:pt x="621" y="55"/>
                  </a:lnTo>
                  <a:lnTo>
                    <a:pt x="651" y="87"/>
                  </a:lnTo>
                  <a:lnTo>
                    <a:pt x="671" y="110"/>
                  </a:lnTo>
                  <a:lnTo>
                    <a:pt x="672" y="128"/>
                  </a:lnTo>
                  <a:lnTo>
                    <a:pt x="675" y="159"/>
                  </a:lnTo>
                  <a:lnTo>
                    <a:pt x="675" y="159"/>
                  </a:lnTo>
                  <a:lnTo>
                    <a:pt x="697" y="171"/>
                  </a:lnTo>
                  <a:lnTo>
                    <a:pt x="701" y="172"/>
                  </a:lnTo>
                  <a:lnTo>
                    <a:pt x="711" y="174"/>
                  </a:lnTo>
                  <a:lnTo>
                    <a:pt x="713" y="175"/>
                  </a:lnTo>
                  <a:lnTo>
                    <a:pt x="718" y="177"/>
                  </a:lnTo>
                  <a:lnTo>
                    <a:pt x="727" y="183"/>
                  </a:lnTo>
                  <a:lnTo>
                    <a:pt x="729" y="184"/>
                  </a:lnTo>
                  <a:lnTo>
                    <a:pt x="731" y="188"/>
                  </a:lnTo>
                  <a:lnTo>
                    <a:pt x="737" y="201"/>
                  </a:lnTo>
                  <a:lnTo>
                    <a:pt x="768" y="300"/>
                  </a:lnTo>
                  <a:lnTo>
                    <a:pt x="774" y="319"/>
                  </a:lnTo>
                  <a:lnTo>
                    <a:pt x="784" y="366"/>
                  </a:lnTo>
                  <a:lnTo>
                    <a:pt x="785" y="369"/>
                  </a:lnTo>
                  <a:lnTo>
                    <a:pt x="786" y="372"/>
                  </a:lnTo>
                  <a:lnTo>
                    <a:pt x="789" y="376"/>
                  </a:lnTo>
                  <a:lnTo>
                    <a:pt x="796" y="384"/>
                  </a:lnTo>
                  <a:lnTo>
                    <a:pt x="798" y="385"/>
                  </a:lnTo>
                  <a:lnTo>
                    <a:pt x="810" y="445"/>
                  </a:lnTo>
                  <a:lnTo>
                    <a:pt x="815" y="492"/>
                  </a:lnTo>
                  <a:lnTo>
                    <a:pt x="848" y="534"/>
                  </a:lnTo>
                  <a:lnTo>
                    <a:pt x="848" y="535"/>
                  </a:lnTo>
                  <a:lnTo>
                    <a:pt x="846" y="548"/>
                  </a:lnTo>
                  <a:lnTo>
                    <a:pt x="846" y="562"/>
                  </a:lnTo>
                  <a:lnTo>
                    <a:pt x="845" y="565"/>
                  </a:lnTo>
                  <a:lnTo>
                    <a:pt x="846" y="597"/>
                  </a:lnTo>
                  <a:lnTo>
                    <a:pt x="846" y="600"/>
                  </a:lnTo>
                  <a:lnTo>
                    <a:pt x="852" y="641"/>
                  </a:lnTo>
                  <a:lnTo>
                    <a:pt x="860" y="673"/>
                  </a:lnTo>
                  <a:lnTo>
                    <a:pt x="896" y="657"/>
                  </a:lnTo>
                  <a:lnTo>
                    <a:pt x="970" y="624"/>
                  </a:lnTo>
                  <a:lnTo>
                    <a:pt x="1006" y="607"/>
                  </a:lnTo>
                  <a:lnTo>
                    <a:pt x="1050" y="587"/>
                  </a:lnTo>
                  <a:lnTo>
                    <a:pt x="1119" y="556"/>
                  </a:lnTo>
                  <a:lnTo>
                    <a:pt x="1142" y="555"/>
                  </a:lnTo>
                  <a:lnTo>
                    <a:pt x="1214" y="550"/>
                  </a:lnTo>
                  <a:lnTo>
                    <a:pt x="1240" y="549"/>
                  </a:lnTo>
                  <a:lnTo>
                    <a:pt x="1268" y="548"/>
                  </a:lnTo>
                  <a:lnTo>
                    <a:pt x="1284" y="547"/>
                  </a:lnTo>
                  <a:lnTo>
                    <a:pt x="1299" y="546"/>
                  </a:lnTo>
                  <a:lnTo>
                    <a:pt x="1304" y="544"/>
                  </a:lnTo>
                  <a:lnTo>
                    <a:pt x="1300" y="548"/>
                  </a:lnTo>
                  <a:lnTo>
                    <a:pt x="1295" y="552"/>
                  </a:lnTo>
                  <a:lnTo>
                    <a:pt x="1277" y="571"/>
                  </a:lnTo>
                  <a:lnTo>
                    <a:pt x="1270" y="580"/>
                  </a:lnTo>
                  <a:lnTo>
                    <a:pt x="1264" y="589"/>
                  </a:lnTo>
                  <a:lnTo>
                    <a:pt x="1263" y="595"/>
                  </a:lnTo>
                  <a:lnTo>
                    <a:pt x="1257" y="603"/>
                  </a:lnTo>
                  <a:lnTo>
                    <a:pt x="1224" y="638"/>
                  </a:lnTo>
                  <a:lnTo>
                    <a:pt x="1212" y="642"/>
                  </a:lnTo>
                  <a:lnTo>
                    <a:pt x="1186" y="643"/>
                  </a:lnTo>
                  <a:lnTo>
                    <a:pt x="1155" y="647"/>
                  </a:lnTo>
                  <a:lnTo>
                    <a:pt x="1118" y="663"/>
                  </a:lnTo>
                  <a:lnTo>
                    <a:pt x="1084" y="659"/>
                  </a:lnTo>
                  <a:lnTo>
                    <a:pt x="1091" y="692"/>
                  </a:lnTo>
                  <a:lnTo>
                    <a:pt x="1102" y="722"/>
                  </a:lnTo>
                  <a:lnTo>
                    <a:pt x="1109" y="727"/>
                  </a:lnTo>
                  <a:lnTo>
                    <a:pt x="1112" y="729"/>
                  </a:lnTo>
                  <a:lnTo>
                    <a:pt x="1114" y="735"/>
                  </a:lnTo>
                  <a:lnTo>
                    <a:pt x="1114" y="738"/>
                  </a:lnTo>
                  <a:lnTo>
                    <a:pt x="1108" y="751"/>
                  </a:lnTo>
                  <a:lnTo>
                    <a:pt x="1106" y="753"/>
                  </a:lnTo>
                  <a:lnTo>
                    <a:pt x="1103" y="756"/>
                  </a:lnTo>
                  <a:lnTo>
                    <a:pt x="1097" y="758"/>
                  </a:lnTo>
                  <a:lnTo>
                    <a:pt x="1094" y="758"/>
                  </a:lnTo>
                  <a:lnTo>
                    <a:pt x="1090" y="756"/>
                  </a:lnTo>
                  <a:lnTo>
                    <a:pt x="1090" y="753"/>
                  </a:lnTo>
                  <a:lnTo>
                    <a:pt x="1092" y="751"/>
                  </a:lnTo>
                  <a:lnTo>
                    <a:pt x="1095" y="750"/>
                  </a:lnTo>
                  <a:lnTo>
                    <a:pt x="1096" y="745"/>
                  </a:lnTo>
                  <a:lnTo>
                    <a:pt x="1085" y="727"/>
                  </a:lnTo>
                  <a:lnTo>
                    <a:pt x="1083" y="727"/>
                  </a:lnTo>
                  <a:lnTo>
                    <a:pt x="1072" y="729"/>
                  </a:lnTo>
                  <a:lnTo>
                    <a:pt x="1067" y="734"/>
                  </a:lnTo>
                  <a:lnTo>
                    <a:pt x="1050" y="749"/>
                  </a:lnTo>
                  <a:lnTo>
                    <a:pt x="1049" y="753"/>
                  </a:lnTo>
                  <a:lnTo>
                    <a:pt x="1049" y="759"/>
                  </a:lnTo>
                  <a:lnTo>
                    <a:pt x="1049" y="763"/>
                  </a:lnTo>
                  <a:lnTo>
                    <a:pt x="1056" y="769"/>
                  </a:lnTo>
                  <a:lnTo>
                    <a:pt x="1059" y="770"/>
                  </a:lnTo>
                  <a:lnTo>
                    <a:pt x="1061" y="773"/>
                  </a:lnTo>
                  <a:lnTo>
                    <a:pt x="1062" y="776"/>
                  </a:lnTo>
                  <a:lnTo>
                    <a:pt x="1061" y="780"/>
                  </a:lnTo>
                  <a:lnTo>
                    <a:pt x="1060" y="782"/>
                  </a:lnTo>
                  <a:lnTo>
                    <a:pt x="1058" y="785"/>
                  </a:lnTo>
                  <a:lnTo>
                    <a:pt x="1001" y="833"/>
                  </a:lnTo>
                  <a:lnTo>
                    <a:pt x="998" y="835"/>
                  </a:lnTo>
                  <a:lnTo>
                    <a:pt x="994" y="835"/>
                  </a:lnTo>
                  <a:lnTo>
                    <a:pt x="986" y="835"/>
                  </a:lnTo>
                  <a:lnTo>
                    <a:pt x="980" y="833"/>
                  </a:lnTo>
                  <a:lnTo>
                    <a:pt x="974" y="829"/>
                  </a:lnTo>
                  <a:lnTo>
                    <a:pt x="968" y="825"/>
                  </a:lnTo>
                  <a:lnTo>
                    <a:pt x="965" y="825"/>
                  </a:lnTo>
                  <a:lnTo>
                    <a:pt x="951" y="828"/>
                  </a:lnTo>
                  <a:lnTo>
                    <a:pt x="930" y="835"/>
                  </a:lnTo>
                  <a:lnTo>
                    <a:pt x="917" y="840"/>
                  </a:lnTo>
                  <a:lnTo>
                    <a:pt x="903" y="847"/>
                  </a:lnTo>
                  <a:lnTo>
                    <a:pt x="893" y="853"/>
                  </a:lnTo>
                  <a:lnTo>
                    <a:pt x="882" y="859"/>
                  </a:lnTo>
                  <a:lnTo>
                    <a:pt x="869" y="871"/>
                  </a:lnTo>
                  <a:lnTo>
                    <a:pt x="866" y="876"/>
                  </a:lnTo>
                  <a:lnTo>
                    <a:pt x="854" y="896"/>
                  </a:lnTo>
                  <a:lnTo>
                    <a:pt x="848" y="907"/>
                  </a:lnTo>
                  <a:lnTo>
                    <a:pt x="846" y="911"/>
                  </a:lnTo>
                  <a:lnTo>
                    <a:pt x="845" y="947"/>
                  </a:lnTo>
                  <a:lnTo>
                    <a:pt x="845" y="956"/>
                  </a:lnTo>
                  <a:lnTo>
                    <a:pt x="846" y="962"/>
                  </a:lnTo>
                  <a:lnTo>
                    <a:pt x="849" y="975"/>
                  </a:lnTo>
                  <a:lnTo>
                    <a:pt x="843" y="1008"/>
                  </a:lnTo>
                  <a:lnTo>
                    <a:pt x="830" y="1041"/>
                  </a:lnTo>
                  <a:lnTo>
                    <a:pt x="830" y="1045"/>
                  </a:lnTo>
                  <a:lnTo>
                    <a:pt x="831" y="1049"/>
                  </a:lnTo>
                  <a:lnTo>
                    <a:pt x="833" y="1052"/>
                  </a:lnTo>
                  <a:lnTo>
                    <a:pt x="836" y="1056"/>
                  </a:lnTo>
                  <a:lnTo>
                    <a:pt x="833" y="1067"/>
                  </a:lnTo>
                  <a:lnTo>
                    <a:pt x="832" y="1070"/>
                  </a:lnTo>
                  <a:lnTo>
                    <a:pt x="831" y="1073"/>
                  </a:lnTo>
                  <a:lnTo>
                    <a:pt x="828" y="1075"/>
                  </a:lnTo>
                  <a:lnTo>
                    <a:pt x="824" y="1080"/>
                  </a:lnTo>
                  <a:lnTo>
                    <a:pt x="812" y="1085"/>
                  </a:lnTo>
                  <a:lnTo>
                    <a:pt x="800" y="1093"/>
                  </a:lnTo>
                  <a:lnTo>
                    <a:pt x="783" y="1105"/>
                  </a:lnTo>
                  <a:lnTo>
                    <a:pt x="770" y="1135"/>
                  </a:lnTo>
                  <a:lnTo>
                    <a:pt x="749" y="1185"/>
                  </a:lnTo>
                  <a:lnTo>
                    <a:pt x="748" y="1193"/>
                  </a:lnTo>
                  <a:lnTo>
                    <a:pt x="749" y="1203"/>
                  </a:lnTo>
                  <a:lnTo>
                    <a:pt x="747" y="1211"/>
                  </a:lnTo>
                  <a:lnTo>
                    <a:pt x="737" y="1244"/>
                  </a:lnTo>
                  <a:lnTo>
                    <a:pt x="735" y="1250"/>
                  </a:lnTo>
                  <a:lnTo>
                    <a:pt x="726" y="1269"/>
                  </a:lnTo>
                  <a:lnTo>
                    <a:pt x="720" y="1285"/>
                  </a:lnTo>
                  <a:lnTo>
                    <a:pt x="718" y="1287"/>
                  </a:lnTo>
                  <a:lnTo>
                    <a:pt x="699" y="1316"/>
                  </a:lnTo>
                  <a:lnTo>
                    <a:pt x="691" y="1327"/>
                  </a:lnTo>
                  <a:lnTo>
                    <a:pt x="689" y="1329"/>
                  </a:lnTo>
                  <a:lnTo>
                    <a:pt x="687" y="1328"/>
                  </a:lnTo>
                  <a:lnTo>
                    <a:pt x="683" y="1340"/>
                  </a:lnTo>
                  <a:lnTo>
                    <a:pt x="635" y="1448"/>
                  </a:lnTo>
                  <a:lnTo>
                    <a:pt x="595" y="1518"/>
                  </a:lnTo>
                  <a:lnTo>
                    <a:pt x="593" y="1520"/>
                  </a:lnTo>
                  <a:lnTo>
                    <a:pt x="569" y="1521"/>
                  </a:lnTo>
                  <a:close/>
                  <a:moveTo>
                    <a:pt x="1119" y="719"/>
                  </a:moveTo>
                  <a:lnTo>
                    <a:pt x="1118" y="719"/>
                  </a:lnTo>
                  <a:lnTo>
                    <a:pt x="1116" y="719"/>
                  </a:lnTo>
                  <a:lnTo>
                    <a:pt x="1104" y="711"/>
                  </a:lnTo>
                  <a:lnTo>
                    <a:pt x="1103" y="709"/>
                  </a:lnTo>
                  <a:lnTo>
                    <a:pt x="1103" y="707"/>
                  </a:lnTo>
                  <a:lnTo>
                    <a:pt x="1112" y="689"/>
                  </a:lnTo>
                  <a:lnTo>
                    <a:pt x="1116" y="683"/>
                  </a:lnTo>
                  <a:lnTo>
                    <a:pt x="1118" y="681"/>
                  </a:lnTo>
                  <a:lnTo>
                    <a:pt x="1142" y="667"/>
                  </a:lnTo>
                  <a:lnTo>
                    <a:pt x="1145" y="666"/>
                  </a:lnTo>
                  <a:lnTo>
                    <a:pt x="1150" y="665"/>
                  </a:lnTo>
                  <a:lnTo>
                    <a:pt x="1152" y="665"/>
                  </a:lnTo>
                  <a:lnTo>
                    <a:pt x="1154" y="665"/>
                  </a:lnTo>
                  <a:lnTo>
                    <a:pt x="1162" y="669"/>
                  </a:lnTo>
                  <a:lnTo>
                    <a:pt x="1172" y="677"/>
                  </a:lnTo>
                  <a:lnTo>
                    <a:pt x="1174" y="679"/>
                  </a:lnTo>
                  <a:lnTo>
                    <a:pt x="1174" y="680"/>
                  </a:lnTo>
                  <a:lnTo>
                    <a:pt x="1175" y="684"/>
                  </a:lnTo>
                  <a:lnTo>
                    <a:pt x="1176" y="685"/>
                  </a:lnTo>
                  <a:lnTo>
                    <a:pt x="1175" y="687"/>
                  </a:lnTo>
                  <a:lnTo>
                    <a:pt x="1173" y="689"/>
                  </a:lnTo>
                  <a:lnTo>
                    <a:pt x="1166" y="693"/>
                  </a:lnTo>
                  <a:lnTo>
                    <a:pt x="1152" y="698"/>
                  </a:lnTo>
                  <a:lnTo>
                    <a:pt x="1150" y="698"/>
                  </a:lnTo>
                  <a:lnTo>
                    <a:pt x="1140" y="696"/>
                  </a:lnTo>
                  <a:lnTo>
                    <a:pt x="1125" y="701"/>
                  </a:lnTo>
                  <a:lnTo>
                    <a:pt x="1120" y="711"/>
                  </a:lnTo>
                  <a:lnTo>
                    <a:pt x="1119" y="719"/>
                  </a:lnTo>
                  <a:close/>
                </a:path>
              </a:pathLst>
            </a:custGeom>
            <a:solidFill>
              <a:schemeClr val="accent4"/>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8" name="Freeform 7"/>
            <p:cNvSpPr>
              <a:spLocks/>
            </p:cNvSpPr>
            <p:nvPr/>
          </p:nvSpPr>
          <p:spPr bwMode="auto">
            <a:xfrm>
              <a:off x="1549" y="586"/>
              <a:ext cx="1125" cy="2467"/>
            </a:xfrm>
            <a:custGeom>
              <a:avLst/>
              <a:gdLst/>
              <a:ahLst/>
              <a:cxnLst>
                <a:cxn ang="0">
                  <a:pos x="290" y="1909"/>
                </a:cxn>
                <a:cxn ang="0">
                  <a:pos x="338" y="1894"/>
                </a:cxn>
                <a:cxn ang="0">
                  <a:pos x="373" y="1835"/>
                </a:cxn>
                <a:cxn ang="0">
                  <a:pos x="410" y="1815"/>
                </a:cxn>
                <a:cxn ang="0">
                  <a:pos x="439" y="1783"/>
                </a:cxn>
                <a:cxn ang="0">
                  <a:pos x="419" y="1786"/>
                </a:cxn>
                <a:cxn ang="0">
                  <a:pos x="404" y="1714"/>
                </a:cxn>
                <a:cxn ang="0">
                  <a:pos x="425" y="1727"/>
                </a:cxn>
                <a:cxn ang="0">
                  <a:pos x="473" y="1666"/>
                </a:cxn>
                <a:cxn ang="0">
                  <a:pos x="422" y="1517"/>
                </a:cxn>
                <a:cxn ang="0">
                  <a:pos x="382" y="1444"/>
                </a:cxn>
                <a:cxn ang="0">
                  <a:pos x="446" y="1361"/>
                </a:cxn>
                <a:cxn ang="0">
                  <a:pos x="277" y="1273"/>
                </a:cxn>
                <a:cxn ang="0">
                  <a:pos x="343" y="1204"/>
                </a:cxn>
                <a:cxn ang="0">
                  <a:pos x="422" y="1237"/>
                </a:cxn>
                <a:cxn ang="0">
                  <a:pos x="445" y="1271"/>
                </a:cxn>
                <a:cxn ang="0">
                  <a:pos x="613" y="1223"/>
                </a:cxn>
                <a:cxn ang="0">
                  <a:pos x="626" y="1052"/>
                </a:cxn>
                <a:cxn ang="0">
                  <a:pos x="561" y="982"/>
                </a:cxn>
                <a:cxn ang="0">
                  <a:pos x="500" y="996"/>
                </a:cxn>
                <a:cxn ang="0">
                  <a:pos x="476" y="945"/>
                </a:cxn>
                <a:cxn ang="0">
                  <a:pos x="448" y="917"/>
                </a:cxn>
                <a:cxn ang="0">
                  <a:pos x="439" y="881"/>
                </a:cxn>
                <a:cxn ang="0">
                  <a:pos x="349" y="800"/>
                </a:cxn>
                <a:cxn ang="0">
                  <a:pos x="260" y="714"/>
                </a:cxn>
                <a:cxn ang="0">
                  <a:pos x="2" y="182"/>
                </a:cxn>
                <a:cxn ang="0">
                  <a:pos x="200" y="0"/>
                </a:cxn>
                <a:cxn ang="0">
                  <a:pos x="359" y="53"/>
                </a:cxn>
                <a:cxn ang="0">
                  <a:pos x="793" y="280"/>
                </a:cxn>
                <a:cxn ang="0">
                  <a:pos x="990" y="303"/>
                </a:cxn>
                <a:cxn ang="0">
                  <a:pos x="1072" y="336"/>
                </a:cxn>
                <a:cxn ang="0">
                  <a:pos x="1065" y="479"/>
                </a:cxn>
                <a:cxn ang="0">
                  <a:pos x="1014" y="503"/>
                </a:cxn>
                <a:cxn ang="0">
                  <a:pos x="940" y="633"/>
                </a:cxn>
                <a:cxn ang="0">
                  <a:pos x="955" y="752"/>
                </a:cxn>
                <a:cxn ang="0">
                  <a:pos x="997" y="836"/>
                </a:cxn>
                <a:cxn ang="0">
                  <a:pos x="1034" y="882"/>
                </a:cxn>
                <a:cxn ang="0">
                  <a:pos x="1083" y="926"/>
                </a:cxn>
                <a:cxn ang="0">
                  <a:pos x="1098" y="1075"/>
                </a:cxn>
                <a:cxn ang="0">
                  <a:pos x="1044" y="1199"/>
                </a:cxn>
                <a:cxn ang="0">
                  <a:pos x="914" y="1274"/>
                </a:cxn>
                <a:cxn ang="0">
                  <a:pos x="891" y="1411"/>
                </a:cxn>
                <a:cxn ang="0">
                  <a:pos x="831" y="1472"/>
                </a:cxn>
                <a:cxn ang="0">
                  <a:pos x="885" y="1666"/>
                </a:cxn>
                <a:cxn ang="0">
                  <a:pos x="960" y="2037"/>
                </a:cxn>
                <a:cxn ang="0">
                  <a:pos x="882" y="2254"/>
                </a:cxn>
                <a:cxn ang="0">
                  <a:pos x="866" y="2280"/>
                </a:cxn>
                <a:cxn ang="0">
                  <a:pos x="828" y="2443"/>
                </a:cxn>
                <a:cxn ang="0">
                  <a:pos x="760" y="2426"/>
                </a:cxn>
                <a:cxn ang="0">
                  <a:pos x="730" y="2377"/>
                </a:cxn>
                <a:cxn ang="0">
                  <a:pos x="615" y="2366"/>
                </a:cxn>
                <a:cxn ang="0">
                  <a:pos x="511" y="2239"/>
                </a:cxn>
                <a:cxn ang="0">
                  <a:pos x="380" y="2098"/>
                </a:cxn>
                <a:cxn ang="0">
                  <a:pos x="334" y="2008"/>
                </a:cxn>
                <a:cxn ang="0">
                  <a:pos x="273" y="1946"/>
                </a:cxn>
              </a:cxnLst>
              <a:rect l="0" t="0" r="r" b="b"/>
              <a:pathLst>
                <a:path w="1125" h="2467">
                  <a:moveTo>
                    <a:pt x="273" y="1930"/>
                  </a:moveTo>
                  <a:lnTo>
                    <a:pt x="275" y="1931"/>
                  </a:lnTo>
                  <a:lnTo>
                    <a:pt x="280" y="1933"/>
                  </a:lnTo>
                  <a:lnTo>
                    <a:pt x="284" y="1931"/>
                  </a:lnTo>
                  <a:lnTo>
                    <a:pt x="292" y="1923"/>
                  </a:lnTo>
                  <a:lnTo>
                    <a:pt x="292" y="1922"/>
                  </a:lnTo>
                  <a:lnTo>
                    <a:pt x="290" y="1909"/>
                  </a:lnTo>
                  <a:lnTo>
                    <a:pt x="304" y="1889"/>
                  </a:lnTo>
                  <a:lnTo>
                    <a:pt x="305" y="1889"/>
                  </a:lnTo>
                  <a:lnTo>
                    <a:pt x="308" y="1888"/>
                  </a:lnTo>
                  <a:lnTo>
                    <a:pt x="316" y="1891"/>
                  </a:lnTo>
                  <a:lnTo>
                    <a:pt x="323" y="1892"/>
                  </a:lnTo>
                  <a:lnTo>
                    <a:pt x="331" y="1893"/>
                  </a:lnTo>
                  <a:lnTo>
                    <a:pt x="338" y="1894"/>
                  </a:lnTo>
                  <a:lnTo>
                    <a:pt x="350" y="1882"/>
                  </a:lnTo>
                  <a:lnTo>
                    <a:pt x="359" y="1871"/>
                  </a:lnTo>
                  <a:lnTo>
                    <a:pt x="361" y="1871"/>
                  </a:lnTo>
                  <a:lnTo>
                    <a:pt x="363" y="1869"/>
                  </a:lnTo>
                  <a:lnTo>
                    <a:pt x="364" y="1868"/>
                  </a:lnTo>
                  <a:lnTo>
                    <a:pt x="374" y="1838"/>
                  </a:lnTo>
                  <a:lnTo>
                    <a:pt x="373" y="1835"/>
                  </a:lnTo>
                  <a:lnTo>
                    <a:pt x="373" y="1833"/>
                  </a:lnTo>
                  <a:lnTo>
                    <a:pt x="373" y="1829"/>
                  </a:lnTo>
                  <a:lnTo>
                    <a:pt x="374" y="1828"/>
                  </a:lnTo>
                  <a:lnTo>
                    <a:pt x="379" y="1823"/>
                  </a:lnTo>
                  <a:lnTo>
                    <a:pt x="385" y="1819"/>
                  </a:lnTo>
                  <a:lnTo>
                    <a:pt x="409" y="1815"/>
                  </a:lnTo>
                  <a:lnTo>
                    <a:pt x="410" y="1815"/>
                  </a:lnTo>
                  <a:lnTo>
                    <a:pt x="412" y="1816"/>
                  </a:lnTo>
                  <a:lnTo>
                    <a:pt x="418" y="1821"/>
                  </a:lnTo>
                  <a:lnTo>
                    <a:pt x="422" y="1823"/>
                  </a:lnTo>
                  <a:lnTo>
                    <a:pt x="436" y="1810"/>
                  </a:lnTo>
                  <a:lnTo>
                    <a:pt x="442" y="1804"/>
                  </a:lnTo>
                  <a:lnTo>
                    <a:pt x="440" y="1785"/>
                  </a:lnTo>
                  <a:lnTo>
                    <a:pt x="439" y="1783"/>
                  </a:lnTo>
                  <a:lnTo>
                    <a:pt x="436" y="1780"/>
                  </a:lnTo>
                  <a:lnTo>
                    <a:pt x="435" y="1780"/>
                  </a:lnTo>
                  <a:lnTo>
                    <a:pt x="428" y="1785"/>
                  </a:lnTo>
                  <a:lnTo>
                    <a:pt x="425" y="1786"/>
                  </a:lnTo>
                  <a:lnTo>
                    <a:pt x="423" y="1787"/>
                  </a:lnTo>
                  <a:lnTo>
                    <a:pt x="421" y="1787"/>
                  </a:lnTo>
                  <a:lnTo>
                    <a:pt x="419" y="1786"/>
                  </a:lnTo>
                  <a:lnTo>
                    <a:pt x="417" y="1783"/>
                  </a:lnTo>
                  <a:lnTo>
                    <a:pt x="394" y="1750"/>
                  </a:lnTo>
                  <a:lnTo>
                    <a:pt x="394" y="1747"/>
                  </a:lnTo>
                  <a:lnTo>
                    <a:pt x="398" y="1724"/>
                  </a:lnTo>
                  <a:lnTo>
                    <a:pt x="398" y="1718"/>
                  </a:lnTo>
                  <a:lnTo>
                    <a:pt x="400" y="1717"/>
                  </a:lnTo>
                  <a:lnTo>
                    <a:pt x="404" y="1714"/>
                  </a:lnTo>
                  <a:lnTo>
                    <a:pt x="407" y="1714"/>
                  </a:lnTo>
                  <a:lnTo>
                    <a:pt x="410" y="1714"/>
                  </a:lnTo>
                  <a:lnTo>
                    <a:pt x="411" y="1714"/>
                  </a:lnTo>
                  <a:lnTo>
                    <a:pt x="413" y="1717"/>
                  </a:lnTo>
                  <a:lnTo>
                    <a:pt x="415" y="1718"/>
                  </a:lnTo>
                  <a:lnTo>
                    <a:pt x="418" y="1721"/>
                  </a:lnTo>
                  <a:lnTo>
                    <a:pt x="425" y="1727"/>
                  </a:lnTo>
                  <a:lnTo>
                    <a:pt x="428" y="1727"/>
                  </a:lnTo>
                  <a:lnTo>
                    <a:pt x="430" y="1727"/>
                  </a:lnTo>
                  <a:lnTo>
                    <a:pt x="439" y="1724"/>
                  </a:lnTo>
                  <a:lnTo>
                    <a:pt x="470" y="1713"/>
                  </a:lnTo>
                  <a:lnTo>
                    <a:pt x="478" y="1709"/>
                  </a:lnTo>
                  <a:lnTo>
                    <a:pt x="479" y="1708"/>
                  </a:lnTo>
                  <a:lnTo>
                    <a:pt x="473" y="1666"/>
                  </a:lnTo>
                  <a:lnTo>
                    <a:pt x="459" y="1641"/>
                  </a:lnTo>
                  <a:lnTo>
                    <a:pt x="459" y="1628"/>
                  </a:lnTo>
                  <a:lnTo>
                    <a:pt x="459" y="1610"/>
                  </a:lnTo>
                  <a:lnTo>
                    <a:pt x="458" y="1605"/>
                  </a:lnTo>
                  <a:lnTo>
                    <a:pt x="445" y="1574"/>
                  </a:lnTo>
                  <a:lnTo>
                    <a:pt x="424" y="1525"/>
                  </a:lnTo>
                  <a:lnTo>
                    <a:pt x="422" y="1517"/>
                  </a:lnTo>
                  <a:lnTo>
                    <a:pt x="380" y="1489"/>
                  </a:lnTo>
                  <a:lnTo>
                    <a:pt x="355" y="1468"/>
                  </a:lnTo>
                  <a:lnTo>
                    <a:pt x="345" y="1461"/>
                  </a:lnTo>
                  <a:lnTo>
                    <a:pt x="345" y="1459"/>
                  </a:lnTo>
                  <a:lnTo>
                    <a:pt x="373" y="1448"/>
                  </a:lnTo>
                  <a:lnTo>
                    <a:pt x="380" y="1445"/>
                  </a:lnTo>
                  <a:lnTo>
                    <a:pt x="382" y="1444"/>
                  </a:lnTo>
                  <a:lnTo>
                    <a:pt x="394" y="1437"/>
                  </a:lnTo>
                  <a:lnTo>
                    <a:pt x="401" y="1431"/>
                  </a:lnTo>
                  <a:lnTo>
                    <a:pt x="429" y="1403"/>
                  </a:lnTo>
                  <a:lnTo>
                    <a:pt x="434" y="1399"/>
                  </a:lnTo>
                  <a:lnTo>
                    <a:pt x="434" y="1397"/>
                  </a:lnTo>
                  <a:lnTo>
                    <a:pt x="445" y="1365"/>
                  </a:lnTo>
                  <a:lnTo>
                    <a:pt x="446" y="1361"/>
                  </a:lnTo>
                  <a:lnTo>
                    <a:pt x="447" y="1354"/>
                  </a:lnTo>
                  <a:lnTo>
                    <a:pt x="447" y="1352"/>
                  </a:lnTo>
                  <a:lnTo>
                    <a:pt x="446" y="1349"/>
                  </a:lnTo>
                  <a:lnTo>
                    <a:pt x="430" y="1291"/>
                  </a:lnTo>
                  <a:lnTo>
                    <a:pt x="380" y="1285"/>
                  </a:lnTo>
                  <a:lnTo>
                    <a:pt x="313" y="1276"/>
                  </a:lnTo>
                  <a:lnTo>
                    <a:pt x="277" y="1273"/>
                  </a:lnTo>
                  <a:lnTo>
                    <a:pt x="272" y="1271"/>
                  </a:lnTo>
                  <a:lnTo>
                    <a:pt x="271" y="1270"/>
                  </a:lnTo>
                  <a:lnTo>
                    <a:pt x="271" y="1265"/>
                  </a:lnTo>
                  <a:lnTo>
                    <a:pt x="271" y="1264"/>
                  </a:lnTo>
                  <a:lnTo>
                    <a:pt x="272" y="1263"/>
                  </a:lnTo>
                  <a:lnTo>
                    <a:pt x="303" y="1216"/>
                  </a:lnTo>
                  <a:lnTo>
                    <a:pt x="343" y="1204"/>
                  </a:lnTo>
                  <a:lnTo>
                    <a:pt x="344" y="1204"/>
                  </a:lnTo>
                  <a:lnTo>
                    <a:pt x="350" y="1204"/>
                  </a:lnTo>
                  <a:lnTo>
                    <a:pt x="398" y="1211"/>
                  </a:lnTo>
                  <a:lnTo>
                    <a:pt x="401" y="1213"/>
                  </a:lnTo>
                  <a:lnTo>
                    <a:pt x="411" y="1221"/>
                  </a:lnTo>
                  <a:lnTo>
                    <a:pt x="413" y="1223"/>
                  </a:lnTo>
                  <a:lnTo>
                    <a:pt x="422" y="1237"/>
                  </a:lnTo>
                  <a:lnTo>
                    <a:pt x="429" y="1249"/>
                  </a:lnTo>
                  <a:lnTo>
                    <a:pt x="431" y="1252"/>
                  </a:lnTo>
                  <a:lnTo>
                    <a:pt x="431" y="1259"/>
                  </a:lnTo>
                  <a:lnTo>
                    <a:pt x="433" y="1261"/>
                  </a:lnTo>
                  <a:lnTo>
                    <a:pt x="440" y="1269"/>
                  </a:lnTo>
                  <a:lnTo>
                    <a:pt x="441" y="1270"/>
                  </a:lnTo>
                  <a:lnTo>
                    <a:pt x="445" y="1271"/>
                  </a:lnTo>
                  <a:lnTo>
                    <a:pt x="448" y="1273"/>
                  </a:lnTo>
                  <a:lnTo>
                    <a:pt x="449" y="1273"/>
                  </a:lnTo>
                  <a:lnTo>
                    <a:pt x="490" y="1275"/>
                  </a:lnTo>
                  <a:lnTo>
                    <a:pt x="511" y="1268"/>
                  </a:lnTo>
                  <a:lnTo>
                    <a:pt x="520" y="1264"/>
                  </a:lnTo>
                  <a:lnTo>
                    <a:pt x="566" y="1239"/>
                  </a:lnTo>
                  <a:lnTo>
                    <a:pt x="613" y="1223"/>
                  </a:lnTo>
                  <a:lnTo>
                    <a:pt x="664" y="1205"/>
                  </a:lnTo>
                  <a:lnTo>
                    <a:pt x="664" y="1191"/>
                  </a:lnTo>
                  <a:lnTo>
                    <a:pt x="662" y="1163"/>
                  </a:lnTo>
                  <a:lnTo>
                    <a:pt x="660" y="1123"/>
                  </a:lnTo>
                  <a:lnTo>
                    <a:pt x="660" y="1109"/>
                  </a:lnTo>
                  <a:lnTo>
                    <a:pt x="657" y="1085"/>
                  </a:lnTo>
                  <a:lnTo>
                    <a:pt x="626" y="1052"/>
                  </a:lnTo>
                  <a:lnTo>
                    <a:pt x="623" y="996"/>
                  </a:lnTo>
                  <a:lnTo>
                    <a:pt x="597" y="971"/>
                  </a:lnTo>
                  <a:lnTo>
                    <a:pt x="595" y="970"/>
                  </a:lnTo>
                  <a:lnTo>
                    <a:pt x="593" y="970"/>
                  </a:lnTo>
                  <a:lnTo>
                    <a:pt x="591" y="971"/>
                  </a:lnTo>
                  <a:lnTo>
                    <a:pt x="565" y="980"/>
                  </a:lnTo>
                  <a:lnTo>
                    <a:pt x="561" y="982"/>
                  </a:lnTo>
                  <a:lnTo>
                    <a:pt x="559" y="983"/>
                  </a:lnTo>
                  <a:lnTo>
                    <a:pt x="553" y="987"/>
                  </a:lnTo>
                  <a:lnTo>
                    <a:pt x="551" y="987"/>
                  </a:lnTo>
                  <a:lnTo>
                    <a:pt x="508" y="998"/>
                  </a:lnTo>
                  <a:lnTo>
                    <a:pt x="505" y="998"/>
                  </a:lnTo>
                  <a:lnTo>
                    <a:pt x="501" y="998"/>
                  </a:lnTo>
                  <a:lnTo>
                    <a:pt x="500" y="996"/>
                  </a:lnTo>
                  <a:lnTo>
                    <a:pt x="497" y="996"/>
                  </a:lnTo>
                  <a:lnTo>
                    <a:pt x="496" y="994"/>
                  </a:lnTo>
                  <a:lnTo>
                    <a:pt x="489" y="976"/>
                  </a:lnTo>
                  <a:lnTo>
                    <a:pt x="487" y="970"/>
                  </a:lnTo>
                  <a:lnTo>
                    <a:pt x="484" y="963"/>
                  </a:lnTo>
                  <a:lnTo>
                    <a:pt x="478" y="950"/>
                  </a:lnTo>
                  <a:lnTo>
                    <a:pt x="476" y="945"/>
                  </a:lnTo>
                  <a:lnTo>
                    <a:pt x="475" y="942"/>
                  </a:lnTo>
                  <a:lnTo>
                    <a:pt x="472" y="938"/>
                  </a:lnTo>
                  <a:lnTo>
                    <a:pt x="470" y="935"/>
                  </a:lnTo>
                  <a:lnTo>
                    <a:pt x="467" y="933"/>
                  </a:lnTo>
                  <a:lnTo>
                    <a:pt x="463" y="929"/>
                  </a:lnTo>
                  <a:lnTo>
                    <a:pt x="454" y="922"/>
                  </a:lnTo>
                  <a:lnTo>
                    <a:pt x="448" y="917"/>
                  </a:lnTo>
                  <a:lnTo>
                    <a:pt x="446" y="914"/>
                  </a:lnTo>
                  <a:lnTo>
                    <a:pt x="443" y="910"/>
                  </a:lnTo>
                  <a:lnTo>
                    <a:pt x="442" y="908"/>
                  </a:lnTo>
                  <a:lnTo>
                    <a:pt x="442" y="902"/>
                  </a:lnTo>
                  <a:lnTo>
                    <a:pt x="441" y="890"/>
                  </a:lnTo>
                  <a:lnTo>
                    <a:pt x="440" y="886"/>
                  </a:lnTo>
                  <a:lnTo>
                    <a:pt x="439" y="881"/>
                  </a:lnTo>
                  <a:lnTo>
                    <a:pt x="401" y="836"/>
                  </a:lnTo>
                  <a:lnTo>
                    <a:pt x="397" y="830"/>
                  </a:lnTo>
                  <a:lnTo>
                    <a:pt x="374" y="806"/>
                  </a:lnTo>
                  <a:lnTo>
                    <a:pt x="373" y="804"/>
                  </a:lnTo>
                  <a:lnTo>
                    <a:pt x="368" y="803"/>
                  </a:lnTo>
                  <a:lnTo>
                    <a:pt x="363" y="801"/>
                  </a:lnTo>
                  <a:lnTo>
                    <a:pt x="349" y="800"/>
                  </a:lnTo>
                  <a:lnTo>
                    <a:pt x="345" y="798"/>
                  </a:lnTo>
                  <a:lnTo>
                    <a:pt x="332" y="798"/>
                  </a:lnTo>
                  <a:lnTo>
                    <a:pt x="326" y="798"/>
                  </a:lnTo>
                  <a:lnTo>
                    <a:pt x="304" y="789"/>
                  </a:lnTo>
                  <a:lnTo>
                    <a:pt x="293" y="759"/>
                  </a:lnTo>
                  <a:lnTo>
                    <a:pt x="283" y="731"/>
                  </a:lnTo>
                  <a:lnTo>
                    <a:pt x="260" y="714"/>
                  </a:lnTo>
                  <a:lnTo>
                    <a:pt x="237" y="646"/>
                  </a:lnTo>
                  <a:lnTo>
                    <a:pt x="230" y="628"/>
                  </a:lnTo>
                  <a:lnTo>
                    <a:pt x="219" y="627"/>
                  </a:lnTo>
                  <a:lnTo>
                    <a:pt x="4" y="398"/>
                  </a:lnTo>
                  <a:lnTo>
                    <a:pt x="0" y="398"/>
                  </a:lnTo>
                  <a:lnTo>
                    <a:pt x="2" y="209"/>
                  </a:lnTo>
                  <a:lnTo>
                    <a:pt x="2" y="182"/>
                  </a:lnTo>
                  <a:lnTo>
                    <a:pt x="2" y="69"/>
                  </a:lnTo>
                  <a:lnTo>
                    <a:pt x="2" y="41"/>
                  </a:lnTo>
                  <a:lnTo>
                    <a:pt x="2" y="0"/>
                  </a:lnTo>
                  <a:lnTo>
                    <a:pt x="57" y="0"/>
                  </a:lnTo>
                  <a:lnTo>
                    <a:pt x="76" y="3"/>
                  </a:lnTo>
                  <a:lnTo>
                    <a:pt x="130" y="3"/>
                  </a:lnTo>
                  <a:lnTo>
                    <a:pt x="200" y="0"/>
                  </a:lnTo>
                  <a:lnTo>
                    <a:pt x="206" y="5"/>
                  </a:lnTo>
                  <a:lnTo>
                    <a:pt x="221" y="5"/>
                  </a:lnTo>
                  <a:lnTo>
                    <a:pt x="279" y="5"/>
                  </a:lnTo>
                  <a:lnTo>
                    <a:pt x="329" y="24"/>
                  </a:lnTo>
                  <a:lnTo>
                    <a:pt x="347" y="38"/>
                  </a:lnTo>
                  <a:lnTo>
                    <a:pt x="350" y="40"/>
                  </a:lnTo>
                  <a:lnTo>
                    <a:pt x="359" y="53"/>
                  </a:lnTo>
                  <a:lnTo>
                    <a:pt x="409" y="84"/>
                  </a:lnTo>
                  <a:lnTo>
                    <a:pt x="645" y="237"/>
                  </a:lnTo>
                  <a:lnTo>
                    <a:pt x="656" y="248"/>
                  </a:lnTo>
                  <a:lnTo>
                    <a:pt x="664" y="262"/>
                  </a:lnTo>
                  <a:lnTo>
                    <a:pt x="685" y="275"/>
                  </a:lnTo>
                  <a:lnTo>
                    <a:pt x="752" y="276"/>
                  </a:lnTo>
                  <a:lnTo>
                    <a:pt x="793" y="280"/>
                  </a:lnTo>
                  <a:lnTo>
                    <a:pt x="816" y="270"/>
                  </a:lnTo>
                  <a:lnTo>
                    <a:pt x="850" y="279"/>
                  </a:lnTo>
                  <a:lnTo>
                    <a:pt x="885" y="291"/>
                  </a:lnTo>
                  <a:lnTo>
                    <a:pt x="912" y="298"/>
                  </a:lnTo>
                  <a:lnTo>
                    <a:pt x="946" y="308"/>
                  </a:lnTo>
                  <a:lnTo>
                    <a:pt x="961" y="306"/>
                  </a:lnTo>
                  <a:lnTo>
                    <a:pt x="990" y="303"/>
                  </a:lnTo>
                  <a:lnTo>
                    <a:pt x="1003" y="302"/>
                  </a:lnTo>
                  <a:lnTo>
                    <a:pt x="1017" y="309"/>
                  </a:lnTo>
                  <a:lnTo>
                    <a:pt x="1040" y="320"/>
                  </a:lnTo>
                  <a:lnTo>
                    <a:pt x="1057" y="322"/>
                  </a:lnTo>
                  <a:lnTo>
                    <a:pt x="1071" y="321"/>
                  </a:lnTo>
                  <a:lnTo>
                    <a:pt x="1072" y="321"/>
                  </a:lnTo>
                  <a:lnTo>
                    <a:pt x="1072" y="336"/>
                  </a:lnTo>
                  <a:lnTo>
                    <a:pt x="1076" y="389"/>
                  </a:lnTo>
                  <a:lnTo>
                    <a:pt x="1082" y="400"/>
                  </a:lnTo>
                  <a:lnTo>
                    <a:pt x="1083" y="458"/>
                  </a:lnTo>
                  <a:lnTo>
                    <a:pt x="1083" y="460"/>
                  </a:lnTo>
                  <a:lnTo>
                    <a:pt x="1081" y="464"/>
                  </a:lnTo>
                  <a:lnTo>
                    <a:pt x="1068" y="477"/>
                  </a:lnTo>
                  <a:lnTo>
                    <a:pt x="1065" y="479"/>
                  </a:lnTo>
                  <a:lnTo>
                    <a:pt x="1063" y="480"/>
                  </a:lnTo>
                  <a:lnTo>
                    <a:pt x="1059" y="482"/>
                  </a:lnTo>
                  <a:lnTo>
                    <a:pt x="1054" y="483"/>
                  </a:lnTo>
                  <a:lnTo>
                    <a:pt x="1051" y="484"/>
                  </a:lnTo>
                  <a:lnTo>
                    <a:pt x="1042" y="488"/>
                  </a:lnTo>
                  <a:lnTo>
                    <a:pt x="1016" y="502"/>
                  </a:lnTo>
                  <a:lnTo>
                    <a:pt x="1014" y="503"/>
                  </a:lnTo>
                  <a:lnTo>
                    <a:pt x="1011" y="506"/>
                  </a:lnTo>
                  <a:lnTo>
                    <a:pt x="1000" y="526"/>
                  </a:lnTo>
                  <a:lnTo>
                    <a:pt x="985" y="566"/>
                  </a:lnTo>
                  <a:lnTo>
                    <a:pt x="967" y="616"/>
                  </a:lnTo>
                  <a:lnTo>
                    <a:pt x="966" y="621"/>
                  </a:lnTo>
                  <a:lnTo>
                    <a:pt x="963" y="626"/>
                  </a:lnTo>
                  <a:lnTo>
                    <a:pt x="940" y="633"/>
                  </a:lnTo>
                  <a:lnTo>
                    <a:pt x="936" y="634"/>
                  </a:lnTo>
                  <a:lnTo>
                    <a:pt x="934" y="635"/>
                  </a:lnTo>
                  <a:lnTo>
                    <a:pt x="934" y="640"/>
                  </a:lnTo>
                  <a:lnTo>
                    <a:pt x="934" y="640"/>
                  </a:lnTo>
                  <a:lnTo>
                    <a:pt x="938" y="648"/>
                  </a:lnTo>
                  <a:lnTo>
                    <a:pt x="956" y="734"/>
                  </a:lnTo>
                  <a:lnTo>
                    <a:pt x="955" y="752"/>
                  </a:lnTo>
                  <a:lnTo>
                    <a:pt x="955" y="756"/>
                  </a:lnTo>
                  <a:lnTo>
                    <a:pt x="955" y="761"/>
                  </a:lnTo>
                  <a:lnTo>
                    <a:pt x="981" y="812"/>
                  </a:lnTo>
                  <a:lnTo>
                    <a:pt x="984" y="815"/>
                  </a:lnTo>
                  <a:lnTo>
                    <a:pt x="991" y="826"/>
                  </a:lnTo>
                  <a:lnTo>
                    <a:pt x="993" y="831"/>
                  </a:lnTo>
                  <a:lnTo>
                    <a:pt x="997" y="836"/>
                  </a:lnTo>
                  <a:lnTo>
                    <a:pt x="999" y="838"/>
                  </a:lnTo>
                  <a:lnTo>
                    <a:pt x="1003" y="840"/>
                  </a:lnTo>
                  <a:lnTo>
                    <a:pt x="1010" y="845"/>
                  </a:lnTo>
                  <a:lnTo>
                    <a:pt x="1016" y="850"/>
                  </a:lnTo>
                  <a:lnTo>
                    <a:pt x="1029" y="872"/>
                  </a:lnTo>
                  <a:lnTo>
                    <a:pt x="1033" y="878"/>
                  </a:lnTo>
                  <a:lnTo>
                    <a:pt x="1034" y="882"/>
                  </a:lnTo>
                  <a:lnTo>
                    <a:pt x="1035" y="888"/>
                  </a:lnTo>
                  <a:lnTo>
                    <a:pt x="1035" y="892"/>
                  </a:lnTo>
                  <a:lnTo>
                    <a:pt x="1038" y="897"/>
                  </a:lnTo>
                  <a:lnTo>
                    <a:pt x="1042" y="902"/>
                  </a:lnTo>
                  <a:lnTo>
                    <a:pt x="1046" y="903"/>
                  </a:lnTo>
                  <a:lnTo>
                    <a:pt x="1068" y="916"/>
                  </a:lnTo>
                  <a:lnTo>
                    <a:pt x="1083" y="926"/>
                  </a:lnTo>
                  <a:lnTo>
                    <a:pt x="1092" y="932"/>
                  </a:lnTo>
                  <a:lnTo>
                    <a:pt x="1125" y="962"/>
                  </a:lnTo>
                  <a:lnTo>
                    <a:pt x="1107" y="968"/>
                  </a:lnTo>
                  <a:lnTo>
                    <a:pt x="1080" y="978"/>
                  </a:lnTo>
                  <a:lnTo>
                    <a:pt x="1064" y="986"/>
                  </a:lnTo>
                  <a:lnTo>
                    <a:pt x="1081" y="1030"/>
                  </a:lnTo>
                  <a:lnTo>
                    <a:pt x="1098" y="1075"/>
                  </a:lnTo>
                  <a:lnTo>
                    <a:pt x="1106" y="1097"/>
                  </a:lnTo>
                  <a:lnTo>
                    <a:pt x="1118" y="1131"/>
                  </a:lnTo>
                  <a:lnTo>
                    <a:pt x="1124" y="1142"/>
                  </a:lnTo>
                  <a:lnTo>
                    <a:pt x="1096" y="1151"/>
                  </a:lnTo>
                  <a:lnTo>
                    <a:pt x="1083" y="1156"/>
                  </a:lnTo>
                  <a:lnTo>
                    <a:pt x="1076" y="1160"/>
                  </a:lnTo>
                  <a:lnTo>
                    <a:pt x="1044" y="1199"/>
                  </a:lnTo>
                  <a:lnTo>
                    <a:pt x="1034" y="1213"/>
                  </a:lnTo>
                  <a:lnTo>
                    <a:pt x="1030" y="1220"/>
                  </a:lnTo>
                  <a:lnTo>
                    <a:pt x="1029" y="1226"/>
                  </a:lnTo>
                  <a:lnTo>
                    <a:pt x="1028" y="1231"/>
                  </a:lnTo>
                  <a:lnTo>
                    <a:pt x="1015" y="1235"/>
                  </a:lnTo>
                  <a:lnTo>
                    <a:pt x="916" y="1273"/>
                  </a:lnTo>
                  <a:lnTo>
                    <a:pt x="914" y="1274"/>
                  </a:lnTo>
                  <a:lnTo>
                    <a:pt x="891" y="1297"/>
                  </a:lnTo>
                  <a:lnTo>
                    <a:pt x="873" y="1316"/>
                  </a:lnTo>
                  <a:lnTo>
                    <a:pt x="890" y="1388"/>
                  </a:lnTo>
                  <a:lnTo>
                    <a:pt x="892" y="1403"/>
                  </a:lnTo>
                  <a:lnTo>
                    <a:pt x="892" y="1406"/>
                  </a:lnTo>
                  <a:lnTo>
                    <a:pt x="892" y="1407"/>
                  </a:lnTo>
                  <a:lnTo>
                    <a:pt x="891" y="1411"/>
                  </a:lnTo>
                  <a:lnTo>
                    <a:pt x="888" y="1417"/>
                  </a:lnTo>
                  <a:lnTo>
                    <a:pt x="888" y="1418"/>
                  </a:lnTo>
                  <a:lnTo>
                    <a:pt x="891" y="1475"/>
                  </a:lnTo>
                  <a:lnTo>
                    <a:pt x="891" y="1484"/>
                  </a:lnTo>
                  <a:lnTo>
                    <a:pt x="892" y="1486"/>
                  </a:lnTo>
                  <a:lnTo>
                    <a:pt x="861" y="1479"/>
                  </a:lnTo>
                  <a:lnTo>
                    <a:pt x="831" y="1472"/>
                  </a:lnTo>
                  <a:lnTo>
                    <a:pt x="829" y="1472"/>
                  </a:lnTo>
                  <a:lnTo>
                    <a:pt x="781" y="1487"/>
                  </a:lnTo>
                  <a:lnTo>
                    <a:pt x="788" y="1502"/>
                  </a:lnTo>
                  <a:lnTo>
                    <a:pt x="854" y="1612"/>
                  </a:lnTo>
                  <a:lnTo>
                    <a:pt x="861" y="1625"/>
                  </a:lnTo>
                  <a:lnTo>
                    <a:pt x="874" y="1648"/>
                  </a:lnTo>
                  <a:lnTo>
                    <a:pt x="885" y="1666"/>
                  </a:lnTo>
                  <a:lnTo>
                    <a:pt x="922" y="1727"/>
                  </a:lnTo>
                  <a:lnTo>
                    <a:pt x="974" y="1840"/>
                  </a:lnTo>
                  <a:lnTo>
                    <a:pt x="974" y="1850"/>
                  </a:lnTo>
                  <a:lnTo>
                    <a:pt x="974" y="2020"/>
                  </a:lnTo>
                  <a:lnTo>
                    <a:pt x="974" y="2025"/>
                  </a:lnTo>
                  <a:lnTo>
                    <a:pt x="966" y="2032"/>
                  </a:lnTo>
                  <a:lnTo>
                    <a:pt x="960" y="2037"/>
                  </a:lnTo>
                  <a:lnTo>
                    <a:pt x="962" y="2050"/>
                  </a:lnTo>
                  <a:lnTo>
                    <a:pt x="964" y="2059"/>
                  </a:lnTo>
                  <a:lnTo>
                    <a:pt x="967" y="2072"/>
                  </a:lnTo>
                  <a:lnTo>
                    <a:pt x="973" y="2104"/>
                  </a:lnTo>
                  <a:lnTo>
                    <a:pt x="937" y="2176"/>
                  </a:lnTo>
                  <a:lnTo>
                    <a:pt x="908" y="2234"/>
                  </a:lnTo>
                  <a:lnTo>
                    <a:pt x="882" y="2254"/>
                  </a:lnTo>
                  <a:lnTo>
                    <a:pt x="874" y="2258"/>
                  </a:lnTo>
                  <a:lnTo>
                    <a:pt x="872" y="2259"/>
                  </a:lnTo>
                  <a:lnTo>
                    <a:pt x="866" y="2259"/>
                  </a:lnTo>
                  <a:lnTo>
                    <a:pt x="859" y="2258"/>
                  </a:lnTo>
                  <a:lnTo>
                    <a:pt x="852" y="2257"/>
                  </a:lnTo>
                  <a:lnTo>
                    <a:pt x="858" y="2266"/>
                  </a:lnTo>
                  <a:lnTo>
                    <a:pt x="866" y="2280"/>
                  </a:lnTo>
                  <a:lnTo>
                    <a:pt x="927" y="2367"/>
                  </a:lnTo>
                  <a:lnTo>
                    <a:pt x="990" y="2460"/>
                  </a:lnTo>
                  <a:lnTo>
                    <a:pt x="968" y="2463"/>
                  </a:lnTo>
                  <a:lnTo>
                    <a:pt x="908" y="2467"/>
                  </a:lnTo>
                  <a:lnTo>
                    <a:pt x="880" y="2461"/>
                  </a:lnTo>
                  <a:lnTo>
                    <a:pt x="838" y="2448"/>
                  </a:lnTo>
                  <a:lnTo>
                    <a:pt x="828" y="2443"/>
                  </a:lnTo>
                  <a:lnTo>
                    <a:pt x="823" y="2440"/>
                  </a:lnTo>
                  <a:lnTo>
                    <a:pt x="814" y="2438"/>
                  </a:lnTo>
                  <a:lnTo>
                    <a:pt x="799" y="2443"/>
                  </a:lnTo>
                  <a:lnTo>
                    <a:pt x="795" y="2445"/>
                  </a:lnTo>
                  <a:lnTo>
                    <a:pt x="765" y="2430"/>
                  </a:lnTo>
                  <a:lnTo>
                    <a:pt x="764" y="2428"/>
                  </a:lnTo>
                  <a:lnTo>
                    <a:pt x="760" y="2426"/>
                  </a:lnTo>
                  <a:lnTo>
                    <a:pt x="759" y="2424"/>
                  </a:lnTo>
                  <a:lnTo>
                    <a:pt x="758" y="2419"/>
                  </a:lnTo>
                  <a:lnTo>
                    <a:pt x="751" y="2406"/>
                  </a:lnTo>
                  <a:lnTo>
                    <a:pt x="739" y="2386"/>
                  </a:lnTo>
                  <a:lnTo>
                    <a:pt x="736" y="2382"/>
                  </a:lnTo>
                  <a:lnTo>
                    <a:pt x="732" y="2378"/>
                  </a:lnTo>
                  <a:lnTo>
                    <a:pt x="730" y="2377"/>
                  </a:lnTo>
                  <a:lnTo>
                    <a:pt x="702" y="2361"/>
                  </a:lnTo>
                  <a:lnTo>
                    <a:pt x="684" y="2356"/>
                  </a:lnTo>
                  <a:lnTo>
                    <a:pt x="627" y="2384"/>
                  </a:lnTo>
                  <a:lnTo>
                    <a:pt x="619" y="2380"/>
                  </a:lnTo>
                  <a:lnTo>
                    <a:pt x="617" y="2373"/>
                  </a:lnTo>
                  <a:lnTo>
                    <a:pt x="616" y="2370"/>
                  </a:lnTo>
                  <a:lnTo>
                    <a:pt x="615" y="2366"/>
                  </a:lnTo>
                  <a:lnTo>
                    <a:pt x="615" y="2362"/>
                  </a:lnTo>
                  <a:lnTo>
                    <a:pt x="611" y="2356"/>
                  </a:lnTo>
                  <a:lnTo>
                    <a:pt x="609" y="2352"/>
                  </a:lnTo>
                  <a:lnTo>
                    <a:pt x="607" y="2348"/>
                  </a:lnTo>
                  <a:lnTo>
                    <a:pt x="599" y="2341"/>
                  </a:lnTo>
                  <a:lnTo>
                    <a:pt x="512" y="2241"/>
                  </a:lnTo>
                  <a:lnTo>
                    <a:pt x="511" y="2239"/>
                  </a:lnTo>
                  <a:lnTo>
                    <a:pt x="511" y="2236"/>
                  </a:lnTo>
                  <a:lnTo>
                    <a:pt x="511" y="2234"/>
                  </a:lnTo>
                  <a:lnTo>
                    <a:pt x="537" y="2199"/>
                  </a:lnTo>
                  <a:lnTo>
                    <a:pt x="533" y="2176"/>
                  </a:lnTo>
                  <a:lnTo>
                    <a:pt x="495" y="2160"/>
                  </a:lnTo>
                  <a:lnTo>
                    <a:pt x="407" y="2115"/>
                  </a:lnTo>
                  <a:lnTo>
                    <a:pt x="380" y="2098"/>
                  </a:lnTo>
                  <a:lnTo>
                    <a:pt x="375" y="2096"/>
                  </a:lnTo>
                  <a:lnTo>
                    <a:pt x="370" y="2090"/>
                  </a:lnTo>
                  <a:lnTo>
                    <a:pt x="364" y="2068"/>
                  </a:lnTo>
                  <a:lnTo>
                    <a:pt x="365" y="2061"/>
                  </a:lnTo>
                  <a:lnTo>
                    <a:pt x="358" y="2036"/>
                  </a:lnTo>
                  <a:lnTo>
                    <a:pt x="357" y="2035"/>
                  </a:lnTo>
                  <a:lnTo>
                    <a:pt x="334" y="2008"/>
                  </a:lnTo>
                  <a:lnTo>
                    <a:pt x="321" y="1990"/>
                  </a:lnTo>
                  <a:lnTo>
                    <a:pt x="304" y="1960"/>
                  </a:lnTo>
                  <a:lnTo>
                    <a:pt x="292" y="1939"/>
                  </a:lnTo>
                  <a:lnTo>
                    <a:pt x="290" y="1941"/>
                  </a:lnTo>
                  <a:lnTo>
                    <a:pt x="279" y="1946"/>
                  </a:lnTo>
                  <a:lnTo>
                    <a:pt x="275" y="1947"/>
                  </a:lnTo>
                  <a:lnTo>
                    <a:pt x="273" y="1946"/>
                  </a:lnTo>
                  <a:lnTo>
                    <a:pt x="271" y="1945"/>
                  </a:lnTo>
                  <a:lnTo>
                    <a:pt x="269" y="1943"/>
                  </a:lnTo>
                  <a:lnTo>
                    <a:pt x="269" y="1941"/>
                  </a:lnTo>
                  <a:lnTo>
                    <a:pt x="273" y="1930"/>
                  </a:lnTo>
                  <a:lnTo>
                    <a:pt x="273" y="1930"/>
                  </a:lnTo>
                  <a:close/>
                </a:path>
              </a:pathLst>
            </a:custGeom>
            <a:solidFill>
              <a:schemeClr val="accent4"/>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9" name="Freeform 8"/>
            <p:cNvSpPr>
              <a:spLocks/>
            </p:cNvSpPr>
            <p:nvPr/>
          </p:nvSpPr>
          <p:spPr bwMode="auto">
            <a:xfrm>
              <a:off x="1758" y="2430"/>
              <a:ext cx="150" cy="83"/>
            </a:xfrm>
            <a:custGeom>
              <a:avLst/>
              <a:gdLst/>
              <a:ahLst/>
              <a:cxnLst>
                <a:cxn ang="0">
                  <a:pos x="64" y="80"/>
                </a:cxn>
                <a:cxn ang="0">
                  <a:pos x="47" y="71"/>
                </a:cxn>
                <a:cxn ang="0">
                  <a:pos x="15" y="51"/>
                </a:cxn>
                <a:cxn ang="0">
                  <a:pos x="0" y="42"/>
                </a:cxn>
                <a:cxn ang="0">
                  <a:pos x="6" y="36"/>
                </a:cxn>
                <a:cxn ang="0">
                  <a:pos x="34" y="5"/>
                </a:cxn>
                <a:cxn ang="0">
                  <a:pos x="40" y="0"/>
                </a:cxn>
                <a:cxn ang="0">
                  <a:pos x="44" y="0"/>
                </a:cxn>
                <a:cxn ang="0">
                  <a:pos x="75" y="2"/>
                </a:cxn>
                <a:cxn ang="0">
                  <a:pos x="140" y="8"/>
                </a:cxn>
                <a:cxn ang="0">
                  <a:pos x="150" y="21"/>
                </a:cxn>
                <a:cxn ang="0">
                  <a:pos x="141" y="32"/>
                </a:cxn>
                <a:cxn ang="0">
                  <a:pos x="129" y="44"/>
                </a:cxn>
                <a:cxn ang="0">
                  <a:pos x="122" y="43"/>
                </a:cxn>
                <a:cxn ang="0">
                  <a:pos x="114" y="42"/>
                </a:cxn>
                <a:cxn ang="0">
                  <a:pos x="107" y="41"/>
                </a:cxn>
                <a:cxn ang="0">
                  <a:pos x="99" y="38"/>
                </a:cxn>
                <a:cxn ang="0">
                  <a:pos x="96" y="39"/>
                </a:cxn>
                <a:cxn ang="0">
                  <a:pos x="95" y="39"/>
                </a:cxn>
                <a:cxn ang="0">
                  <a:pos x="81" y="59"/>
                </a:cxn>
                <a:cxn ang="0">
                  <a:pos x="83" y="72"/>
                </a:cxn>
                <a:cxn ang="0">
                  <a:pos x="83" y="73"/>
                </a:cxn>
                <a:cxn ang="0">
                  <a:pos x="75" y="81"/>
                </a:cxn>
                <a:cxn ang="0">
                  <a:pos x="71" y="83"/>
                </a:cxn>
                <a:cxn ang="0">
                  <a:pos x="66" y="81"/>
                </a:cxn>
                <a:cxn ang="0">
                  <a:pos x="64" y="80"/>
                </a:cxn>
              </a:cxnLst>
              <a:rect l="0" t="0" r="r" b="b"/>
              <a:pathLst>
                <a:path w="150" h="83">
                  <a:moveTo>
                    <a:pt x="64" y="80"/>
                  </a:moveTo>
                  <a:lnTo>
                    <a:pt x="47" y="71"/>
                  </a:lnTo>
                  <a:lnTo>
                    <a:pt x="15" y="51"/>
                  </a:lnTo>
                  <a:lnTo>
                    <a:pt x="0" y="42"/>
                  </a:lnTo>
                  <a:lnTo>
                    <a:pt x="6" y="36"/>
                  </a:lnTo>
                  <a:lnTo>
                    <a:pt x="34" y="5"/>
                  </a:lnTo>
                  <a:lnTo>
                    <a:pt x="40" y="0"/>
                  </a:lnTo>
                  <a:lnTo>
                    <a:pt x="44" y="0"/>
                  </a:lnTo>
                  <a:lnTo>
                    <a:pt x="75" y="2"/>
                  </a:lnTo>
                  <a:lnTo>
                    <a:pt x="140" y="8"/>
                  </a:lnTo>
                  <a:lnTo>
                    <a:pt x="150" y="21"/>
                  </a:lnTo>
                  <a:lnTo>
                    <a:pt x="141" y="32"/>
                  </a:lnTo>
                  <a:lnTo>
                    <a:pt x="129" y="44"/>
                  </a:lnTo>
                  <a:lnTo>
                    <a:pt x="122" y="43"/>
                  </a:lnTo>
                  <a:lnTo>
                    <a:pt x="114" y="42"/>
                  </a:lnTo>
                  <a:lnTo>
                    <a:pt x="107" y="41"/>
                  </a:lnTo>
                  <a:lnTo>
                    <a:pt x="99" y="38"/>
                  </a:lnTo>
                  <a:lnTo>
                    <a:pt x="96" y="39"/>
                  </a:lnTo>
                  <a:lnTo>
                    <a:pt x="95" y="39"/>
                  </a:lnTo>
                  <a:lnTo>
                    <a:pt x="81" y="59"/>
                  </a:lnTo>
                  <a:lnTo>
                    <a:pt x="83" y="72"/>
                  </a:lnTo>
                  <a:lnTo>
                    <a:pt x="83" y="73"/>
                  </a:lnTo>
                  <a:lnTo>
                    <a:pt x="75" y="81"/>
                  </a:lnTo>
                  <a:lnTo>
                    <a:pt x="71" y="83"/>
                  </a:lnTo>
                  <a:lnTo>
                    <a:pt x="66" y="81"/>
                  </a:lnTo>
                  <a:lnTo>
                    <a:pt x="64" y="80"/>
                  </a:lnTo>
                  <a:close/>
                </a:path>
              </a:pathLst>
            </a:custGeom>
            <a:solidFill>
              <a:schemeClr val="accent4">
                <a:lumMod val="40000"/>
                <a:lumOff val="6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0" name="Freeform 9"/>
            <p:cNvSpPr>
              <a:spLocks/>
            </p:cNvSpPr>
            <p:nvPr/>
          </p:nvSpPr>
          <p:spPr bwMode="auto">
            <a:xfrm>
              <a:off x="2397" y="654"/>
              <a:ext cx="1058" cy="2091"/>
            </a:xfrm>
            <a:custGeom>
              <a:avLst/>
              <a:gdLst/>
              <a:ahLst/>
              <a:cxnLst>
                <a:cxn ang="0">
                  <a:pos x="210" y="259"/>
                </a:cxn>
                <a:cxn ang="0">
                  <a:pos x="210" y="270"/>
                </a:cxn>
                <a:cxn ang="0">
                  <a:pos x="267" y="277"/>
                </a:cxn>
                <a:cxn ang="0">
                  <a:pos x="274" y="291"/>
                </a:cxn>
                <a:cxn ang="0">
                  <a:pos x="387" y="138"/>
                </a:cxn>
                <a:cxn ang="0">
                  <a:pos x="562" y="54"/>
                </a:cxn>
                <a:cxn ang="0">
                  <a:pos x="719" y="24"/>
                </a:cxn>
                <a:cxn ang="0">
                  <a:pos x="778" y="78"/>
                </a:cxn>
                <a:cxn ang="0">
                  <a:pos x="796" y="101"/>
                </a:cxn>
                <a:cxn ang="0">
                  <a:pos x="813" y="113"/>
                </a:cxn>
                <a:cxn ang="0">
                  <a:pos x="914" y="112"/>
                </a:cxn>
                <a:cxn ang="0">
                  <a:pos x="922" y="107"/>
                </a:cxn>
                <a:cxn ang="0">
                  <a:pos x="962" y="99"/>
                </a:cxn>
                <a:cxn ang="0">
                  <a:pos x="1018" y="102"/>
                </a:cxn>
                <a:cxn ang="0">
                  <a:pos x="1036" y="112"/>
                </a:cxn>
                <a:cxn ang="0">
                  <a:pos x="1055" y="103"/>
                </a:cxn>
                <a:cxn ang="0">
                  <a:pos x="870" y="369"/>
                </a:cxn>
                <a:cxn ang="0">
                  <a:pos x="756" y="517"/>
                </a:cxn>
                <a:cxn ang="0">
                  <a:pos x="760" y="1697"/>
                </a:cxn>
                <a:cxn ang="0">
                  <a:pos x="944" y="1962"/>
                </a:cxn>
                <a:cxn ang="0">
                  <a:pos x="880" y="1967"/>
                </a:cxn>
                <a:cxn ang="0">
                  <a:pos x="690" y="2005"/>
                </a:cxn>
                <a:cxn ang="0">
                  <a:pos x="500" y="2091"/>
                </a:cxn>
                <a:cxn ang="0">
                  <a:pos x="485" y="1983"/>
                </a:cxn>
                <a:cxn ang="0">
                  <a:pos x="488" y="1952"/>
                </a:cxn>
                <a:cxn ang="0">
                  <a:pos x="436" y="1802"/>
                </a:cxn>
                <a:cxn ang="0">
                  <a:pos x="424" y="1784"/>
                </a:cxn>
                <a:cxn ang="0">
                  <a:pos x="371" y="1606"/>
                </a:cxn>
                <a:cxn ang="0">
                  <a:pos x="353" y="1593"/>
                </a:cxn>
                <a:cxn ang="0">
                  <a:pos x="315" y="1577"/>
                </a:cxn>
                <a:cxn ang="0">
                  <a:pos x="291" y="1505"/>
                </a:cxn>
                <a:cxn ang="0">
                  <a:pos x="207" y="1449"/>
                </a:cxn>
                <a:cxn ang="0">
                  <a:pos x="148" y="1432"/>
                </a:cxn>
                <a:cxn ang="0">
                  <a:pos x="127" y="1421"/>
                </a:cxn>
                <a:cxn ang="0">
                  <a:pos x="97" y="1421"/>
                </a:cxn>
                <a:cxn ang="0">
                  <a:pos x="47" y="1433"/>
                </a:cxn>
                <a:cxn ang="0">
                  <a:pos x="15" y="1365"/>
                </a:cxn>
                <a:cxn ang="0">
                  <a:pos x="19" y="1353"/>
                </a:cxn>
                <a:cxn ang="0">
                  <a:pos x="18" y="1244"/>
                </a:cxn>
                <a:cxn ang="0">
                  <a:pos x="155" y="1178"/>
                </a:cxn>
                <a:cxn ang="0">
                  <a:pos x="171" y="1146"/>
                </a:cxn>
                <a:cxn ang="0">
                  <a:pos x="251" y="1089"/>
                </a:cxn>
                <a:cxn ang="0">
                  <a:pos x="208" y="977"/>
                </a:cxn>
                <a:cxn ang="0">
                  <a:pos x="252" y="909"/>
                </a:cxn>
                <a:cxn ang="0">
                  <a:pos x="173" y="850"/>
                </a:cxn>
                <a:cxn ang="0">
                  <a:pos x="162" y="835"/>
                </a:cxn>
                <a:cxn ang="0">
                  <a:pos x="143" y="797"/>
                </a:cxn>
                <a:cxn ang="0">
                  <a:pos x="124" y="783"/>
                </a:cxn>
                <a:cxn ang="0">
                  <a:pos x="108" y="759"/>
                </a:cxn>
                <a:cxn ang="0">
                  <a:pos x="83" y="681"/>
                </a:cxn>
                <a:cxn ang="0">
                  <a:pos x="61" y="582"/>
                </a:cxn>
                <a:cxn ang="0">
                  <a:pos x="93" y="568"/>
                </a:cxn>
                <a:cxn ang="0">
                  <a:pos x="138" y="453"/>
                </a:cxn>
                <a:cxn ang="0">
                  <a:pos x="178" y="431"/>
                </a:cxn>
                <a:cxn ang="0">
                  <a:pos x="192" y="426"/>
                </a:cxn>
                <a:cxn ang="0">
                  <a:pos x="210" y="405"/>
                </a:cxn>
                <a:cxn ang="0">
                  <a:pos x="199" y="268"/>
                </a:cxn>
              </a:cxnLst>
              <a:rect l="0" t="0" r="r" b="b"/>
              <a:pathLst>
                <a:path w="1058" h="2091">
                  <a:moveTo>
                    <a:pt x="199" y="268"/>
                  </a:moveTo>
                  <a:lnTo>
                    <a:pt x="207" y="259"/>
                  </a:lnTo>
                  <a:lnTo>
                    <a:pt x="208" y="259"/>
                  </a:lnTo>
                  <a:lnTo>
                    <a:pt x="210" y="259"/>
                  </a:lnTo>
                  <a:lnTo>
                    <a:pt x="211" y="259"/>
                  </a:lnTo>
                  <a:lnTo>
                    <a:pt x="213" y="259"/>
                  </a:lnTo>
                  <a:lnTo>
                    <a:pt x="214" y="262"/>
                  </a:lnTo>
                  <a:lnTo>
                    <a:pt x="210" y="270"/>
                  </a:lnTo>
                  <a:lnTo>
                    <a:pt x="240" y="273"/>
                  </a:lnTo>
                  <a:lnTo>
                    <a:pt x="250" y="271"/>
                  </a:lnTo>
                  <a:lnTo>
                    <a:pt x="265" y="274"/>
                  </a:lnTo>
                  <a:lnTo>
                    <a:pt x="267" y="277"/>
                  </a:lnTo>
                  <a:lnTo>
                    <a:pt x="265" y="283"/>
                  </a:lnTo>
                  <a:lnTo>
                    <a:pt x="268" y="287"/>
                  </a:lnTo>
                  <a:lnTo>
                    <a:pt x="270" y="288"/>
                  </a:lnTo>
                  <a:lnTo>
                    <a:pt x="274" y="291"/>
                  </a:lnTo>
                  <a:lnTo>
                    <a:pt x="286" y="291"/>
                  </a:lnTo>
                  <a:lnTo>
                    <a:pt x="298" y="259"/>
                  </a:lnTo>
                  <a:lnTo>
                    <a:pt x="359" y="201"/>
                  </a:lnTo>
                  <a:lnTo>
                    <a:pt x="387" y="138"/>
                  </a:lnTo>
                  <a:lnTo>
                    <a:pt x="431" y="119"/>
                  </a:lnTo>
                  <a:lnTo>
                    <a:pt x="491" y="88"/>
                  </a:lnTo>
                  <a:lnTo>
                    <a:pt x="558" y="63"/>
                  </a:lnTo>
                  <a:lnTo>
                    <a:pt x="562" y="54"/>
                  </a:lnTo>
                  <a:lnTo>
                    <a:pt x="652" y="19"/>
                  </a:lnTo>
                  <a:lnTo>
                    <a:pt x="689" y="0"/>
                  </a:lnTo>
                  <a:lnTo>
                    <a:pt x="712" y="18"/>
                  </a:lnTo>
                  <a:lnTo>
                    <a:pt x="719" y="24"/>
                  </a:lnTo>
                  <a:lnTo>
                    <a:pt x="764" y="59"/>
                  </a:lnTo>
                  <a:lnTo>
                    <a:pt x="774" y="72"/>
                  </a:lnTo>
                  <a:lnTo>
                    <a:pt x="777" y="77"/>
                  </a:lnTo>
                  <a:lnTo>
                    <a:pt x="778" y="78"/>
                  </a:lnTo>
                  <a:lnTo>
                    <a:pt x="779" y="83"/>
                  </a:lnTo>
                  <a:lnTo>
                    <a:pt x="783" y="87"/>
                  </a:lnTo>
                  <a:lnTo>
                    <a:pt x="791" y="96"/>
                  </a:lnTo>
                  <a:lnTo>
                    <a:pt x="796" y="101"/>
                  </a:lnTo>
                  <a:lnTo>
                    <a:pt x="800" y="105"/>
                  </a:lnTo>
                  <a:lnTo>
                    <a:pt x="802" y="107"/>
                  </a:lnTo>
                  <a:lnTo>
                    <a:pt x="807" y="111"/>
                  </a:lnTo>
                  <a:lnTo>
                    <a:pt x="813" y="113"/>
                  </a:lnTo>
                  <a:lnTo>
                    <a:pt x="816" y="114"/>
                  </a:lnTo>
                  <a:lnTo>
                    <a:pt x="822" y="114"/>
                  </a:lnTo>
                  <a:lnTo>
                    <a:pt x="850" y="114"/>
                  </a:lnTo>
                  <a:lnTo>
                    <a:pt x="914" y="112"/>
                  </a:lnTo>
                  <a:lnTo>
                    <a:pt x="916" y="112"/>
                  </a:lnTo>
                  <a:lnTo>
                    <a:pt x="917" y="111"/>
                  </a:lnTo>
                  <a:lnTo>
                    <a:pt x="921" y="107"/>
                  </a:lnTo>
                  <a:lnTo>
                    <a:pt x="922" y="107"/>
                  </a:lnTo>
                  <a:lnTo>
                    <a:pt x="923" y="106"/>
                  </a:lnTo>
                  <a:lnTo>
                    <a:pt x="935" y="103"/>
                  </a:lnTo>
                  <a:lnTo>
                    <a:pt x="936" y="102"/>
                  </a:lnTo>
                  <a:lnTo>
                    <a:pt x="962" y="99"/>
                  </a:lnTo>
                  <a:lnTo>
                    <a:pt x="998" y="95"/>
                  </a:lnTo>
                  <a:lnTo>
                    <a:pt x="1000" y="95"/>
                  </a:lnTo>
                  <a:lnTo>
                    <a:pt x="1016" y="100"/>
                  </a:lnTo>
                  <a:lnTo>
                    <a:pt x="1018" y="102"/>
                  </a:lnTo>
                  <a:lnTo>
                    <a:pt x="1022" y="107"/>
                  </a:lnTo>
                  <a:lnTo>
                    <a:pt x="1025" y="108"/>
                  </a:lnTo>
                  <a:lnTo>
                    <a:pt x="1034" y="112"/>
                  </a:lnTo>
                  <a:lnTo>
                    <a:pt x="1036" y="112"/>
                  </a:lnTo>
                  <a:lnTo>
                    <a:pt x="1037" y="112"/>
                  </a:lnTo>
                  <a:lnTo>
                    <a:pt x="1040" y="112"/>
                  </a:lnTo>
                  <a:lnTo>
                    <a:pt x="1052" y="106"/>
                  </a:lnTo>
                  <a:lnTo>
                    <a:pt x="1055" y="103"/>
                  </a:lnTo>
                  <a:lnTo>
                    <a:pt x="1058" y="101"/>
                  </a:lnTo>
                  <a:lnTo>
                    <a:pt x="1055" y="107"/>
                  </a:lnTo>
                  <a:lnTo>
                    <a:pt x="1023" y="153"/>
                  </a:lnTo>
                  <a:lnTo>
                    <a:pt x="870" y="369"/>
                  </a:lnTo>
                  <a:lnTo>
                    <a:pt x="855" y="385"/>
                  </a:lnTo>
                  <a:lnTo>
                    <a:pt x="759" y="477"/>
                  </a:lnTo>
                  <a:lnTo>
                    <a:pt x="755" y="480"/>
                  </a:lnTo>
                  <a:lnTo>
                    <a:pt x="756" y="517"/>
                  </a:lnTo>
                  <a:lnTo>
                    <a:pt x="756" y="652"/>
                  </a:lnTo>
                  <a:lnTo>
                    <a:pt x="756" y="980"/>
                  </a:lnTo>
                  <a:lnTo>
                    <a:pt x="756" y="1412"/>
                  </a:lnTo>
                  <a:lnTo>
                    <a:pt x="760" y="1697"/>
                  </a:lnTo>
                  <a:lnTo>
                    <a:pt x="810" y="1763"/>
                  </a:lnTo>
                  <a:lnTo>
                    <a:pt x="886" y="1860"/>
                  </a:lnTo>
                  <a:lnTo>
                    <a:pt x="942" y="1936"/>
                  </a:lnTo>
                  <a:lnTo>
                    <a:pt x="944" y="1962"/>
                  </a:lnTo>
                  <a:lnTo>
                    <a:pt x="939" y="1964"/>
                  </a:lnTo>
                  <a:lnTo>
                    <a:pt x="924" y="1965"/>
                  </a:lnTo>
                  <a:lnTo>
                    <a:pt x="908" y="1966"/>
                  </a:lnTo>
                  <a:lnTo>
                    <a:pt x="880" y="1967"/>
                  </a:lnTo>
                  <a:lnTo>
                    <a:pt x="854" y="1968"/>
                  </a:lnTo>
                  <a:lnTo>
                    <a:pt x="782" y="1973"/>
                  </a:lnTo>
                  <a:lnTo>
                    <a:pt x="759" y="1974"/>
                  </a:lnTo>
                  <a:lnTo>
                    <a:pt x="690" y="2005"/>
                  </a:lnTo>
                  <a:lnTo>
                    <a:pt x="646" y="2025"/>
                  </a:lnTo>
                  <a:lnTo>
                    <a:pt x="610" y="2042"/>
                  </a:lnTo>
                  <a:lnTo>
                    <a:pt x="536" y="2075"/>
                  </a:lnTo>
                  <a:lnTo>
                    <a:pt x="500" y="2091"/>
                  </a:lnTo>
                  <a:lnTo>
                    <a:pt x="492" y="2059"/>
                  </a:lnTo>
                  <a:lnTo>
                    <a:pt x="486" y="2018"/>
                  </a:lnTo>
                  <a:lnTo>
                    <a:pt x="486" y="2015"/>
                  </a:lnTo>
                  <a:lnTo>
                    <a:pt x="485" y="1983"/>
                  </a:lnTo>
                  <a:lnTo>
                    <a:pt x="486" y="1980"/>
                  </a:lnTo>
                  <a:lnTo>
                    <a:pt x="486" y="1966"/>
                  </a:lnTo>
                  <a:lnTo>
                    <a:pt x="488" y="1953"/>
                  </a:lnTo>
                  <a:lnTo>
                    <a:pt x="488" y="1952"/>
                  </a:lnTo>
                  <a:lnTo>
                    <a:pt x="455" y="1910"/>
                  </a:lnTo>
                  <a:lnTo>
                    <a:pt x="450" y="1863"/>
                  </a:lnTo>
                  <a:lnTo>
                    <a:pt x="438" y="1803"/>
                  </a:lnTo>
                  <a:lnTo>
                    <a:pt x="436" y="1802"/>
                  </a:lnTo>
                  <a:lnTo>
                    <a:pt x="429" y="1794"/>
                  </a:lnTo>
                  <a:lnTo>
                    <a:pt x="426" y="1790"/>
                  </a:lnTo>
                  <a:lnTo>
                    <a:pt x="425" y="1787"/>
                  </a:lnTo>
                  <a:lnTo>
                    <a:pt x="424" y="1784"/>
                  </a:lnTo>
                  <a:lnTo>
                    <a:pt x="414" y="1737"/>
                  </a:lnTo>
                  <a:lnTo>
                    <a:pt x="408" y="1718"/>
                  </a:lnTo>
                  <a:lnTo>
                    <a:pt x="377" y="1619"/>
                  </a:lnTo>
                  <a:lnTo>
                    <a:pt x="371" y="1606"/>
                  </a:lnTo>
                  <a:lnTo>
                    <a:pt x="369" y="1602"/>
                  </a:lnTo>
                  <a:lnTo>
                    <a:pt x="367" y="1601"/>
                  </a:lnTo>
                  <a:lnTo>
                    <a:pt x="358" y="1595"/>
                  </a:lnTo>
                  <a:lnTo>
                    <a:pt x="353" y="1593"/>
                  </a:lnTo>
                  <a:lnTo>
                    <a:pt x="351" y="1592"/>
                  </a:lnTo>
                  <a:lnTo>
                    <a:pt x="341" y="1590"/>
                  </a:lnTo>
                  <a:lnTo>
                    <a:pt x="337" y="1589"/>
                  </a:lnTo>
                  <a:lnTo>
                    <a:pt x="315" y="1577"/>
                  </a:lnTo>
                  <a:lnTo>
                    <a:pt x="315" y="1577"/>
                  </a:lnTo>
                  <a:lnTo>
                    <a:pt x="312" y="1546"/>
                  </a:lnTo>
                  <a:lnTo>
                    <a:pt x="311" y="1528"/>
                  </a:lnTo>
                  <a:lnTo>
                    <a:pt x="291" y="1505"/>
                  </a:lnTo>
                  <a:lnTo>
                    <a:pt x="261" y="1473"/>
                  </a:lnTo>
                  <a:lnTo>
                    <a:pt x="258" y="1470"/>
                  </a:lnTo>
                  <a:lnTo>
                    <a:pt x="253" y="1467"/>
                  </a:lnTo>
                  <a:lnTo>
                    <a:pt x="207" y="1449"/>
                  </a:lnTo>
                  <a:lnTo>
                    <a:pt x="186" y="1443"/>
                  </a:lnTo>
                  <a:lnTo>
                    <a:pt x="173" y="1440"/>
                  </a:lnTo>
                  <a:lnTo>
                    <a:pt x="154" y="1436"/>
                  </a:lnTo>
                  <a:lnTo>
                    <a:pt x="148" y="1432"/>
                  </a:lnTo>
                  <a:lnTo>
                    <a:pt x="143" y="1427"/>
                  </a:lnTo>
                  <a:lnTo>
                    <a:pt x="139" y="1425"/>
                  </a:lnTo>
                  <a:lnTo>
                    <a:pt x="136" y="1424"/>
                  </a:lnTo>
                  <a:lnTo>
                    <a:pt x="127" y="1421"/>
                  </a:lnTo>
                  <a:lnTo>
                    <a:pt x="115" y="1418"/>
                  </a:lnTo>
                  <a:lnTo>
                    <a:pt x="107" y="1419"/>
                  </a:lnTo>
                  <a:lnTo>
                    <a:pt x="103" y="1419"/>
                  </a:lnTo>
                  <a:lnTo>
                    <a:pt x="97" y="1421"/>
                  </a:lnTo>
                  <a:lnTo>
                    <a:pt x="88" y="1426"/>
                  </a:lnTo>
                  <a:lnTo>
                    <a:pt x="76" y="1432"/>
                  </a:lnTo>
                  <a:lnTo>
                    <a:pt x="71" y="1433"/>
                  </a:lnTo>
                  <a:lnTo>
                    <a:pt x="47" y="1433"/>
                  </a:lnTo>
                  <a:lnTo>
                    <a:pt x="19" y="1433"/>
                  </a:lnTo>
                  <a:lnTo>
                    <a:pt x="18" y="1431"/>
                  </a:lnTo>
                  <a:lnTo>
                    <a:pt x="18" y="1422"/>
                  </a:lnTo>
                  <a:lnTo>
                    <a:pt x="15" y="1365"/>
                  </a:lnTo>
                  <a:lnTo>
                    <a:pt x="15" y="1364"/>
                  </a:lnTo>
                  <a:lnTo>
                    <a:pt x="18" y="1358"/>
                  </a:lnTo>
                  <a:lnTo>
                    <a:pt x="19" y="1354"/>
                  </a:lnTo>
                  <a:lnTo>
                    <a:pt x="19" y="1353"/>
                  </a:lnTo>
                  <a:lnTo>
                    <a:pt x="19" y="1350"/>
                  </a:lnTo>
                  <a:lnTo>
                    <a:pt x="17" y="1335"/>
                  </a:lnTo>
                  <a:lnTo>
                    <a:pt x="0" y="1263"/>
                  </a:lnTo>
                  <a:lnTo>
                    <a:pt x="18" y="1244"/>
                  </a:lnTo>
                  <a:lnTo>
                    <a:pt x="41" y="1221"/>
                  </a:lnTo>
                  <a:lnTo>
                    <a:pt x="43" y="1220"/>
                  </a:lnTo>
                  <a:lnTo>
                    <a:pt x="142" y="1182"/>
                  </a:lnTo>
                  <a:lnTo>
                    <a:pt x="155" y="1178"/>
                  </a:lnTo>
                  <a:lnTo>
                    <a:pt x="156" y="1173"/>
                  </a:lnTo>
                  <a:lnTo>
                    <a:pt x="157" y="1167"/>
                  </a:lnTo>
                  <a:lnTo>
                    <a:pt x="161" y="1160"/>
                  </a:lnTo>
                  <a:lnTo>
                    <a:pt x="171" y="1146"/>
                  </a:lnTo>
                  <a:lnTo>
                    <a:pt x="203" y="1107"/>
                  </a:lnTo>
                  <a:lnTo>
                    <a:pt x="210" y="1103"/>
                  </a:lnTo>
                  <a:lnTo>
                    <a:pt x="223" y="1098"/>
                  </a:lnTo>
                  <a:lnTo>
                    <a:pt x="251" y="1089"/>
                  </a:lnTo>
                  <a:lnTo>
                    <a:pt x="245" y="1078"/>
                  </a:lnTo>
                  <a:lnTo>
                    <a:pt x="233" y="1044"/>
                  </a:lnTo>
                  <a:lnTo>
                    <a:pt x="225" y="1022"/>
                  </a:lnTo>
                  <a:lnTo>
                    <a:pt x="208" y="977"/>
                  </a:lnTo>
                  <a:lnTo>
                    <a:pt x="191" y="933"/>
                  </a:lnTo>
                  <a:lnTo>
                    <a:pt x="207" y="925"/>
                  </a:lnTo>
                  <a:lnTo>
                    <a:pt x="234" y="915"/>
                  </a:lnTo>
                  <a:lnTo>
                    <a:pt x="252" y="909"/>
                  </a:lnTo>
                  <a:lnTo>
                    <a:pt x="219" y="879"/>
                  </a:lnTo>
                  <a:lnTo>
                    <a:pt x="210" y="873"/>
                  </a:lnTo>
                  <a:lnTo>
                    <a:pt x="195" y="863"/>
                  </a:lnTo>
                  <a:lnTo>
                    <a:pt x="173" y="850"/>
                  </a:lnTo>
                  <a:lnTo>
                    <a:pt x="169" y="849"/>
                  </a:lnTo>
                  <a:lnTo>
                    <a:pt x="165" y="844"/>
                  </a:lnTo>
                  <a:lnTo>
                    <a:pt x="162" y="839"/>
                  </a:lnTo>
                  <a:lnTo>
                    <a:pt x="162" y="835"/>
                  </a:lnTo>
                  <a:lnTo>
                    <a:pt x="161" y="829"/>
                  </a:lnTo>
                  <a:lnTo>
                    <a:pt x="160" y="825"/>
                  </a:lnTo>
                  <a:lnTo>
                    <a:pt x="156" y="819"/>
                  </a:lnTo>
                  <a:lnTo>
                    <a:pt x="143" y="797"/>
                  </a:lnTo>
                  <a:lnTo>
                    <a:pt x="137" y="792"/>
                  </a:lnTo>
                  <a:lnTo>
                    <a:pt x="130" y="787"/>
                  </a:lnTo>
                  <a:lnTo>
                    <a:pt x="126" y="785"/>
                  </a:lnTo>
                  <a:lnTo>
                    <a:pt x="124" y="783"/>
                  </a:lnTo>
                  <a:lnTo>
                    <a:pt x="120" y="778"/>
                  </a:lnTo>
                  <a:lnTo>
                    <a:pt x="118" y="773"/>
                  </a:lnTo>
                  <a:lnTo>
                    <a:pt x="111" y="762"/>
                  </a:lnTo>
                  <a:lnTo>
                    <a:pt x="108" y="759"/>
                  </a:lnTo>
                  <a:lnTo>
                    <a:pt x="82" y="708"/>
                  </a:lnTo>
                  <a:lnTo>
                    <a:pt x="82" y="703"/>
                  </a:lnTo>
                  <a:lnTo>
                    <a:pt x="82" y="699"/>
                  </a:lnTo>
                  <a:lnTo>
                    <a:pt x="83" y="681"/>
                  </a:lnTo>
                  <a:lnTo>
                    <a:pt x="65" y="595"/>
                  </a:lnTo>
                  <a:lnTo>
                    <a:pt x="61" y="587"/>
                  </a:lnTo>
                  <a:lnTo>
                    <a:pt x="61" y="587"/>
                  </a:lnTo>
                  <a:lnTo>
                    <a:pt x="61" y="582"/>
                  </a:lnTo>
                  <a:lnTo>
                    <a:pt x="63" y="581"/>
                  </a:lnTo>
                  <a:lnTo>
                    <a:pt x="67" y="580"/>
                  </a:lnTo>
                  <a:lnTo>
                    <a:pt x="90" y="573"/>
                  </a:lnTo>
                  <a:lnTo>
                    <a:pt x="93" y="568"/>
                  </a:lnTo>
                  <a:lnTo>
                    <a:pt x="94" y="563"/>
                  </a:lnTo>
                  <a:lnTo>
                    <a:pt x="112" y="513"/>
                  </a:lnTo>
                  <a:lnTo>
                    <a:pt x="127" y="473"/>
                  </a:lnTo>
                  <a:lnTo>
                    <a:pt x="138" y="453"/>
                  </a:lnTo>
                  <a:lnTo>
                    <a:pt x="141" y="450"/>
                  </a:lnTo>
                  <a:lnTo>
                    <a:pt x="143" y="449"/>
                  </a:lnTo>
                  <a:lnTo>
                    <a:pt x="169" y="435"/>
                  </a:lnTo>
                  <a:lnTo>
                    <a:pt x="178" y="431"/>
                  </a:lnTo>
                  <a:lnTo>
                    <a:pt x="181" y="430"/>
                  </a:lnTo>
                  <a:lnTo>
                    <a:pt x="186" y="429"/>
                  </a:lnTo>
                  <a:lnTo>
                    <a:pt x="190" y="427"/>
                  </a:lnTo>
                  <a:lnTo>
                    <a:pt x="192" y="426"/>
                  </a:lnTo>
                  <a:lnTo>
                    <a:pt x="195" y="424"/>
                  </a:lnTo>
                  <a:lnTo>
                    <a:pt x="208" y="411"/>
                  </a:lnTo>
                  <a:lnTo>
                    <a:pt x="210" y="407"/>
                  </a:lnTo>
                  <a:lnTo>
                    <a:pt x="210" y="405"/>
                  </a:lnTo>
                  <a:lnTo>
                    <a:pt x="209" y="347"/>
                  </a:lnTo>
                  <a:lnTo>
                    <a:pt x="203" y="336"/>
                  </a:lnTo>
                  <a:lnTo>
                    <a:pt x="199" y="283"/>
                  </a:lnTo>
                  <a:lnTo>
                    <a:pt x="199" y="268"/>
                  </a:lnTo>
                  <a:close/>
                </a:path>
              </a:pathLst>
            </a:custGeom>
            <a:solidFill>
              <a:schemeClr val="accent4">
                <a:lumMod val="5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1" name="Freeform 10"/>
            <p:cNvSpPr>
              <a:spLocks/>
            </p:cNvSpPr>
            <p:nvPr/>
          </p:nvSpPr>
          <p:spPr bwMode="auto">
            <a:xfrm>
              <a:off x="856" y="1956"/>
              <a:ext cx="463" cy="562"/>
            </a:xfrm>
            <a:custGeom>
              <a:avLst/>
              <a:gdLst/>
              <a:ahLst/>
              <a:cxnLst>
                <a:cxn ang="0">
                  <a:pos x="191" y="523"/>
                </a:cxn>
                <a:cxn ang="0">
                  <a:pos x="51" y="444"/>
                </a:cxn>
                <a:cxn ang="0">
                  <a:pos x="32" y="432"/>
                </a:cxn>
                <a:cxn ang="0">
                  <a:pos x="0" y="432"/>
                </a:cxn>
                <a:cxn ang="0">
                  <a:pos x="0" y="250"/>
                </a:cxn>
                <a:cxn ang="0">
                  <a:pos x="11" y="189"/>
                </a:cxn>
                <a:cxn ang="0">
                  <a:pos x="15" y="135"/>
                </a:cxn>
                <a:cxn ang="0">
                  <a:pos x="13" y="116"/>
                </a:cxn>
                <a:cxn ang="0">
                  <a:pos x="21" y="111"/>
                </a:cxn>
                <a:cxn ang="0">
                  <a:pos x="48" y="63"/>
                </a:cxn>
                <a:cxn ang="0">
                  <a:pos x="56" y="33"/>
                </a:cxn>
                <a:cxn ang="0">
                  <a:pos x="63" y="25"/>
                </a:cxn>
                <a:cxn ang="0">
                  <a:pos x="100" y="3"/>
                </a:cxn>
                <a:cxn ang="0">
                  <a:pos x="104" y="1"/>
                </a:cxn>
                <a:cxn ang="0">
                  <a:pos x="145" y="0"/>
                </a:cxn>
                <a:cxn ang="0">
                  <a:pos x="149" y="1"/>
                </a:cxn>
                <a:cxn ang="0">
                  <a:pos x="155" y="8"/>
                </a:cxn>
                <a:cxn ang="0">
                  <a:pos x="167" y="36"/>
                </a:cxn>
                <a:cxn ang="0">
                  <a:pos x="197" y="70"/>
                </a:cxn>
                <a:cxn ang="0">
                  <a:pos x="198" y="74"/>
                </a:cxn>
                <a:cxn ang="0">
                  <a:pos x="196" y="93"/>
                </a:cxn>
                <a:cxn ang="0">
                  <a:pos x="242" y="109"/>
                </a:cxn>
                <a:cxn ang="0">
                  <a:pos x="268" y="106"/>
                </a:cxn>
                <a:cxn ang="0">
                  <a:pos x="275" y="105"/>
                </a:cxn>
                <a:cxn ang="0">
                  <a:pos x="294" y="114"/>
                </a:cxn>
                <a:cxn ang="0">
                  <a:pos x="299" y="115"/>
                </a:cxn>
                <a:cxn ang="0">
                  <a:pos x="374" y="121"/>
                </a:cxn>
                <a:cxn ang="0">
                  <a:pos x="382" y="118"/>
                </a:cxn>
                <a:cxn ang="0">
                  <a:pos x="384" y="112"/>
                </a:cxn>
                <a:cxn ang="0">
                  <a:pos x="388" y="109"/>
                </a:cxn>
                <a:cxn ang="0">
                  <a:pos x="391" y="108"/>
                </a:cxn>
                <a:cxn ang="0">
                  <a:pos x="424" y="112"/>
                </a:cxn>
                <a:cxn ang="0">
                  <a:pos x="426" y="114"/>
                </a:cxn>
                <a:cxn ang="0">
                  <a:pos x="462" y="162"/>
                </a:cxn>
                <a:cxn ang="0">
                  <a:pos x="463" y="170"/>
                </a:cxn>
                <a:cxn ang="0">
                  <a:pos x="460" y="184"/>
                </a:cxn>
                <a:cxn ang="0">
                  <a:pos x="448" y="182"/>
                </a:cxn>
                <a:cxn ang="0">
                  <a:pos x="433" y="170"/>
                </a:cxn>
                <a:cxn ang="0">
                  <a:pos x="424" y="158"/>
                </a:cxn>
                <a:cxn ang="0">
                  <a:pos x="403" y="153"/>
                </a:cxn>
                <a:cxn ang="0">
                  <a:pos x="373" y="170"/>
                </a:cxn>
                <a:cxn ang="0">
                  <a:pos x="355" y="219"/>
                </a:cxn>
                <a:cxn ang="0">
                  <a:pos x="359" y="235"/>
                </a:cxn>
                <a:cxn ang="0">
                  <a:pos x="362" y="241"/>
                </a:cxn>
                <a:cxn ang="0">
                  <a:pos x="366" y="244"/>
                </a:cxn>
                <a:cxn ang="0">
                  <a:pos x="382" y="360"/>
                </a:cxn>
                <a:cxn ang="0">
                  <a:pos x="338" y="399"/>
                </a:cxn>
                <a:cxn ang="0">
                  <a:pos x="258" y="422"/>
                </a:cxn>
                <a:cxn ang="0">
                  <a:pos x="242" y="421"/>
                </a:cxn>
                <a:cxn ang="0">
                  <a:pos x="240" y="418"/>
                </a:cxn>
                <a:cxn ang="0">
                  <a:pos x="235" y="420"/>
                </a:cxn>
                <a:cxn ang="0">
                  <a:pos x="216" y="433"/>
                </a:cxn>
                <a:cxn ang="0">
                  <a:pos x="215" y="435"/>
                </a:cxn>
                <a:cxn ang="0">
                  <a:pos x="223" y="464"/>
                </a:cxn>
                <a:cxn ang="0">
                  <a:pos x="244" y="494"/>
                </a:cxn>
                <a:cxn ang="0">
                  <a:pos x="258" y="541"/>
                </a:cxn>
                <a:cxn ang="0">
                  <a:pos x="263" y="562"/>
                </a:cxn>
              </a:cxnLst>
              <a:rect l="0" t="0" r="r" b="b"/>
              <a:pathLst>
                <a:path w="463" h="562">
                  <a:moveTo>
                    <a:pt x="263" y="562"/>
                  </a:moveTo>
                  <a:lnTo>
                    <a:pt x="191" y="523"/>
                  </a:lnTo>
                  <a:lnTo>
                    <a:pt x="162" y="506"/>
                  </a:lnTo>
                  <a:lnTo>
                    <a:pt x="51" y="444"/>
                  </a:lnTo>
                  <a:lnTo>
                    <a:pt x="33" y="432"/>
                  </a:lnTo>
                  <a:lnTo>
                    <a:pt x="32" y="432"/>
                  </a:lnTo>
                  <a:lnTo>
                    <a:pt x="9" y="432"/>
                  </a:lnTo>
                  <a:lnTo>
                    <a:pt x="0" y="432"/>
                  </a:lnTo>
                  <a:lnTo>
                    <a:pt x="1" y="415"/>
                  </a:lnTo>
                  <a:lnTo>
                    <a:pt x="0" y="250"/>
                  </a:lnTo>
                  <a:lnTo>
                    <a:pt x="9" y="193"/>
                  </a:lnTo>
                  <a:lnTo>
                    <a:pt x="11" y="189"/>
                  </a:lnTo>
                  <a:lnTo>
                    <a:pt x="19" y="146"/>
                  </a:lnTo>
                  <a:lnTo>
                    <a:pt x="15" y="135"/>
                  </a:lnTo>
                  <a:lnTo>
                    <a:pt x="11" y="117"/>
                  </a:lnTo>
                  <a:lnTo>
                    <a:pt x="13" y="116"/>
                  </a:lnTo>
                  <a:lnTo>
                    <a:pt x="17" y="115"/>
                  </a:lnTo>
                  <a:lnTo>
                    <a:pt x="21" y="111"/>
                  </a:lnTo>
                  <a:lnTo>
                    <a:pt x="25" y="106"/>
                  </a:lnTo>
                  <a:lnTo>
                    <a:pt x="48" y="63"/>
                  </a:lnTo>
                  <a:lnTo>
                    <a:pt x="55" y="39"/>
                  </a:lnTo>
                  <a:lnTo>
                    <a:pt x="56" y="33"/>
                  </a:lnTo>
                  <a:lnTo>
                    <a:pt x="59" y="31"/>
                  </a:lnTo>
                  <a:lnTo>
                    <a:pt x="63" y="25"/>
                  </a:lnTo>
                  <a:lnTo>
                    <a:pt x="74" y="18"/>
                  </a:lnTo>
                  <a:lnTo>
                    <a:pt x="100" y="3"/>
                  </a:lnTo>
                  <a:lnTo>
                    <a:pt x="101" y="2"/>
                  </a:lnTo>
                  <a:lnTo>
                    <a:pt x="104" y="1"/>
                  </a:lnTo>
                  <a:lnTo>
                    <a:pt x="109" y="1"/>
                  </a:lnTo>
                  <a:lnTo>
                    <a:pt x="145" y="0"/>
                  </a:lnTo>
                  <a:lnTo>
                    <a:pt x="148" y="0"/>
                  </a:lnTo>
                  <a:lnTo>
                    <a:pt x="149" y="1"/>
                  </a:lnTo>
                  <a:lnTo>
                    <a:pt x="152" y="6"/>
                  </a:lnTo>
                  <a:lnTo>
                    <a:pt x="155" y="8"/>
                  </a:lnTo>
                  <a:lnTo>
                    <a:pt x="157" y="14"/>
                  </a:lnTo>
                  <a:lnTo>
                    <a:pt x="167" y="36"/>
                  </a:lnTo>
                  <a:lnTo>
                    <a:pt x="193" y="67"/>
                  </a:lnTo>
                  <a:lnTo>
                    <a:pt x="197" y="70"/>
                  </a:lnTo>
                  <a:lnTo>
                    <a:pt x="198" y="72"/>
                  </a:lnTo>
                  <a:lnTo>
                    <a:pt x="198" y="74"/>
                  </a:lnTo>
                  <a:lnTo>
                    <a:pt x="198" y="90"/>
                  </a:lnTo>
                  <a:lnTo>
                    <a:pt x="196" y="93"/>
                  </a:lnTo>
                  <a:lnTo>
                    <a:pt x="210" y="106"/>
                  </a:lnTo>
                  <a:lnTo>
                    <a:pt x="242" y="109"/>
                  </a:lnTo>
                  <a:lnTo>
                    <a:pt x="245" y="109"/>
                  </a:lnTo>
                  <a:lnTo>
                    <a:pt x="268" y="106"/>
                  </a:lnTo>
                  <a:lnTo>
                    <a:pt x="271" y="106"/>
                  </a:lnTo>
                  <a:lnTo>
                    <a:pt x="275" y="105"/>
                  </a:lnTo>
                  <a:lnTo>
                    <a:pt x="276" y="104"/>
                  </a:lnTo>
                  <a:lnTo>
                    <a:pt x="294" y="114"/>
                  </a:lnTo>
                  <a:lnTo>
                    <a:pt x="295" y="114"/>
                  </a:lnTo>
                  <a:lnTo>
                    <a:pt x="299" y="115"/>
                  </a:lnTo>
                  <a:lnTo>
                    <a:pt x="373" y="122"/>
                  </a:lnTo>
                  <a:lnTo>
                    <a:pt x="374" y="121"/>
                  </a:lnTo>
                  <a:lnTo>
                    <a:pt x="378" y="120"/>
                  </a:lnTo>
                  <a:lnTo>
                    <a:pt x="382" y="118"/>
                  </a:lnTo>
                  <a:lnTo>
                    <a:pt x="382" y="117"/>
                  </a:lnTo>
                  <a:lnTo>
                    <a:pt x="384" y="112"/>
                  </a:lnTo>
                  <a:lnTo>
                    <a:pt x="385" y="110"/>
                  </a:lnTo>
                  <a:lnTo>
                    <a:pt x="388" y="109"/>
                  </a:lnTo>
                  <a:lnTo>
                    <a:pt x="389" y="108"/>
                  </a:lnTo>
                  <a:lnTo>
                    <a:pt x="391" y="108"/>
                  </a:lnTo>
                  <a:lnTo>
                    <a:pt x="419" y="111"/>
                  </a:lnTo>
                  <a:lnTo>
                    <a:pt x="424" y="112"/>
                  </a:lnTo>
                  <a:lnTo>
                    <a:pt x="425" y="112"/>
                  </a:lnTo>
                  <a:lnTo>
                    <a:pt x="426" y="114"/>
                  </a:lnTo>
                  <a:lnTo>
                    <a:pt x="428" y="116"/>
                  </a:lnTo>
                  <a:lnTo>
                    <a:pt x="462" y="162"/>
                  </a:lnTo>
                  <a:lnTo>
                    <a:pt x="463" y="164"/>
                  </a:lnTo>
                  <a:lnTo>
                    <a:pt x="463" y="170"/>
                  </a:lnTo>
                  <a:lnTo>
                    <a:pt x="463" y="175"/>
                  </a:lnTo>
                  <a:lnTo>
                    <a:pt x="460" y="184"/>
                  </a:lnTo>
                  <a:lnTo>
                    <a:pt x="450" y="183"/>
                  </a:lnTo>
                  <a:lnTo>
                    <a:pt x="448" y="182"/>
                  </a:lnTo>
                  <a:lnTo>
                    <a:pt x="446" y="181"/>
                  </a:lnTo>
                  <a:lnTo>
                    <a:pt x="433" y="170"/>
                  </a:lnTo>
                  <a:lnTo>
                    <a:pt x="426" y="160"/>
                  </a:lnTo>
                  <a:lnTo>
                    <a:pt x="424" y="158"/>
                  </a:lnTo>
                  <a:lnTo>
                    <a:pt x="422" y="157"/>
                  </a:lnTo>
                  <a:lnTo>
                    <a:pt x="403" y="153"/>
                  </a:lnTo>
                  <a:lnTo>
                    <a:pt x="389" y="158"/>
                  </a:lnTo>
                  <a:lnTo>
                    <a:pt x="373" y="170"/>
                  </a:lnTo>
                  <a:lnTo>
                    <a:pt x="370" y="174"/>
                  </a:lnTo>
                  <a:lnTo>
                    <a:pt x="355" y="219"/>
                  </a:lnTo>
                  <a:lnTo>
                    <a:pt x="355" y="225"/>
                  </a:lnTo>
                  <a:lnTo>
                    <a:pt x="359" y="235"/>
                  </a:lnTo>
                  <a:lnTo>
                    <a:pt x="360" y="237"/>
                  </a:lnTo>
                  <a:lnTo>
                    <a:pt x="362" y="241"/>
                  </a:lnTo>
                  <a:lnTo>
                    <a:pt x="364" y="242"/>
                  </a:lnTo>
                  <a:lnTo>
                    <a:pt x="366" y="244"/>
                  </a:lnTo>
                  <a:lnTo>
                    <a:pt x="366" y="247"/>
                  </a:lnTo>
                  <a:lnTo>
                    <a:pt x="382" y="360"/>
                  </a:lnTo>
                  <a:lnTo>
                    <a:pt x="354" y="394"/>
                  </a:lnTo>
                  <a:lnTo>
                    <a:pt x="338" y="399"/>
                  </a:lnTo>
                  <a:lnTo>
                    <a:pt x="286" y="415"/>
                  </a:lnTo>
                  <a:lnTo>
                    <a:pt x="258" y="422"/>
                  </a:lnTo>
                  <a:lnTo>
                    <a:pt x="254" y="422"/>
                  </a:lnTo>
                  <a:lnTo>
                    <a:pt x="242" y="421"/>
                  </a:lnTo>
                  <a:lnTo>
                    <a:pt x="242" y="420"/>
                  </a:lnTo>
                  <a:lnTo>
                    <a:pt x="240" y="418"/>
                  </a:lnTo>
                  <a:lnTo>
                    <a:pt x="239" y="418"/>
                  </a:lnTo>
                  <a:lnTo>
                    <a:pt x="235" y="420"/>
                  </a:lnTo>
                  <a:lnTo>
                    <a:pt x="222" y="427"/>
                  </a:lnTo>
                  <a:lnTo>
                    <a:pt x="216" y="433"/>
                  </a:lnTo>
                  <a:lnTo>
                    <a:pt x="215" y="433"/>
                  </a:lnTo>
                  <a:lnTo>
                    <a:pt x="215" y="435"/>
                  </a:lnTo>
                  <a:lnTo>
                    <a:pt x="214" y="439"/>
                  </a:lnTo>
                  <a:lnTo>
                    <a:pt x="223" y="464"/>
                  </a:lnTo>
                  <a:lnTo>
                    <a:pt x="234" y="487"/>
                  </a:lnTo>
                  <a:lnTo>
                    <a:pt x="244" y="494"/>
                  </a:lnTo>
                  <a:lnTo>
                    <a:pt x="248" y="496"/>
                  </a:lnTo>
                  <a:lnTo>
                    <a:pt x="258" y="541"/>
                  </a:lnTo>
                  <a:lnTo>
                    <a:pt x="262" y="559"/>
                  </a:lnTo>
                  <a:lnTo>
                    <a:pt x="263" y="562"/>
                  </a:lnTo>
                  <a:close/>
                </a:path>
              </a:pathLst>
            </a:custGeom>
            <a:solidFill>
              <a:schemeClr val="accent4">
                <a:lumMod val="20000"/>
                <a:lumOff val="8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2" name="Freeform 12"/>
            <p:cNvSpPr>
              <a:spLocks/>
            </p:cNvSpPr>
            <p:nvPr/>
          </p:nvSpPr>
          <p:spPr bwMode="auto">
            <a:xfrm>
              <a:off x="852" y="1690"/>
              <a:ext cx="416" cy="381"/>
            </a:xfrm>
            <a:custGeom>
              <a:avLst/>
              <a:gdLst/>
              <a:ahLst/>
              <a:cxnLst>
                <a:cxn ang="0">
                  <a:pos x="275" y="370"/>
                </a:cxn>
                <a:cxn ang="0">
                  <a:pos x="246" y="373"/>
                </a:cxn>
                <a:cxn ang="0">
                  <a:pos x="202" y="354"/>
                </a:cxn>
                <a:cxn ang="0">
                  <a:pos x="201" y="334"/>
                </a:cxn>
                <a:cxn ang="0">
                  <a:pos x="161" y="278"/>
                </a:cxn>
                <a:cxn ang="0">
                  <a:pos x="153" y="265"/>
                </a:cxn>
                <a:cxn ang="0">
                  <a:pos x="113" y="265"/>
                </a:cxn>
                <a:cxn ang="0">
                  <a:pos x="104" y="267"/>
                </a:cxn>
                <a:cxn ang="0">
                  <a:pos x="63" y="295"/>
                </a:cxn>
                <a:cxn ang="0">
                  <a:pos x="52" y="327"/>
                </a:cxn>
                <a:cxn ang="0">
                  <a:pos x="21" y="379"/>
                </a:cxn>
                <a:cxn ang="0">
                  <a:pos x="10" y="366"/>
                </a:cxn>
                <a:cxn ang="0">
                  <a:pos x="0" y="332"/>
                </a:cxn>
                <a:cxn ang="0">
                  <a:pos x="65" y="238"/>
                </a:cxn>
                <a:cxn ang="0">
                  <a:pos x="88" y="163"/>
                </a:cxn>
                <a:cxn ang="0">
                  <a:pos x="112" y="156"/>
                </a:cxn>
                <a:cxn ang="0">
                  <a:pos x="120" y="152"/>
                </a:cxn>
                <a:cxn ang="0">
                  <a:pos x="176" y="79"/>
                </a:cxn>
                <a:cxn ang="0">
                  <a:pos x="190" y="44"/>
                </a:cxn>
                <a:cxn ang="0">
                  <a:pos x="189" y="33"/>
                </a:cxn>
                <a:cxn ang="0">
                  <a:pos x="190" y="24"/>
                </a:cxn>
                <a:cxn ang="0">
                  <a:pos x="197" y="8"/>
                </a:cxn>
                <a:cxn ang="0">
                  <a:pos x="220" y="6"/>
                </a:cxn>
                <a:cxn ang="0">
                  <a:pos x="269" y="64"/>
                </a:cxn>
                <a:cxn ang="0">
                  <a:pos x="280" y="81"/>
                </a:cxn>
                <a:cxn ang="0">
                  <a:pos x="282" y="88"/>
                </a:cxn>
                <a:cxn ang="0">
                  <a:pos x="290" y="93"/>
                </a:cxn>
                <a:cxn ang="0">
                  <a:pos x="305" y="92"/>
                </a:cxn>
                <a:cxn ang="0">
                  <a:pos x="344" y="76"/>
                </a:cxn>
                <a:cxn ang="0">
                  <a:pos x="358" y="74"/>
                </a:cxn>
                <a:cxn ang="0">
                  <a:pos x="380" y="75"/>
                </a:cxn>
                <a:cxn ang="0">
                  <a:pos x="401" y="86"/>
                </a:cxn>
                <a:cxn ang="0">
                  <a:pos x="416" y="127"/>
                </a:cxn>
                <a:cxn ang="0">
                  <a:pos x="414" y="134"/>
                </a:cxn>
                <a:cxn ang="0">
                  <a:pos x="393" y="154"/>
                </a:cxn>
                <a:cxn ang="0">
                  <a:pos x="384" y="158"/>
                </a:cxn>
                <a:cxn ang="0">
                  <a:pos x="376" y="156"/>
                </a:cxn>
                <a:cxn ang="0">
                  <a:pos x="350" y="158"/>
                </a:cxn>
                <a:cxn ang="0">
                  <a:pos x="309" y="177"/>
                </a:cxn>
                <a:cxn ang="0">
                  <a:pos x="305" y="186"/>
                </a:cxn>
                <a:cxn ang="0">
                  <a:pos x="310" y="204"/>
                </a:cxn>
                <a:cxn ang="0">
                  <a:pos x="320" y="208"/>
                </a:cxn>
                <a:cxn ang="0">
                  <a:pos x="328" y="217"/>
                </a:cxn>
                <a:cxn ang="0">
                  <a:pos x="339" y="283"/>
                </a:cxn>
                <a:cxn ang="0">
                  <a:pos x="305" y="342"/>
                </a:cxn>
              </a:cxnLst>
              <a:rect l="0" t="0" r="r" b="b"/>
              <a:pathLst>
                <a:path w="416" h="381">
                  <a:moveTo>
                    <a:pt x="280" y="368"/>
                  </a:moveTo>
                  <a:lnTo>
                    <a:pt x="279" y="369"/>
                  </a:lnTo>
                  <a:lnTo>
                    <a:pt x="275" y="370"/>
                  </a:lnTo>
                  <a:lnTo>
                    <a:pt x="272" y="370"/>
                  </a:lnTo>
                  <a:lnTo>
                    <a:pt x="249" y="373"/>
                  </a:lnTo>
                  <a:lnTo>
                    <a:pt x="246" y="373"/>
                  </a:lnTo>
                  <a:lnTo>
                    <a:pt x="214" y="370"/>
                  </a:lnTo>
                  <a:lnTo>
                    <a:pt x="200" y="357"/>
                  </a:lnTo>
                  <a:lnTo>
                    <a:pt x="202" y="354"/>
                  </a:lnTo>
                  <a:lnTo>
                    <a:pt x="202" y="338"/>
                  </a:lnTo>
                  <a:lnTo>
                    <a:pt x="202" y="336"/>
                  </a:lnTo>
                  <a:lnTo>
                    <a:pt x="201" y="334"/>
                  </a:lnTo>
                  <a:lnTo>
                    <a:pt x="197" y="331"/>
                  </a:lnTo>
                  <a:lnTo>
                    <a:pt x="171" y="300"/>
                  </a:lnTo>
                  <a:lnTo>
                    <a:pt x="161" y="278"/>
                  </a:lnTo>
                  <a:lnTo>
                    <a:pt x="159" y="272"/>
                  </a:lnTo>
                  <a:lnTo>
                    <a:pt x="156" y="270"/>
                  </a:lnTo>
                  <a:lnTo>
                    <a:pt x="153" y="265"/>
                  </a:lnTo>
                  <a:lnTo>
                    <a:pt x="152" y="264"/>
                  </a:lnTo>
                  <a:lnTo>
                    <a:pt x="149" y="264"/>
                  </a:lnTo>
                  <a:lnTo>
                    <a:pt x="113" y="265"/>
                  </a:lnTo>
                  <a:lnTo>
                    <a:pt x="108" y="265"/>
                  </a:lnTo>
                  <a:lnTo>
                    <a:pt x="105" y="266"/>
                  </a:lnTo>
                  <a:lnTo>
                    <a:pt x="104" y="267"/>
                  </a:lnTo>
                  <a:lnTo>
                    <a:pt x="78" y="282"/>
                  </a:lnTo>
                  <a:lnTo>
                    <a:pt x="67" y="289"/>
                  </a:lnTo>
                  <a:lnTo>
                    <a:pt x="63" y="295"/>
                  </a:lnTo>
                  <a:lnTo>
                    <a:pt x="60" y="297"/>
                  </a:lnTo>
                  <a:lnTo>
                    <a:pt x="59" y="303"/>
                  </a:lnTo>
                  <a:lnTo>
                    <a:pt x="52" y="327"/>
                  </a:lnTo>
                  <a:lnTo>
                    <a:pt x="29" y="370"/>
                  </a:lnTo>
                  <a:lnTo>
                    <a:pt x="25" y="375"/>
                  </a:lnTo>
                  <a:lnTo>
                    <a:pt x="21" y="379"/>
                  </a:lnTo>
                  <a:lnTo>
                    <a:pt x="17" y="380"/>
                  </a:lnTo>
                  <a:lnTo>
                    <a:pt x="15" y="381"/>
                  </a:lnTo>
                  <a:lnTo>
                    <a:pt x="10" y="366"/>
                  </a:lnTo>
                  <a:lnTo>
                    <a:pt x="5" y="350"/>
                  </a:lnTo>
                  <a:lnTo>
                    <a:pt x="1" y="338"/>
                  </a:lnTo>
                  <a:lnTo>
                    <a:pt x="0" y="332"/>
                  </a:lnTo>
                  <a:lnTo>
                    <a:pt x="24" y="298"/>
                  </a:lnTo>
                  <a:lnTo>
                    <a:pt x="48" y="266"/>
                  </a:lnTo>
                  <a:lnTo>
                    <a:pt x="65" y="238"/>
                  </a:lnTo>
                  <a:lnTo>
                    <a:pt x="83" y="166"/>
                  </a:lnTo>
                  <a:lnTo>
                    <a:pt x="83" y="165"/>
                  </a:lnTo>
                  <a:lnTo>
                    <a:pt x="88" y="163"/>
                  </a:lnTo>
                  <a:lnTo>
                    <a:pt x="99" y="158"/>
                  </a:lnTo>
                  <a:lnTo>
                    <a:pt x="102" y="157"/>
                  </a:lnTo>
                  <a:lnTo>
                    <a:pt x="112" y="156"/>
                  </a:lnTo>
                  <a:lnTo>
                    <a:pt x="117" y="154"/>
                  </a:lnTo>
                  <a:lnTo>
                    <a:pt x="118" y="153"/>
                  </a:lnTo>
                  <a:lnTo>
                    <a:pt x="120" y="152"/>
                  </a:lnTo>
                  <a:lnTo>
                    <a:pt x="123" y="150"/>
                  </a:lnTo>
                  <a:lnTo>
                    <a:pt x="166" y="96"/>
                  </a:lnTo>
                  <a:lnTo>
                    <a:pt x="176" y="79"/>
                  </a:lnTo>
                  <a:lnTo>
                    <a:pt x="188" y="52"/>
                  </a:lnTo>
                  <a:lnTo>
                    <a:pt x="190" y="48"/>
                  </a:lnTo>
                  <a:lnTo>
                    <a:pt x="190" y="44"/>
                  </a:lnTo>
                  <a:lnTo>
                    <a:pt x="190" y="39"/>
                  </a:lnTo>
                  <a:lnTo>
                    <a:pt x="190" y="38"/>
                  </a:lnTo>
                  <a:lnTo>
                    <a:pt x="189" y="33"/>
                  </a:lnTo>
                  <a:lnTo>
                    <a:pt x="189" y="32"/>
                  </a:lnTo>
                  <a:lnTo>
                    <a:pt x="190" y="27"/>
                  </a:lnTo>
                  <a:lnTo>
                    <a:pt x="190" y="24"/>
                  </a:lnTo>
                  <a:lnTo>
                    <a:pt x="191" y="21"/>
                  </a:lnTo>
                  <a:lnTo>
                    <a:pt x="196" y="12"/>
                  </a:lnTo>
                  <a:lnTo>
                    <a:pt x="197" y="8"/>
                  </a:lnTo>
                  <a:lnTo>
                    <a:pt x="200" y="4"/>
                  </a:lnTo>
                  <a:lnTo>
                    <a:pt x="203" y="0"/>
                  </a:lnTo>
                  <a:lnTo>
                    <a:pt x="220" y="6"/>
                  </a:lnTo>
                  <a:lnTo>
                    <a:pt x="232" y="12"/>
                  </a:lnTo>
                  <a:lnTo>
                    <a:pt x="230" y="22"/>
                  </a:lnTo>
                  <a:lnTo>
                    <a:pt x="269" y="64"/>
                  </a:lnTo>
                  <a:lnTo>
                    <a:pt x="281" y="74"/>
                  </a:lnTo>
                  <a:lnTo>
                    <a:pt x="280" y="78"/>
                  </a:lnTo>
                  <a:lnTo>
                    <a:pt x="280" y="81"/>
                  </a:lnTo>
                  <a:lnTo>
                    <a:pt x="281" y="86"/>
                  </a:lnTo>
                  <a:lnTo>
                    <a:pt x="281" y="87"/>
                  </a:lnTo>
                  <a:lnTo>
                    <a:pt x="282" y="88"/>
                  </a:lnTo>
                  <a:lnTo>
                    <a:pt x="285" y="91"/>
                  </a:lnTo>
                  <a:lnTo>
                    <a:pt x="287" y="92"/>
                  </a:lnTo>
                  <a:lnTo>
                    <a:pt x="290" y="93"/>
                  </a:lnTo>
                  <a:lnTo>
                    <a:pt x="293" y="94"/>
                  </a:lnTo>
                  <a:lnTo>
                    <a:pt x="302" y="93"/>
                  </a:lnTo>
                  <a:lnTo>
                    <a:pt x="305" y="92"/>
                  </a:lnTo>
                  <a:lnTo>
                    <a:pt x="326" y="87"/>
                  </a:lnTo>
                  <a:lnTo>
                    <a:pt x="342" y="78"/>
                  </a:lnTo>
                  <a:lnTo>
                    <a:pt x="344" y="76"/>
                  </a:lnTo>
                  <a:lnTo>
                    <a:pt x="345" y="76"/>
                  </a:lnTo>
                  <a:lnTo>
                    <a:pt x="347" y="75"/>
                  </a:lnTo>
                  <a:lnTo>
                    <a:pt x="358" y="74"/>
                  </a:lnTo>
                  <a:lnTo>
                    <a:pt x="364" y="74"/>
                  </a:lnTo>
                  <a:lnTo>
                    <a:pt x="377" y="75"/>
                  </a:lnTo>
                  <a:lnTo>
                    <a:pt x="380" y="75"/>
                  </a:lnTo>
                  <a:lnTo>
                    <a:pt x="398" y="82"/>
                  </a:lnTo>
                  <a:lnTo>
                    <a:pt x="400" y="85"/>
                  </a:lnTo>
                  <a:lnTo>
                    <a:pt x="401" y="86"/>
                  </a:lnTo>
                  <a:lnTo>
                    <a:pt x="411" y="100"/>
                  </a:lnTo>
                  <a:lnTo>
                    <a:pt x="416" y="122"/>
                  </a:lnTo>
                  <a:lnTo>
                    <a:pt x="416" y="127"/>
                  </a:lnTo>
                  <a:lnTo>
                    <a:pt x="416" y="129"/>
                  </a:lnTo>
                  <a:lnTo>
                    <a:pt x="416" y="130"/>
                  </a:lnTo>
                  <a:lnTo>
                    <a:pt x="414" y="134"/>
                  </a:lnTo>
                  <a:lnTo>
                    <a:pt x="398" y="151"/>
                  </a:lnTo>
                  <a:lnTo>
                    <a:pt x="395" y="153"/>
                  </a:lnTo>
                  <a:lnTo>
                    <a:pt x="393" y="154"/>
                  </a:lnTo>
                  <a:lnTo>
                    <a:pt x="388" y="158"/>
                  </a:lnTo>
                  <a:lnTo>
                    <a:pt x="387" y="158"/>
                  </a:lnTo>
                  <a:lnTo>
                    <a:pt x="384" y="158"/>
                  </a:lnTo>
                  <a:lnTo>
                    <a:pt x="381" y="158"/>
                  </a:lnTo>
                  <a:lnTo>
                    <a:pt x="378" y="158"/>
                  </a:lnTo>
                  <a:lnTo>
                    <a:pt x="376" y="156"/>
                  </a:lnTo>
                  <a:lnTo>
                    <a:pt x="375" y="156"/>
                  </a:lnTo>
                  <a:lnTo>
                    <a:pt x="370" y="156"/>
                  </a:lnTo>
                  <a:lnTo>
                    <a:pt x="350" y="158"/>
                  </a:lnTo>
                  <a:lnTo>
                    <a:pt x="347" y="159"/>
                  </a:lnTo>
                  <a:lnTo>
                    <a:pt x="312" y="175"/>
                  </a:lnTo>
                  <a:lnTo>
                    <a:pt x="309" y="177"/>
                  </a:lnTo>
                  <a:lnTo>
                    <a:pt x="308" y="178"/>
                  </a:lnTo>
                  <a:lnTo>
                    <a:pt x="306" y="180"/>
                  </a:lnTo>
                  <a:lnTo>
                    <a:pt x="305" y="186"/>
                  </a:lnTo>
                  <a:lnTo>
                    <a:pt x="303" y="196"/>
                  </a:lnTo>
                  <a:lnTo>
                    <a:pt x="304" y="200"/>
                  </a:lnTo>
                  <a:lnTo>
                    <a:pt x="310" y="204"/>
                  </a:lnTo>
                  <a:lnTo>
                    <a:pt x="312" y="206"/>
                  </a:lnTo>
                  <a:lnTo>
                    <a:pt x="316" y="207"/>
                  </a:lnTo>
                  <a:lnTo>
                    <a:pt x="320" y="208"/>
                  </a:lnTo>
                  <a:lnTo>
                    <a:pt x="326" y="211"/>
                  </a:lnTo>
                  <a:lnTo>
                    <a:pt x="326" y="212"/>
                  </a:lnTo>
                  <a:lnTo>
                    <a:pt x="328" y="217"/>
                  </a:lnTo>
                  <a:lnTo>
                    <a:pt x="332" y="223"/>
                  </a:lnTo>
                  <a:lnTo>
                    <a:pt x="336" y="241"/>
                  </a:lnTo>
                  <a:lnTo>
                    <a:pt x="339" y="283"/>
                  </a:lnTo>
                  <a:lnTo>
                    <a:pt x="330" y="306"/>
                  </a:lnTo>
                  <a:lnTo>
                    <a:pt x="328" y="309"/>
                  </a:lnTo>
                  <a:lnTo>
                    <a:pt x="305" y="342"/>
                  </a:lnTo>
                  <a:lnTo>
                    <a:pt x="299" y="349"/>
                  </a:lnTo>
                  <a:lnTo>
                    <a:pt x="280" y="368"/>
                  </a:lnTo>
                  <a:close/>
                </a:path>
              </a:pathLst>
            </a:custGeom>
            <a:solidFill>
              <a:schemeClr val="accent4">
                <a:lumMod val="40000"/>
                <a:lumOff val="6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83" name="TextBox 82"/>
          <p:cNvSpPr txBox="1"/>
          <p:nvPr/>
        </p:nvSpPr>
        <p:spPr>
          <a:xfrm>
            <a:off x="4267200" y="2362200"/>
            <a:ext cx="914400" cy="923330"/>
          </a:xfrm>
          <a:prstGeom prst="rect">
            <a:avLst/>
          </a:prstGeom>
          <a:noFill/>
        </p:spPr>
        <p:txBody>
          <a:bodyPr wrap="square" rtlCol="0">
            <a:spAutoFit/>
          </a:bodyPr>
          <a:lstStyle/>
          <a:p>
            <a:pPr algn="ctr"/>
            <a:r>
              <a:rPr lang="en-US" dirty="0" smtClean="0">
                <a:solidFill>
                  <a:schemeClr val="bg1"/>
                </a:solidFill>
                <a:latin typeface="+mn-lt"/>
              </a:rPr>
              <a:t>North Eastern</a:t>
            </a:r>
          </a:p>
          <a:p>
            <a:pPr algn="ctr"/>
            <a:r>
              <a:rPr lang="en-US" dirty="0" smtClean="0">
                <a:solidFill>
                  <a:schemeClr val="bg1"/>
                </a:solidFill>
                <a:latin typeface="+mn-lt"/>
              </a:rPr>
              <a:t>28%</a:t>
            </a:r>
            <a:endParaRPr lang="en-US" dirty="0">
              <a:solidFill>
                <a:schemeClr val="bg1"/>
              </a:solidFill>
              <a:latin typeface="+mn-lt"/>
            </a:endParaRPr>
          </a:p>
        </p:txBody>
      </p:sp>
      <p:sp>
        <p:nvSpPr>
          <p:cNvPr id="84" name="TextBox 83"/>
          <p:cNvSpPr txBox="1"/>
          <p:nvPr/>
        </p:nvSpPr>
        <p:spPr>
          <a:xfrm>
            <a:off x="2971800" y="1905000"/>
            <a:ext cx="914400" cy="646331"/>
          </a:xfrm>
          <a:prstGeom prst="rect">
            <a:avLst/>
          </a:prstGeom>
          <a:noFill/>
        </p:spPr>
        <p:txBody>
          <a:bodyPr wrap="square" rtlCol="0">
            <a:spAutoFit/>
          </a:bodyPr>
          <a:lstStyle/>
          <a:p>
            <a:pPr algn="ctr"/>
            <a:r>
              <a:rPr lang="en-US" dirty="0" smtClean="0">
                <a:solidFill>
                  <a:schemeClr val="bg1"/>
                </a:solidFill>
                <a:latin typeface="+mn-lt"/>
              </a:rPr>
              <a:t>Eastern</a:t>
            </a:r>
          </a:p>
          <a:p>
            <a:pPr algn="ctr"/>
            <a:r>
              <a:rPr lang="en-US" dirty="0" smtClean="0">
                <a:solidFill>
                  <a:schemeClr val="bg1"/>
                </a:solidFill>
                <a:latin typeface="+mn-lt"/>
              </a:rPr>
              <a:t>53%</a:t>
            </a:r>
            <a:endParaRPr lang="en-US" dirty="0">
              <a:solidFill>
                <a:schemeClr val="bg1"/>
              </a:solidFill>
              <a:latin typeface="+mn-lt"/>
            </a:endParaRPr>
          </a:p>
        </p:txBody>
      </p:sp>
      <p:sp>
        <p:nvSpPr>
          <p:cNvPr id="85" name="TextBox 84"/>
          <p:cNvSpPr txBox="1"/>
          <p:nvPr/>
        </p:nvSpPr>
        <p:spPr>
          <a:xfrm>
            <a:off x="1752600" y="2514600"/>
            <a:ext cx="914400" cy="923330"/>
          </a:xfrm>
          <a:prstGeom prst="rect">
            <a:avLst/>
          </a:prstGeom>
          <a:noFill/>
        </p:spPr>
        <p:txBody>
          <a:bodyPr wrap="square" rtlCol="0">
            <a:spAutoFit/>
          </a:bodyPr>
          <a:lstStyle/>
          <a:p>
            <a:pPr algn="ctr"/>
            <a:r>
              <a:rPr lang="en-US" dirty="0" smtClean="0">
                <a:solidFill>
                  <a:schemeClr val="bg1"/>
                </a:solidFill>
                <a:latin typeface="+mn-lt"/>
              </a:rPr>
              <a:t>Rift Valley</a:t>
            </a:r>
          </a:p>
          <a:p>
            <a:pPr algn="ctr"/>
            <a:r>
              <a:rPr lang="en-US" dirty="0" smtClean="0">
                <a:solidFill>
                  <a:schemeClr val="bg1"/>
                </a:solidFill>
                <a:latin typeface="+mn-lt"/>
              </a:rPr>
              <a:t>53%</a:t>
            </a:r>
            <a:endParaRPr lang="en-US" dirty="0">
              <a:solidFill>
                <a:schemeClr val="bg1"/>
              </a:solidFill>
              <a:latin typeface="+mn-lt"/>
            </a:endParaRPr>
          </a:p>
        </p:txBody>
      </p:sp>
      <p:sp>
        <p:nvSpPr>
          <p:cNvPr id="86" name="TextBox 85"/>
          <p:cNvSpPr txBox="1"/>
          <p:nvPr/>
        </p:nvSpPr>
        <p:spPr>
          <a:xfrm>
            <a:off x="152400" y="4114800"/>
            <a:ext cx="914400" cy="646331"/>
          </a:xfrm>
          <a:prstGeom prst="rect">
            <a:avLst/>
          </a:prstGeom>
          <a:noFill/>
        </p:spPr>
        <p:txBody>
          <a:bodyPr wrap="square" rtlCol="0">
            <a:spAutoFit/>
          </a:bodyPr>
          <a:lstStyle/>
          <a:p>
            <a:pPr algn="ctr"/>
            <a:r>
              <a:rPr lang="en-US" dirty="0" smtClean="0">
                <a:latin typeface="+mn-lt"/>
              </a:rPr>
              <a:t>Nyanza</a:t>
            </a:r>
          </a:p>
          <a:p>
            <a:pPr algn="ctr"/>
            <a:r>
              <a:rPr lang="en-US" dirty="0" smtClean="0">
                <a:latin typeface="+mn-lt"/>
              </a:rPr>
              <a:t>79%</a:t>
            </a:r>
            <a:endParaRPr lang="en-US" dirty="0">
              <a:latin typeface="+mn-lt"/>
            </a:endParaRPr>
          </a:p>
        </p:txBody>
      </p:sp>
      <p:sp>
        <p:nvSpPr>
          <p:cNvPr id="87" name="TextBox 86"/>
          <p:cNvSpPr txBox="1"/>
          <p:nvPr/>
        </p:nvSpPr>
        <p:spPr>
          <a:xfrm>
            <a:off x="304800" y="3087469"/>
            <a:ext cx="1143000" cy="646331"/>
          </a:xfrm>
          <a:prstGeom prst="rect">
            <a:avLst/>
          </a:prstGeom>
          <a:noFill/>
        </p:spPr>
        <p:txBody>
          <a:bodyPr wrap="square" rtlCol="0">
            <a:spAutoFit/>
          </a:bodyPr>
          <a:lstStyle/>
          <a:p>
            <a:pPr algn="ctr"/>
            <a:r>
              <a:rPr lang="en-US" dirty="0" smtClean="0">
                <a:latin typeface="+mn-lt"/>
              </a:rPr>
              <a:t>Western</a:t>
            </a:r>
          </a:p>
          <a:p>
            <a:pPr algn="ctr"/>
            <a:r>
              <a:rPr lang="en-US" dirty="0" smtClean="0">
                <a:latin typeface="+mn-lt"/>
              </a:rPr>
              <a:t>58%</a:t>
            </a:r>
            <a:endParaRPr lang="en-US" dirty="0">
              <a:latin typeface="+mn-lt"/>
            </a:endParaRPr>
          </a:p>
        </p:txBody>
      </p:sp>
      <p:sp>
        <p:nvSpPr>
          <p:cNvPr id="88" name="TextBox 87"/>
          <p:cNvSpPr txBox="1"/>
          <p:nvPr/>
        </p:nvSpPr>
        <p:spPr>
          <a:xfrm>
            <a:off x="2362200" y="3886200"/>
            <a:ext cx="914400" cy="646331"/>
          </a:xfrm>
          <a:prstGeom prst="rect">
            <a:avLst/>
          </a:prstGeom>
          <a:noFill/>
        </p:spPr>
        <p:txBody>
          <a:bodyPr wrap="square" rtlCol="0">
            <a:spAutoFit/>
          </a:bodyPr>
          <a:lstStyle/>
          <a:p>
            <a:pPr algn="ctr"/>
            <a:r>
              <a:rPr lang="en-US" dirty="0" smtClean="0">
                <a:solidFill>
                  <a:schemeClr val="bg1"/>
                </a:solidFill>
                <a:latin typeface="+mn-lt"/>
              </a:rPr>
              <a:t>Central</a:t>
            </a:r>
          </a:p>
          <a:p>
            <a:pPr algn="ctr"/>
            <a:r>
              <a:rPr lang="en-US" dirty="0" smtClean="0">
                <a:solidFill>
                  <a:schemeClr val="bg1"/>
                </a:solidFill>
                <a:latin typeface="+mn-lt"/>
              </a:rPr>
              <a:t>43%</a:t>
            </a:r>
            <a:endParaRPr lang="en-US" dirty="0">
              <a:solidFill>
                <a:schemeClr val="bg1"/>
              </a:solidFill>
              <a:latin typeface="+mn-lt"/>
            </a:endParaRPr>
          </a:p>
        </p:txBody>
      </p:sp>
      <p:sp>
        <p:nvSpPr>
          <p:cNvPr id="89" name="TextBox 88"/>
          <p:cNvSpPr txBox="1"/>
          <p:nvPr/>
        </p:nvSpPr>
        <p:spPr>
          <a:xfrm>
            <a:off x="1447800" y="5334000"/>
            <a:ext cx="914400" cy="646331"/>
          </a:xfrm>
          <a:prstGeom prst="rect">
            <a:avLst/>
          </a:prstGeom>
          <a:noFill/>
        </p:spPr>
        <p:txBody>
          <a:bodyPr wrap="square" rtlCol="0">
            <a:spAutoFit/>
          </a:bodyPr>
          <a:lstStyle/>
          <a:p>
            <a:pPr algn="ctr"/>
            <a:r>
              <a:rPr lang="en-US" dirty="0" smtClean="0">
                <a:latin typeface="+mn-lt"/>
              </a:rPr>
              <a:t>Nairobi</a:t>
            </a:r>
          </a:p>
          <a:p>
            <a:pPr algn="ctr"/>
            <a:r>
              <a:rPr lang="en-US" dirty="0" smtClean="0">
                <a:latin typeface="+mn-lt"/>
              </a:rPr>
              <a:t>57%</a:t>
            </a:r>
            <a:endParaRPr lang="en-US" dirty="0">
              <a:latin typeface="+mn-lt"/>
            </a:endParaRPr>
          </a:p>
        </p:txBody>
      </p:sp>
      <p:cxnSp>
        <p:nvCxnSpPr>
          <p:cNvPr id="90" name="Straight Connector 89"/>
          <p:cNvCxnSpPr/>
          <p:nvPr/>
        </p:nvCxnSpPr>
        <p:spPr>
          <a:xfrm flipV="1">
            <a:off x="1981200" y="4648200"/>
            <a:ext cx="762000" cy="76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3886200" y="4953000"/>
            <a:ext cx="914400" cy="646331"/>
          </a:xfrm>
          <a:prstGeom prst="rect">
            <a:avLst/>
          </a:prstGeom>
          <a:noFill/>
        </p:spPr>
        <p:txBody>
          <a:bodyPr wrap="square" rtlCol="0">
            <a:spAutoFit/>
          </a:bodyPr>
          <a:lstStyle/>
          <a:p>
            <a:pPr algn="ctr"/>
            <a:r>
              <a:rPr lang="en-US" dirty="0" smtClean="0">
                <a:solidFill>
                  <a:schemeClr val="bg1"/>
                </a:solidFill>
                <a:latin typeface="+mn-lt"/>
              </a:rPr>
              <a:t>Coast</a:t>
            </a:r>
          </a:p>
          <a:p>
            <a:pPr algn="ctr"/>
            <a:r>
              <a:rPr lang="en-US" dirty="0" smtClean="0">
                <a:solidFill>
                  <a:schemeClr val="bg1"/>
                </a:solidFill>
                <a:latin typeface="+mn-lt"/>
              </a:rPr>
              <a:t>50%</a:t>
            </a:r>
            <a:endParaRPr lang="en-US" dirty="0">
              <a:solidFill>
                <a:schemeClr val="bg1"/>
              </a:solidFill>
              <a:latin typeface="+mn-lt"/>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0" y="0"/>
            <a:ext cx="9144000" cy="1066800"/>
          </a:xfrm>
        </p:spPr>
        <p:txBody>
          <a:bodyPr/>
          <a:lstStyle/>
          <a:p>
            <a:pPr eaLnBrk="1" hangingPunct="1"/>
            <a:r>
              <a:rPr lang="en-US" b="1" smtClean="0"/>
              <a:t>Co-trimoxazole Prophylaxis (CPT)</a:t>
            </a:r>
          </a:p>
        </p:txBody>
      </p:sp>
      <p:sp>
        <p:nvSpPr>
          <p:cNvPr id="24579" name="Content Placeholder 2"/>
          <p:cNvSpPr>
            <a:spLocks noGrp="1"/>
          </p:cNvSpPr>
          <p:nvPr>
            <p:ph idx="1"/>
          </p:nvPr>
        </p:nvSpPr>
        <p:spPr>
          <a:xfrm>
            <a:off x="304800" y="1600200"/>
            <a:ext cx="8458200" cy="5257800"/>
          </a:xfrm>
        </p:spPr>
        <p:txBody>
          <a:bodyPr/>
          <a:lstStyle/>
          <a:p>
            <a:pPr eaLnBrk="1" hangingPunct="1"/>
            <a:r>
              <a:rPr lang="en-US" dirty="0" smtClean="0"/>
              <a:t>CPT prevents opportunistic infections in HIV/AIDS clients. </a:t>
            </a:r>
          </a:p>
          <a:p>
            <a:pPr eaLnBrk="1" hangingPunct="1"/>
            <a:r>
              <a:rPr lang="en-US" dirty="0" smtClean="0"/>
              <a:t>70% of facilities providing CSS offer CPT routinely.</a:t>
            </a:r>
          </a:p>
          <a:p>
            <a:pPr eaLnBrk="1" hangingPunct="1"/>
            <a:r>
              <a:rPr lang="en-US" dirty="0" smtClean="0"/>
              <a:t>Another 6% of facilities offer CPT selectively.</a:t>
            </a:r>
          </a:p>
        </p:txBody>
      </p:sp>
      <p:sp>
        <p:nvSpPr>
          <p:cNvPr id="24580" name="TextBox 3"/>
          <p:cNvSpPr txBox="1">
            <a:spLocks noChangeArrowheads="1"/>
          </p:cNvSpPr>
          <p:nvPr/>
        </p:nvSpPr>
        <p:spPr bwMode="auto">
          <a:xfrm>
            <a:off x="0" y="9906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A-8.9)</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0" y="0"/>
            <a:ext cx="9144000" cy="990600"/>
          </a:xfrm>
        </p:spPr>
        <p:txBody>
          <a:bodyPr/>
          <a:lstStyle/>
          <a:p>
            <a:pPr eaLnBrk="1" hangingPunct="1"/>
            <a:r>
              <a:rPr lang="en-US" b="1" smtClean="0"/>
              <a:t>Availability of CPT</a:t>
            </a:r>
          </a:p>
        </p:txBody>
      </p:sp>
      <p:graphicFrame>
        <p:nvGraphicFramePr>
          <p:cNvPr id="6" name="Content Placeholder 6"/>
          <p:cNvGraphicFramePr>
            <a:graphicFrameLocks noGrp="1"/>
          </p:cNvGraphicFramePr>
          <p:nvPr>
            <p:ph idx="1"/>
          </p:nvPr>
        </p:nvGraphicFramePr>
        <p:xfrm>
          <a:off x="50800" y="2032000"/>
          <a:ext cx="9042400" cy="4775200"/>
        </p:xfrm>
        <a:graphic>
          <a:graphicData uri="http://schemas.openxmlformats.org/drawingml/2006/chart">
            <c:chart xmlns:c="http://schemas.openxmlformats.org/drawingml/2006/chart" xmlns:r="http://schemas.openxmlformats.org/officeDocument/2006/relationships" r:id="rId2"/>
          </a:graphicData>
        </a:graphic>
      </p:graphicFrame>
      <p:sp>
        <p:nvSpPr>
          <p:cNvPr id="25604" name="TextBox 3"/>
          <p:cNvSpPr txBox="1">
            <a:spLocks noChangeArrowheads="1"/>
          </p:cNvSpPr>
          <p:nvPr/>
        </p:nvSpPr>
        <p:spPr bwMode="auto">
          <a:xfrm>
            <a:off x="0" y="9906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A-8.9)</a:t>
            </a:r>
          </a:p>
        </p:txBody>
      </p:sp>
      <p:sp>
        <p:nvSpPr>
          <p:cNvPr id="25605" name="TextBox 5"/>
          <p:cNvSpPr txBox="1">
            <a:spLocks noChangeArrowheads="1"/>
          </p:cNvSpPr>
          <p:nvPr/>
        </p:nvSpPr>
        <p:spPr bwMode="auto">
          <a:xfrm>
            <a:off x="0" y="15240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facilities offering CSS and reporting ever offering CPT, percentage with (</a:t>
            </a:r>
            <a:r>
              <a:rPr lang="en-US" i="1" dirty="0" smtClean="0">
                <a:latin typeface="Calibri" pitchFamily="34" charset="0"/>
              </a:rPr>
              <a:t>N=337) </a:t>
            </a:r>
            <a:endParaRPr lang="en-US" i="1" dirty="0">
              <a:latin typeface="Calibri"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1295400"/>
          </a:xfrm>
        </p:spPr>
        <p:txBody>
          <a:bodyPr/>
          <a:lstStyle/>
          <a:p>
            <a:r>
              <a:rPr lang="en-US" sz="3600" b="1" dirty="0" smtClean="0"/>
              <a:t>Women and Men Tested for HIV</a:t>
            </a:r>
            <a:br>
              <a:rPr lang="en-US" sz="3600" b="1" dirty="0" smtClean="0"/>
            </a:br>
            <a:r>
              <a:rPr lang="en-US" sz="3600" b="1" dirty="0" smtClean="0"/>
              <a:t>(2008-09 KDHS)</a:t>
            </a:r>
          </a:p>
        </p:txBody>
      </p:sp>
      <p:graphicFrame>
        <p:nvGraphicFramePr>
          <p:cNvPr id="5" name="Content Placeholder 3"/>
          <p:cNvGraphicFramePr>
            <a:graphicFrameLocks noGrp="1"/>
          </p:cNvGraphicFramePr>
          <p:nvPr>
            <p:ph idx="1"/>
          </p:nvPr>
        </p:nvGraphicFramePr>
        <p:xfrm>
          <a:off x="50800" y="2032000"/>
          <a:ext cx="9042400" cy="4775200"/>
        </p:xfrm>
        <a:graphic>
          <a:graphicData uri="http://schemas.openxmlformats.org/drawingml/2006/chart">
            <c:chart xmlns:c="http://schemas.openxmlformats.org/drawingml/2006/chart" xmlns:r="http://schemas.openxmlformats.org/officeDocument/2006/relationships" r:id="rId2"/>
          </a:graphicData>
        </a:graphic>
      </p:graphicFrame>
      <p:sp>
        <p:nvSpPr>
          <p:cNvPr id="4100" name="TextBox 4"/>
          <p:cNvSpPr txBox="1">
            <a:spLocks noChangeArrowheads="1"/>
          </p:cNvSpPr>
          <p:nvPr/>
        </p:nvSpPr>
        <p:spPr bwMode="auto">
          <a:xfrm>
            <a:off x="0" y="1295400"/>
            <a:ext cx="9144000" cy="381000"/>
          </a:xfrm>
          <a:prstGeom prst="rect">
            <a:avLst/>
          </a:prstGeom>
          <a:noFill/>
          <a:ln w="9525">
            <a:noFill/>
            <a:miter lim="800000"/>
            <a:headEnd/>
            <a:tailEnd/>
          </a:ln>
        </p:spPr>
        <p:txBody>
          <a:bodyPr>
            <a:spAutoFit/>
          </a:bodyPr>
          <a:lstStyle/>
          <a:p>
            <a:pPr algn="ctr"/>
            <a:r>
              <a:rPr lang="en-US" i="1">
                <a:latin typeface="Calibri" pitchFamily="34" charset="0"/>
              </a:rPr>
              <a:t>Percentage of women and men age 15-49</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0" y="0"/>
            <a:ext cx="9144000" cy="1447800"/>
          </a:xfrm>
        </p:spPr>
        <p:txBody>
          <a:bodyPr/>
          <a:lstStyle/>
          <a:p>
            <a:pPr eaLnBrk="1" hangingPunct="1"/>
            <a:r>
              <a:rPr lang="en-US" b="1" dirty="0" smtClean="0"/>
              <a:t>Advanced Level Services for HIV/AIDS</a:t>
            </a:r>
            <a:br>
              <a:rPr lang="en-US" b="1" dirty="0" smtClean="0"/>
            </a:br>
            <a:r>
              <a:rPr lang="en-US" b="1" dirty="0" smtClean="0"/>
              <a:t>KSPA Definition</a:t>
            </a:r>
          </a:p>
        </p:txBody>
      </p:sp>
      <p:sp>
        <p:nvSpPr>
          <p:cNvPr id="26627" name="Content Placeholder 2"/>
          <p:cNvSpPr>
            <a:spLocks noGrp="1"/>
          </p:cNvSpPr>
          <p:nvPr>
            <p:ph idx="1"/>
          </p:nvPr>
        </p:nvSpPr>
        <p:spPr>
          <a:xfrm>
            <a:off x="0" y="1600200"/>
            <a:ext cx="9144000" cy="5257800"/>
          </a:xfrm>
        </p:spPr>
        <p:txBody>
          <a:bodyPr/>
          <a:lstStyle/>
          <a:p>
            <a:pPr eaLnBrk="1" hangingPunct="1">
              <a:buFont typeface="Arial" charset="0"/>
              <a:buNone/>
            </a:pPr>
            <a:r>
              <a:rPr lang="en-US" sz="2800" dirty="0" smtClean="0"/>
              <a:t>The activities and services assessed for advanced-level care and support include—</a:t>
            </a:r>
          </a:p>
          <a:p>
            <a:pPr eaLnBrk="1" hangingPunct="1">
              <a:buFont typeface="Arial" charset="0"/>
              <a:buNone/>
            </a:pPr>
            <a:r>
              <a:rPr lang="en-US" sz="2800" dirty="0" smtClean="0"/>
              <a:t>• Laboratory diagnostic capacity and the availability of medicines for treating opportunistic infections</a:t>
            </a:r>
          </a:p>
          <a:p>
            <a:pPr eaLnBrk="1" hangingPunct="1">
              <a:buFont typeface="Arial" charset="0"/>
              <a:buNone/>
            </a:pPr>
            <a:r>
              <a:rPr lang="en-US" sz="2800" dirty="0" smtClean="0"/>
              <a:t>• Availability of services or a formal referral system for psychosocial and socio-economic care and support services</a:t>
            </a:r>
          </a:p>
          <a:p>
            <a:pPr eaLnBrk="1" hangingPunct="1">
              <a:buFont typeface="Arial" charset="0"/>
              <a:buNone/>
            </a:pPr>
            <a:r>
              <a:rPr lang="en-US" sz="2800" dirty="0" smtClean="0"/>
              <a:t>• Antiretroviral therapy (ART)</a:t>
            </a:r>
          </a:p>
          <a:p>
            <a:pPr eaLnBrk="1" hangingPunct="1">
              <a:buFont typeface="Arial" charset="0"/>
              <a:buNone/>
            </a:pPr>
            <a:r>
              <a:rPr lang="en-US" sz="2800" dirty="0" smtClean="0"/>
              <a:t>• Post-exposure prophylaxis (PEP)</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0" y="0"/>
            <a:ext cx="9144000" cy="1828800"/>
          </a:xfrm>
        </p:spPr>
        <p:txBody>
          <a:bodyPr/>
          <a:lstStyle/>
          <a:p>
            <a:pPr eaLnBrk="1" hangingPunct="1"/>
            <a:r>
              <a:rPr lang="en-US" sz="3600" b="1" dirty="0" smtClean="0"/>
              <a:t>Advanced Level Treatment of Opportunistic Infections and Palliative Care for HIV/AIDS</a:t>
            </a:r>
            <a:br>
              <a:rPr lang="en-US" sz="3600" b="1" dirty="0" smtClean="0"/>
            </a:br>
            <a:r>
              <a:rPr lang="en-US" sz="3600" b="1" dirty="0" smtClean="0"/>
              <a:t>KSPA Definition</a:t>
            </a:r>
          </a:p>
        </p:txBody>
      </p:sp>
      <p:sp>
        <p:nvSpPr>
          <p:cNvPr id="27651" name="Content Placeholder 2"/>
          <p:cNvSpPr>
            <a:spLocks noGrp="1"/>
          </p:cNvSpPr>
          <p:nvPr>
            <p:ph idx="1"/>
          </p:nvPr>
        </p:nvSpPr>
        <p:spPr>
          <a:xfrm>
            <a:off x="0" y="1828800"/>
            <a:ext cx="9144000" cy="5029200"/>
          </a:xfrm>
        </p:spPr>
        <p:txBody>
          <a:bodyPr/>
          <a:lstStyle/>
          <a:p>
            <a:pPr eaLnBrk="1" hangingPunct="1">
              <a:buFont typeface="Arial" charset="0"/>
              <a:buNone/>
            </a:pPr>
            <a:r>
              <a:rPr lang="en-US" sz="2600" dirty="0" smtClean="0"/>
              <a:t>For the purpose of this assessment, a facility must meet the following requirements to be classified as having advanced-level treatment capacity:</a:t>
            </a:r>
          </a:p>
          <a:p>
            <a:pPr eaLnBrk="1" hangingPunct="1">
              <a:buFont typeface="Arial" charset="0"/>
              <a:buNone/>
            </a:pPr>
            <a:r>
              <a:rPr lang="en-US" sz="2600" dirty="0" smtClean="0"/>
              <a:t>• At least one medicine (or in some cases two medicines) for the treatment of an indicated condition is available.</a:t>
            </a:r>
          </a:p>
          <a:p>
            <a:pPr eaLnBrk="1" hangingPunct="1">
              <a:buFont typeface="Arial" charset="0"/>
              <a:buNone/>
            </a:pPr>
            <a:r>
              <a:rPr lang="en-US" sz="2600" dirty="0" smtClean="0"/>
              <a:t>• Protocols or guidelines for treating common opportunistic infections available in each service area.</a:t>
            </a:r>
          </a:p>
          <a:p>
            <a:pPr eaLnBrk="1" hangingPunct="1">
              <a:buFont typeface="Arial" charset="0"/>
              <a:buNone/>
            </a:pPr>
            <a:r>
              <a:rPr lang="en-US" sz="2600" dirty="0" smtClean="0"/>
              <a:t>• At least one recently trained provider for an indicated service available in the facility.</a:t>
            </a:r>
          </a:p>
          <a:p>
            <a:pPr eaLnBrk="1" hangingPunct="1">
              <a:buFont typeface="Arial" charset="0"/>
              <a:buNone/>
            </a:pPr>
            <a:r>
              <a:rPr lang="en-US" sz="2600" dirty="0" smtClean="0"/>
              <a:t>• Laboratory diagnostic capacity for common HIV/AIDS-related illnesses.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0" y="0"/>
            <a:ext cx="9144000" cy="762000"/>
          </a:xfrm>
        </p:spPr>
        <p:txBody>
          <a:bodyPr/>
          <a:lstStyle/>
          <a:p>
            <a:pPr eaLnBrk="1" hangingPunct="1"/>
            <a:r>
              <a:rPr lang="en-US" b="1" smtClean="0"/>
              <a:t>Availability of Advanced CSS</a:t>
            </a:r>
            <a:endParaRPr lang="en-US" smtClean="0"/>
          </a:p>
        </p:txBody>
      </p:sp>
      <p:graphicFrame>
        <p:nvGraphicFramePr>
          <p:cNvPr id="6" name="Content Placeholder 5"/>
          <p:cNvGraphicFramePr>
            <a:graphicFrameLocks noGrp="1"/>
          </p:cNvGraphicFramePr>
          <p:nvPr>
            <p:ph idx="1"/>
          </p:nvPr>
        </p:nvGraphicFramePr>
        <p:xfrm>
          <a:off x="50800" y="1727200"/>
          <a:ext cx="9042400" cy="5080000"/>
        </p:xfrm>
        <a:graphic>
          <a:graphicData uri="http://schemas.openxmlformats.org/drawingml/2006/chart">
            <c:chart xmlns:c="http://schemas.openxmlformats.org/drawingml/2006/chart" xmlns:r="http://schemas.openxmlformats.org/officeDocument/2006/relationships" r:id="rId3"/>
          </a:graphicData>
        </a:graphic>
      </p:graphicFrame>
      <p:sp>
        <p:nvSpPr>
          <p:cNvPr id="28676" name="TextBox 3"/>
          <p:cNvSpPr txBox="1">
            <a:spLocks noChangeArrowheads="1"/>
          </p:cNvSpPr>
          <p:nvPr/>
        </p:nvSpPr>
        <p:spPr bwMode="auto">
          <a:xfrm>
            <a:off x="0" y="7620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A-8.12)</a:t>
            </a:r>
          </a:p>
        </p:txBody>
      </p:sp>
      <p:sp>
        <p:nvSpPr>
          <p:cNvPr id="28677" name="TextBox 4"/>
          <p:cNvSpPr txBox="1">
            <a:spLocks noChangeArrowheads="1"/>
          </p:cNvSpPr>
          <p:nvPr/>
        </p:nvSpPr>
        <p:spPr bwMode="auto">
          <a:xfrm>
            <a:off x="0" y="12192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facilities offering CSS, percentage that report providing (</a:t>
            </a:r>
            <a:r>
              <a:rPr lang="en-US" i="1" dirty="0" smtClean="0">
                <a:latin typeface="Calibri" pitchFamily="34" charset="0"/>
              </a:rPr>
              <a:t>N=442) </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rtlCol="0">
            <a:normAutofit fontScale="90000"/>
          </a:bodyPr>
          <a:lstStyle/>
          <a:p>
            <a:pPr eaLnBrk="1" fontAlgn="auto" hangingPunct="1">
              <a:spcAft>
                <a:spcPts val="0"/>
              </a:spcAft>
              <a:defRPr/>
            </a:pPr>
            <a:r>
              <a:rPr lang="en-US" b="1" dirty="0" smtClean="0"/>
              <a:t>Availability of Treatments for Opportunistic Infections</a:t>
            </a:r>
            <a:endParaRPr lang="en-US" dirty="0"/>
          </a:p>
        </p:txBody>
      </p:sp>
      <p:graphicFrame>
        <p:nvGraphicFramePr>
          <p:cNvPr id="6" name="Content Placeholder 5"/>
          <p:cNvGraphicFramePr>
            <a:graphicFrameLocks noGrp="1"/>
          </p:cNvGraphicFramePr>
          <p:nvPr>
            <p:ph idx="1"/>
          </p:nvPr>
        </p:nvGraphicFramePr>
        <p:xfrm>
          <a:off x="50800" y="2032000"/>
          <a:ext cx="9042400" cy="4775200"/>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3"/>
          <p:cNvSpPr txBox="1">
            <a:spLocks noChangeArrowheads="1"/>
          </p:cNvSpPr>
          <p:nvPr/>
        </p:nvSpPr>
        <p:spPr bwMode="auto">
          <a:xfrm>
            <a:off x="0" y="1143000"/>
            <a:ext cx="9144000" cy="400050"/>
          </a:xfrm>
          <a:prstGeom prst="rect">
            <a:avLst/>
          </a:prstGeom>
          <a:noFill/>
          <a:ln w="9525">
            <a:noFill/>
            <a:miter lim="800000"/>
            <a:headEnd/>
            <a:tailEnd/>
          </a:ln>
        </p:spPr>
        <p:txBody>
          <a:bodyPr>
            <a:spAutoFit/>
          </a:bodyPr>
          <a:lstStyle/>
          <a:p>
            <a:pPr algn="ctr"/>
            <a:r>
              <a:rPr lang="en-US" sz="2000" i="1" dirty="0">
                <a:latin typeface="Calibri" pitchFamily="34" charset="0"/>
              </a:rPr>
              <a:t>(Table A-8.13)</a:t>
            </a:r>
          </a:p>
        </p:txBody>
      </p:sp>
      <p:sp>
        <p:nvSpPr>
          <p:cNvPr id="29701" name="TextBox 4"/>
          <p:cNvSpPr txBox="1">
            <a:spLocks noChangeArrowheads="1"/>
          </p:cNvSpPr>
          <p:nvPr/>
        </p:nvSpPr>
        <p:spPr bwMode="auto">
          <a:xfrm>
            <a:off x="0" y="16002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facilities offering CSS, percentage with at least one medicine </a:t>
            </a:r>
            <a:r>
              <a:rPr lang="en-US" i="1" dirty="0" smtClean="0">
                <a:latin typeface="Calibri" pitchFamily="34" charset="0"/>
              </a:rPr>
              <a:t>for </a:t>
            </a:r>
            <a:r>
              <a:rPr lang="en-US" i="1" dirty="0">
                <a:latin typeface="Calibri" pitchFamily="34" charset="0"/>
              </a:rPr>
              <a:t>(</a:t>
            </a:r>
            <a:r>
              <a:rPr lang="en-US" i="1" dirty="0" smtClean="0">
                <a:latin typeface="Calibri" pitchFamily="34" charset="0"/>
              </a:rPr>
              <a:t>N=442) </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76400"/>
          </a:xfrm>
        </p:spPr>
        <p:txBody>
          <a:bodyPr rtlCol="0">
            <a:normAutofit fontScale="90000"/>
          </a:bodyPr>
          <a:lstStyle/>
          <a:p>
            <a:pPr eaLnBrk="1" fontAlgn="auto" hangingPunct="1">
              <a:spcAft>
                <a:spcPts val="0"/>
              </a:spcAft>
              <a:defRPr/>
            </a:pPr>
            <a:r>
              <a:rPr lang="en-US" b="1" dirty="0" smtClean="0"/>
              <a:t>Treatment of Opportunistic Infections and Advanced Level Services for HIV/AIDS Key Findings</a:t>
            </a:r>
            <a:endParaRPr lang="en-US" b="1" dirty="0"/>
          </a:p>
        </p:txBody>
      </p:sp>
      <p:sp>
        <p:nvSpPr>
          <p:cNvPr id="30723" name="Content Placeholder 2"/>
          <p:cNvSpPr>
            <a:spLocks noGrp="1"/>
          </p:cNvSpPr>
          <p:nvPr>
            <p:ph idx="1"/>
          </p:nvPr>
        </p:nvSpPr>
        <p:spPr>
          <a:xfrm>
            <a:off x="0" y="1752600"/>
            <a:ext cx="9144000" cy="4876800"/>
          </a:xfrm>
        </p:spPr>
        <p:txBody>
          <a:bodyPr/>
          <a:lstStyle/>
          <a:p>
            <a:pPr eaLnBrk="1" hangingPunct="1">
              <a:lnSpc>
                <a:spcPct val="90000"/>
              </a:lnSpc>
            </a:pPr>
            <a:r>
              <a:rPr lang="en-US" sz="2800" b="1" dirty="0" smtClean="0"/>
              <a:t>54%</a:t>
            </a:r>
            <a:r>
              <a:rPr lang="en-US" sz="2800" dirty="0" smtClean="0"/>
              <a:t> of all facilities have </a:t>
            </a:r>
            <a:r>
              <a:rPr lang="en-US" sz="2800" b="1" dirty="0" smtClean="0"/>
              <a:t>offer primary preventive treatment for opportunistic infections</a:t>
            </a:r>
            <a:r>
              <a:rPr lang="en-US" sz="2800" dirty="0" smtClean="0"/>
              <a:t>. </a:t>
            </a:r>
          </a:p>
          <a:p>
            <a:pPr eaLnBrk="1" hangingPunct="1">
              <a:lnSpc>
                <a:spcPct val="90000"/>
              </a:lnSpc>
            </a:pPr>
            <a:r>
              <a:rPr lang="en-US" sz="2800" b="1" dirty="0" smtClean="0"/>
              <a:t>70%</a:t>
            </a:r>
            <a:r>
              <a:rPr lang="en-US" sz="2800" dirty="0" smtClean="0"/>
              <a:t> of facilities providing care and support services (CSS) offer </a:t>
            </a:r>
            <a:r>
              <a:rPr lang="en-US" sz="2800" b="1" dirty="0" smtClean="0"/>
              <a:t>co-</a:t>
            </a:r>
            <a:r>
              <a:rPr lang="en-US" sz="2800" b="1" dirty="0" err="1" smtClean="0"/>
              <a:t>trimoxazole</a:t>
            </a:r>
            <a:r>
              <a:rPr lang="en-US" sz="2800" b="1" dirty="0" smtClean="0"/>
              <a:t> prophylaxis (CPT) routinely</a:t>
            </a:r>
            <a:r>
              <a:rPr lang="en-US" sz="2800" dirty="0" smtClean="0"/>
              <a:t>. </a:t>
            </a:r>
          </a:p>
          <a:p>
            <a:pPr eaLnBrk="1" hangingPunct="1">
              <a:lnSpc>
                <a:spcPct val="90000"/>
              </a:lnSpc>
            </a:pPr>
            <a:r>
              <a:rPr lang="en-US" sz="2800" dirty="0" smtClean="0"/>
              <a:t>Only</a:t>
            </a:r>
            <a:r>
              <a:rPr lang="en-US" sz="2800" b="1" dirty="0" smtClean="0"/>
              <a:t> 3% </a:t>
            </a:r>
            <a:r>
              <a:rPr lang="en-US" sz="2800" dirty="0" smtClean="0"/>
              <a:t>of facilities providing CSS offer</a:t>
            </a:r>
            <a:r>
              <a:rPr lang="en-US" sz="2800" b="1" dirty="0" smtClean="0"/>
              <a:t> all advanced care and support services.</a:t>
            </a:r>
          </a:p>
          <a:p>
            <a:pPr eaLnBrk="1" hangingPunct="1">
              <a:lnSpc>
                <a:spcPct val="90000"/>
              </a:lnSpc>
            </a:pPr>
            <a:r>
              <a:rPr lang="en-US" sz="2800" b="1" dirty="0" smtClean="0"/>
              <a:t>Medicines for treating opportunistic infections </a:t>
            </a:r>
            <a:r>
              <a:rPr lang="en-US" sz="2800" dirty="0" smtClean="0"/>
              <a:t>are </a:t>
            </a:r>
            <a:r>
              <a:rPr lang="en-US" sz="2800" b="1" dirty="0" smtClean="0"/>
              <a:t>widely available</a:t>
            </a:r>
            <a:r>
              <a:rPr lang="en-US" sz="2800" dirty="0" smtClean="0"/>
              <a:t> in facilities providing CSS, </a:t>
            </a:r>
            <a:r>
              <a:rPr lang="en-US" sz="2800" b="1" dirty="0" smtClean="0"/>
              <a:t>except for treatment for vitamin supplementation</a:t>
            </a:r>
            <a:r>
              <a:rPr lang="en-US" sz="2800" dirty="0" smtClean="0"/>
              <a:t>, which is only available in </a:t>
            </a:r>
            <a:r>
              <a:rPr lang="en-US" sz="2800" b="1" dirty="0" smtClean="0"/>
              <a:t>22% </a:t>
            </a:r>
            <a:r>
              <a:rPr lang="en-US" sz="2800" dirty="0" smtClean="0"/>
              <a:t>of facilities providing CSS.</a:t>
            </a:r>
            <a:endParaRPr lang="en-US" sz="2800" b="1" dirty="0" smtClean="0"/>
          </a:p>
          <a:p>
            <a:pPr eaLnBrk="1" hangingPunct="1">
              <a:lnSpc>
                <a:spcPct val="90000"/>
              </a:lnSpc>
            </a:pPr>
            <a:endParaRPr lang="en-US" sz="2800"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0"/>
            <a:ext cx="9144000" cy="1143000"/>
          </a:xfrm>
        </p:spPr>
        <p:txBody>
          <a:bodyPr/>
          <a:lstStyle/>
          <a:p>
            <a:pPr eaLnBrk="1" hangingPunct="1"/>
            <a:r>
              <a:rPr lang="en-US" b="1" smtClean="0"/>
              <a:t>Outline</a:t>
            </a:r>
          </a:p>
        </p:txBody>
      </p:sp>
      <p:sp>
        <p:nvSpPr>
          <p:cNvPr id="6" name="Content Placeholder 2"/>
          <p:cNvSpPr>
            <a:spLocks noGrp="1"/>
          </p:cNvSpPr>
          <p:nvPr>
            <p:ph idx="1"/>
          </p:nvPr>
        </p:nvSpPr>
        <p:spPr>
          <a:xfrm>
            <a:off x="304800" y="1143000"/>
            <a:ext cx="5105400" cy="4525963"/>
          </a:xfrm>
        </p:spPr>
        <p:txBody>
          <a:bodyPr rtlCol="0">
            <a:normAutofit fontScale="77500" lnSpcReduction="20000"/>
          </a:bodyPr>
          <a:lstStyle/>
          <a:p>
            <a:pPr eaLnBrk="1" fontAlgn="auto" hangingPunct="1">
              <a:lnSpc>
                <a:spcPct val="85000"/>
              </a:lnSpc>
              <a:spcBef>
                <a:spcPct val="30000"/>
              </a:spcBef>
              <a:spcAft>
                <a:spcPct val="20000"/>
              </a:spcAft>
              <a:buFont typeface="Arial" pitchFamily="34" charset="0"/>
              <a:buChar char="•"/>
              <a:defRPr/>
            </a:pPr>
            <a:r>
              <a:rPr lang="en-US" dirty="0" smtClean="0"/>
              <a:t>HIV/AIDS-Related Services</a:t>
            </a:r>
          </a:p>
          <a:p>
            <a:pPr eaLnBrk="1" fontAlgn="auto" hangingPunct="1">
              <a:lnSpc>
                <a:spcPct val="85000"/>
              </a:lnSpc>
              <a:spcBef>
                <a:spcPct val="30000"/>
              </a:spcBef>
              <a:spcAft>
                <a:spcPct val="20000"/>
              </a:spcAft>
              <a:buFont typeface="Arial" pitchFamily="34" charset="0"/>
              <a:buChar char="•"/>
              <a:defRPr/>
            </a:pPr>
            <a:r>
              <a:rPr lang="en-US" dirty="0" err="1" smtClean="0"/>
              <a:t>Counselling</a:t>
            </a:r>
            <a:r>
              <a:rPr lang="en-US" dirty="0" smtClean="0"/>
              <a:t> and Testing (CT)</a:t>
            </a:r>
          </a:p>
          <a:p>
            <a:pPr eaLnBrk="1" fontAlgn="auto" hangingPunct="1">
              <a:lnSpc>
                <a:spcPct val="85000"/>
              </a:lnSpc>
              <a:spcBef>
                <a:spcPct val="30000"/>
              </a:spcBef>
              <a:spcAft>
                <a:spcPct val="20000"/>
              </a:spcAft>
              <a:buFont typeface="Arial" pitchFamily="34" charset="0"/>
              <a:buChar char="•"/>
              <a:defRPr/>
            </a:pPr>
            <a:r>
              <a:rPr lang="en-US" dirty="0" smtClean="0"/>
              <a:t>Care and Support Services (TB, STIs, malaria)</a:t>
            </a:r>
          </a:p>
          <a:p>
            <a:pPr eaLnBrk="1" fontAlgn="auto" hangingPunct="1">
              <a:lnSpc>
                <a:spcPct val="85000"/>
              </a:lnSpc>
              <a:spcBef>
                <a:spcPct val="30000"/>
              </a:spcBef>
              <a:spcAft>
                <a:spcPct val="20000"/>
              </a:spcAft>
              <a:buFont typeface="Arial" pitchFamily="34" charset="0"/>
              <a:buChar char="•"/>
              <a:defRPr/>
            </a:pPr>
            <a:r>
              <a:rPr lang="en-US" dirty="0" smtClean="0"/>
              <a:t>Treatment of Opportunistic Infections and Advanced Level Services for HIV/AIDS</a:t>
            </a:r>
          </a:p>
          <a:p>
            <a:pPr eaLnBrk="1" fontAlgn="auto" hangingPunct="1">
              <a:lnSpc>
                <a:spcPct val="85000"/>
              </a:lnSpc>
              <a:spcBef>
                <a:spcPct val="30000"/>
              </a:spcBef>
              <a:spcAft>
                <a:spcPct val="20000"/>
              </a:spcAft>
              <a:buFont typeface="Arial" pitchFamily="34" charset="0"/>
              <a:buChar char="•"/>
              <a:defRPr/>
            </a:pPr>
            <a:r>
              <a:rPr lang="en-US" b="1" dirty="0" smtClean="0">
                <a:solidFill>
                  <a:schemeClr val="accent1"/>
                </a:solidFill>
              </a:rPr>
              <a:t>Antiretroviral Therapy (ART)</a:t>
            </a:r>
          </a:p>
          <a:p>
            <a:pPr eaLnBrk="1" fontAlgn="auto" hangingPunct="1">
              <a:lnSpc>
                <a:spcPct val="85000"/>
              </a:lnSpc>
              <a:spcBef>
                <a:spcPct val="30000"/>
              </a:spcBef>
              <a:spcAft>
                <a:spcPct val="20000"/>
              </a:spcAft>
              <a:buFont typeface="Arial" pitchFamily="34" charset="0"/>
              <a:buChar char="•"/>
              <a:defRPr/>
            </a:pPr>
            <a:r>
              <a:rPr lang="en-US" dirty="0" smtClean="0"/>
              <a:t>Prevention of Mother-to-Child-Transmission (PMTCT) </a:t>
            </a:r>
          </a:p>
          <a:p>
            <a:pPr eaLnBrk="1" fontAlgn="auto" hangingPunct="1">
              <a:lnSpc>
                <a:spcPct val="85000"/>
              </a:lnSpc>
              <a:spcBef>
                <a:spcPct val="30000"/>
              </a:spcBef>
              <a:spcAft>
                <a:spcPct val="20000"/>
              </a:spcAft>
              <a:buFont typeface="Arial" pitchFamily="34" charset="0"/>
              <a:buChar char="•"/>
              <a:defRPr/>
            </a:pPr>
            <a:r>
              <a:rPr lang="en-US" dirty="0" smtClean="0"/>
              <a:t>Post-exposure prophylaxis (PEP) and Youth Friendly Services (YFS)</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Placeholder 9"/>
          <p:cNvGraphicFramePr>
            <a:graphicFrameLocks noGrp="1"/>
          </p:cNvGraphicFramePr>
          <p:nvPr>
            <p:ph type="chart" idx="1"/>
          </p:nvPr>
        </p:nvGraphicFramePr>
        <p:xfrm>
          <a:off x="0" y="2057400"/>
          <a:ext cx="91440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1"/>
          <p:cNvSpPr>
            <a:spLocks noGrp="1"/>
          </p:cNvSpPr>
          <p:nvPr>
            <p:ph type="title"/>
          </p:nvPr>
        </p:nvSpPr>
        <p:spPr>
          <a:xfrm>
            <a:off x="0" y="0"/>
            <a:ext cx="9144000" cy="1295400"/>
          </a:xfrm>
        </p:spPr>
        <p:txBody>
          <a:bodyPr rtlCol="0">
            <a:normAutofit fontScale="90000"/>
          </a:bodyPr>
          <a:lstStyle/>
          <a:p>
            <a:pPr eaLnBrk="1" fontAlgn="auto" hangingPunct="1">
              <a:spcAft>
                <a:spcPts val="0"/>
              </a:spcAft>
              <a:defRPr/>
            </a:pPr>
            <a:r>
              <a:rPr lang="en-US" b="1" dirty="0" smtClean="0"/>
              <a:t>Availability of </a:t>
            </a:r>
            <a:r>
              <a:rPr lang="en-US" b="1" dirty="0" err="1" smtClean="0"/>
              <a:t>Antiretrovial</a:t>
            </a:r>
            <a:r>
              <a:rPr lang="en-US" b="1" dirty="0" smtClean="0"/>
              <a:t> Therapy (ART) by Type of Facility</a:t>
            </a:r>
            <a:endParaRPr lang="en-US" dirty="0"/>
          </a:p>
        </p:txBody>
      </p:sp>
      <p:sp>
        <p:nvSpPr>
          <p:cNvPr id="4" name="TextBox 3"/>
          <p:cNvSpPr txBox="1">
            <a:spLocks noChangeArrowheads="1"/>
          </p:cNvSpPr>
          <p:nvPr/>
        </p:nvSpPr>
        <p:spPr bwMode="auto">
          <a:xfrm>
            <a:off x="0" y="11430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8.4)</a:t>
            </a:r>
          </a:p>
        </p:txBody>
      </p:sp>
      <p:sp>
        <p:nvSpPr>
          <p:cNvPr id="5" name="TextBox 4"/>
          <p:cNvSpPr txBox="1">
            <a:spLocks noChangeArrowheads="1"/>
          </p:cNvSpPr>
          <p:nvPr/>
        </p:nvSpPr>
        <p:spPr bwMode="auto">
          <a:xfrm>
            <a:off x="0" y="18288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Percentage of all facilities that prescribe ART and/or provide medical follow-up services (</a:t>
            </a:r>
            <a:r>
              <a:rPr lang="en-US" i="1" dirty="0" smtClean="0">
                <a:latin typeface="Calibri" pitchFamily="34" charset="0"/>
              </a:rPr>
              <a:t>N=690) </a:t>
            </a:r>
            <a:endParaRPr lang="en-US" i="1" dirty="0">
              <a:latin typeface="Calibri"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381000" y="2895600"/>
          <a:ext cx="8534400" cy="3733800"/>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1"/>
          <p:cNvSpPr>
            <a:spLocks noGrp="1"/>
          </p:cNvSpPr>
          <p:nvPr>
            <p:ph type="title"/>
          </p:nvPr>
        </p:nvSpPr>
        <p:spPr>
          <a:xfrm>
            <a:off x="0" y="0"/>
            <a:ext cx="9144000" cy="1295400"/>
          </a:xfrm>
        </p:spPr>
        <p:txBody>
          <a:bodyPr rtlCol="0">
            <a:normAutofit fontScale="90000"/>
          </a:bodyPr>
          <a:lstStyle/>
          <a:p>
            <a:pPr eaLnBrk="1" fontAlgn="auto" hangingPunct="1">
              <a:spcAft>
                <a:spcPts val="0"/>
              </a:spcAft>
              <a:defRPr/>
            </a:pPr>
            <a:r>
              <a:rPr lang="en-US" b="1" dirty="0" smtClean="0"/>
              <a:t>Availability of </a:t>
            </a:r>
            <a:r>
              <a:rPr lang="en-US" b="1" dirty="0" err="1" smtClean="0"/>
              <a:t>Antiretrovial</a:t>
            </a:r>
            <a:r>
              <a:rPr lang="en-US" b="1" dirty="0" smtClean="0"/>
              <a:t> Therapy (ART) by Managing Authority</a:t>
            </a:r>
            <a:endParaRPr lang="en-US" dirty="0"/>
          </a:p>
        </p:txBody>
      </p:sp>
      <p:sp>
        <p:nvSpPr>
          <p:cNvPr id="4" name="TextBox 3"/>
          <p:cNvSpPr txBox="1">
            <a:spLocks noChangeArrowheads="1"/>
          </p:cNvSpPr>
          <p:nvPr/>
        </p:nvSpPr>
        <p:spPr bwMode="auto">
          <a:xfrm>
            <a:off x="0" y="11430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8.4)</a:t>
            </a:r>
          </a:p>
        </p:txBody>
      </p:sp>
      <p:sp>
        <p:nvSpPr>
          <p:cNvPr id="5" name="TextBox 4"/>
          <p:cNvSpPr txBox="1">
            <a:spLocks noChangeArrowheads="1"/>
          </p:cNvSpPr>
          <p:nvPr/>
        </p:nvSpPr>
        <p:spPr bwMode="auto">
          <a:xfrm>
            <a:off x="0" y="18288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Percentage of all facilities that prescribe ART and/or provide medical follow-up services (</a:t>
            </a:r>
            <a:r>
              <a:rPr lang="en-US" i="1" dirty="0" smtClean="0">
                <a:latin typeface="Calibri" pitchFamily="34" charset="0"/>
              </a:rPr>
              <a:t>N=690) </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0" y="-152400"/>
            <a:ext cx="9144000" cy="914400"/>
          </a:xfrm>
        </p:spPr>
        <p:txBody>
          <a:bodyPr/>
          <a:lstStyle/>
          <a:p>
            <a:pPr eaLnBrk="1" hangingPunct="1"/>
            <a:r>
              <a:rPr lang="en-US" b="1" dirty="0" smtClean="0">
                <a:latin typeface="+mn-lt"/>
              </a:rPr>
              <a:t>Availability of ART by Province</a:t>
            </a:r>
            <a:endParaRPr lang="en-US" sz="3600" b="1" dirty="0" smtClean="0">
              <a:latin typeface="+mn-lt"/>
            </a:endParaRPr>
          </a:p>
        </p:txBody>
      </p:sp>
      <p:sp>
        <p:nvSpPr>
          <p:cNvPr id="33811" name="TextBox 72"/>
          <p:cNvSpPr txBox="1">
            <a:spLocks noChangeArrowheads="1"/>
          </p:cNvSpPr>
          <p:nvPr/>
        </p:nvSpPr>
        <p:spPr bwMode="auto">
          <a:xfrm>
            <a:off x="6096000" y="2514600"/>
            <a:ext cx="1600200" cy="830263"/>
          </a:xfrm>
          <a:prstGeom prst="rect">
            <a:avLst/>
          </a:prstGeom>
          <a:noFill/>
          <a:ln w="9525">
            <a:noFill/>
            <a:miter lim="800000"/>
            <a:headEnd/>
            <a:tailEnd/>
          </a:ln>
        </p:spPr>
        <p:txBody>
          <a:bodyPr>
            <a:spAutoFit/>
          </a:bodyPr>
          <a:lstStyle/>
          <a:p>
            <a:pPr algn="ctr"/>
            <a:r>
              <a:rPr lang="en-US" sz="2400" b="1" dirty="0" smtClean="0">
                <a:latin typeface="+mn-lt"/>
              </a:rPr>
              <a:t>Kenya</a:t>
            </a:r>
            <a:endParaRPr lang="en-US" sz="2400" b="1" dirty="0">
              <a:latin typeface="+mn-lt"/>
            </a:endParaRPr>
          </a:p>
          <a:p>
            <a:pPr algn="ctr"/>
            <a:r>
              <a:rPr lang="en-US" sz="2400" b="1" dirty="0" smtClean="0">
                <a:latin typeface="+mn-lt"/>
              </a:rPr>
              <a:t>17%</a:t>
            </a:r>
            <a:endParaRPr lang="en-US" sz="2400" b="1" dirty="0">
              <a:latin typeface="+mn-lt"/>
            </a:endParaRPr>
          </a:p>
        </p:txBody>
      </p:sp>
      <p:sp>
        <p:nvSpPr>
          <p:cNvPr id="33812" name="TextBox 74"/>
          <p:cNvSpPr txBox="1">
            <a:spLocks noChangeArrowheads="1"/>
          </p:cNvSpPr>
          <p:nvPr/>
        </p:nvSpPr>
        <p:spPr bwMode="auto">
          <a:xfrm>
            <a:off x="5715000" y="3810000"/>
            <a:ext cx="2286000" cy="400050"/>
          </a:xfrm>
          <a:prstGeom prst="rect">
            <a:avLst/>
          </a:prstGeom>
          <a:noFill/>
          <a:ln w="9525">
            <a:noFill/>
            <a:miter lim="800000"/>
            <a:headEnd/>
            <a:tailEnd/>
          </a:ln>
        </p:spPr>
        <p:txBody>
          <a:bodyPr>
            <a:spAutoFit/>
          </a:bodyPr>
          <a:lstStyle/>
          <a:p>
            <a:pPr algn="ctr"/>
            <a:r>
              <a:rPr lang="en-US" sz="2000" i="1">
                <a:latin typeface="+mn-lt"/>
              </a:rPr>
              <a:t>(Table 8.4)</a:t>
            </a:r>
          </a:p>
        </p:txBody>
      </p:sp>
      <p:sp>
        <p:nvSpPr>
          <p:cNvPr id="33813" name="TextBox 73"/>
          <p:cNvSpPr txBox="1">
            <a:spLocks noChangeArrowheads="1"/>
          </p:cNvSpPr>
          <p:nvPr/>
        </p:nvSpPr>
        <p:spPr bwMode="auto">
          <a:xfrm>
            <a:off x="5638800" y="4572000"/>
            <a:ext cx="3505200" cy="1200150"/>
          </a:xfrm>
          <a:prstGeom prst="rect">
            <a:avLst/>
          </a:prstGeom>
          <a:noFill/>
          <a:ln w="9525">
            <a:noFill/>
            <a:miter lim="800000"/>
            <a:headEnd/>
            <a:tailEnd/>
          </a:ln>
        </p:spPr>
        <p:txBody>
          <a:bodyPr>
            <a:spAutoFit/>
          </a:bodyPr>
          <a:lstStyle/>
          <a:p>
            <a:r>
              <a:rPr lang="en-US" i="1" dirty="0">
                <a:latin typeface="+mn-lt"/>
              </a:rPr>
              <a:t>Percentage of all facilities that prescribe ART and/or provide medical follow-up services</a:t>
            </a:r>
          </a:p>
          <a:p>
            <a:r>
              <a:rPr lang="en-US" i="1" dirty="0">
                <a:latin typeface="+mn-lt"/>
              </a:rPr>
              <a:t> (</a:t>
            </a:r>
            <a:r>
              <a:rPr lang="en-US" i="1" dirty="0" smtClean="0">
                <a:latin typeface="+mn-lt"/>
              </a:rPr>
              <a:t>N=690) </a:t>
            </a:r>
            <a:endParaRPr lang="en-US" i="1" dirty="0">
              <a:latin typeface="+mn-lt"/>
            </a:endParaRPr>
          </a:p>
        </p:txBody>
      </p:sp>
      <p:sp>
        <p:nvSpPr>
          <p:cNvPr id="74" name="Freeform 6"/>
          <p:cNvSpPr>
            <a:spLocks/>
          </p:cNvSpPr>
          <p:nvPr/>
        </p:nvSpPr>
        <p:spPr bwMode="auto">
          <a:xfrm>
            <a:off x="1050925" y="533400"/>
            <a:ext cx="2454275" cy="5192844"/>
          </a:xfrm>
          <a:custGeom>
            <a:avLst/>
            <a:gdLst/>
            <a:ahLst/>
            <a:cxnLst>
              <a:cxn ang="0">
                <a:pos x="101" y="109"/>
              </a:cxn>
              <a:cxn ang="0">
                <a:pos x="139" y="76"/>
              </a:cxn>
              <a:cxn ang="0">
                <a:pos x="185" y="39"/>
              </a:cxn>
              <a:cxn ang="0">
                <a:pos x="216" y="2"/>
              </a:cxn>
              <a:cxn ang="0">
                <a:pos x="254" y="4"/>
              </a:cxn>
              <a:cxn ang="0">
                <a:pos x="308" y="21"/>
              </a:cxn>
              <a:cxn ang="0">
                <a:pos x="305" y="58"/>
              </a:cxn>
              <a:cxn ang="0">
                <a:pos x="344" y="168"/>
              </a:cxn>
              <a:cxn ang="0">
                <a:pos x="453" y="487"/>
              </a:cxn>
              <a:cxn ang="0">
                <a:pos x="497" y="569"/>
              </a:cxn>
              <a:cxn ang="0">
                <a:pos x="547" y="593"/>
              </a:cxn>
              <a:cxn ang="0">
                <a:pos x="573" y="637"/>
              </a:cxn>
              <a:cxn ang="0">
                <a:pos x="591" y="660"/>
              </a:cxn>
              <a:cxn ang="0">
                <a:pos x="645" y="661"/>
              </a:cxn>
              <a:cxn ang="0">
                <a:pos x="681" y="759"/>
              </a:cxn>
              <a:cxn ang="0">
                <a:pos x="603" y="811"/>
              </a:cxn>
              <a:cxn ang="0">
                <a:pos x="558" y="796"/>
              </a:cxn>
              <a:cxn ang="0">
                <a:pos x="480" y="811"/>
              </a:cxn>
              <a:cxn ang="0">
                <a:pos x="564" y="879"/>
              </a:cxn>
              <a:cxn ang="0">
                <a:pos x="513" y="917"/>
              </a:cxn>
              <a:cxn ang="0">
                <a:pos x="485" y="959"/>
              </a:cxn>
              <a:cxn ang="0">
                <a:pos x="470" y="932"/>
              </a:cxn>
              <a:cxn ang="0">
                <a:pos x="429" y="904"/>
              </a:cxn>
              <a:cxn ang="0">
                <a:pos x="372" y="929"/>
              </a:cxn>
              <a:cxn ang="0">
                <a:pos x="421" y="1014"/>
              </a:cxn>
              <a:cxn ang="0">
                <a:pos x="426" y="1056"/>
              </a:cxn>
              <a:cxn ang="0">
                <a:pos x="418" y="1120"/>
              </a:cxn>
              <a:cxn ang="0">
                <a:pos x="482" y="1147"/>
              </a:cxn>
              <a:cxn ang="0">
                <a:pos x="513" y="1187"/>
              </a:cxn>
              <a:cxn ang="0">
                <a:pos x="550" y="1241"/>
              </a:cxn>
              <a:cxn ang="0">
                <a:pos x="652" y="1360"/>
              </a:cxn>
              <a:cxn ang="0">
                <a:pos x="656" y="1381"/>
              </a:cxn>
              <a:cxn ang="0">
                <a:pos x="622" y="1443"/>
              </a:cxn>
              <a:cxn ang="0">
                <a:pos x="576" y="1398"/>
              </a:cxn>
              <a:cxn ang="0">
                <a:pos x="362" y="1279"/>
              </a:cxn>
              <a:cxn ang="0">
                <a:pos x="120" y="1145"/>
              </a:cxn>
              <a:cxn ang="0">
                <a:pos x="99" y="1078"/>
              </a:cxn>
              <a:cxn ang="0">
                <a:pos x="180" y="1042"/>
              </a:cxn>
              <a:cxn ang="0">
                <a:pos x="192" y="938"/>
              </a:cxn>
              <a:cxn ang="0">
                <a:pos x="222" y="943"/>
              </a:cxn>
              <a:cxn ang="0">
                <a:pos x="126" y="913"/>
              </a:cxn>
              <a:cxn ang="0">
                <a:pos x="152" y="840"/>
              </a:cxn>
              <a:cxn ang="0">
                <a:pos x="143" y="815"/>
              </a:cxn>
              <a:cxn ang="0">
                <a:pos x="196" y="788"/>
              </a:cxn>
              <a:cxn ang="0">
                <a:pos x="150" y="770"/>
              </a:cxn>
              <a:cxn ang="0">
                <a:pos x="101" y="736"/>
              </a:cxn>
              <a:cxn ang="0">
                <a:pos x="128" y="708"/>
              </a:cxn>
              <a:cxn ang="0">
                <a:pos x="135" y="688"/>
              </a:cxn>
              <a:cxn ang="0">
                <a:pos x="148" y="654"/>
              </a:cxn>
              <a:cxn ang="0">
                <a:pos x="169" y="595"/>
              </a:cxn>
              <a:cxn ang="0">
                <a:pos x="148" y="509"/>
              </a:cxn>
              <a:cxn ang="0">
                <a:pos x="126" y="434"/>
              </a:cxn>
              <a:cxn ang="0">
                <a:pos x="95" y="396"/>
              </a:cxn>
              <a:cxn ang="0">
                <a:pos x="68" y="329"/>
              </a:cxn>
              <a:cxn ang="0">
                <a:pos x="61" y="285"/>
              </a:cxn>
              <a:cxn ang="0">
                <a:pos x="9" y="209"/>
              </a:cxn>
              <a:cxn ang="0">
                <a:pos x="67" y="140"/>
              </a:cxn>
            </a:cxnLst>
            <a:rect l="0" t="0" r="r" b="b"/>
            <a:pathLst>
              <a:path w="682" h="1443">
                <a:moveTo>
                  <a:pt x="67" y="140"/>
                </a:moveTo>
                <a:lnTo>
                  <a:pt x="67" y="138"/>
                </a:lnTo>
                <a:lnTo>
                  <a:pt x="76" y="130"/>
                </a:lnTo>
                <a:lnTo>
                  <a:pt x="87" y="122"/>
                </a:lnTo>
                <a:lnTo>
                  <a:pt x="92" y="115"/>
                </a:lnTo>
                <a:lnTo>
                  <a:pt x="101" y="109"/>
                </a:lnTo>
                <a:lnTo>
                  <a:pt x="106" y="104"/>
                </a:lnTo>
                <a:lnTo>
                  <a:pt x="111" y="99"/>
                </a:lnTo>
                <a:lnTo>
                  <a:pt x="120" y="94"/>
                </a:lnTo>
                <a:lnTo>
                  <a:pt x="125" y="88"/>
                </a:lnTo>
                <a:lnTo>
                  <a:pt x="133" y="81"/>
                </a:lnTo>
                <a:lnTo>
                  <a:pt x="139" y="76"/>
                </a:lnTo>
                <a:lnTo>
                  <a:pt x="144" y="72"/>
                </a:lnTo>
                <a:lnTo>
                  <a:pt x="152" y="65"/>
                </a:lnTo>
                <a:lnTo>
                  <a:pt x="163" y="57"/>
                </a:lnTo>
                <a:lnTo>
                  <a:pt x="170" y="51"/>
                </a:lnTo>
                <a:lnTo>
                  <a:pt x="175" y="46"/>
                </a:lnTo>
                <a:lnTo>
                  <a:pt x="185" y="39"/>
                </a:lnTo>
                <a:lnTo>
                  <a:pt x="190" y="34"/>
                </a:lnTo>
                <a:lnTo>
                  <a:pt x="196" y="25"/>
                </a:lnTo>
                <a:lnTo>
                  <a:pt x="204" y="15"/>
                </a:lnTo>
                <a:lnTo>
                  <a:pt x="214" y="2"/>
                </a:lnTo>
                <a:lnTo>
                  <a:pt x="216" y="0"/>
                </a:lnTo>
                <a:lnTo>
                  <a:pt x="216" y="2"/>
                </a:lnTo>
                <a:lnTo>
                  <a:pt x="220" y="12"/>
                </a:lnTo>
                <a:lnTo>
                  <a:pt x="225" y="16"/>
                </a:lnTo>
                <a:lnTo>
                  <a:pt x="229" y="16"/>
                </a:lnTo>
                <a:lnTo>
                  <a:pt x="239" y="9"/>
                </a:lnTo>
                <a:lnTo>
                  <a:pt x="245" y="4"/>
                </a:lnTo>
                <a:lnTo>
                  <a:pt x="254" y="4"/>
                </a:lnTo>
                <a:lnTo>
                  <a:pt x="259" y="4"/>
                </a:lnTo>
                <a:lnTo>
                  <a:pt x="291" y="15"/>
                </a:lnTo>
                <a:lnTo>
                  <a:pt x="297" y="19"/>
                </a:lnTo>
                <a:lnTo>
                  <a:pt x="299" y="20"/>
                </a:lnTo>
                <a:lnTo>
                  <a:pt x="303" y="21"/>
                </a:lnTo>
                <a:lnTo>
                  <a:pt x="308" y="21"/>
                </a:lnTo>
                <a:lnTo>
                  <a:pt x="303" y="31"/>
                </a:lnTo>
                <a:lnTo>
                  <a:pt x="303" y="36"/>
                </a:lnTo>
                <a:lnTo>
                  <a:pt x="305" y="42"/>
                </a:lnTo>
                <a:lnTo>
                  <a:pt x="309" y="47"/>
                </a:lnTo>
                <a:lnTo>
                  <a:pt x="308" y="53"/>
                </a:lnTo>
                <a:lnTo>
                  <a:pt x="305" y="58"/>
                </a:lnTo>
                <a:lnTo>
                  <a:pt x="301" y="62"/>
                </a:lnTo>
                <a:lnTo>
                  <a:pt x="299" y="110"/>
                </a:lnTo>
                <a:lnTo>
                  <a:pt x="324" y="136"/>
                </a:lnTo>
                <a:lnTo>
                  <a:pt x="327" y="138"/>
                </a:lnTo>
                <a:lnTo>
                  <a:pt x="328" y="156"/>
                </a:lnTo>
                <a:lnTo>
                  <a:pt x="344" y="168"/>
                </a:lnTo>
                <a:lnTo>
                  <a:pt x="344" y="189"/>
                </a:lnTo>
                <a:lnTo>
                  <a:pt x="344" y="204"/>
                </a:lnTo>
                <a:lnTo>
                  <a:pt x="344" y="260"/>
                </a:lnTo>
                <a:lnTo>
                  <a:pt x="343" y="275"/>
                </a:lnTo>
                <a:lnTo>
                  <a:pt x="344" y="370"/>
                </a:lnTo>
                <a:lnTo>
                  <a:pt x="453" y="487"/>
                </a:lnTo>
                <a:lnTo>
                  <a:pt x="460" y="487"/>
                </a:lnTo>
                <a:lnTo>
                  <a:pt x="463" y="497"/>
                </a:lnTo>
                <a:lnTo>
                  <a:pt x="475" y="531"/>
                </a:lnTo>
                <a:lnTo>
                  <a:pt x="487" y="540"/>
                </a:lnTo>
                <a:lnTo>
                  <a:pt x="491" y="554"/>
                </a:lnTo>
                <a:lnTo>
                  <a:pt x="497" y="569"/>
                </a:lnTo>
                <a:lnTo>
                  <a:pt x="510" y="573"/>
                </a:lnTo>
                <a:lnTo>
                  <a:pt x="519" y="574"/>
                </a:lnTo>
                <a:lnTo>
                  <a:pt x="528" y="575"/>
                </a:lnTo>
                <a:lnTo>
                  <a:pt x="532" y="577"/>
                </a:lnTo>
                <a:lnTo>
                  <a:pt x="544" y="589"/>
                </a:lnTo>
                <a:lnTo>
                  <a:pt x="547" y="593"/>
                </a:lnTo>
                <a:lnTo>
                  <a:pt x="566" y="615"/>
                </a:lnTo>
                <a:lnTo>
                  <a:pt x="566" y="619"/>
                </a:lnTo>
                <a:lnTo>
                  <a:pt x="568" y="626"/>
                </a:lnTo>
                <a:lnTo>
                  <a:pt x="569" y="630"/>
                </a:lnTo>
                <a:lnTo>
                  <a:pt x="570" y="633"/>
                </a:lnTo>
                <a:lnTo>
                  <a:pt x="573" y="637"/>
                </a:lnTo>
                <a:lnTo>
                  <a:pt x="579" y="641"/>
                </a:lnTo>
                <a:lnTo>
                  <a:pt x="581" y="644"/>
                </a:lnTo>
                <a:lnTo>
                  <a:pt x="584" y="645"/>
                </a:lnTo>
                <a:lnTo>
                  <a:pt x="585" y="649"/>
                </a:lnTo>
                <a:lnTo>
                  <a:pt x="589" y="657"/>
                </a:lnTo>
                <a:lnTo>
                  <a:pt x="591" y="660"/>
                </a:lnTo>
                <a:lnTo>
                  <a:pt x="592" y="664"/>
                </a:lnTo>
                <a:lnTo>
                  <a:pt x="596" y="675"/>
                </a:lnTo>
                <a:lnTo>
                  <a:pt x="600" y="675"/>
                </a:lnTo>
                <a:lnTo>
                  <a:pt x="625" y="669"/>
                </a:lnTo>
                <a:lnTo>
                  <a:pt x="629" y="667"/>
                </a:lnTo>
                <a:lnTo>
                  <a:pt x="645" y="661"/>
                </a:lnTo>
                <a:lnTo>
                  <a:pt x="660" y="675"/>
                </a:lnTo>
                <a:lnTo>
                  <a:pt x="662" y="702"/>
                </a:lnTo>
                <a:lnTo>
                  <a:pt x="678" y="720"/>
                </a:lnTo>
                <a:lnTo>
                  <a:pt x="679" y="732"/>
                </a:lnTo>
                <a:lnTo>
                  <a:pt x="679" y="739"/>
                </a:lnTo>
                <a:lnTo>
                  <a:pt x="681" y="759"/>
                </a:lnTo>
                <a:lnTo>
                  <a:pt x="681" y="773"/>
                </a:lnTo>
                <a:lnTo>
                  <a:pt x="682" y="780"/>
                </a:lnTo>
                <a:lnTo>
                  <a:pt x="655" y="789"/>
                </a:lnTo>
                <a:lnTo>
                  <a:pt x="632" y="797"/>
                </a:lnTo>
                <a:lnTo>
                  <a:pt x="607" y="810"/>
                </a:lnTo>
                <a:lnTo>
                  <a:pt x="603" y="811"/>
                </a:lnTo>
                <a:lnTo>
                  <a:pt x="592" y="815"/>
                </a:lnTo>
                <a:lnTo>
                  <a:pt x="572" y="814"/>
                </a:lnTo>
                <a:lnTo>
                  <a:pt x="569" y="814"/>
                </a:lnTo>
                <a:lnTo>
                  <a:pt x="562" y="808"/>
                </a:lnTo>
                <a:lnTo>
                  <a:pt x="562" y="803"/>
                </a:lnTo>
                <a:lnTo>
                  <a:pt x="558" y="796"/>
                </a:lnTo>
                <a:lnTo>
                  <a:pt x="553" y="789"/>
                </a:lnTo>
                <a:lnTo>
                  <a:pt x="546" y="784"/>
                </a:lnTo>
                <a:lnTo>
                  <a:pt x="521" y="780"/>
                </a:lnTo>
                <a:lnTo>
                  <a:pt x="517" y="780"/>
                </a:lnTo>
                <a:lnTo>
                  <a:pt x="497" y="785"/>
                </a:lnTo>
                <a:lnTo>
                  <a:pt x="480" y="811"/>
                </a:lnTo>
                <a:lnTo>
                  <a:pt x="502" y="816"/>
                </a:lnTo>
                <a:lnTo>
                  <a:pt x="536" y="821"/>
                </a:lnTo>
                <a:lnTo>
                  <a:pt x="562" y="823"/>
                </a:lnTo>
                <a:lnTo>
                  <a:pt x="570" y="855"/>
                </a:lnTo>
                <a:lnTo>
                  <a:pt x="569" y="860"/>
                </a:lnTo>
                <a:lnTo>
                  <a:pt x="564" y="879"/>
                </a:lnTo>
                <a:lnTo>
                  <a:pt x="547" y="895"/>
                </a:lnTo>
                <a:lnTo>
                  <a:pt x="543" y="898"/>
                </a:lnTo>
                <a:lnTo>
                  <a:pt x="536" y="902"/>
                </a:lnTo>
                <a:lnTo>
                  <a:pt x="532" y="904"/>
                </a:lnTo>
                <a:lnTo>
                  <a:pt x="519" y="908"/>
                </a:lnTo>
                <a:lnTo>
                  <a:pt x="513" y="917"/>
                </a:lnTo>
                <a:lnTo>
                  <a:pt x="509" y="940"/>
                </a:lnTo>
                <a:lnTo>
                  <a:pt x="509" y="946"/>
                </a:lnTo>
                <a:lnTo>
                  <a:pt x="508" y="950"/>
                </a:lnTo>
                <a:lnTo>
                  <a:pt x="498" y="961"/>
                </a:lnTo>
                <a:lnTo>
                  <a:pt x="489" y="962"/>
                </a:lnTo>
                <a:lnTo>
                  <a:pt x="485" y="959"/>
                </a:lnTo>
                <a:lnTo>
                  <a:pt x="482" y="957"/>
                </a:lnTo>
                <a:lnTo>
                  <a:pt x="476" y="951"/>
                </a:lnTo>
                <a:lnTo>
                  <a:pt x="476" y="946"/>
                </a:lnTo>
                <a:lnTo>
                  <a:pt x="479" y="942"/>
                </a:lnTo>
                <a:lnTo>
                  <a:pt x="480" y="936"/>
                </a:lnTo>
                <a:lnTo>
                  <a:pt x="470" y="932"/>
                </a:lnTo>
                <a:lnTo>
                  <a:pt x="446" y="938"/>
                </a:lnTo>
                <a:lnTo>
                  <a:pt x="434" y="936"/>
                </a:lnTo>
                <a:lnTo>
                  <a:pt x="427" y="929"/>
                </a:lnTo>
                <a:lnTo>
                  <a:pt x="426" y="924"/>
                </a:lnTo>
                <a:lnTo>
                  <a:pt x="436" y="910"/>
                </a:lnTo>
                <a:lnTo>
                  <a:pt x="429" y="904"/>
                </a:lnTo>
                <a:lnTo>
                  <a:pt x="415" y="891"/>
                </a:lnTo>
                <a:lnTo>
                  <a:pt x="392" y="901"/>
                </a:lnTo>
                <a:lnTo>
                  <a:pt x="381" y="910"/>
                </a:lnTo>
                <a:lnTo>
                  <a:pt x="378" y="915"/>
                </a:lnTo>
                <a:lnTo>
                  <a:pt x="373" y="924"/>
                </a:lnTo>
                <a:lnTo>
                  <a:pt x="372" y="929"/>
                </a:lnTo>
                <a:lnTo>
                  <a:pt x="369" y="953"/>
                </a:lnTo>
                <a:lnTo>
                  <a:pt x="369" y="957"/>
                </a:lnTo>
                <a:lnTo>
                  <a:pt x="373" y="965"/>
                </a:lnTo>
                <a:lnTo>
                  <a:pt x="380" y="977"/>
                </a:lnTo>
                <a:lnTo>
                  <a:pt x="400" y="992"/>
                </a:lnTo>
                <a:lnTo>
                  <a:pt x="421" y="1014"/>
                </a:lnTo>
                <a:lnTo>
                  <a:pt x="422" y="1021"/>
                </a:lnTo>
                <a:lnTo>
                  <a:pt x="425" y="1037"/>
                </a:lnTo>
                <a:lnTo>
                  <a:pt x="422" y="1041"/>
                </a:lnTo>
                <a:lnTo>
                  <a:pt x="423" y="1045"/>
                </a:lnTo>
                <a:lnTo>
                  <a:pt x="425" y="1052"/>
                </a:lnTo>
                <a:lnTo>
                  <a:pt x="426" y="1056"/>
                </a:lnTo>
                <a:lnTo>
                  <a:pt x="430" y="1068"/>
                </a:lnTo>
                <a:lnTo>
                  <a:pt x="433" y="1083"/>
                </a:lnTo>
                <a:lnTo>
                  <a:pt x="434" y="1094"/>
                </a:lnTo>
                <a:lnTo>
                  <a:pt x="427" y="1097"/>
                </a:lnTo>
                <a:lnTo>
                  <a:pt x="421" y="1115"/>
                </a:lnTo>
                <a:lnTo>
                  <a:pt x="418" y="1120"/>
                </a:lnTo>
                <a:lnTo>
                  <a:pt x="434" y="1123"/>
                </a:lnTo>
                <a:lnTo>
                  <a:pt x="444" y="1126"/>
                </a:lnTo>
                <a:lnTo>
                  <a:pt x="449" y="1128"/>
                </a:lnTo>
                <a:lnTo>
                  <a:pt x="456" y="1134"/>
                </a:lnTo>
                <a:lnTo>
                  <a:pt x="472" y="1143"/>
                </a:lnTo>
                <a:lnTo>
                  <a:pt x="482" y="1147"/>
                </a:lnTo>
                <a:lnTo>
                  <a:pt x="482" y="1147"/>
                </a:lnTo>
                <a:lnTo>
                  <a:pt x="480" y="1155"/>
                </a:lnTo>
                <a:lnTo>
                  <a:pt x="490" y="1153"/>
                </a:lnTo>
                <a:lnTo>
                  <a:pt x="497" y="1162"/>
                </a:lnTo>
                <a:lnTo>
                  <a:pt x="506" y="1179"/>
                </a:lnTo>
                <a:lnTo>
                  <a:pt x="513" y="1187"/>
                </a:lnTo>
                <a:lnTo>
                  <a:pt x="525" y="1200"/>
                </a:lnTo>
                <a:lnTo>
                  <a:pt x="528" y="1214"/>
                </a:lnTo>
                <a:lnTo>
                  <a:pt x="528" y="1218"/>
                </a:lnTo>
                <a:lnTo>
                  <a:pt x="531" y="1229"/>
                </a:lnTo>
                <a:lnTo>
                  <a:pt x="535" y="1232"/>
                </a:lnTo>
                <a:lnTo>
                  <a:pt x="550" y="1241"/>
                </a:lnTo>
                <a:lnTo>
                  <a:pt x="595" y="1264"/>
                </a:lnTo>
                <a:lnTo>
                  <a:pt x="614" y="1273"/>
                </a:lnTo>
                <a:lnTo>
                  <a:pt x="617" y="1283"/>
                </a:lnTo>
                <a:lnTo>
                  <a:pt x="603" y="1304"/>
                </a:lnTo>
                <a:lnTo>
                  <a:pt x="648" y="1356"/>
                </a:lnTo>
                <a:lnTo>
                  <a:pt x="652" y="1360"/>
                </a:lnTo>
                <a:lnTo>
                  <a:pt x="655" y="1362"/>
                </a:lnTo>
                <a:lnTo>
                  <a:pt x="656" y="1368"/>
                </a:lnTo>
                <a:lnTo>
                  <a:pt x="657" y="1371"/>
                </a:lnTo>
                <a:lnTo>
                  <a:pt x="657" y="1376"/>
                </a:lnTo>
                <a:lnTo>
                  <a:pt x="657" y="1377"/>
                </a:lnTo>
                <a:lnTo>
                  <a:pt x="656" y="1381"/>
                </a:lnTo>
                <a:lnTo>
                  <a:pt x="651" y="1399"/>
                </a:lnTo>
                <a:lnTo>
                  <a:pt x="649" y="1405"/>
                </a:lnTo>
                <a:lnTo>
                  <a:pt x="645" y="1416"/>
                </a:lnTo>
                <a:lnTo>
                  <a:pt x="645" y="1421"/>
                </a:lnTo>
                <a:lnTo>
                  <a:pt x="644" y="1443"/>
                </a:lnTo>
                <a:lnTo>
                  <a:pt x="622" y="1443"/>
                </a:lnTo>
                <a:lnTo>
                  <a:pt x="622" y="1443"/>
                </a:lnTo>
                <a:lnTo>
                  <a:pt x="617" y="1421"/>
                </a:lnTo>
                <a:lnTo>
                  <a:pt x="604" y="1411"/>
                </a:lnTo>
                <a:lnTo>
                  <a:pt x="592" y="1405"/>
                </a:lnTo>
                <a:lnTo>
                  <a:pt x="588" y="1402"/>
                </a:lnTo>
                <a:lnTo>
                  <a:pt x="576" y="1398"/>
                </a:lnTo>
                <a:lnTo>
                  <a:pt x="551" y="1383"/>
                </a:lnTo>
                <a:lnTo>
                  <a:pt x="542" y="1379"/>
                </a:lnTo>
                <a:lnTo>
                  <a:pt x="538" y="1376"/>
                </a:lnTo>
                <a:lnTo>
                  <a:pt x="451" y="1328"/>
                </a:lnTo>
                <a:lnTo>
                  <a:pt x="391" y="1296"/>
                </a:lnTo>
                <a:lnTo>
                  <a:pt x="362" y="1279"/>
                </a:lnTo>
                <a:lnTo>
                  <a:pt x="342" y="1267"/>
                </a:lnTo>
                <a:lnTo>
                  <a:pt x="316" y="1254"/>
                </a:lnTo>
                <a:lnTo>
                  <a:pt x="282" y="1236"/>
                </a:lnTo>
                <a:lnTo>
                  <a:pt x="212" y="1198"/>
                </a:lnTo>
                <a:lnTo>
                  <a:pt x="120" y="1146"/>
                </a:lnTo>
                <a:lnTo>
                  <a:pt x="120" y="1145"/>
                </a:lnTo>
                <a:lnTo>
                  <a:pt x="117" y="1135"/>
                </a:lnTo>
                <a:lnTo>
                  <a:pt x="111" y="1112"/>
                </a:lnTo>
                <a:lnTo>
                  <a:pt x="105" y="1106"/>
                </a:lnTo>
                <a:lnTo>
                  <a:pt x="99" y="1096"/>
                </a:lnTo>
                <a:lnTo>
                  <a:pt x="95" y="1081"/>
                </a:lnTo>
                <a:lnTo>
                  <a:pt x="99" y="1078"/>
                </a:lnTo>
                <a:lnTo>
                  <a:pt x="109" y="1072"/>
                </a:lnTo>
                <a:lnTo>
                  <a:pt x="117" y="1074"/>
                </a:lnTo>
                <a:lnTo>
                  <a:pt x="132" y="1071"/>
                </a:lnTo>
                <a:lnTo>
                  <a:pt x="158" y="1063"/>
                </a:lnTo>
                <a:lnTo>
                  <a:pt x="166" y="1060"/>
                </a:lnTo>
                <a:lnTo>
                  <a:pt x="180" y="1042"/>
                </a:lnTo>
                <a:lnTo>
                  <a:pt x="171" y="984"/>
                </a:lnTo>
                <a:lnTo>
                  <a:pt x="169" y="980"/>
                </a:lnTo>
                <a:lnTo>
                  <a:pt x="167" y="973"/>
                </a:lnTo>
                <a:lnTo>
                  <a:pt x="175" y="947"/>
                </a:lnTo>
                <a:lnTo>
                  <a:pt x="184" y="940"/>
                </a:lnTo>
                <a:lnTo>
                  <a:pt x="192" y="938"/>
                </a:lnTo>
                <a:lnTo>
                  <a:pt x="203" y="940"/>
                </a:lnTo>
                <a:lnTo>
                  <a:pt x="207" y="946"/>
                </a:lnTo>
                <a:lnTo>
                  <a:pt x="215" y="953"/>
                </a:lnTo>
                <a:lnTo>
                  <a:pt x="220" y="954"/>
                </a:lnTo>
                <a:lnTo>
                  <a:pt x="222" y="947"/>
                </a:lnTo>
                <a:lnTo>
                  <a:pt x="222" y="943"/>
                </a:lnTo>
                <a:lnTo>
                  <a:pt x="201" y="917"/>
                </a:lnTo>
                <a:lnTo>
                  <a:pt x="184" y="915"/>
                </a:lnTo>
                <a:lnTo>
                  <a:pt x="180" y="920"/>
                </a:lnTo>
                <a:lnTo>
                  <a:pt x="177" y="921"/>
                </a:lnTo>
                <a:lnTo>
                  <a:pt x="136" y="917"/>
                </a:lnTo>
                <a:lnTo>
                  <a:pt x="126" y="913"/>
                </a:lnTo>
                <a:lnTo>
                  <a:pt x="136" y="902"/>
                </a:lnTo>
                <a:lnTo>
                  <a:pt x="139" y="900"/>
                </a:lnTo>
                <a:lnTo>
                  <a:pt x="151" y="882"/>
                </a:lnTo>
                <a:lnTo>
                  <a:pt x="156" y="870"/>
                </a:lnTo>
                <a:lnTo>
                  <a:pt x="155" y="848"/>
                </a:lnTo>
                <a:lnTo>
                  <a:pt x="152" y="840"/>
                </a:lnTo>
                <a:lnTo>
                  <a:pt x="150" y="834"/>
                </a:lnTo>
                <a:lnTo>
                  <a:pt x="146" y="831"/>
                </a:lnTo>
                <a:lnTo>
                  <a:pt x="143" y="830"/>
                </a:lnTo>
                <a:lnTo>
                  <a:pt x="139" y="826"/>
                </a:lnTo>
                <a:lnTo>
                  <a:pt x="140" y="818"/>
                </a:lnTo>
                <a:lnTo>
                  <a:pt x="143" y="815"/>
                </a:lnTo>
                <a:lnTo>
                  <a:pt x="162" y="807"/>
                </a:lnTo>
                <a:lnTo>
                  <a:pt x="175" y="806"/>
                </a:lnTo>
                <a:lnTo>
                  <a:pt x="180" y="807"/>
                </a:lnTo>
                <a:lnTo>
                  <a:pt x="185" y="803"/>
                </a:lnTo>
                <a:lnTo>
                  <a:pt x="196" y="792"/>
                </a:lnTo>
                <a:lnTo>
                  <a:pt x="196" y="788"/>
                </a:lnTo>
                <a:lnTo>
                  <a:pt x="193" y="777"/>
                </a:lnTo>
                <a:lnTo>
                  <a:pt x="186" y="767"/>
                </a:lnTo>
                <a:lnTo>
                  <a:pt x="177" y="763"/>
                </a:lnTo>
                <a:lnTo>
                  <a:pt x="167" y="763"/>
                </a:lnTo>
                <a:lnTo>
                  <a:pt x="159" y="765"/>
                </a:lnTo>
                <a:lnTo>
                  <a:pt x="150" y="770"/>
                </a:lnTo>
                <a:lnTo>
                  <a:pt x="139" y="773"/>
                </a:lnTo>
                <a:lnTo>
                  <a:pt x="131" y="773"/>
                </a:lnTo>
                <a:lnTo>
                  <a:pt x="126" y="769"/>
                </a:lnTo>
                <a:lnTo>
                  <a:pt x="126" y="763"/>
                </a:lnTo>
                <a:lnTo>
                  <a:pt x="121" y="758"/>
                </a:lnTo>
                <a:lnTo>
                  <a:pt x="101" y="736"/>
                </a:lnTo>
                <a:lnTo>
                  <a:pt x="102" y="732"/>
                </a:lnTo>
                <a:lnTo>
                  <a:pt x="95" y="729"/>
                </a:lnTo>
                <a:lnTo>
                  <a:pt x="99" y="720"/>
                </a:lnTo>
                <a:lnTo>
                  <a:pt x="114" y="709"/>
                </a:lnTo>
                <a:lnTo>
                  <a:pt x="124" y="708"/>
                </a:lnTo>
                <a:lnTo>
                  <a:pt x="128" y="708"/>
                </a:lnTo>
                <a:lnTo>
                  <a:pt x="135" y="708"/>
                </a:lnTo>
                <a:lnTo>
                  <a:pt x="136" y="705"/>
                </a:lnTo>
                <a:lnTo>
                  <a:pt x="139" y="699"/>
                </a:lnTo>
                <a:lnTo>
                  <a:pt x="139" y="695"/>
                </a:lnTo>
                <a:lnTo>
                  <a:pt x="137" y="691"/>
                </a:lnTo>
                <a:lnTo>
                  <a:pt x="135" y="688"/>
                </a:lnTo>
                <a:lnTo>
                  <a:pt x="132" y="679"/>
                </a:lnTo>
                <a:lnTo>
                  <a:pt x="133" y="678"/>
                </a:lnTo>
                <a:lnTo>
                  <a:pt x="143" y="672"/>
                </a:lnTo>
                <a:lnTo>
                  <a:pt x="144" y="667"/>
                </a:lnTo>
                <a:lnTo>
                  <a:pt x="146" y="660"/>
                </a:lnTo>
                <a:lnTo>
                  <a:pt x="148" y="654"/>
                </a:lnTo>
                <a:lnTo>
                  <a:pt x="151" y="652"/>
                </a:lnTo>
                <a:lnTo>
                  <a:pt x="154" y="650"/>
                </a:lnTo>
                <a:lnTo>
                  <a:pt x="158" y="649"/>
                </a:lnTo>
                <a:lnTo>
                  <a:pt x="161" y="646"/>
                </a:lnTo>
                <a:lnTo>
                  <a:pt x="167" y="633"/>
                </a:lnTo>
                <a:lnTo>
                  <a:pt x="169" y="595"/>
                </a:lnTo>
                <a:lnTo>
                  <a:pt x="166" y="563"/>
                </a:lnTo>
                <a:lnTo>
                  <a:pt x="158" y="540"/>
                </a:lnTo>
                <a:lnTo>
                  <a:pt x="154" y="531"/>
                </a:lnTo>
                <a:lnTo>
                  <a:pt x="148" y="517"/>
                </a:lnTo>
                <a:lnTo>
                  <a:pt x="148" y="513"/>
                </a:lnTo>
                <a:lnTo>
                  <a:pt x="148" y="509"/>
                </a:lnTo>
                <a:lnTo>
                  <a:pt x="152" y="490"/>
                </a:lnTo>
                <a:lnTo>
                  <a:pt x="141" y="477"/>
                </a:lnTo>
                <a:lnTo>
                  <a:pt x="133" y="462"/>
                </a:lnTo>
                <a:lnTo>
                  <a:pt x="132" y="460"/>
                </a:lnTo>
                <a:lnTo>
                  <a:pt x="132" y="445"/>
                </a:lnTo>
                <a:lnTo>
                  <a:pt x="126" y="434"/>
                </a:lnTo>
                <a:lnTo>
                  <a:pt x="120" y="430"/>
                </a:lnTo>
                <a:lnTo>
                  <a:pt x="114" y="433"/>
                </a:lnTo>
                <a:lnTo>
                  <a:pt x="111" y="433"/>
                </a:lnTo>
                <a:lnTo>
                  <a:pt x="99" y="420"/>
                </a:lnTo>
                <a:lnTo>
                  <a:pt x="98" y="408"/>
                </a:lnTo>
                <a:lnTo>
                  <a:pt x="95" y="396"/>
                </a:lnTo>
                <a:lnTo>
                  <a:pt x="94" y="392"/>
                </a:lnTo>
                <a:lnTo>
                  <a:pt x="91" y="389"/>
                </a:lnTo>
                <a:lnTo>
                  <a:pt x="86" y="385"/>
                </a:lnTo>
                <a:lnTo>
                  <a:pt x="76" y="369"/>
                </a:lnTo>
                <a:lnTo>
                  <a:pt x="68" y="345"/>
                </a:lnTo>
                <a:lnTo>
                  <a:pt x="68" y="329"/>
                </a:lnTo>
                <a:lnTo>
                  <a:pt x="73" y="326"/>
                </a:lnTo>
                <a:lnTo>
                  <a:pt x="76" y="322"/>
                </a:lnTo>
                <a:lnTo>
                  <a:pt x="79" y="307"/>
                </a:lnTo>
                <a:lnTo>
                  <a:pt x="79" y="298"/>
                </a:lnTo>
                <a:lnTo>
                  <a:pt x="64" y="287"/>
                </a:lnTo>
                <a:lnTo>
                  <a:pt x="61" y="285"/>
                </a:lnTo>
                <a:lnTo>
                  <a:pt x="38" y="279"/>
                </a:lnTo>
                <a:lnTo>
                  <a:pt x="31" y="268"/>
                </a:lnTo>
                <a:lnTo>
                  <a:pt x="22" y="249"/>
                </a:lnTo>
                <a:lnTo>
                  <a:pt x="16" y="226"/>
                </a:lnTo>
                <a:lnTo>
                  <a:pt x="12" y="213"/>
                </a:lnTo>
                <a:lnTo>
                  <a:pt x="9" y="209"/>
                </a:lnTo>
                <a:lnTo>
                  <a:pt x="5" y="207"/>
                </a:lnTo>
                <a:lnTo>
                  <a:pt x="0" y="204"/>
                </a:lnTo>
                <a:lnTo>
                  <a:pt x="16" y="187"/>
                </a:lnTo>
                <a:lnTo>
                  <a:pt x="64" y="141"/>
                </a:lnTo>
                <a:lnTo>
                  <a:pt x="67" y="140"/>
                </a:lnTo>
                <a:lnTo>
                  <a:pt x="67" y="140"/>
                </a:lnTo>
                <a:close/>
              </a:path>
            </a:pathLst>
          </a:custGeom>
          <a:solidFill>
            <a:schemeClr val="accent4"/>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grpSp>
        <p:nvGrpSpPr>
          <p:cNvPr id="75" name="Group 4"/>
          <p:cNvGrpSpPr>
            <a:grpSpLocks noChangeAspect="1"/>
          </p:cNvGrpSpPr>
          <p:nvPr/>
        </p:nvGrpSpPr>
        <p:grpSpPr bwMode="auto">
          <a:xfrm>
            <a:off x="990600" y="1143000"/>
            <a:ext cx="4733393" cy="5451676"/>
            <a:chOff x="852" y="586"/>
            <a:chExt cx="2603" cy="2998"/>
          </a:xfrm>
          <a:solidFill>
            <a:schemeClr val="tx1">
              <a:lumMod val="50000"/>
              <a:lumOff val="50000"/>
            </a:schemeClr>
          </a:solidFill>
        </p:grpSpPr>
        <p:sp>
          <p:nvSpPr>
            <p:cNvPr id="76" name="Freeform 5"/>
            <p:cNvSpPr>
              <a:spLocks/>
            </p:cNvSpPr>
            <p:nvPr/>
          </p:nvSpPr>
          <p:spPr bwMode="auto">
            <a:xfrm>
              <a:off x="1601" y="2011"/>
              <a:ext cx="427" cy="467"/>
            </a:xfrm>
            <a:custGeom>
              <a:avLst/>
              <a:gdLst/>
              <a:ahLst/>
              <a:cxnLst>
                <a:cxn ang="0">
                  <a:pos x="303" y="43"/>
                </a:cxn>
                <a:cxn ang="0">
                  <a:pos x="372" y="100"/>
                </a:cxn>
                <a:cxn ang="0">
                  <a:pos x="407" y="185"/>
                </a:cxn>
                <a:cxn ang="0">
                  <a:pos x="421" y="241"/>
                </a:cxn>
                <a:cxn ang="0">
                  <a:pos x="418" y="288"/>
                </a:cxn>
                <a:cxn ang="0">
                  <a:pos x="376" y="302"/>
                </a:cxn>
                <a:cxn ang="0">
                  <a:pos x="363" y="293"/>
                </a:cxn>
                <a:cxn ang="0">
                  <a:pos x="358" y="289"/>
                </a:cxn>
                <a:cxn ang="0">
                  <a:pos x="348" y="292"/>
                </a:cxn>
                <a:cxn ang="0">
                  <a:pos x="342" y="322"/>
                </a:cxn>
                <a:cxn ang="0">
                  <a:pos x="367" y="361"/>
                </a:cxn>
                <a:cxn ang="0">
                  <a:pos x="373" y="361"/>
                </a:cxn>
                <a:cxn ang="0">
                  <a:pos x="384" y="355"/>
                </a:cxn>
                <a:cxn ang="0">
                  <a:pos x="390" y="379"/>
                </a:cxn>
                <a:cxn ang="0">
                  <a:pos x="366" y="396"/>
                </a:cxn>
                <a:cxn ang="0">
                  <a:pos x="357" y="390"/>
                </a:cxn>
                <a:cxn ang="0">
                  <a:pos x="322" y="403"/>
                </a:cxn>
                <a:cxn ang="0">
                  <a:pos x="321" y="410"/>
                </a:cxn>
                <a:cxn ang="0">
                  <a:pos x="311" y="444"/>
                </a:cxn>
                <a:cxn ang="0">
                  <a:pos x="297" y="433"/>
                </a:cxn>
                <a:cxn ang="0">
                  <a:pos x="197" y="425"/>
                </a:cxn>
                <a:cxn ang="0">
                  <a:pos x="157" y="467"/>
                </a:cxn>
                <a:cxn ang="0">
                  <a:pos x="96" y="451"/>
                </a:cxn>
                <a:cxn ang="0">
                  <a:pos x="117" y="407"/>
                </a:cxn>
                <a:cxn ang="0">
                  <a:pos x="127" y="403"/>
                </a:cxn>
                <a:cxn ang="0">
                  <a:pos x="125" y="378"/>
                </a:cxn>
                <a:cxn ang="0">
                  <a:pos x="109" y="314"/>
                </a:cxn>
                <a:cxn ang="0">
                  <a:pos x="106" y="293"/>
                </a:cxn>
                <a:cxn ang="0">
                  <a:pos x="111" y="286"/>
                </a:cxn>
                <a:cxn ang="0">
                  <a:pos x="102" y="241"/>
                </a:cxn>
                <a:cxn ang="0">
                  <a:pos x="19" y="168"/>
                </a:cxn>
                <a:cxn ang="0">
                  <a:pos x="1" y="126"/>
                </a:cxn>
                <a:cxn ang="0">
                  <a:pos x="6" y="78"/>
                </a:cxn>
                <a:cxn ang="0">
                  <a:pos x="10" y="64"/>
                </a:cxn>
                <a:cxn ang="0">
                  <a:pos x="25" y="35"/>
                </a:cxn>
                <a:cxn ang="0">
                  <a:pos x="91" y="0"/>
                </a:cxn>
                <a:cxn ang="0">
                  <a:pos x="131" y="38"/>
                </a:cxn>
                <a:cxn ang="0">
                  <a:pos x="112" y="66"/>
                </a:cxn>
                <a:cxn ang="0">
                  <a:pos x="151" y="91"/>
                </a:cxn>
                <a:cxn ang="0">
                  <a:pos x="219" y="86"/>
                </a:cxn>
                <a:cxn ang="0">
                  <a:pos x="216" y="102"/>
                </a:cxn>
                <a:cxn ang="0">
                  <a:pos x="213" y="106"/>
                </a:cxn>
                <a:cxn ang="0">
                  <a:pos x="211" y="116"/>
                </a:cxn>
                <a:cxn ang="0">
                  <a:pos x="228" y="136"/>
                </a:cxn>
                <a:cxn ang="0">
                  <a:pos x="253" y="138"/>
                </a:cxn>
                <a:cxn ang="0">
                  <a:pos x="275" y="106"/>
                </a:cxn>
                <a:cxn ang="0">
                  <a:pos x="283" y="50"/>
                </a:cxn>
              </a:cxnLst>
              <a:rect l="0" t="0" r="r" b="b"/>
              <a:pathLst>
                <a:path w="427" h="467">
                  <a:moveTo>
                    <a:pt x="293" y="34"/>
                  </a:moveTo>
                  <a:lnTo>
                    <a:pt x="293" y="36"/>
                  </a:lnTo>
                  <a:lnTo>
                    <a:pt x="303" y="43"/>
                  </a:lnTo>
                  <a:lnTo>
                    <a:pt x="328" y="64"/>
                  </a:lnTo>
                  <a:lnTo>
                    <a:pt x="370" y="92"/>
                  </a:lnTo>
                  <a:lnTo>
                    <a:pt x="372" y="100"/>
                  </a:lnTo>
                  <a:lnTo>
                    <a:pt x="393" y="149"/>
                  </a:lnTo>
                  <a:lnTo>
                    <a:pt x="406" y="180"/>
                  </a:lnTo>
                  <a:lnTo>
                    <a:pt x="407" y="185"/>
                  </a:lnTo>
                  <a:lnTo>
                    <a:pt x="407" y="203"/>
                  </a:lnTo>
                  <a:lnTo>
                    <a:pt x="407" y="216"/>
                  </a:lnTo>
                  <a:lnTo>
                    <a:pt x="421" y="241"/>
                  </a:lnTo>
                  <a:lnTo>
                    <a:pt x="427" y="283"/>
                  </a:lnTo>
                  <a:lnTo>
                    <a:pt x="426" y="284"/>
                  </a:lnTo>
                  <a:lnTo>
                    <a:pt x="418" y="288"/>
                  </a:lnTo>
                  <a:lnTo>
                    <a:pt x="387" y="299"/>
                  </a:lnTo>
                  <a:lnTo>
                    <a:pt x="378" y="302"/>
                  </a:lnTo>
                  <a:lnTo>
                    <a:pt x="376" y="302"/>
                  </a:lnTo>
                  <a:lnTo>
                    <a:pt x="373" y="302"/>
                  </a:lnTo>
                  <a:lnTo>
                    <a:pt x="366" y="296"/>
                  </a:lnTo>
                  <a:lnTo>
                    <a:pt x="363" y="293"/>
                  </a:lnTo>
                  <a:lnTo>
                    <a:pt x="361" y="292"/>
                  </a:lnTo>
                  <a:lnTo>
                    <a:pt x="359" y="289"/>
                  </a:lnTo>
                  <a:lnTo>
                    <a:pt x="358" y="289"/>
                  </a:lnTo>
                  <a:lnTo>
                    <a:pt x="355" y="289"/>
                  </a:lnTo>
                  <a:lnTo>
                    <a:pt x="352" y="289"/>
                  </a:lnTo>
                  <a:lnTo>
                    <a:pt x="348" y="292"/>
                  </a:lnTo>
                  <a:lnTo>
                    <a:pt x="346" y="293"/>
                  </a:lnTo>
                  <a:lnTo>
                    <a:pt x="346" y="299"/>
                  </a:lnTo>
                  <a:lnTo>
                    <a:pt x="342" y="322"/>
                  </a:lnTo>
                  <a:lnTo>
                    <a:pt x="342" y="325"/>
                  </a:lnTo>
                  <a:lnTo>
                    <a:pt x="365" y="358"/>
                  </a:lnTo>
                  <a:lnTo>
                    <a:pt x="367" y="361"/>
                  </a:lnTo>
                  <a:lnTo>
                    <a:pt x="369" y="362"/>
                  </a:lnTo>
                  <a:lnTo>
                    <a:pt x="371" y="362"/>
                  </a:lnTo>
                  <a:lnTo>
                    <a:pt x="373" y="361"/>
                  </a:lnTo>
                  <a:lnTo>
                    <a:pt x="376" y="360"/>
                  </a:lnTo>
                  <a:lnTo>
                    <a:pt x="383" y="355"/>
                  </a:lnTo>
                  <a:lnTo>
                    <a:pt x="384" y="355"/>
                  </a:lnTo>
                  <a:lnTo>
                    <a:pt x="387" y="358"/>
                  </a:lnTo>
                  <a:lnTo>
                    <a:pt x="388" y="360"/>
                  </a:lnTo>
                  <a:lnTo>
                    <a:pt x="390" y="379"/>
                  </a:lnTo>
                  <a:lnTo>
                    <a:pt x="384" y="385"/>
                  </a:lnTo>
                  <a:lnTo>
                    <a:pt x="370" y="398"/>
                  </a:lnTo>
                  <a:lnTo>
                    <a:pt x="366" y="396"/>
                  </a:lnTo>
                  <a:lnTo>
                    <a:pt x="360" y="391"/>
                  </a:lnTo>
                  <a:lnTo>
                    <a:pt x="358" y="390"/>
                  </a:lnTo>
                  <a:lnTo>
                    <a:pt x="357" y="390"/>
                  </a:lnTo>
                  <a:lnTo>
                    <a:pt x="333" y="394"/>
                  </a:lnTo>
                  <a:lnTo>
                    <a:pt x="327" y="398"/>
                  </a:lnTo>
                  <a:lnTo>
                    <a:pt x="322" y="403"/>
                  </a:lnTo>
                  <a:lnTo>
                    <a:pt x="321" y="404"/>
                  </a:lnTo>
                  <a:lnTo>
                    <a:pt x="321" y="408"/>
                  </a:lnTo>
                  <a:lnTo>
                    <a:pt x="321" y="410"/>
                  </a:lnTo>
                  <a:lnTo>
                    <a:pt x="322" y="413"/>
                  </a:lnTo>
                  <a:lnTo>
                    <a:pt x="312" y="443"/>
                  </a:lnTo>
                  <a:lnTo>
                    <a:pt x="311" y="444"/>
                  </a:lnTo>
                  <a:lnTo>
                    <a:pt x="309" y="446"/>
                  </a:lnTo>
                  <a:lnTo>
                    <a:pt x="307" y="446"/>
                  </a:lnTo>
                  <a:lnTo>
                    <a:pt x="297" y="433"/>
                  </a:lnTo>
                  <a:lnTo>
                    <a:pt x="232" y="427"/>
                  </a:lnTo>
                  <a:lnTo>
                    <a:pt x="201" y="425"/>
                  </a:lnTo>
                  <a:lnTo>
                    <a:pt x="197" y="425"/>
                  </a:lnTo>
                  <a:lnTo>
                    <a:pt x="191" y="430"/>
                  </a:lnTo>
                  <a:lnTo>
                    <a:pt x="163" y="461"/>
                  </a:lnTo>
                  <a:lnTo>
                    <a:pt x="157" y="467"/>
                  </a:lnTo>
                  <a:lnTo>
                    <a:pt x="147" y="461"/>
                  </a:lnTo>
                  <a:lnTo>
                    <a:pt x="129" y="456"/>
                  </a:lnTo>
                  <a:lnTo>
                    <a:pt x="96" y="451"/>
                  </a:lnTo>
                  <a:lnTo>
                    <a:pt x="101" y="438"/>
                  </a:lnTo>
                  <a:lnTo>
                    <a:pt x="113" y="406"/>
                  </a:lnTo>
                  <a:lnTo>
                    <a:pt x="117" y="407"/>
                  </a:lnTo>
                  <a:lnTo>
                    <a:pt x="121" y="407"/>
                  </a:lnTo>
                  <a:lnTo>
                    <a:pt x="126" y="404"/>
                  </a:lnTo>
                  <a:lnTo>
                    <a:pt x="127" y="403"/>
                  </a:lnTo>
                  <a:lnTo>
                    <a:pt x="127" y="400"/>
                  </a:lnTo>
                  <a:lnTo>
                    <a:pt x="127" y="397"/>
                  </a:lnTo>
                  <a:lnTo>
                    <a:pt x="125" y="378"/>
                  </a:lnTo>
                  <a:lnTo>
                    <a:pt x="119" y="348"/>
                  </a:lnTo>
                  <a:lnTo>
                    <a:pt x="113" y="323"/>
                  </a:lnTo>
                  <a:lnTo>
                    <a:pt x="109" y="314"/>
                  </a:lnTo>
                  <a:lnTo>
                    <a:pt x="107" y="304"/>
                  </a:lnTo>
                  <a:lnTo>
                    <a:pt x="106" y="295"/>
                  </a:lnTo>
                  <a:lnTo>
                    <a:pt x="106" y="293"/>
                  </a:lnTo>
                  <a:lnTo>
                    <a:pt x="106" y="292"/>
                  </a:lnTo>
                  <a:lnTo>
                    <a:pt x="108" y="288"/>
                  </a:lnTo>
                  <a:lnTo>
                    <a:pt x="111" y="286"/>
                  </a:lnTo>
                  <a:lnTo>
                    <a:pt x="111" y="284"/>
                  </a:lnTo>
                  <a:lnTo>
                    <a:pt x="105" y="253"/>
                  </a:lnTo>
                  <a:lnTo>
                    <a:pt x="102" y="241"/>
                  </a:lnTo>
                  <a:lnTo>
                    <a:pt x="61" y="198"/>
                  </a:lnTo>
                  <a:lnTo>
                    <a:pt x="24" y="170"/>
                  </a:lnTo>
                  <a:lnTo>
                    <a:pt x="19" y="168"/>
                  </a:lnTo>
                  <a:lnTo>
                    <a:pt x="9" y="144"/>
                  </a:lnTo>
                  <a:lnTo>
                    <a:pt x="3" y="132"/>
                  </a:lnTo>
                  <a:lnTo>
                    <a:pt x="1" y="126"/>
                  </a:lnTo>
                  <a:lnTo>
                    <a:pt x="1" y="122"/>
                  </a:lnTo>
                  <a:lnTo>
                    <a:pt x="0" y="120"/>
                  </a:lnTo>
                  <a:lnTo>
                    <a:pt x="6" y="78"/>
                  </a:lnTo>
                  <a:lnTo>
                    <a:pt x="6" y="74"/>
                  </a:lnTo>
                  <a:lnTo>
                    <a:pt x="9" y="66"/>
                  </a:lnTo>
                  <a:lnTo>
                    <a:pt x="10" y="64"/>
                  </a:lnTo>
                  <a:lnTo>
                    <a:pt x="18" y="44"/>
                  </a:lnTo>
                  <a:lnTo>
                    <a:pt x="21" y="40"/>
                  </a:lnTo>
                  <a:lnTo>
                    <a:pt x="25" y="35"/>
                  </a:lnTo>
                  <a:lnTo>
                    <a:pt x="46" y="19"/>
                  </a:lnTo>
                  <a:lnTo>
                    <a:pt x="89" y="0"/>
                  </a:lnTo>
                  <a:lnTo>
                    <a:pt x="91" y="0"/>
                  </a:lnTo>
                  <a:lnTo>
                    <a:pt x="93" y="1"/>
                  </a:lnTo>
                  <a:lnTo>
                    <a:pt x="117" y="24"/>
                  </a:lnTo>
                  <a:lnTo>
                    <a:pt x="131" y="38"/>
                  </a:lnTo>
                  <a:lnTo>
                    <a:pt x="112" y="62"/>
                  </a:lnTo>
                  <a:lnTo>
                    <a:pt x="112" y="65"/>
                  </a:lnTo>
                  <a:lnTo>
                    <a:pt x="112" y="66"/>
                  </a:lnTo>
                  <a:lnTo>
                    <a:pt x="114" y="73"/>
                  </a:lnTo>
                  <a:lnTo>
                    <a:pt x="127" y="88"/>
                  </a:lnTo>
                  <a:lnTo>
                    <a:pt x="151" y="91"/>
                  </a:lnTo>
                  <a:lnTo>
                    <a:pt x="195" y="80"/>
                  </a:lnTo>
                  <a:lnTo>
                    <a:pt x="199" y="79"/>
                  </a:lnTo>
                  <a:lnTo>
                    <a:pt x="219" y="86"/>
                  </a:lnTo>
                  <a:lnTo>
                    <a:pt x="219" y="88"/>
                  </a:lnTo>
                  <a:lnTo>
                    <a:pt x="217" y="97"/>
                  </a:lnTo>
                  <a:lnTo>
                    <a:pt x="216" y="102"/>
                  </a:lnTo>
                  <a:lnTo>
                    <a:pt x="215" y="103"/>
                  </a:lnTo>
                  <a:lnTo>
                    <a:pt x="214" y="106"/>
                  </a:lnTo>
                  <a:lnTo>
                    <a:pt x="213" y="106"/>
                  </a:lnTo>
                  <a:lnTo>
                    <a:pt x="209" y="107"/>
                  </a:lnTo>
                  <a:lnTo>
                    <a:pt x="209" y="108"/>
                  </a:lnTo>
                  <a:lnTo>
                    <a:pt x="211" y="116"/>
                  </a:lnTo>
                  <a:lnTo>
                    <a:pt x="222" y="128"/>
                  </a:lnTo>
                  <a:lnTo>
                    <a:pt x="225" y="132"/>
                  </a:lnTo>
                  <a:lnTo>
                    <a:pt x="228" y="136"/>
                  </a:lnTo>
                  <a:lnTo>
                    <a:pt x="233" y="138"/>
                  </a:lnTo>
                  <a:lnTo>
                    <a:pt x="235" y="139"/>
                  </a:lnTo>
                  <a:lnTo>
                    <a:pt x="253" y="138"/>
                  </a:lnTo>
                  <a:lnTo>
                    <a:pt x="271" y="116"/>
                  </a:lnTo>
                  <a:lnTo>
                    <a:pt x="274" y="113"/>
                  </a:lnTo>
                  <a:lnTo>
                    <a:pt x="275" y="106"/>
                  </a:lnTo>
                  <a:lnTo>
                    <a:pt x="276" y="97"/>
                  </a:lnTo>
                  <a:lnTo>
                    <a:pt x="276" y="96"/>
                  </a:lnTo>
                  <a:lnTo>
                    <a:pt x="283" y="50"/>
                  </a:lnTo>
                  <a:lnTo>
                    <a:pt x="293" y="34"/>
                  </a:lnTo>
                  <a:close/>
                </a:path>
              </a:pathLst>
            </a:custGeom>
            <a:solidFill>
              <a:schemeClr val="accent4"/>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7" name="Freeform 6"/>
            <p:cNvSpPr>
              <a:spLocks noEditPoints="1"/>
            </p:cNvSpPr>
            <p:nvPr/>
          </p:nvSpPr>
          <p:spPr bwMode="auto">
            <a:xfrm>
              <a:off x="2062" y="2053"/>
              <a:ext cx="1304" cy="1531"/>
            </a:xfrm>
            <a:custGeom>
              <a:avLst/>
              <a:gdLst/>
              <a:ahLst/>
              <a:cxnLst>
                <a:cxn ang="0">
                  <a:pos x="528" y="1531"/>
                </a:cxn>
                <a:cxn ang="0">
                  <a:pos x="293" y="1362"/>
                </a:cxn>
                <a:cxn ang="0">
                  <a:pos x="55" y="1184"/>
                </a:cxn>
                <a:cxn ang="0">
                  <a:pos x="47" y="1157"/>
                </a:cxn>
                <a:cxn ang="0">
                  <a:pos x="7" y="1149"/>
                </a:cxn>
                <a:cxn ang="0">
                  <a:pos x="4" y="1115"/>
                </a:cxn>
                <a:cxn ang="0">
                  <a:pos x="32" y="1043"/>
                </a:cxn>
                <a:cxn ang="0">
                  <a:pos x="82" y="989"/>
                </a:cxn>
                <a:cxn ang="0">
                  <a:pos x="106" y="909"/>
                </a:cxn>
                <a:cxn ang="0">
                  <a:pos x="219" y="907"/>
                </a:cxn>
                <a:cxn ang="0">
                  <a:pos x="246" y="953"/>
                </a:cxn>
                <a:cxn ang="0">
                  <a:pos x="286" y="972"/>
                </a:cxn>
                <a:cxn ang="0">
                  <a:pos x="367" y="990"/>
                </a:cxn>
                <a:cxn ang="0">
                  <a:pos x="353" y="809"/>
                </a:cxn>
                <a:cxn ang="0">
                  <a:pos x="359" y="788"/>
                </a:cxn>
                <a:cxn ang="0">
                  <a:pos x="460" y="633"/>
                </a:cxn>
                <a:cxn ang="0">
                  <a:pos x="453" y="561"/>
                </a:cxn>
                <a:cxn ang="0">
                  <a:pos x="409" y="256"/>
                </a:cxn>
                <a:cxn ang="0">
                  <a:pos x="275" y="31"/>
                </a:cxn>
                <a:cxn ang="0">
                  <a:pos x="379" y="15"/>
                </a:cxn>
                <a:cxn ang="0">
                  <a:pos x="457" y="3"/>
                </a:cxn>
                <a:cxn ang="0">
                  <a:pos x="496" y="6"/>
                </a:cxn>
                <a:cxn ang="0">
                  <a:pos x="533" y="22"/>
                </a:cxn>
                <a:cxn ang="0">
                  <a:pos x="621" y="55"/>
                </a:cxn>
                <a:cxn ang="0">
                  <a:pos x="675" y="159"/>
                </a:cxn>
                <a:cxn ang="0">
                  <a:pos x="718" y="177"/>
                </a:cxn>
                <a:cxn ang="0">
                  <a:pos x="768" y="300"/>
                </a:cxn>
                <a:cxn ang="0">
                  <a:pos x="789" y="376"/>
                </a:cxn>
                <a:cxn ang="0">
                  <a:pos x="848" y="534"/>
                </a:cxn>
                <a:cxn ang="0">
                  <a:pos x="846" y="597"/>
                </a:cxn>
                <a:cxn ang="0">
                  <a:pos x="970" y="624"/>
                </a:cxn>
                <a:cxn ang="0">
                  <a:pos x="1214" y="550"/>
                </a:cxn>
                <a:cxn ang="0">
                  <a:pos x="1304" y="544"/>
                </a:cxn>
                <a:cxn ang="0">
                  <a:pos x="1264" y="589"/>
                </a:cxn>
                <a:cxn ang="0">
                  <a:pos x="1186" y="643"/>
                </a:cxn>
                <a:cxn ang="0">
                  <a:pos x="1102" y="722"/>
                </a:cxn>
                <a:cxn ang="0">
                  <a:pos x="1108" y="751"/>
                </a:cxn>
                <a:cxn ang="0">
                  <a:pos x="1090" y="756"/>
                </a:cxn>
                <a:cxn ang="0">
                  <a:pos x="1085" y="727"/>
                </a:cxn>
                <a:cxn ang="0">
                  <a:pos x="1049" y="753"/>
                </a:cxn>
                <a:cxn ang="0">
                  <a:pos x="1061" y="773"/>
                </a:cxn>
                <a:cxn ang="0">
                  <a:pos x="1001" y="833"/>
                </a:cxn>
                <a:cxn ang="0">
                  <a:pos x="974" y="829"/>
                </a:cxn>
                <a:cxn ang="0">
                  <a:pos x="917" y="840"/>
                </a:cxn>
                <a:cxn ang="0">
                  <a:pos x="866" y="876"/>
                </a:cxn>
                <a:cxn ang="0">
                  <a:pos x="845" y="956"/>
                </a:cxn>
                <a:cxn ang="0">
                  <a:pos x="830" y="1045"/>
                </a:cxn>
                <a:cxn ang="0">
                  <a:pos x="832" y="1070"/>
                </a:cxn>
                <a:cxn ang="0">
                  <a:pos x="800" y="1093"/>
                </a:cxn>
                <a:cxn ang="0">
                  <a:pos x="749" y="1203"/>
                </a:cxn>
                <a:cxn ang="0">
                  <a:pos x="720" y="1285"/>
                </a:cxn>
                <a:cxn ang="0">
                  <a:pos x="687" y="1328"/>
                </a:cxn>
                <a:cxn ang="0">
                  <a:pos x="569" y="1521"/>
                </a:cxn>
                <a:cxn ang="0">
                  <a:pos x="1103" y="709"/>
                </a:cxn>
                <a:cxn ang="0">
                  <a:pos x="1142" y="667"/>
                </a:cxn>
                <a:cxn ang="0">
                  <a:pos x="1162" y="669"/>
                </a:cxn>
                <a:cxn ang="0">
                  <a:pos x="1176" y="685"/>
                </a:cxn>
                <a:cxn ang="0">
                  <a:pos x="1150" y="698"/>
                </a:cxn>
              </a:cxnLst>
              <a:rect l="0" t="0" r="r" b="b"/>
              <a:pathLst>
                <a:path w="1304" h="1531">
                  <a:moveTo>
                    <a:pt x="569" y="1521"/>
                  </a:moveTo>
                  <a:lnTo>
                    <a:pt x="563" y="1511"/>
                  </a:lnTo>
                  <a:lnTo>
                    <a:pt x="561" y="1507"/>
                  </a:lnTo>
                  <a:lnTo>
                    <a:pt x="546" y="1512"/>
                  </a:lnTo>
                  <a:lnTo>
                    <a:pt x="528" y="1531"/>
                  </a:lnTo>
                  <a:lnTo>
                    <a:pt x="515" y="1521"/>
                  </a:lnTo>
                  <a:lnTo>
                    <a:pt x="474" y="1491"/>
                  </a:lnTo>
                  <a:lnTo>
                    <a:pt x="370" y="1417"/>
                  </a:lnTo>
                  <a:lnTo>
                    <a:pt x="337" y="1394"/>
                  </a:lnTo>
                  <a:lnTo>
                    <a:pt x="293" y="1362"/>
                  </a:lnTo>
                  <a:lnTo>
                    <a:pt x="270" y="1345"/>
                  </a:lnTo>
                  <a:lnTo>
                    <a:pt x="83" y="1212"/>
                  </a:lnTo>
                  <a:lnTo>
                    <a:pt x="61" y="1195"/>
                  </a:lnTo>
                  <a:lnTo>
                    <a:pt x="60" y="1195"/>
                  </a:lnTo>
                  <a:lnTo>
                    <a:pt x="55" y="1184"/>
                  </a:lnTo>
                  <a:lnTo>
                    <a:pt x="54" y="1183"/>
                  </a:lnTo>
                  <a:lnTo>
                    <a:pt x="52" y="1172"/>
                  </a:lnTo>
                  <a:lnTo>
                    <a:pt x="50" y="1164"/>
                  </a:lnTo>
                  <a:lnTo>
                    <a:pt x="49" y="1160"/>
                  </a:lnTo>
                  <a:lnTo>
                    <a:pt x="47" y="1157"/>
                  </a:lnTo>
                  <a:lnTo>
                    <a:pt x="44" y="1154"/>
                  </a:lnTo>
                  <a:lnTo>
                    <a:pt x="29" y="1149"/>
                  </a:lnTo>
                  <a:lnTo>
                    <a:pt x="16" y="1149"/>
                  </a:lnTo>
                  <a:lnTo>
                    <a:pt x="10" y="1149"/>
                  </a:lnTo>
                  <a:lnTo>
                    <a:pt x="7" y="1149"/>
                  </a:lnTo>
                  <a:lnTo>
                    <a:pt x="5" y="1147"/>
                  </a:lnTo>
                  <a:lnTo>
                    <a:pt x="1" y="1129"/>
                  </a:lnTo>
                  <a:lnTo>
                    <a:pt x="0" y="1123"/>
                  </a:lnTo>
                  <a:lnTo>
                    <a:pt x="1" y="1119"/>
                  </a:lnTo>
                  <a:lnTo>
                    <a:pt x="4" y="1115"/>
                  </a:lnTo>
                  <a:lnTo>
                    <a:pt x="5" y="1112"/>
                  </a:lnTo>
                  <a:lnTo>
                    <a:pt x="30" y="1086"/>
                  </a:lnTo>
                  <a:lnTo>
                    <a:pt x="40" y="1083"/>
                  </a:lnTo>
                  <a:lnTo>
                    <a:pt x="37" y="1069"/>
                  </a:lnTo>
                  <a:lnTo>
                    <a:pt x="32" y="1043"/>
                  </a:lnTo>
                  <a:lnTo>
                    <a:pt x="36" y="1043"/>
                  </a:lnTo>
                  <a:lnTo>
                    <a:pt x="76" y="1041"/>
                  </a:lnTo>
                  <a:lnTo>
                    <a:pt x="77" y="1040"/>
                  </a:lnTo>
                  <a:lnTo>
                    <a:pt x="80" y="1001"/>
                  </a:lnTo>
                  <a:lnTo>
                    <a:pt x="82" y="989"/>
                  </a:lnTo>
                  <a:lnTo>
                    <a:pt x="89" y="966"/>
                  </a:lnTo>
                  <a:lnTo>
                    <a:pt x="91" y="956"/>
                  </a:lnTo>
                  <a:lnTo>
                    <a:pt x="102" y="920"/>
                  </a:lnTo>
                  <a:lnTo>
                    <a:pt x="104" y="912"/>
                  </a:lnTo>
                  <a:lnTo>
                    <a:pt x="106" y="909"/>
                  </a:lnTo>
                  <a:lnTo>
                    <a:pt x="114" y="913"/>
                  </a:lnTo>
                  <a:lnTo>
                    <a:pt x="171" y="885"/>
                  </a:lnTo>
                  <a:lnTo>
                    <a:pt x="189" y="890"/>
                  </a:lnTo>
                  <a:lnTo>
                    <a:pt x="217" y="906"/>
                  </a:lnTo>
                  <a:lnTo>
                    <a:pt x="219" y="907"/>
                  </a:lnTo>
                  <a:lnTo>
                    <a:pt x="223" y="911"/>
                  </a:lnTo>
                  <a:lnTo>
                    <a:pt x="226" y="915"/>
                  </a:lnTo>
                  <a:lnTo>
                    <a:pt x="238" y="935"/>
                  </a:lnTo>
                  <a:lnTo>
                    <a:pt x="245" y="948"/>
                  </a:lnTo>
                  <a:lnTo>
                    <a:pt x="246" y="953"/>
                  </a:lnTo>
                  <a:lnTo>
                    <a:pt x="247" y="955"/>
                  </a:lnTo>
                  <a:lnTo>
                    <a:pt x="251" y="957"/>
                  </a:lnTo>
                  <a:lnTo>
                    <a:pt x="252" y="959"/>
                  </a:lnTo>
                  <a:lnTo>
                    <a:pt x="282" y="974"/>
                  </a:lnTo>
                  <a:lnTo>
                    <a:pt x="286" y="972"/>
                  </a:lnTo>
                  <a:lnTo>
                    <a:pt x="301" y="967"/>
                  </a:lnTo>
                  <a:lnTo>
                    <a:pt x="310" y="969"/>
                  </a:lnTo>
                  <a:lnTo>
                    <a:pt x="315" y="972"/>
                  </a:lnTo>
                  <a:lnTo>
                    <a:pt x="325" y="977"/>
                  </a:lnTo>
                  <a:lnTo>
                    <a:pt x="367" y="990"/>
                  </a:lnTo>
                  <a:lnTo>
                    <a:pt x="395" y="996"/>
                  </a:lnTo>
                  <a:lnTo>
                    <a:pt x="455" y="992"/>
                  </a:lnTo>
                  <a:lnTo>
                    <a:pt x="477" y="989"/>
                  </a:lnTo>
                  <a:lnTo>
                    <a:pt x="414" y="896"/>
                  </a:lnTo>
                  <a:lnTo>
                    <a:pt x="353" y="809"/>
                  </a:lnTo>
                  <a:lnTo>
                    <a:pt x="345" y="795"/>
                  </a:lnTo>
                  <a:lnTo>
                    <a:pt x="339" y="786"/>
                  </a:lnTo>
                  <a:lnTo>
                    <a:pt x="346" y="787"/>
                  </a:lnTo>
                  <a:lnTo>
                    <a:pt x="353" y="788"/>
                  </a:lnTo>
                  <a:lnTo>
                    <a:pt x="359" y="788"/>
                  </a:lnTo>
                  <a:lnTo>
                    <a:pt x="361" y="787"/>
                  </a:lnTo>
                  <a:lnTo>
                    <a:pt x="369" y="783"/>
                  </a:lnTo>
                  <a:lnTo>
                    <a:pt x="395" y="763"/>
                  </a:lnTo>
                  <a:lnTo>
                    <a:pt x="424" y="705"/>
                  </a:lnTo>
                  <a:lnTo>
                    <a:pt x="460" y="633"/>
                  </a:lnTo>
                  <a:lnTo>
                    <a:pt x="454" y="601"/>
                  </a:lnTo>
                  <a:lnTo>
                    <a:pt x="451" y="588"/>
                  </a:lnTo>
                  <a:lnTo>
                    <a:pt x="449" y="579"/>
                  </a:lnTo>
                  <a:lnTo>
                    <a:pt x="447" y="566"/>
                  </a:lnTo>
                  <a:lnTo>
                    <a:pt x="453" y="561"/>
                  </a:lnTo>
                  <a:lnTo>
                    <a:pt x="461" y="554"/>
                  </a:lnTo>
                  <a:lnTo>
                    <a:pt x="461" y="549"/>
                  </a:lnTo>
                  <a:lnTo>
                    <a:pt x="461" y="379"/>
                  </a:lnTo>
                  <a:lnTo>
                    <a:pt x="461" y="369"/>
                  </a:lnTo>
                  <a:lnTo>
                    <a:pt x="409" y="256"/>
                  </a:lnTo>
                  <a:lnTo>
                    <a:pt x="372" y="195"/>
                  </a:lnTo>
                  <a:lnTo>
                    <a:pt x="361" y="177"/>
                  </a:lnTo>
                  <a:lnTo>
                    <a:pt x="348" y="154"/>
                  </a:lnTo>
                  <a:lnTo>
                    <a:pt x="341" y="141"/>
                  </a:lnTo>
                  <a:lnTo>
                    <a:pt x="275" y="31"/>
                  </a:lnTo>
                  <a:lnTo>
                    <a:pt x="268" y="16"/>
                  </a:lnTo>
                  <a:lnTo>
                    <a:pt x="316" y="1"/>
                  </a:lnTo>
                  <a:lnTo>
                    <a:pt x="318" y="1"/>
                  </a:lnTo>
                  <a:lnTo>
                    <a:pt x="348" y="8"/>
                  </a:lnTo>
                  <a:lnTo>
                    <a:pt x="379" y="15"/>
                  </a:lnTo>
                  <a:lnTo>
                    <a:pt x="407" y="15"/>
                  </a:lnTo>
                  <a:lnTo>
                    <a:pt x="431" y="15"/>
                  </a:lnTo>
                  <a:lnTo>
                    <a:pt x="436" y="14"/>
                  </a:lnTo>
                  <a:lnTo>
                    <a:pt x="448" y="8"/>
                  </a:lnTo>
                  <a:lnTo>
                    <a:pt x="457" y="3"/>
                  </a:lnTo>
                  <a:lnTo>
                    <a:pt x="463" y="1"/>
                  </a:lnTo>
                  <a:lnTo>
                    <a:pt x="467" y="1"/>
                  </a:lnTo>
                  <a:lnTo>
                    <a:pt x="475" y="0"/>
                  </a:lnTo>
                  <a:lnTo>
                    <a:pt x="487" y="3"/>
                  </a:lnTo>
                  <a:lnTo>
                    <a:pt x="496" y="6"/>
                  </a:lnTo>
                  <a:lnTo>
                    <a:pt x="499" y="7"/>
                  </a:lnTo>
                  <a:lnTo>
                    <a:pt x="503" y="9"/>
                  </a:lnTo>
                  <a:lnTo>
                    <a:pt x="508" y="14"/>
                  </a:lnTo>
                  <a:lnTo>
                    <a:pt x="514" y="18"/>
                  </a:lnTo>
                  <a:lnTo>
                    <a:pt x="533" y="22"/>
                  </a:lnTo>
                  <a:lnTo>
                    <a:pt x="546" y="25"/>
                  </a:lnTo>
                  <a:lnTo>
                    <a:pt x="567" y="31"/>
                  </a:lnTo>
                  <a:lnTo>
                    <a:pt x="613" y="49"/>
                  </a:lnTo>
                  <a:lnTo>
                    <a:pt x="618" y="52"/>
                  </a:lnTo>
                  <a:lnTo>
                    <a:pt x="621" y="55"/>
                  </a:lnTo>
                  <a:lnTo>
                    <a:pt x="651" y="87"/>
                  </a:lnTo>
                  <a:lnTo>
                    <a:pt x="671" y="110"/>
                  </a:lnTo>
                  <a:lnTo>
                    <a:pt x="672" y="128"/>
                  </a:lnTo>
                  <a:lnTo>
                    <a:pt x="675" y="159"/>
                  </a:lnTo>
                  <a:lnTo>
                    <a:pt x="675" y="159"/>
                  </a:lnTo>
                  <a:lnTo>
                    <a:pt x="697" y="171"/>
                  </a:lnTo>
                  <a:lnTo>
                    <a:pt x="701" y="172"/>
                  </a:lnTo>
                  <a:lnTo>
                    <a:pt x="711" y="174"/>
                  </a:lnTo>
                  <a:lnTo>
                    <a:pt x="713" y="175"/>
                  </a:lnTo>
                  <a:lnTo>
                    <a:pt x="718" y="177"/>
                  </a:lnTo>
                  <a:lnTo>
                    <a:pt x="727" y="183"/>
                  </a:lnTo>
                  <a:lnTo>
                    <a:pt x="729" y="184"/>
                  </a:lnTo>
                  <a:lnTo>
                    <a:pt x="731" y="188"/>
                  </a:lnTo>
                  <a:lnTo>
                    <a:pt x="737" y="201"/>
                  </a:lnTo>
                  <a:lnTo>
                    <a:pt x="768" y="300"/>
                  </a:lnTo>
                  <a:lnTo>
                    <a:pt x="774" y="319"/>
                  </a:lnTo>
                  <a:lnTo>
                    <a:pt x="784" y="366"/>
                  </a:lnTo>
                  <a:lnTo>
                    <a:pt x="785" y="369"/>
                  </a:lnTo>
                  <a:lnTo>
                    <a:pt x="786" y="372"/>
                  </a:lnTo>
                  <a:lnTo>
                    <a:pt x="789" y="376"/>
                  </a:lnTo>
                  <a:lnTo>
                    <a:pt x="796" y="384"/>
                  </a:lnTo>
                  <a:lnTo>
                    <a:pt x="798" y="385"/>
                  </a:lnTo>
                  <a:lnTo>
                    <a:pt x="810" y="445"/>
                  </a:lnTo>
                  <a:lnTo>
                    <a:pt x="815" y="492"/>
                  </a:lnTo>
                  <a:lnTo>
                    <a:pt x="848" y="534"/>
                  </a:lnTo>
                  <a:lnTo>
                    <a:pt x="848" y="535"/>
                  </a:lnTo>
                  <a:lnTo>
                    <a:pt x="846" y="548"/>
                  </a:lnTo>
                  <a:lnTo>
                    <a:pt x="846" y="562"/>
                  </a:lnTo>
                  <a:lnTo>
                    <a:pt x="845" y="565"/>
                  </a:lnTo>
                  <a:lnTo>
                    <a:pt x="846" y="597"/>
                  </a:lnTo>
                  <a:lnTo>
                    <a:pt x="846" y="600"/>
                  </a:lnTo>
                  <a:lnTo>
                    <a:pt x="852" y="641"/>
                  </a:lnTo>
                  <a:lnTo>
                    <a:pt x="860" y="673"/>
                  </a:lnTo>
                  <a:lnTo>
                    <a:pt x="896" y="657"/>
                  </a:lnTo>
                  <a:lnTo>
                    <a:pt x="970" y="624"/>
                  </a:lnTo>
                  <a:lnTo>
                    <a:pt x="1006" y="607"/>
                  </a:lnTo>
                  <a:lnTo>
                    <a:pt x="1050" y="587"/>
                  </a:lnTo>
                  <a:lnTo>
                    <a:pt x="1119" y="556"/>
                  </a:lnTo>
                  <a:lnTo>
                    <a:pt x="1142" y="555"/>
                  </a:lnTo>
                  <a:lnTo>
                    <a:pt x="1214" y="550"/>
                  </a:lnTo>
                  <a:lnTo>
                    <a:pt x="1240" y="549"/>
                  </a:lnTo>
                  <a:lnTo>
                    <a:pt x="1268" y="548"/>
                  </a:lnTo>
                  <a:lnTo>
                    <a:pt x="1284" y="547"/>
                  </a:lnTo>
                  <a:lnTo>
                    <a:pt x="1299" y="546"/>
                  </a:lnTo>
                  <a:lnTo>
                    <a:pt x="1304" y="544"/>
                  </a:lnTo>
                  <a:lnTo>
                    <a:pt x="1300" y="548"/>
                  </a:lnTo>
                  <a:lnTo>
                    <a:pt x="1295" y="552"/>
                  </a:lnTo>
                  <a:lnTo>
                    <a:pt x="1277" y="571"/>
                  </a:lnTo>
                  <a:lnTo>
                    <a:pt x="1270" y="580"/>
                  </a:lnTo>
                  <a:lnTo>
                    <a:pt x="1264" y="589"/>
                  </a:lnTo>
                  <a:lnTo>
                    <a:pt x="1263" y="595"/>
                  </a:lnTo>
                  <a:lnTo>
                    <a:pt x="1257" y="603"/>
                  </a:lnTo>
                  <a:lnTo>
                    <a:pt x="1224" y="638"/>
                  </a:lnTo>
                  <a:lnTo>
                    <a:pt x="1212" y="642"/>
                  </a:lnTo>
                  <a:lnTo>
                    <a:pt x="1186" y="643"/>
                  </a:lnTo>
                  <a:lnTo>
                    <a:pt x="1155" y="647"/>
                  </a:lnTo>
                  <a:lnTo>
                    <a:pt x="1118" y="663"/>
                  </a:lnTo>
                  <a:lnTo>
                    <a:pt x="1084" y="659"/>
                  </a:lnTo>
                  <a:lnTo>
                    <a:pt x="1091" y="692"/>
                  </a:lnTo>
                  <a:lnTo>
                    <a:pt x="1102" y="722"/>
                  </a:lnTo>
                  <a:lnTo>
                    <a:pt x="1109" y="727"/>
                  </a:lnTo>
                  <a:lnTo>
                    <a:pt x="1112" y="729"/>
                  </a:lnTo>
                  <a:lnTo>
                    <a:pt x="1114" y="735"/>
                  </a:lnTo>
                  <a:lnTo>
                    <a:pt x="1114" y="738"/>
                  </a:lnTo>
                  <a:lnTo>
                    <a:pt x="1108" y="751"/>
                  </a:lnTo>
                  <a:lnTo>
                    <a:pt x="1106" y="753"/>
                  </a:lnTo>
                  <a:lnTo>
                    <a:pt x="1103" y="756"/>
                  </a:lnTo>
                  <a:lnTo>
                    <a:pt x="1097" y="758"/>
                  </a:lnTo>
                  <a:lnTo>
                    <a:pt x="1094" y="758"/>
                  </a:lnTo>
                  <a:lnTo>
                    <a:pt x="1090" y="756"/>
                  </a:lnTo>
                  <a:lnTo>
                    <a:pt x="1090" y="753"/>
                  </a:lnTo>
                  <a:lnTo>
                    <a:pt x="1092" y="751"/>
                  </a:lnTo>
                  <a:lnTo>
                    <a:pt x="1095" y="750"/>
                  </a:lnTo>
                  <a:lnTo>
                    <a:pt x="1096" y="745"/>
                  </a:lnTo>
                  <a:lnTo>
                    <a:pt x="1085" y="727"/>
                  </a:lnTo>
                  <a:lnTo>
                    <a:pt x="1083" y="727"/>
                  </a:lnTo>
                  <a:lnTo>
                    <a:pt x="1072" y="729"/>
                  </a:lnTo>
                  <a:lnTo>
                    <a:pt x="1067" y="734"/>
                  </a:lnTo>
                  <a:lnTo>
                    <a:pt x="1050" y="749"/>
                  </a:lnTo>
                  <a:lnTo>
                    <a:pt x="1049" y="753"/>
                  </a:lnTo>
                  <a:lnTo>
                    <a:pt x="1049" y="759"/>
                  </a:lnTo>
                  <a:lnTo>
                    <a:pt x="1049" y="763"/>
                  </a:lnTo>
                  <a:lnTo>
                    <a:pt x="1056" y="769"/>
                  </a:lnTo>
                  <a:lnTo>
                    <a:pt x="1059" y="770"/>
                  </a:lnTo>
                  <a:lnTo>
                    <a:pt x="1061" y="773"/>
                  </a:lnTo>
                  <a:lnTo>
                    <a:pt x="1062" y="776"/>
                  </a:lnTo>
                  <a:lnTo>
                    <a:pt x="1061" y="780"/>
                  </a:lnTo>
                  <a:lnTo>
                    <a:pt x="1060" y="782"/>
                  </a:lnTo>
                  <a:lnTo>
                    <a:pt x="1058" y="785"/>
                  </a:lnTo>
                  <a:lnTo>
                    <a:pt x="1001" y="833"/>
                  </a:lnTo>
                  <a:lnTo>
                    <a:pt x="998" y="835"/>
                  </a:lnTo>
                  <a:lnTo>
                    <a:pt x="994" y="835"/>
                  </a:lnTo>
                  <a:lnTo>
                    <a:pt x="986" y="835"/>
                  </a:lnTo>
                  <a:lnTo>
                    <a:pt x="980" y="833"/>
                  </a:lnTo>
                  <a:lnTo>
                    <a:pt x="974" y="829"/>
                  </a:lnTo>
                  <a:lnTo>
                    <a:pt x="968" y="825"/>
                  </a:lnTo>
                  <a:lnTo>
                    <a:pt x="965" y="825"/>
                  </a:lnTo>
                  <a:lnTo>
                    <a:pt x="951" y="828"/>
                  </a:lnTo>
                  <a:lnTo>
                    <a:pt x="930" y="835"/>
                  </a:lnTo>
                  <a:lnTo>
                    <a:pt x="917" y="840"/>
                  </a:lnTo>
                  <a:lnTo>
                    <a:pt x="903" y="847"/>
                  </a:lnTo>
                  <a:lnTo>
                    <a:pt x="893" y="853"/>
                  </a:lnTo>
                  <a:lnTo>
                    <a:pt x="882" y="859"/>
                  </a:lnTo>
                  <a:lnTo>
                    <a:pt x="869" y="871"/>
                  </a:lnTo>
                  <a:lnTo>
                    <a:pt x="866" y="876"/>
                  </a:lnTo>
                  <a:lnTo>
                    <a:pt x="854" y="896"/>
                  </a:lnTo>
                  <a:lnTo>
                    <a:pt x="848" y="907"/>
                  </a:lnTo>
                  <a:lnTo>
                    <a:pt x="846" y="911"/>
                  </a:lnTo>
                  <a:lnTo>
                    <a:pt x="845" y="947"/>
                  </a:lnTo>
                  <a:lnTo>
                    <a:pt x="845" y="956"/>
                  </a:lnTo>
                  <a:lnTo>
                    <a:pt x="846" y="962"/>
                  </a:lnTo>
                  <a:lnTo>
                    <a:pt x="849" y="975"/>
                  </a:lnTo>
                  <a:lnTo>
                    <a:pt x="843" y="1008"/>
                  </a:lnTo>
                  <a:lnTo>
                    <a:pt x="830" y="1041"/>
                  </a:lnTo>
                  <a:lnTo>
                    <a:pt x="830" y="1045"/>
                  </a:lnTo>
                  <a:lnTo>
                    <a:pt x="831" y="1049"/>
                  </a:lnTo>
                  <a:lnTo>
                    <a:pt x="833" y="1052"/>
                  </a:lnTo>
                  <a:lnTo>
                    <a:pt x="836" y="1056"/>
                  </a:lnTo>
                  <a:lnTo>
                    <a:pt x="833" y="1067"/>
                  </a:lnTo>
                  <a:lnTo>
                    <a:pt x="832" y="1070"/>
                  </a:lnTo>
                  <a:lnTo>
                    <a:pt x="831" y="1073"/>
                  </a:lnTo>
                  <a:lnTo>
                    <a:pt x="828" y="1075"/>
                  </a:lnTo>
                  <a:lnTo>
                    <a:pt x="824" y="1080"/>
                  </a:lnTo>
                  <a:lnTo>
                    <a:pt x="812" y="1085"/>
                  </a:lnTo>
                  <a:lnTo>
                    <a:pt x="800" y="1093"/>
                  </a:lnTo>
                  <a:lnTo>
                    <a:pt x="783" y="1105"/>
                  </a:lnTo>
                  <a:lnTo>
                    <a:pt x="770" y="1135"/>
                  </a:lnTo>
                  <a:lnTo>
                    <a:pt x="749" y="1185"/>
                  </a:lnTo>
                  <a:lnTo>
                    <a:pt x="748" y="1193"/>
                  </a:lnTo>
                  <a:lnTo>
                    <a:pt x="749" y="1203"/>
                  </a:lnTo>
                  <a:lnTo>
                    <a:pt x="747" y="1211"/>
                  </a:lnTo>
                  <a:lnTo>
                    <a:pt x="737" y="1244"/>
                  </a:lnTo>
                  <a:lnTo>
                    <a:pt x="735" y="1250"/>
                  </a:lnTo>
                  <a:lnTo>
                    <a:pt x="726" y="1269"/>
                  </a:lnTo>
                  <a:lnTo>
                    <a:pt x="720" y="1285"/>
                  </a:lnTo>
                  <a:lnTo>
                    <a:pt x="718" y="1287"/>
                  </a:lnTo>
                  <a:lnTo>
                    <a:pt x="699" y="1316"/>
                  </a:lnTo>
                  <a:lnTo>
                    <a:pt x="691" y="1327"/>
                  </a:lnTo>
                  <a:lnTo>
                    <a:pt x="689" y="1329"/>
                  </a:lnTo>
                  <a:lnTo>
                    <a:pt x="687" y="1328"/>
                  </a:lnTo>
                  <a:lnTo>
                    <a:pt x="683" y="1340"/>
                  </a:lnTo>
                  <a:lnTo>
                    <a:pt x="635" y="1448"/>
                  </a:lnTo>
                  <a:lnTo>
                    <a:pt x="595" y="1518"/>
                  </a:lnTo>
                  <a:lnTo>
                    <a:pt x="593" y="1520"/>
                  </a:lnTo>
                  <a:lnTo>
                    <a:pt x="569" y="1521"/>
                  </a:lnTo>
                  <a:close/>
                  <a:moveTo>
                    <a:pt x="1119" y="719"/>
                  </a:moveTo>
                  <a:lnTo>
                    <a:pt x="1118" y="719"/>
                  </a:lnTo>
                  <a:lnTo>
                    <a:pt x="1116" y="719"/>
                  </a:lnTo>
                  <a:lnTo>
                    <a:pt x="1104" y="711"/>
                  </a:lnTo>
                  <a:lnTo>
                    <a:pt x="1103" y="709"/>
                  </a:lnTo>
                  <a:lnTo>
                    <a:pt x="1103" y="707"/>
                  </a:lnTo>
                  <a:lnTo>
                    <a:pt x="1112" y="689"/>
                  </a:lnTo>
                  <a:lnTo>
                    <a:pt x="1116" y="683"/>
                  </a:lnTo>
                  <a:lnTo>
                    <a:pt x="1118" y="681"/>
                  </a:lnTo>
                  <a:lnTo>
                    <a:pt x="1142" y="667"/>
                  </a:lnTo>
                  <a:lnTo>
                    <a:pt x="1145" y="666"/>
                  </a:lnTo>
                  <a:lnTo>
                    <a:pt x="1150" y="665"/>
                  </a:lnTo>
                  <a:lnTo>
                    <a:pt x="1152" y="665"/>
                  </a:lnTo>
                  <a:lnTo>
                    <a:pt x="1154" y="665"/>
                  </a:lnTo>
                  <a:lnTo>
                    <a:pt x="1162" y="669"/>
                  </a:lnTo>
                  <a:lnTo>
                    <a:pt x="1172" y="677"/>
                  </a:lnTo>
                  <a:lnTo>
                    <a:pt x="1174" y="679"/>
                  </a:lnTo>
                  <a:lnTo>
                    <a:pt x="1174" y="680"/>
                  </a:lnTo>
                  <a:lnTo>
                    <a:pt x="1175" y="684"/>
                  </a:lnTo>
                  <a:lnTo>
                    <a:pt x="1176" y="685"/>
                  </a:lnTo>
                  <a:lnTo>
                    <a:pt x="1175" y="687"/>
                  </a:lnTo>
                  <a:lnTo>
                    <a:pt x="1173" y="689"/>
                  </a:lnTo>
                  <a:lnTo>
                    <a:pt x="1166" y="693"/>
                  </a:lnTo>
                  <a:lnTo>
                    <a:pt x="1152" y="698"/>
                  </a:lnTo>
                  <a:lnTo>
                    <a:pt x="1150" y="698"/>
                  </a:lnTo>
                  <a:lnTo>
                    <a:pt x="1140" y="696"/>
                  </a:lnTo>
                  <a:lnTo>
                    <a:pt x="1125" y="701"/>
                  </a:lnTo>
                  <a:lnTo>
                    <a:pt x="1120" y="711"/>
                  </a:lnTo>
                  <a:lnTo>
                    <a:pt x="1119" y="719"/>
                  </a:lnTo>
                  <a:close/>
                </a:path>
              </a:pathLst>
            </a:custGeom>
            <a:solidFill>
              <a:schemeClr val="accent4">
                <a:lumMod val="40000"/>
                <a:lumOff val="6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8" name="Freeform 7"/>
            <p:cNvSpPr>
              <a:spLocks/>
            </p:cNvSpPr>
            <p:nvPr/>
          </p:nvSpPr>
          <p:spPr bwMode="auto">
            <a:xfrm>
              <a:off x="1549" y="586"/>
              <a:ext cx="1125" cy="2467"/>
            </a:xfrm>
            <a:custGeom>
              <a:avLst/>
              <a:gdLst/>
              <a:ahLst/>
              <a:cxnLst>
                <a:cxn ang="0">
                  <a:pos x="290" y="1909"/>
                </a:cxn>
                <a:cxn ang="0">
                  <a:pos x="338" y="1894"/>
                </a:cxn>
                <a:cxn ang="0">
                  <a:pos x="373" y="1835"/>
                </a:cxn>
                <a:cxn ang="0">
                  <a:pos x="410" y="1815"/>
                </a:cxn>
                <a:cxn ang="0">
                  <a:pos x="439" y="1783"/>
                </a:cxn>
                <a:cxn ang="0">
                  <a:pos x="419" y="1786"/>
                </a:cxn>
                <a:cxn ang="0">
                  <a:pos x="404" y="1714"/>
                </a:cxn>
                <a:cxn ang="0">
                  <a:pos x="425" y="1727"/>
                </a:cxn>
                <a:cxn ang="0">
                  <a:pos x="473" y="1666"/>
                </a:cxn>
                <a:cxn ang="0">
                  <a:pos x="422" y="1517"/>
                </a:cxn>
                <a:cxn ang="0">
                  <a:pos x="382" y="1444"/>
                </a:cxn>
                <a:cxn ang="0">
                  <a:pos x="446" y="1361"/>
                </a:cxn>
                <a:cxn ang="0">
                  <a:pos x="277" y="1273"/>
                </a:cxn>
                <a:cxn ang="0">
                  <a:pos x="343" y="1204"/>
                </a:cxn>
                <a:cxn ang="0">
                  <a:pos x="422" y="1237"/>
                </a:cxn>
                <a:cxn ang="0">
                  <a:pos x="445" y="1271"/>
                </a:cxn>
                <a:cxn ang="0">
                  <a:pos x="613" y="1223"/>
                </a:cxn>
                <a:cxn ang="0">
                  <a:pos x="626" y="1052"/>
                </a:cxn>
                <a:cxn ang="0">
                  <a:pos x="561" y="982"/>
                </a:cxn>
                <a:cxn ang="0">
                  <a:pos x="500" y="996"/>
                </a:cxn>
                <a:cxn ang="0">
                  <a:pos x="476" y="945"/>
                </a:cxn>
                <a:cxn ang="0">
                  <a:pos x="448" y="917"/>
                </a:cxn>
                <a:cxn ang="0">
                  <a:pos x="439" y="881"/>
                </a:cxn>
                <a:cxn ang="0">
                  <a:pos x="349" y="800"/>
                </a:cxn>
                <a:cxn ang="0">
                  <a:pos x="260" y="714"/>
                </a:cxn>
                <a:cxn ang="0">
                  <a:pos x="2" y="182"/>
                </a:cxn>
                <a:cxn ang="0">
                  <a:pos x="200" y="0"/>
                </a:cxn>
                <a:cxn ang="0">
                  <a:pos x="359" y="53"/>
                </a:cxn>
                <a:cxn ang="0">
                  <a:pos x="793" y="280"/>
                </a:cxn>
                <a:cxn ang="0">
                  <a:pos x="990" y="303"/>
                </a:cxn>
                <a:cxn ang="0">
                  <a:pos x="1072" y="336"/>
                </a:cxn>
                <a:cxn ang="0">
                  <a:pos x="1065" y="479"/>
                </a:cxn>
                <a:cxn ang="0">
                  <a:pos x="1014" y="503"/>
                </a:cxn>
                <a:cxn ang="0">
                  <a:pos x="940" y="633"/>
                </a:cxn>
                <a:cxn ang="0">
                  <a:pos x="955" y="752"/>
                </a:cxn>
                <a:cxn ang="0">
                  <a:pos x="997" y="836"/>
                </a:cxn>
                <a:cxn ang="0">
                  <a:pos x="1034" y="882"/>
                </a:cxn>
                <a:cxn ang="0">
                  <a:pos x="1083" y="926"/>
                </a:cxn>
                <a:cxn ang="0">
                  <a:pos x="1098" y="1075"/>
                </a:cxn>
                <a:cxn ang="0">
                  <a:pos x="1044" y="1199"/>
                </a:cxn>
                <a:cxn ang="0">
                  <a:pos x="914" y="1274"/>
                </a:cxn>
                <a:cxn ang="0">
                  <a:pos x="891" y="1411"/>
                </a:cxn>
                <a:cxn ang="0">
                  <a:pos x="831" y="1472"/>
                </a:cxn>
                <a:cxn ang="0">
                  <a:pos x="885" y="1666"/>
                </a:cxn>
                <a:cxn ang="0">
                  <a:pos x="960" y="2037"/>
                </a:cxn>
                <a:cxn ang="0">
                  <a:pos x="882" y="2254"/>
                </a:cxn>
                <a:cxn ang="0">
                  <a:pos x="866" y="2280"/>
                </a:cxn>
                <a:cxn ang="0">
                  <a:pos x="828" y="2443"/>
                </a:cxn>
                <a:cxn ang="0">
                  <a:pos x="760" y="2426"/>
                </a:cxn>
                <a:cxn ang="0">
                  <a:pos x="730" y="2377"/>
                </a:cxn>
                <a:cxn ang="0">
                  <a:pos x="615" y="2366"/>
                </a:cxn>
                <a:cxn ang="0">
                  <a:pos x="511" y="2239"/>
                </a:cxn>
                <a:cxn ang="0">
                  <a:pos x="380" y="2098"/>
                </a:cxn>
                <a:cxn ang="0">
                  <a:pos x="334" y="2008"/>
                </a:cxn>
                <a:cxn ang="0">
                  <a:pos x="273" y="1946"/>
                </a:cxn>
              </a:cxnLst>
              <a:rect l="0" t="0" r="r" b="b"/>
              <a:pathLst>
                <a:path w="1125" h="2467">
                  <a:moveTo>
                    <a:pt x="273" y="1930"/>
                  </a:moveTo>
                  <a:lnTo>
                    <a:pt x="275" y="1931"/>
                  </a:lnTo>
                  <a:lnTo>
                    <a:pt x="280" y="1933"/>
                  </a:lnTo>
                  <a:lnTo>
                    <a:pt x="284" y="1931"/>
                  </a:lnTo>
                  <a:lnTo>
                    <a:pt x="292" y="1923"/>
                  </a:lnTo>
                  <a:lnTo>
                    <a:pt x="292" y="1922"/>
                  </a:lnTo>
                  <a:lnTo>
                    <a:pt x="290" y="1909"/>
                  </a:lnTo>
                  <a:lnTo>
                    <a:pt x="304" y="1889"/>
                  </a:lnTo>
                  <a:lnTo>
                    <a:pt x="305" y="1889"/>
                  </a:lnTo>
                  <a:lnTo>
                    <a:pt x="308" y="1888"/>
                  </a:lnTo>
                  <a:lnTo>
                    <a:pt x="316" y="1891"/>
                  </a:lnTo>
                  <a:lnTo>
                    <a:pt x="323" y="1892"/>
                  </a:lnTo>
                  <a:lnTo>
                    <a:pt x="331" y="1893"/>
                  </a:lnTo>
                  <a:lnTo>
                    <a:pt x="338" y="1894"/>
                  </a:lnTo>
                  <a:lnTo>
                    <a:pt x="350" y="1882"/>
                  </a:lnTo>
                  <a:lnTo>
                    <a:pt x="359" y="1871"/>
                  </a:lnTo>
                  <a:lnTo>
                    <a:pt x="361" y="1871"/>
                  </a:lnTo>
                  <a:lnTo>
                    <a:pt x="363" y="1869"/>
                  </a:lnTo>
                  <a:lnTo>
                    <a:pt x="364" y="1868"/>
                  </a:lnTo>
                  <a:lnTo>
                    <a:pt x="374" y="1838"/>
                  </a:lnTo>
                  <a:lnTo>
                    <a:pt x="373" y="1835"/>
                  </a:lnTo>
                  <a:lnTo>
                    <a:pt x="373" y="1833"/>
                  </a:lnTo>
                  <a:lnTo>
                    <a:pt x="373" y="1829"/>
                  </a:lnTo>
                  <a:lnTo>
                    <a:pt x="374" y="1828"/>
                  </a:lnTo>
                  <a:lnTo>
                    <a:pt x="379" y="1823"/>
                  </a:lnTo>
                  <a:lnTo>
                    <a:pt x="385" y="1819"/>
                  </a:lnTo>
                  <a:lnTo>
                    <a:pt x="409" y="1815"/>
                  </a:lnTo>
                  <a:lnTo>
                    <a:pt x="410" y="1815"/>
                  </a:lnTo>
                  <a:lnTo>
                    <a:pt x="412" y="1816"/>
                  </a:lnTo>
                  <a:lnTo>
                    <a:pt x="418" y="1821"/>
                  </a:lnTo>
                  <a:lnTo>
                    <a:pt x="422" y="1823"/>
                  </a:lnTo>
                  <a:lnTo>
                    <a:pt x="436" y="1810"/>
                  </a:lnTo>
                  <a:lnTo>
                    <a:pt x="442" y="1804"/>
                  </a:lnTo>
                  <a:lnTo>
                    <a:pt x="440" y="1785"/>
                  </a:lnTo>
                  <a:lnTo>
                    <a:pt x="439" y="1783"/>
                  </a:lnTo>
                  <a:lnTo>
                    <a:pt x="436" y="1780"/>
                  </a:lnTo>
                  <a:lnTo>
                    <a:pt x="435" y="1780"/>
                  </a:lnTo>
                  <a:lnTo>
                    <a:pt x="428" y="1785"/>
                  </a:lnTo>
                  <a:lnTo>
                    <a:pt x="425" y="1786"/>
                  </a:lnTo>
                  <a:lnTo>
                    <a:pt x="423" y="1787"/>
                  </a:lnTo>
                  <a:lnTo>
                    <a:pt x="421" y="1787"/>
                  </a:lnTo>
                  <a:lnTo>
                    <a:pt x="419" y="1786"/>
                  </a:lnTo>
                  <a:lnTo>
                    <a:pt x="417" y="1783"/>
                  </a:lnTo>
                  <a:lnTo>
                    <a:pt x="394" y="1750"/>
                  </a:lnTo>
                  <a:lnTo>
                    <a:pt x="394" y="1747"/>
                  </a:lnTo>
                  <a:lnTo>
                    <a:pt x="398" y="1724"/>
                  </a:lnTo>
                  <a:lnTo>
                    <a:pt x="398" y="1718"/>
                  </a:lnTo>
                  <a:lnTo>
                    <a:pt x="400" y="1717"/>
                  </a:lnTo>
                  <a:lnTo>
                    <a:pt x="404" y="1714"/>
                  </a:lnTo>
                  <a:lnTo>
                    <a:pt x="407" y="1714"/>
                  </a:lnTo>
                  <a:lnTo>
                    <a:pt x="410" y="1714"/>
                  </a:lnTo>
                  <a:lnTo>
                    <a:pt x="411" y="1714"/>
                  </a:lnTo>
                  <a:lnTo>
                    <a:pt x="413" y="1717"/>
                  </a:lnTo>
                  <a:lnTo>
                    <a:pt x="415" y="1718"/>
                  </a:lnTo>
                  <a:lnTo>
                    <a:pt x="418" y="1721"/>
                  </a:lnTo>
                  <a:lnTo>
                    <a:pt x="425" y="1727"/>
                  </a:lnTo>
                  <a:lnTo>
                    <a:pt x="428" y="1727"/>
                  </a:lnTo>
                  <a:lnTo>
                    <a:pt x="430" y="1727"/>
                  </a:lnTo>
                  <a:lnTo>
                    <a:pt x="439" y="1724"/>
                  </a:lnTo>
                  <a:lnTo>
                    <a:pt x="470" y="1713"/>
                  </a:lnTo>
                  <a:lnTo>
                    <a:pt x="478" y="1709"/>
                  </a:lnTo>
                  <a:lnTo>
                    <a:pt x="479" y="1708"/>
                  </a:lnTo>
                  <a:lnTo>
                    <a:pt x="473" y="1666"/>
                  </a:lnTo>
                  <a:lnTo>
                    <a:pt x="459" y="1641"/>
                  </a:lnTo>
                  <a:lnTo>
                    <a:pt x="459" y="1628"/>
                  </a:lnTo>
                  <a:lnTo>
                    <a:pt x="459" y="1610"/>
                  </a:lnTo>
                  <a:lnTo>
                    <a:pt x="458" y="1605"/>
                  </a:lnTo>
                  <a:lnTo>
                    <a:pt x="445" y="1574"/>
                  </a:lnTo>
                  <a:lnTo>
                    <a:pt x="424" y="1525"/>
                  </a:lnTo>
                  <a:lnTo>
                    <a:pt x="422" y="1517"/>
                  </a:lnTo>
                  <a:lnTo>
                    <a:pt x="380" y="1489"/>
                  </a:lnTo>
                  <a:lnTo>
                    <a:pt x="355" y="1468"/>
                  </a:lnTo>
                  <a:lnTo>
                    <a:pt x="345" y="1461"/>
                  </a:lnTo>
                  <a:lnTo>
                    <a:pt x="345" y="1459"/>
                  </a:lnTo>
                  <a:lnTo>
                    <a:pt x="373" y="1448"/>
                  </a:lnTo>
                  <a:lnTo>
                    <a:pt x="380" y="1445"/>
                  </a:lnTo>
                  <a:lnTo>
                    <a:pt x="382" y="1444"/>
                  </a:lnTo>
                  <a:lnTo>
                    <a:pt x="394" y="1437"/>
                  </a:lnTo>
                  <a:lnTo>
                    <a:pt x="401" y="1431"/>
                  </a:lnTo>
                  <a:lnTo>
                    <a:pt x="429" y="1403"/>
                  </a:lnTo>
                  <a:lnTo>
                    <a:pt x="434" y="1399"/>
                  </a:lnTo>
                  <a:lnTo>
                    <a:pt x="434" y="1397"/>
                  </a:lnTo>
                  <a:lnTo>
                    <a:pt x="445" y="1365"/>
                  </a:lnTo>
                  <a:lnTo>
                    <a:pt x="446" y="1361"/>
                  </a:lnTo>
                  <a:lnTo>
                    <a:pt x="447" y="1354"/>
                  </a:lnTo>
                  <a:lnTo>
                    <a:pt x="447" y="1352"/>
                  </a:lnTo>
                  <a:lnTo>
                    <a:pt x="446" y="1349"/>
                  </a:lnTo>
                  <a:lnTo>
                    <a:pt x="430" y="1291"/>
                  </a:lnTo>
                  <a:lnTo>
                    <a:pt x="380" y="1285"/>
                  </a:lnTo>
                  <a:lnTo>
                    <a:pt x="313" y="1276"/>
                  </a:lnTo>
                  <a:lnTo>
                    <a:pt x="277" y="1273"/>
                  </a:lnTo>
                  <a:lnTo>
                    <a:pt x="272" y="1271"/>
                  </a:lnTo>
                  <a:lnTo>
                    <a:pt x="271" y="1270"/>
                  </a:lnTo>
                  <a:lnTo>
                    <a:pt x="271" y="1265"/>
                  </a:lnTo>
                  <a:lnTo>
                    <a:pt x="271" y="1264"/>
                  </a:lnTo>
                  <a:lnTo>
                    <a:pt x="272" y="1263"/>
                  </a:lnTo>
                  <a:lnTo>
                    <a:pt x="303" y="1216"/>
                  </a:lnTo>
                  <a:lnTo>
                    <a:pt x="343" y="1204"/>
                  </a:lnTo>
                  <a:lnTo>
                    <a:pt x="344" y="1204"/>
                  </a:lnTo>
                  <a:lnTo>
                    <a:pt x="350" y="1204"/>
                  </a:lnTo>
                  <a:lnTo>
                    <a:pt x="398" y="1211"/>
                  </a:lnTo>
                  <a:lnTo>
                    <a:pt x="401" y="1213"/>
                  </a:lnTo>
                  <a:lnTo>
                    <a:pt x="411" y="1221"/>
                  </a:lnTo>
                  <a:lnTo>
                    <a:pt x="413" y="1223"/>
                  </a:lnTo>
                  <a:lnTo>
                    <a:pt x="422" y="1237"/>
                  </a:lnTo>
                  <a:lnTo>
                    <a:pt x="429" y="1249"/>
                  </a:lnTo>
                  <a:lnTo>
                    <a:pt x="431" y="1252"/>
                  </a:lnTo>
                  <a:lnTo>
                    <a:pt x="431" y="1259"/>
                  </a:lnTo>
                  <a:lnTo>
                    <a:pt x="433" y="1261"/>
                  </a:lnTo>
                  <a:lnTo>
                    <a:pt x="440" y="1269"/>
                  </a:lnTo>
                  <a:lnTo>
                    <a:pt x="441" y="1270"/>
                  </a:lnTo>
                  <a:lnTo>
                    <a:pt x="445" y="1271"/>
                  </a:lnTo>
                  <a:lnTo>
                    <a:pt x="448" y="1273"/>
                  </a:lnTo>
                  <a:lnTo>
                    <a:pt x="449" y="1273"/>
                  </a:lnTo>
                  <a:lnTo>
                    <a:pt x="490" y="1275"/>
                  </a:lnTo>
                  <a:lnTo>
                    <a:pt x="511" y="1268"/>
                  </a:lnTo>
                  <a:lnTo>
                    <a:pt x="520" y="1264"/>
                  </a:lnTo>
                  <a:lnTo>
                    <a:pt x="566" y="1239"/>
                  </a:lnTo>
                  <a:lnTo>
                    <a:pt x="613" y="1223"/>
                  </a:lnTo>
                  <a:lnTo>
                    <a:pt x="664" y="1205"/>
                  </a:lnTo>
                  <a:lnTo>
                    <a:pt x="664" y="1191"/>
                  </a:lnTo>
                  <a:lnTo>
                    <a:pt x="662" y="1163"/>
                  </a:lnTo>
                  <a:lnTo>
                    <a:pt x="660" y="1123"/>
                  </a:lnTo>
                  <a:lnTo>
                    <a:pt x="660" y="1109"/>
                  </a:lnTo>
                  <a:lnTo>
                    <a:pt x="657" y="1085"/>
                  </a:lnTo>
                  <a:lnTo>
                    <a:pt x="626" y="1052"/>
                  </a:lnTo>
                  <a:lnTo>
                    <a:pt x="623" y="996"/>
                  </a:lnTo>
                  <a:lnTo>
                    <a:pt x="597" y="971"/>
                  </a:lnTo>
                  <a:lnTo>
                    <a:pt x="595" y="970"/>
                  </a:lnTo>
                  <a:lnTo>
                    <a:pt x="593" y="970"/>
                  </a:lnTo>
                  <a:lnTo>
                    <a:pt x="591" y="971"/>
                  </a:lnTo>
                  <a:lnTo>
                    <a:pt x="565" y="980"/>
                  </a:lnTo>
                  <a:lnTo>
                    <a:pt x="561" y="982"/>
                  </a:lnTo>
                  <a:lnTo>
                    <a:pt x="559" y="983"/>
                  </a:lnTo>
                  <a:lnTo>
                    <a:pt x="553" y="987"/>
                  </a:lnTo>
                  <a:lnTo>
                    <a:pt x="551" y="987"/>
                  </a:lnTo>
                  <a:lnTo>
                    <a:pt x="508" y="998"/>
                  </a:lnTo>
                  <a:lnTo>
                    <a:pt x="505" y="998"/>
                  </a:lnTo>
                  <a:lnTo>
                    <a:pt x="501" y="998"/>
                  </a:lnTo>
                  <a:lnTo>
                    <a:pt x="500" y="996"/>
                  </a:lnTo>
                  <a:lnTo>
                    <a:pt x="497" y="996"/>
                  </a:lnTo>
                  <a:lnTo>
                    <a:pt x="496" y="994"/>
                  </a:lnTo>
                  <a:lnTo>
                    <a:pt x="489" y="976"/>
                  </a:lnTo>
                  <a:lnTo>
                    <a:pt x="487" y="970"/>
                  </a:lnTo>
                  <a:lnTo>
                    <a:pt x="484" y="963"/>
                  </a:lnTo>
                  <a:lnTo>
                    <a:pt x="478" y="950"/>
                  </a:lnTo>
                  <a:lnTo>
                    <a:pt x="476" y="945"/>
                  </a:lnTo>
                  <a:lnTo>
                    <a:pt x="475" y="942"/>
                  </a:lnTo>
                  <a:lnTo>
                    <a:pt x="472" y="938"/>
                  </a:lnTo>
                  <a:lnTo>
                    <a:pt x="470" y="935"/>
                  </a:lnTo>
                  <a:lnTo>
                    <a:pt x="467" y="933"/>
                  </a:lnTo>
                  <a:lnTo>
                    <a:pt x="463" y="929"/>
                  </a:lnTo>
                  <a:lnTo>
                    <a:pt x="454" y="922"/>
                  </a:lnTo>
                  <a:lnTo>
                    <a:pt x="448" y="917"/>
                  </a:lnTo>
                  <a:lnTo>
                    <a:pt x="446" y="914"/>
                  </a:lnTo>
                  <a:lnTo>
                    <a:pt x="443" y="910"/>
                  </a:lnTo>
                  <a:lnTo>
                    <a:pt x="442" y="908"/>
                  </a:lnTo>
                  <a:lnTo>
                    <a:pt x="442" y="902"/>
                  </a:lnTo>
                  <a:lnTo>
                    <a:pt x="441" y="890"/>
                  </a:lnTo>
                  <a:lnTo>
                    <a:pt x="440" y="886"/>
                  </a:lnTo>
                  <a:lnTo>
                    <a:pt x="439" y="881"/>
                  </a:lnTo>
                  <a:lnTo>
                    <a:pt x="401" y="836"/>
                  </a:lnTo>
                  <a:lnTo>
                    <a:pt x="397" y="830"/>
                  </a:lnTo>
                  <a:lnTo>
                    <a:pt x="374" y="806"/>
                  </a:lnTo>
                  <a:lnTo>
                    <a:pt x="373" y="804"/>
                  </a:lnTo>
                  <a:lnTo>
                    <a:pt x="368" y="803"/>
                  </a:lnTo>
                  <a:lnTo>
                    <a:pt x="363" y="801"/>
                  </a:lnTo>
                  <a:lnTo>
                    <a:pt x="349" y="800"/>
                  </a:lnTo>
                  <a:lnTo>
                    <a:pt x="345" y="798"/>
                  </a:lnTo>
                  <a:lnTo>
                    <a:pt x="332" y="798"/>
                  </a:lnTo>
                  <a:lnTo>
                    <a:pt x="326" y="798"/>
                  </a:lnTo>
                  <a:lnTo>
                    <a:pt x="304" y="789"/>
                  </a:lnTo>
                  <a:lnTo>
                    <a:pt x="293" y="759"/>
                  </a:lnTo>
                  <a:lnTo>
                    <a:pt x="283" y="731"/>
                  </a:lnTo>
                  <a:lnTo>
                    <a:pt x="260" y="714"/>
                  </a:lnTo>
                  <a:lnTo>
                    <a:pt x="237" y="646"/>
                  </a:lnTo>
                  <a:lnTo>
                    <a:pt x="230" y="628"/>
                  </a:lnTo>
                  <a:lnTo>
                    <a:pt x="219" y="627"/>
                  </a:lnTo>
                  <a:lnTo>
                    <a:pt x="4" y="398"/>
                  </a:lnTo>
                  <a:lnTo>
                    <a:pt x="0" y="398"/>
                  </a:lnTo>
                  <a:lnTo>
                    <a:pt x="2" y="209"/>
                  </a:lnTo>
                  <a:lnTo>
                    <a:pt x="2" y="182"/>
                  </a:lnTo>
                  <a:lnTo>
                    <a:pt x="2" y="69"/>
                  </a:lnTo>
                  <a:lnTo>
                    <a:pt x="2" y="41"/>
                  </a:lnTo>
                  <a:lnTo>
                    <a:pt x="2" y="0"/>
                  </a:lnTo>
                  <a:lnTo>
                    <a:pt x="57" y="0"/>
                  </a:lnTo>
                  <a:lnTo>
                    <a:pt x="76" y="3"/>
                  </a:lnTo>
                  <a:lnTo>
                    <a:pt x="130" y="3"/>
                  </a:lnTo>
                  <a:lnTo>
                    <a:pt x="200" y="0"/>
                  </a:lnTo>
                  <a:lnTo>
                    <a:pt x="206" y="5"/>
                  </a:lnTo>
                  <a:lnTo>
                    <a:pt x="221" y="5"/>
                  </a:lnTo>
                  <a:lnTo>
                    <a:pt x="279" y="5"/>
                  </a:lnTo>
                  <a:lnTo>
                    <a:pt x="329" y="24"/>
                  </a:lnTo>
                  <a:lnTo>
                    <a:pt x="347" y="38"/>
                  </a:lnTo>
                  <a:lnTo>
                    <a:pt x="350" y="40"/>
                  </a:lnTo>
                  <a:lnTo>
                    <a:pt x="359" y="53"/>
                  </a:lnTo>
                  <a:lnTo>
                    <a:pt x="409" y="84"/>
                  </a:lnTo>
                  <a:lnTo>
                    <a:pt x="645" y="237"/>
                  </a:lnTo>
                  <a:lnTo>
                    <a:pt x="656" y="248"/>
                  </a:lnTo>
                  <a:lnTo>
                    <a:pt x="664" y="262"/>
                  </a:lnTo>
                  <a:lnTo>
                    <a:pt x="685" y="275"/>
                  </a:lnTo>
                  <a:lnTo>
                    <a:pt x="752" y="276"/>
                  </a:lnTo>
                  <a:lnTo>
                    <a:pt x="793" y="280"/>
                  </a:lnTo>
                  <a:lnTo>
                    <a:pt x="816" y="270"/>
                  </a:lnTo>
                  <a:lnTo>
                    <a:pt x="850" y="279"/>
                  </a:lnTo>
                  <a:lnTo>
                    <a:pt x="885" y="291"/>
                  </a:lnTo>
                  <a:lnTo>
                    <a:pt x="912" y="298"/>
                  </a:lnTo>
                  <a:lnTo>
                    <a:pt x="946" y="308"/>
                  </a:lnTo>
                  <a:lnTo>
                    <a:pt x="961" y="306"/>
                  </a:lnTo>
                  <a:lnTo>
                    <a:pt x="990" y="303"/>
                  </a:lnTo>
                  <a:lnTo>
                    <a:pt x="1003" y="302"/>
                  </a:lnTo>
                  <a:lnTo>
                    <a:pt x="1017" y="309"/>
                  </a:lnTo>
                  <a:lnTo>
                    <a:pt x="1040" y="320"/>
                  </a:lnTo>
                  <a:lnTo>
                    <a:pt x="1057" y="322"/>
                  </a:lnTo>
                  <a:lnTo>
                    <a:pt x="1071" y="321"/>
                  </a:lnTo>
                  <a:lnTo>
                    <a:pt x="1072" y="321"/>
                  </a:lnTo>
                  <a:lnTo>
                    <a:pt x="1072" y="336"/>
                  </a:lnTo>
                  <a:lnTo>
                    <a:pt x="1076" y="389"/>
                  </a:lnTo>
                  <a:lnTo>
                    <a:pt x="1082" y="400"/>
                  </a:lnTo>
                  <a:lnTo>
                    <a:pt x="1083" y="458"/>
                  </a:lnTo>
                  <a:lnTo>
                    <a:pt x="1083" y="460"/>
                  </a:lnTo>
                  <a:lnTo>
                    <a:pt x="1081" y="464"/>
                  </a:lnTo>
                  <a:lnTo>
                    <a:pt x="1068" y="477"/>
                  </a:lnTo>
                  <a:lnTo>
                    <a:pt x="1065" y="479"/>
                  </a:lnTo>
                  <a:lnTo>
                    <a:pt x="1063" y="480"/>
                  </a:lnTo>
                  <a:lnTo>
                    <a:pt x="1059" y="482"/>
                  </a:lnTo>
                  <a:lnTo>
                    <a:pt x="1054" y="483"/>
                  </a:lnTo>
                  <a:lnTo>
                    <a:pt x="1051" y="484"/>
                  </a:lnTo>
                  <a:lnTo>
                    <a:pt x="1042" y="488"/>
                  </a:lnTo>
                  <a:lnTo>
                    <a:pt x="1016" y="502"/>
                  </a:lnTo>
                  <a:lnTo>
                    <a:pt x="1014" y="503"/>
                  </a:lnTo>
                  <a:lnTo>
                    <a:pt x="1011" y="506"/>
                  </a:lnTo>
                  <a:lnTo>
                    <a:pt x="1000" y="526"/>
                  </a:lnTo>
                  <a:lnTo>
                    <a:pt x="985" y="566"/>
                  </a:lnTo>
                  <a:lnTo>
                    <a:pt x="967" y="616"/>
                  </a:lnTo>
                  <a:lnTo>
                    <a:pt x="966" y="621"/>
                  </a:lnTo>
                  <a:lnTo>
                    <a:pt x="963" y="626"/>
                  </a:lnTo>
                  <a:lnTo>
                    <a:pt x="940" y="633"/>
                  </a:lnTo>
                  <a:lnTo>
                    <a:pt x="936" y="634"/>
                  </a:lnTo>
                  <a:lnTo>
                    <a:pt x="934" y="635"/>
                  </a:lnTo>
                  <a:lnTo>
                    <a:pt x="934" y="640"/>
                  </a:lnTo>
                  <a:lnTo>
                    <a:pt x="934" y="640"/>
                  </a:lnTo>
                  <a:lnTo>
                    <a:pt x="938" y="648"/>
                  </a:lnTo>
                  <a:lnTo>
                    <a:pt x="956" y="734"/>
                  </a:lnTo>
                  <a:lnTo>
                    <a:pt x="955" y="752"/>
                  </a:lnTo>
                  <a:lnTo>
                    <a:pt x="955" y="756"/>
                  </a:lnTo>
                  <a:lnTo>
                    <a:pt x="955" y="761"/>
                  </a:lnTo>
                  <a:lnTo>
                    <a:pt x="981" y="812"/>
                  </a:lnTo>
                  <a:lnTo>
                    <a:pt x="984" y="815"/>
                  </a:lnTo>
                  <a:lnTo>
                    <a:pt x="991" y="826"/>
                  </a:lnTo>
                  <a:lnTo>
                    <a:pt x="993" y="831"/>
                  </a:lnTo>
                  <a:lnTo>
                    <a:pt x="997" y="836"/>
                  </a:lnTo>
                  <a:lnTo>
                    <a:pt x="999" y="838"/>
                  </a:lnTo>
                  <a:lnTo>
                    <a:pt x="1003" y="840"/>
                  </a:lnTo>
                  <a:lnTo>
                    <a:pt x="1010" y="845"/>
                  </a:lnTo>
                  <a:lnTo>
                    <a:pt x="1016" y="850"/>
                  </a:lnTo>
                  <a:lnTo>
                    <a:pt x="1029" y="872"/>
                  </a:lnTo>
                  <a:lnTo>
                    <a:pt x="1033" y="878"/>
                  </a:lnTo>
                  <a:lnTo>
                    <a:pt x="1034" y="882"/>
                  </a:lnTo>
                  <a:lnTo>
                    <a:pt x="1035" y="888"/>
                  </a:lnTo>
                  <a:lnTo>
                    <a:pt x="1035" y="892"/>
                  </a:lnTo>
                  <a:lnTo>
                    <a:pt x="1038" y="897"/>
                  </a:lnTo>
                  <a:lnTo>
                    <a:pt x="1042" y="902"/>
                  </a:lnTo>
                  <a:lnTo>
                    <a:pt x="1046" y="903"/>
                  </a:lnTo>
                  <a:lnTo>
                    <a:pt x="1068" y="916"/>
                  </a:lnTo>
                  <a:lnTo>
                    <a:pt x="1083" y="926"/>
                  </a:lnTo>
                  <a:lnTo>
                    <a:pt x="1092" y="932"/>
                  </a:lnTo>
                  <a:lnTo>
                    <a:pt x="1125" y="962"/>
                  </a:lnTo>
                  <a:lnTo>
                    <a:pt x="1107" y="968"/>
                  </a:lnTo>
                  <a:lnTo>
                    <a:pt x="1080" y="978"/>
                  </a:lnTo>
                  <a:lnTo>
                    <a:pt x="1064" y="986"/>
                  </a:lnTo>
                  <a:lnTo>
                    <a:pt x="1081" y="1030"/>
                  </a:lnTo>
                  <a:lnTo>
                    <a:pt x="1098" y="1075"/>
                  </a:lnTo>
                  <a:lnTo>
                    <a:pt x="1106" y="1097"/>
                  </a:lnTo>
                  <a:lnTo>
                    <a:pt x="1118" y="1131"/>
                  </a:lnTo>
                  <a:lnTo>
                    <a:pt x="1124" y="1142"/>
                  </a:lnTo>
                  <a:lnTo>
                    <a:pt x="1096" y="1151"/>
                  </a:lnTo>
                  <a:lnTo>
                    <a:pt x="1083" y="1156"/>
                  </a:lnTo>
                  <a:lnTo>
                    <a:pt x="1076" y="1160"/>
                  </a:lnTo>
                  <a:lnTo>
                    <a:pt x="1044" y="1199"/>
                  </a:lnTo>
                  <a:lnTo>
                    <a:pt x="1034" y="1213"/>
                  </a:lnTo>
                  <a:lnTo>
                    <a:pt x="1030" y="1220"/>
                  </a:lnTo>
                  <a:lnTo>
                    <a:pt x="1029" y="1226"/>
                  </a:lnTo>
                  <a:lnTo>
                    <a:pt x="1028" y="1231"/>
                  </a:lnTo>
                  <a:lnTo>
                    <a:pt x="1015" y="1235"/>
                  </a:lnTo>
                  <a:lnTo>
                    <a:pt x="916" y="1273"/>
                  </a:lnTo>
                  <a:lnTo>
                    <a:pt x="914" y="1274"/>
                  </a:lnTo>
                  <a:lnTo>
                    <a:pt x="891" y="1297"/>
                  </a:lnTo>
                  <a:lnTo>
                    <a:pt x="873" y="1316"/>
                  </a:lnTo>
                  <a:lnTo>
                    <a:pt x="890" y="1388"/>
                  </a:lnTo>
                  <a:lnTo>
                    <a:pt x="892" y="1403"/>
                  </a:lnTo>
                  <a:lnTo>
                    <a:pt x="892" y="1406"/>
                  </a:lnTo>
                  <a:lnTo>
                    <a:pt x="892" y="1407"/>
                  </a:lnTo>
                  <a:lnTo>
                    <a:pt x="891" y="1411"/>
                  </a:lnTo>
                  <a:lnTo>
                    <a:pt x="888" y="1417"/>
                  </a:lnTo>
                  <a:lnTo>
                    <a:pt x="888" y="1418"/>
                  </a:lnTo>
                  <a:lnTo>
                    <a:pt x="891" y="1475"/>
                  </a:lnTo>
                  <a:lnTo>
                    <a:pt x="891" y="1484"/>
                  </a:lnTo>
                  <a:lnTo>
                    <a:pt x="892" y="1486"/>
                  </a:lnTo>
                  <a:lnTo>
                    <a:pt x="861" y="1479"/>
                  </a:lnTo>
                  <a:lnTo>
                    <a:pt x="831" y="1472"/>
                  </a:lnTo>
                  <a:lnTo>
                    <a:pt x="829" y="1472"/>
                  </a:lnTo>
                  <a:lnTo>
                    <a:pt x="781" y="1487"/>
                  </a:lnTo>
                  <a:lnTo>
                    <a:pt x="788" y="1502"/>
                  </a:lnTo>
                  <a:lnTo>
                    <a:pt x="854" y="1612"/>
                  </a:lnTo>
                  <a:lnTo>
                    <a:pt x="861" y="1625"/>
                  </a:lnTo>
                  <a:lnTo>
                    <a:pt x="874" y="1648"/>
                  </a:lnTo>
                  <a:lnTo>
                    <a:pt x="885" y="1666"/>
                  </a:lnTo>
                  <a:lnTo>
                    <a:pt x="922" y="1727"/>
                  </a:lnTo>
                  <a:lnTo>
                    <a:pt x="974" y="1840"/>
                  </a:lnTo>
                  <a:lnTo>
                    <a:pt x="974" y="1850"/>
                  </a:lnTo>
                  <a:lnTo>
                    <a:pt x="974" y="2020"/>
                  </a:lnTo>
                  <a:lnTo>
                    <a:pt x="974" y="2025"/>
                  </a:lnTo>
                  <a:lnTo>
                    <a:pt x="966" y="2032"/>
                  </a:lnTo>
                  <a:lnTo>
                    <a:pt x="960" y="2037"/>
                  </a:lnTo>
                  <a:lnTo>
                    <a:pt x="962" y="2050"/>
                  </a:lnTo>
                  <a:lnTo>
                    <a:pt x="964" y="2059"/>
                  </a:lnTo>
                  <a:lnTo>
                    <a:pt x="967" y="2072"/>
                  </a:lnTo>
                  <a:lnTo>
                    <a:pt x="973" y="2104"/>
                  </a:lnTo>
                  <a:lnTo>
                    <a:pt x="937" y="2176"/>
                  </a:lnTo>
                  <a:lnTo>
                    <a:pt x="908" y="2234"/>
                  </a:lnTo>
                  <a:lnTo>
                    <a:pt x="882" y="2254"/>
                  </a:lnTo>
                  <a:lnTo>
                    <a:pt x="874" y="2258"/>
                  </a:lnTo>
                  <a:lnTo>
                    <a:pt x="872" y="2259"/>
                  </a:lnTo>
                  <a:lnTo>
                    <a:pt x="866" y="2259"/>
                  </a:lnTo>
                  <a:lnTo>
                    <a:pt x="859" y="2258"/>
                  </a:lnTo>
                  <a:lnTo>
                    <a:pt x="852" y="2257"/>
                  </a:lnTo>
                  <a:lnTo>
                    <a:pt x="858" y="2266"/>
                  </a:lnTo>
                  <a:lnTo>
                    <a:pt x="866" y="2280"/>
                  </a:lnTo>
                  <a:lnTo>
                    <a:pt x="927" y="2367"/>
                  </a:lnTo>
                  <a:lnTo>
                    <a:pt x="990" y="2460"/>
                  </a:lnTo>
                  <a:lnTo>
                    <a:pt x="968" y="2463"/>
                  </a:lnTo>
                  <a:lnTo>
                    <a:pt x="908" y="2467"/>
                  </a:lnTo>
                  <a:lnTo>
                    <a:pt x="880" y="2461"/>
                  </a:lnTo>
                  <a:lnTo>
                    <a:pt x="838" y="2448"/>
                  </a:lnTo>
                  <a:lnTo>
                    <a:pt x="828" y="2443"/>
                  </a:lnTo>
                  <a:lnTo>
                    <a:pt x="823" y="2440"/>
                  </a:lnTo>
                  <a:lnTo>
                    <a:pt x="814" y="2438"/>
                  </a:lnTo>
                  <a:lnTo>
                    <a:pt x="799" y="2443"/>
                  </a:lnTo>
                  <a:lnTo>
                    <a:pt x="795" y="2445"/>
                  </a:lnTo>
                  <a:lnTo>
                    <a:pt x="765" y="2430"/>
                  </a:lnTo>
                  <a:lnTo>
                    <a:pt x="764" y="2428"/>
                  </a:lnTo>
                  <a:lnTo>
                    <a:pt x="760" y="2426"/>
                  </a:lnTo>
                  <a:lnTo>
                    <a:pt x="759" y="2424"/>
                  </a:lnTo>
                  <a:lnTo>
                    <a:pt x="758" y="2419"/>
                  </a:lnTo>
                  <a:lnTo>
                    <a:pt x="751" y="2406"/>
                  </a:lnTo>
                  <a:lnTo>
                    <a:pt x="739" y="2386"/>
                  </a:lnTo>
                  <a:lnTo>
                    <a:pt x="736" y="2382"/>
                  </a:lnTo>
                  <a:lnTo>
                    <a:pt x="732" y="2378"/>
                  </a:lnTo>
                  <a:lnTo>
                    <a:pt x="730" y="2377"/>
                  </a:lnTo>
                  <a:lnTo>
                    <a:pt x="702" y="2361"/>
                  </a:lnTo>
                  <a:lnTo>
                    <a:pt x="684" y="2356"/>
                  </a:lnTo>
                  <a:lnTo>
                    <a:pt x="627" y="2384"/>
                  </a:lnTo>
                  <a:lnTo>
                    <a:pt x="619" y="2380"/>
                  </a:lnTo>
                  <a:lnTo>
                    <a:pt x="617" y="2373"/>
                  </a:lnTo>
                  <a:lnTo>
                    <a:pt x="616" y="2370"/>
                  </a:lnTo>
                  <a:lnTo>
                    <a:pt x="615" y="2366"/>
                  </a:lnTo>
                  <a:lnTo>
                    <a:pt x="615" y="2362"/>
                  </a:lnTo>
                  <a:lnTo>
                    <a:pt x="611" y="2356"/>
                  </a:lnTo>
                  <a:lnTo>
                    <a:pt x="609" y="2352"/>
                  </a:lnTo>
                  <a:lnTo>
                    <a:pt x="607" y="2348"/>
                  </a:lnTo>
                  <a:lnTo>
                    <a:pt x="599" y="2341"/>
                  </a:lnTo>
                  <a:lnTo>
                    <a:pt x="512" y="2241"/>
                  </a:lnTo>
                  <a:lnTo>
                    <a:pt x="511" y="2239"/>
                  </a:lnTo>
                  <a:lnTo>
                    <a:pt x="511" y="2236"/>
                  </a:lnTo>
                  <a:lnTo>
                    <a:pt x="511" y="2234"/>
                  </a:lnTo>
                  <a:lnTo>
                    <a:pt x="537" y="2199"/>
                  </a:lnTo>
                  <a:lnTo>
                    <a:pt x="533" y="2176"/>
                  </a:lnTo>
                  <a:lnTo>
                    <a:pt x="495" y="2160"/>
                  </a:lnTo>
                  <a:lnTo>
                    <a:pt x="407" y="2115"/>
                  </a:lnTo>
                  <a:lnTo>
                    <a:pt x="380" y="2098"/>
                  </a:lnTo>
                  <a:lnTo>
                    <a:pt x="375" y="2096"/>
                  </a:lnTo>
                  <a:lnTo>
                    <a:pt x="370" y="2090"/>
                  </a:lnTo>
                  <a:lnTo>
                    <a:pt x="364" y="2068"/>
                  </a:lnTo>
                  <a:lnTo>
                    <a:pt x="365" y="2061"/>
                  </a:lnTo>
                  <a:lnTo>
                    <a:pt x="358" y="2036"/>
                  </a:lnTo>
                  <a:lnTo>
                    <a:pt x="357" y="2035"/>
                  </a:lnTo>
                  <a:lnTo>
                    <a:pt x="334" y="2008"/>
                  </a:lnTo>
                  <a:lnTo>
                    <a:pt x="321" y="1990"/>
                  </a:lnTo>
                  <a:lnTo>
                    <a:pt x="304" y="1960"/>
                  </a:lnTo>
                  <a:lnTo>
                    <a:pt x="292" y="1939"/>
                  </a:lnTo>
                  <a:lnTo>
                    <a:pt x="290" y="1941"/>
                  </a:lnTo>
                  <a:lnTo>
                    <a:pt x="279" y="1946"/>
                  </a:lnTo>
                  <a:lnTo>
                    <a:pt x="275" y="1947"/>
                  </a:lnTo>
                  <a:lnTo>
                    <a:pt x="273" y="1946"/>
                  </a:lnTo>
                  <a:lnTo>
                    <a:pt x="271" y="1945"/>
                  </a:lnTo>
                  <a:lnTo>
                    <a:pt x="269" y="1943"/>
                  </a:lnTo>
                  <a:lnTo>
                    <a:pt x="269" y="1941"/>
                  </a:lnTo>
                  <a:lnTo>
                    <a:pt x="273" y="1930"/>
                  </a:lnTo>
                  <a:lnTo>
                    <a:pt x="273" y="1930"/>
                  </a:lnTo>
                  <a:close/>
                </a:path>
              </a:pathLst>
            </a:custGeom>
            <a:solidFill>
              <a:schemeClr val="accent4"/>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9" name="Freeform 8"/>
            <p:cNvSpPr>
              <a:spLocks/>
            </p:cNvSpPr>
            <p:nvPr/>
          </p:nvSpPr>
          <p:spPr bwMode="auto">
            <a:xfrm>
              <a:off x="1758" y="2430"/>
              <a:ext cx="150" cy="83"/>
            </a:xfrm>
            <a:custGeom>
              <a:avLst/>
              <a:gdLst/>
              <a:ahLst/>
              <a:cxnLst>
                <a:cxn ang="0">
                  <a:pos x="64" y="80"/>
                </a:cxn>
                <a:cxn ang="0">
                  <a:pos x="47" y="71"/>
                </a:cxn>
                <a:cxn ang="0">
                  <a:pos x="15" y="51"/>
                </a:cxn>
                <a:cxn ang="0">
                  <a:pos x="0" y="42"/>
                </a:cxn>
                <a:cxn ang="0">
                  <a:pos x="6" y="36"/>
                </a:cxn>
                <a:cxn ang="0">
                  <a:pos x="34" y="5"/>
                </a:cxn>
                <a:cxn ang="0">
                  <a:pos x="40" y="0"/>
                </a:cxn>
                <a:cxn ang="0">
                  <a:pos x="44" y="0"/>
                </a:cxn>
                <a:cxn ang="0">
                  <a:pos x="75" y="2"/>
                </a:cxn>
                <a:cxn ang="0">
                  <a:pos x="140" y="8"/>
                </a:cxn>
                <a:cxn ang="0">
                  <a:pos x="150" y="21"/>
                </a:cxn>
                <a:cxn ang="0">
                  <a:pos x="141" y="32"/>
                </a:cxn>
                <a:cxn ang="0">
                  <a:pos x="129" y="44"/>
                </a:cxn>
                <a:cxn ang="0">
                  <a:pos x="122" y="43"/>
                </a:cxn>
                <a:cxn ang="0">
                  <a:pos x="114" y="42"/>
                </a:cxn>
                <a:cxn ang="0">
                  <a:pos x="107" y="41"/>
                </a:cxn>
                <a:cxn ang="0">
                  <a:pos x="99" y="38"/>
                </a:cxn>
                <a:cxn ang="0">
                  <a:pos x="96" y="39"/>
                </a:cxn>
                <a:cxn ang="0">
                  <a:pos x="95" y="39"/>
                </a:cxn>
                <a:cxn ang="0">
                  <a:pos x="81" y="59"/>
                </a:cxn>
                <a:cxn ang="0">
                  <a:pos x="83" y="72"/>
                </a:cxn>
                <a:cxn ang="0">
                  <a:pos x="83" y="73"/>
                </a:cxn>
                <a:cxn ang="0">
                  <a:pos x="75" y="81"/>
                </a:cxn>
                <a:cxn ang="0">
                  <a:pos x="71" y="83"/>
                </a:cxn>
                <a:cxn ang="0">
                  <a:pos x="66" y="81"/>
                </a:cxn>
                <a:cxn ang="0">
                  <a:pos x="64" y="80"/>
                </a:cxn>
              </a:cxnLst>
              <a:rect l="0" t="0" r="r" b="b"/>
              <a:pathLst>
                <a:path w="150" h="83">
                  <a:moveTo>
                    <a:pt x="64" y="80"/>
                  </a:moveTo>
                  <a:lnTo>
                    <a:pt x="47" y="71"/>
                  </a:lnTo>
                  <a:lnTo>
                    <a:pt x="15" y="51"/>
                  </a:lnTo>
                  <a:lnTo>
                    <a:pt x="0" y="42"/>
                  </a:lnTo>
                  <a:lnTo>
                    <a:pt x="6" y="36"/>
                  </a:lnTo>
                  <a:lnTo>
                    <a:pt x="34" y="5"/>
                  </a:lnTo>
                  <a:lnTo>
                    <a:pt x="40" y="0"/>
                  </a:lnTo>
                  <a:lnTo>
                    <a:pt x="44" y="0"/>
                  </a:lnTo>
                  <a:lnTo>
                    <a:pt x="75" y="2"/>
                  </a:lnTo>
                  <a:lnTo>
                    <a:pt x="140" y="8"/>
                  </a:lnTo>
                  <a:lnTo>
                    <a:pt x="150" y="21"/>
                  </a:lnTo>
                  <a:lnTo>
                    <a:pt x="141" y="32"/>
                  </a:lnTo>
                  <a:lnTo>
                    <a:pt x="129" y="44"/>
                  </a:lnTo>
                  <a:lnTo>
                    <a:pt x="122" y="43"/>
                  </a:lnTo>
                  <a:lnTo>
                    <a:pt x="114" y="42"/>
                  </a:lnTo>
                  <a:lnTo>
                    <a:pt x="107" y="41"/>
                  </a:lnTo>
                  <a:lnTo>
                    <a:pt x="99" y="38"/>
                  </a:lnTo>
                  <a:lnTo>
                    <a:pt x="96" y="39"/>
                  </a:lnTo>
                  <a:lnTo>
                    <a:pt x="95" y="39"/>
                  </a:lnTo>
                  <a:lnTo>
                    <a:pt x="81" y="59"/>
                  </a:lnTo>
                  <a:lnTo>
                    <a:pt x="83" y="72"/>
                  </a:lnTo>
                  <a:lnTo>
                    <a:pt x="83" y="73"/>
                  </a:lnTo>
                  <a:lnTo>
                    <a:pt x="75" y="81"/>
                  </a:lnTo>
                  <a:lnTo>
                    <a:pt x="71" y="83"/>
                  </a:lnTo>
                  <a:lnTo>
                    <a:pt x="66" y="81"/>
                  </a:lnTo>
                  <a:lnTo>
                    <a:pt x="64" y="80"/>
                  </a:lnTo>
                  <a:close/>
                </a:path>
              </a:pathLst>
            </a:custGeom>
            <a:solidFill>
              <a:schemeClr val="accent4">
                <a:lumMod val="20000"/>
                <a:lumOff val="8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0" name="Freeform 9"/>
            <p:cNvSpPr>
              <a:spLocks/>
            </p:cNvSpPr>
            <p:nvPr/>
          </p:nvSpPr>
          <p:spPr bwMode="auto">
            <a:xfrm>
              <a:off x="2397" y="654"/>
              <a:ext cx="1058" cy="2091"/>
            </a:xfrm>
            <a:custGeom>
              <a:avLst/>
              <a:gdLst/>
              <a:ahLst/>
              <a:cxnLst>
                <a:cxn ang="0">
                  <a:pos x="210" y="259"/>
                </a:cxn>
                <a:cxn ang="0">
                  <a:pos x="210" y="270"/>
                </a:cxn>
                <a:cxn ang="0">
                  <a:pos x="267" y="277"/>
                </a:cxn>
                <a:cxn ang="0">
                  <a:pos x="274" y="291"/>
                </a:cxn>
                <a:cxn ang="0">
                  <a:pos x="387" y="138"/>
                </a:cxn>
                <a:cxn ang="0">
                  <a:pos x="562" y="54"/>
                </a:cxn>
                <a:cxn ang="0">
                  <a:pos x="719" y="24"/>
                </a:cxn>
                <a:cxn ang="0">
                  <a:pos x="778" y="78"/>
                </a:cxn>
                <a:cxn ang="0">
                  <a:pos x="796" y="101"/>
                </a:cxn>
                <a:cxn ang="0">
                  <a:pos x="813" y="113"/>
                </a:cxn>
                <a:cxn ang="0">
                  <a:pos x="914" y="112"/>
                </a:cxn>
                <a:cxn ang="0">
                  <a:pos x="922" y="107"/>
                </a:cxn>
                <a:cxn ang="0">
                  <a:pos x="962" y="99"/>
                </a:cxn>
                <a:cxn ang="0">
                  <a:pos x="1018" y="102"/>
                </a:cxn>
                <a:cxn ang="0">
                  <a:pos x="1036" y="112"/>
                </a:cxn>
                <a:cxn ang="0">
                  <a:pos x="1055" y="103"/>
                </a:cxn>
                <a:cxn ang="0">
                  <a:pos x="870" y="369"/>
                </a:cxn>
                <a:cxn ang="0">
                  <a:pos x="756" y="517"/>
                </a:cxn>
                <a:cxn ang="0">
                  <a:pos x="760" y="1697"/>
                </a:cxn>
                <a:cxn ang="0">
                  <a:pos x="944" y="1962"/>
                </a:cxn>
                <a:cxn ang="0">
                  <a:pos x="880" y="1967"/>
                </a:cxn>
                <a:cxn ang="0">
                  <a:pos x="690" y="2005"/>
                </a:cxn>
                <a:cxn ang="0">
                  <a:pos x="500" y="2091"/>
                </a:cxn>
                <a:cxn ang="0">
                  <a:pos x="485" y="1983"/>
                </a:cxn>
                <a:cxn ang="0">
                  <a:pos x="488" y="1952"/>
                </a:cxn>
                <a:cxn ang="0">
                  <a:pos x="436" y="1802"/>
                </a:cxn>
                <a:cxn ang="0">
                  <a:pos x="424" y="1784"/>
                </a:cxn>
                <a:cxn ang="0">
                  <a:pos x="371" y="1606"/>
                </a:cxn>
                <a:cxn ang="0">
                  <a:pos x="353" y="1593"/>
                </a:cxn>
                <a:cxn ang="0">
                  <a:pos x="315" y="1577"/>
                </a:cxn>
                <a:cxn ang="0">
                  <a:pos x="291" y="1505"/>
                </a:cxn>
                <a:cxn ang="0">
                  <a:pos x="207" y="1449"/>
                </a:cxn>
                <a:cxn ang="0">
                  <a:pos x="148" y="1432"/>
                </a:cxn>
                <a:cxn ang="0">
                  <a:pos x="127" y="1421"/>
                </a:cxn>
                <a:cxn ang="0">
                  <a:pos x="97" y="1421"/>
                </a:cxn>
                <a:cxn ang="0">
                  <a:pos x="47" y="1433"/>
                </a:cxn>
                <a:cxn ang="0">
                  <a:pos x="15" y="1365"/>
                </a:cxn>
                <a:cxn ang="0">
                  <a:pos x="19" y="1353"/>
                </a:cxn>
                <a:cxn ang="0">
                  <a:pos x="18" y="1244"/>
                </a:cxn>
                <a:cxn ang="0">
                  <a:pos x="155" y="1178"/>
                </a:cxn>
                <a:cxn ang="0">
                  <a:pos x="171" y="1146"/>
                </a:cxn>
                <a:cxn ang="0">
                  <a:pos x="251" y="1089"/>
                </a:cxn>
                <a:cxn ang="0">
                  <a:pos x="208" y="977"/>
                </a:cxn>
                <a:cxn ang="0">
                  <a:pos x="252" y="909"/>
                </a:cxn>
                <a:cxn ang="0">
                  <a:pos x="173" y="850"/>
                </a:cxn>
                <a:cxn ang="0">
                  <a:pos x="162" y="835"/>
                </a:cxn>
                <a:cxn ang="0">
                  <a:pos x="143" y="797"/>
                </a:cxn>
                <a:cxn ang="0">
                  <a:pos x="124" y="783"/>
                </a:cxn>
                <a:cxn ang="0">
                  <a:pos x="108" y="759"/>
                </a:cxn>
                <a:cxn ang="0">
                  <a:pos x="83" y="681"/>
                </a:cxn>
                <a:cxn ang="0">
                  <a:pos x="61" y="582"/>
                </a:cxn>
                <a:cxn ang="0">
                  <a:pos x="93" y="568"/>
                </a:cxn>
                <a:cxn ang="0">
                  <a:pos x="138" y="453"/>
                </a:cxn>
                <a:cxn ang="0">
                  <a:pos x="178" y="431"/>
                </a:cxn>
                <a:cxn ang="0">
                  <a:pos x="192" y="426"/>
                </a:cxn>
                <a:cxn ang="0">
                  <a:pos x="210" y="405"/>
                </a:cxn>
                <a:cxn ang="0">
                  <a:pos x="199" y="268"/>
                </a:cxn>
              </a:cxnLst>
              <a:rect l="0" t="0" r="r" b="b"/>
              <a:pathLst>
                <a:path w="1058" h="2091">
                  <a:moveTo>
                    <a:pt x="199" y="268"/>
                  </a:moveTo>
                  <a:lnTo>
                    <a:pt x="207" y="259"/>
                  </a:lnTo>
                  <a:lnTo>
                    <a:pt x="208" y="259"/>
                  </a:lnTo>
                  <a:lnTo>
                    <a:pt x="210" y="259"/>
                  </a:lnTo>
                  <a:lnTo>
                    <a:pt x="211" y="259"/>
                  </a:lnTo>
                  <a:lnTo>
                    <a:pt x="213" y="259"/>
                  </a:lnTo>
                  <a:lnTo>
                    <a:pt x="214" y="262"/>
                  </a:lnTo>
                  <a:lnTo>
                    <a:pt x="210" y="270"/>
                  </a:lnTo>
                  <a:lnTo>
                    <a:pt x="240" y="273"/>
                  </a:lnTo>
                  <a:lnTo>
                    <a:pt x="250" y="271"/>
                  </a:lnTo>
                  <a:lnTo>
                    <a:pt x="265" y="274"/>
                  </a:lnTo>
                  <a:lnTo>
                    <a:pt x="267" y="277"/>
                  </a:lnTo>
                  <a:lnTo>
                    <a:pt x="265" y="283"/>
                  </a:lnTo>
                  <a:lnTo>
                    <a:pt x="268" y="287"/>
                  </a:lnTo>
                  <a:lnTo>
                    <a:pt x="270" y="288"/>
                  </a:lnTo>
                  <a:lnTo>
                    <a:pt x="274" y="291"/>
                  </a:lnTo>
                  <a:lnTo>
                    <a:pt x="286" y="291"/>
                  </a:lnTo>
                  <a:lnTo>
                    <a:pt x="298" y="259"/>
                  </a:lnTo>
                  <a:lnTo>
                    <a:pt x="359" y="201"/>
                  </a:lnTo>
                  <a:lnTo>
                    <a:pt x="387" y="138"/>
                  </a:lnTo>
                  <a:lnTo>
                    <a:pt x="431" y="119"/>
                  </a:lnTo>
                  <a:lnTo>
                    <a:pt x="491" y="88"/>
                  </a:lnTo>
                  <a:lnTo>
                    <a:pt x="558" y="63"/>
                  </a:lnTo>
                  <a:lnTo>
                    <a:pt x="562" y="54"/>
                  </a:lnTo>
                  <a:lnTo>
                    <a:pt x="652" y="19"/>
                  </a:lnTo>
                  <a:lnTo>
                    <a:pt x="689" y="0"/>
                  </a:lnTo>
                  <a:lnTo>
                    <a:pt x="712" y="18"/>
                  </a:lnTo>
                  <a:lnTo>
                    <a:pt x="719" y="24"/>
                  </a:lnTo>
                  <a:lnTo>
                    <a:pt x="764" y="59"/>
                  </a:lnTo>
                  <a:lnTo>
                    <a:pt x="774" y="72"/>
                  </a:lnTo>
                  <a:lnTo>
                    <a:pt x="777" y="77"/>
                  </a:lnTo>
                  <a:lnTo>
                    <a:pt x="778" y="78"/>
                  </a:lnTo>
                  <a:lnTo>
                    <a:pt x="779" y="83"/>
                  </a:lnTo>
                  <a:lnTo>
                    <a:pt x="783" y="87"/>
                  </a:lnTo>
                  <a:lnTo>
                    <a:pt x="791" y="96"/>
                  </a:lnTo>
                  <a:lnTo>
                    <a:pt x="796" y="101"/>
                  </a:lnTo>
                  <a:lnTo>
                    <a:pt x="800" y="105"/>
                  </a:lnTo>
                  <a:lnTo>
                    <a:pt x="802" y="107"/>
                  </a:lnTo>
                  <a:lnTo>
                    <a:pt x="807" y="111"/>
                  </a:lnTo>
                  <a:lnTo>
                    <a:pt x="813" y="113"/>
                  </a:lnTo>
                  <a:lnTo>
                    <a:pt x="816" y="114"/>
                  </a:lnTo>
                  <a:lnTo>
                    <a:pt x="822" y="114"/>
                  </a:lnTo>
                  <a:lnTo>
                    <a:pt x="850" y="114"/>
                  </a:lnTo>
                  <a:lnTo>
                    <a:pt x="914" y="112"/>
                  </a:lnTo>
                  <a:lnTo>
                    <a:pt x="916" y="112"/>
                  </a:lnTo>
                  <a:lnTo>
                    <a:pt x="917" y="111"/>
                  </a:lnTo>
                  <a:lnTo>
                    <a:pt x="921" y="107"/>
                  </a:lnTo>
                  <a:lnTo>
                    <a:pt x="922" y="107"/>
                  </a:lnTo>
                  <a:lnTo>
                    <a:pt x="923" y="106"/>
                  </a:lnTo>
                  <a:lnTo>
                    <a:pt x="935" y="103"/>
                  </a:lnTo>
                  <a:lnTo>
                    <a:pt x="936" y="102"/>
                  </a:lnTo>
                  <a:lnTo>
                    <a:pt x="962" y="99"/>
                  </a:lnTo>
                  <a:lnTo>
                    <a:pt x="998" y="95"/>
                  </a:lnTo>
                  <a:lnTo>
                    <a:pt x="1000" y="95"/>
                  </a:lnTo>
                  <a:lnTo>
                    <a:pt x="1016" y="100"/>
                  </a:lnTo>
                  <a:lnTo>
                    <a:pt x="1018" y="102"/>
                  </a:lnTo>
                  <a:lnTo>
                    <a:pt x="1022" y="107"/>
                  </a:lnTo>
                  <a:lnTo>
                    <a:pt x="1025" y="108"/>
                  </a:lnTo>
                  <a:lnTo>
                    <a:pt x="1034" y="112"/>
                  </a:lnTo>
                  <a:lnTo>
                    <a:pt x="1036" y="112"/>
                  </a:lnTo>
                  <a:lnTo>
                    <a:pt x="1037" y="112"/>
                  </a:lnTo>
                  <a:lnTo>
                    <a:pt x="1040" y="112"/>
                  </a:lnTo>
                  <a:lnTo>
                    <a:pt x="1052" y="106"/>
                  </a:lnTo>
                  <a:lnTo>
                    <a:pt x="1055" y="103"/>
                  </a:lnTo>
                  <a:lnTo>
                    <a:pt x="1058" y="101"/>
                  </a:lnTo>
                  <a:lnTo>
                    <a:pt x="1055" y="107"/>
                  </a:lnTo>
                  <a:lnTo>
                    <a:pt x="1023" y="153"/>
                  </a:lnTo>
                  <a:lnTo>
                    <a:pt x="870" y="369"/>
                  </a:lnTo>
                  <a:lnTo>
                    <a:pt x="855" y="385"/>
                  </a:lnTo>
                  <a:lnTo>
                    <a:pt x="759" y="477"/>
                  </a:lnTo>
                  <a:lnTo>
                    <a:pt x="755" y="480"/>
                  </a:lnTo>
                  <a:lnTo>
                    <a:pt x="756" y="517"/>
                  </a:lnTo>
                  <a:lnTo>
                    <a:pt x="756" y="652"/>
                  </a:lnTo>
                  <a:lnTo>
                    <a:pt x="756" y="980"/>
                  </a:lnTo>
                  <a:lnTo>
                    <a:pt x="756" y="1412"/>
                  </a:lnTo>
                  <a:lnTo>
                    <a:pt x="760" y="1697"/>
                  </a:lnTo>
                  <a:lnTo>
                    <a:pt x="810" y="1763"/>
                  </a:lnTo>
                  <a:lnTo>
                    <a:pt x="886" y="1860"/>
                  </a:lnTo>
                  <a:lnTo>
                    <a:pt x="942" y="1936"/>
                  </a:lnTo>
                  <a:lnTo>
                    <a:pt x="944" y="1962"/>
                  </a:lnTo>
                  <a:lnTo>
                    <a:pt x="939" y="1964"/>
                  </a:lnTo>
                  <a:lnTo>
                    <a:pt x="924" y="1965"/>
                  </a:lnTo>
                  <a:lnTo>
                    <a:pt x="908" y="1966"/>
                  </a:lnTo>
                  <a:lnTo>
                    <a:pt x="880" y="1967"/>
                  </a:lnTo>
                  <a:lnTo>
                    <a:pt x="854" y="1968"/>
                  </a:lnTo>
                  <a:lnTo>
                    <a:pt x="782" y="1973"/>
                  </a:lnTo>
                  <a:lnTo>
                    <a:pt x="759" y="1974"/>
                  </a:lnTo>
                  <a:lnTo>
                    <a:pt x="690" y="2005"/>
                  </a:lnTo>
                  <a:lnTo>
                    <a:pt x="646" y="2025"/>
                  </a:lnTo>
                  <a:lnTo>
                    <a:pt x="610" y="2042"/>
                  </a:lnTo>
                  <a:lnTo>
                    <a:pt x="536" y="2075"/>
                  </a:lnTo>
                  <a:lnTo>
                    <a:pt x="500" y="2091"/>
                  </a:lnTo>
                  <a:lnTo>
                    <a:pt x="492" y="2059"/>
                  </a:lnTo>
                  <a:lnTo>
                    <a:pt x="486" y="2018"/>
                  </a:lnTo>
                  <a:lnTo>
                    <a:pt x="486" y="2015"/>
                  </a:lnTo>
                  <a:lnTo>
                    <a:pt x="485" y="1983"/>
                  </a:lnTo>
                  <a:lnTo>
                    <a:pt x="486" y="1980"/>
                  </a:lnTo>
                  <a:lnTo>
                    <a:pt x="486" y="1966"/>
                  </a:lnTo>
                  <a:lnTo>
                    <a:pt x="488" y="1953"/>
                  </a:lnTo>
                  <a:lnTo>
                    <a:pt x="488" y="1952"/>
                  </a:lnTo>
                  <a:lnTo>
                    <a:pt x="455" y="1910"/>
                  </a:lnTo>
                  <a:lnTo>
                    <a:pt x="450" y="1863"/>
                  </a:lnTo>
                  <a:lnTo>
                    <a:pt x="438" y="1803"/>
                  </a:lnTo>
                  <a:lnTo>
                    <a:pt x="436" y="1802"/>
                  </a:lnTo>
                  <a:lnTo>
                    <a:pt x="429" y="1794"/>
                  </a:lnTo>
                  <a:lnTo>
                    <a:pt x="426" y="1790"/>
                  </a:lnTo>
                  <a:lnTo>
                    <a:pt x="425" y="1787"/>
                  </a:lnTo>
                  <a:lnTo>
                    <a:pt x="424" y="1784"/>
                  </a:lnTo>
                  <a:lnTo>
                    <a:pt x="414" y="1737"/>
                  </a:lnTo>
                  <a:lnTo>
                    <a:pt x="408" y="1718"/>
                  </a:lnTo>
                  <a:lnTo>
                    <a:pt x="377" y="1619"/>
                  </a:lnTo>
                  <a:lnTo>
                    <a:pt x="371" y="1606"/>
                  </a:lnTo>
                  <a:lnTo>
                    <a:pt x="369" y="1602"/>
                  </a:lnTo>
                  <a:lnTo>
                    <a:pt x="367" y="1601"/>
                  </a:lnTo>
                  <a:lnTo>
                    <a:pt x="358" y="1595"/>
                  </a:lnTo>
                  <a:lnTo>
                    <a:pt x="353" y="1593"/>
                  </a:lnTo>
                  <a:lnTo>
                    <a:pt x="351" y="1592"/>
                  </a:lnTo>
                  <a:lnTo>
                    <a:pt x="341" y="1590"/>
                  </a:lnTo>
                  <a:lnTo>
                    <a:pt x="337" y="1589"/>
                  </a:lnTo>
                  <a:lnTo>
                    <a:pt x="315" y="1577"/>
                  </a:lnTo>
                  <a:lnTo>
                    <a:pt x="315" y="1577"/>
                  </a:lnTo>
                  <a:lnTo>
                    <a:pt x="312" y="1546"/>
                  </a:lnTo>
                  <a:lnTo>
                    <a:pt x="311" y="1528"/>
                  </a:lnTo>
                  <a:lnTo>
                    <a:pt x="291" y="1505"/>
                  </a:lnTo>
                  <a:lnTo>
                    <a:pt x="261" y="1473"/>
                  </a:lnTo>
                  <a:lnTo>
                    <a:pt x="258" y="1470"/>
                  </a:lnTo>
                  <a:lnTo>
                    <a:pt x="253" y="1467"/>
                  </a:lnTo>
                  <a:lnTo>
                    <a:pt x="207" y="1449"/>
                  </a:lnTo>
                  <a:lnTo>
                    <a:pt x="186" y="1443"/>
                  </a:lnTo>
                  <a:lnTo>
                    <a:pt x="173" y="1440"/>
                  </a:lnTo>
                  <a:lnTo>
                    <a:pt x="154" y="1436"/>
                  </a:lnTo>
                  <a:lnTo>
                    <a:pt x="148" y="1432"/>
                  </a:lnTo>
                  <a:lnTo>
                    <a:pt x="143" y="1427"/>
                  </a:lnTo>
                  <a:lnTo>
                    <a:pt x="139" y="1425"/>
                  </a:lnTo>
                  <a:lnTo>
                    <a:pt x="136" y="1424"/>
                  </a:lnTo>
                  <a:lnTo>
                    <a:pt x="127" y="1421"/>
                  </a:lnTo>
                  <a:lnTo>
                    <a:pt x="115" y="1418"/>
                  </a:lnTo>
                  <a:lnTo>
                    <a:pt x="107" y="1419"/>
                  </a:lnTo>
                  <a:lnTo>
                    <a:pt x="103" y="1419"/>
                  </a:lnTo>
                  <a:lnTo>
                    <a:pt x="97" y="1421"/>
                  </a:lnTo>
                  <a:lnTo>
                    <a:pt x="88" y="1426"/>
                  </a:lnTo>
                  <a:lnTo>
                    <a:pt x="76" y="1432"/>
                  </a:lnTo>
                  <a:lnTo>
                    <a:pt x="71" y="1433"/>
                  </a:lnTo>
                  <a:lnTo>
                    <a:pt x="47" y="1433"/>
                  </a:lnTo>
                  <a:lnTo>
                    <a:pt x="19" y="1433"/>
                  </a:lnTo>
                  <a:lnTo>
                    <a:pt x="18" y="1431"/>
                  </a:lnTo>
                  <a:lnTo>
                    <a:pt x="18" y="1422"/>
                  </a:lnTo>
                  <a:lnTo>
                    <a:pt x="15" y="1365"/>
                  </a:lnTo>
                  <a:lnTo>
                    <a:pt x="15" y="1364"/>
                  </a:lnTo>
                  <a:lnTo>
                    <a:pt x="18" y="1358"/>
                  </a:lnTo>
                  <a:lnTo>
                    <a:pt x="19" y="1354"/>
                  </a:lnTo>
                  <a:lnTo>
                    <a:pt x="19" y="1353"/>
                  </a:lnTo>
                  <a:lnTo>
                    <a:pt x="19" y="1350"/>
                  </a:lnTo>
                  <a:lnTo>
                    <a:pt x="17" y="1335"/>
                  </a:lnTo>
                  <a:lnTo>
                    <a:pt x="0" y="1263"/>
                  </a:lnTo>
                  <a:lnTo>
                    <a:pt x="18" y="1244"/>
                  </a:lnTo>
                  <a:lnTo>
                    <a:pt x="41" y="1221"/>
                  </a:lnTo>
                  <a:lnTo>
                    <a:pt x="43" y="1220"/>
                  </a:lnTo>
                  <a:lnTo>
                    <a:pt x="142" y="1182"/>
                  </a:lnTo>
                  <a:lnTo>
                    <a:pt x="155" y="1178"/>
                  </a:lnTo>
                  <a:lnTo>
                    <a:pt x="156" y="1173"/>
                  </a:lnTo>
                  <a:lnTo>
                    <a:pt x="157" y="1167"/>
                  </a:lnTo>
                  <a:lnTo>
                    <a:pt x="161" y="1160"/>
                  </a:lnTo>
                  <a:lnTo>
                    <a:pt x="171" y="1146"/>
                  </a:lnTo>
                  <a:lnTo>
                    <a:pt x="203" y="1107"/>
                  </a:lnTo>
                  <a:lnTo>
                    <a:pt x="210" y="1103"/>
                  </a:lnTo>
                  <a:lnTo>
                    <a:pt x="223" y="1098"/>
                  </a:lnTo>
                  <a:lnTo>
                    <a:pt x="251" y="1089"/>
                  </a:lnTo>
                  <a:lnTo>
                    <a:pt x="245" y="1078"/>
                  </a:lnTo>
                  <a:lnTo>
                    <a:pt x="233" y="1044"/>
                  </a:lnTo>
                  <a:lnTo>
                    <a:pt x="225" y="1022"/>
                  </a:lnTo>
                  <a:lnTo>
                    <a:pt x="208" y="977"/>
                  </a:lnTo>
                  <a:lnTo>
                    <a:pt x="191" y="933"/>
                  </a:lnTo>
                  <a:lnTo>
                    <a:pt x="207" y="925"/>
                  </a:lnTo>
                  <a:lnTo>
                    <a:pt x="234" y="915"/>
                  </a:lnTo>
                  <a:lnTo>
                    <a:pt x="252" y="909"/>
                  </a:lnTo>
                  <a:lnTo>
                    <a:pt x="219" y="879"/>
                  </a:lnTo>
                  <a:lnTo>
                    <a:pt x="210" y="873"/>
                  </a:lnTo>
                  <a:lnTo>
                    <a:pt x="195" y="863"/>
                  </a:lnTo>
                  <a:lnTo>
                    <a:pt x="173" y="850"/>
                  </a:lnTo>
                  <a:lnTo>
                    <a:pt x="169" y="849"/>
                  </a:lnTo>
                  <a:lnTo>
                    <a:pt x="165" y="844"/>
                  </a:lnTo>
                  <a:lnTo>
                    <a:pt x="162" y="839"/>
                  </a:lnTo>
                  <a:lnTo>
                    <a:pt x="162" y="835"/>
                  </a:lnTo>
                  <a:lnTo>
                    <a:pt x="161" y="829"/>
                  </a:lnTo>
                  <a:lnTo>
                    <a:pt x="160" y="825"/>
                  </a:lnTo>
                  <a:lnTo>
                    <a:pt x="156" y="819"/>
                  </a:lnTo>
                  <a:lnTo>
                    <a:pt x="143" y="797"/>
                  </a:lnTo>
                  <a:lnTo>
                    <a:pt x="137" y="792"/>
                  </a:lnTo>
                  <a:lnTo>
                    <a:pt x="130" y="787"/>
                  </a:lnTo>
                  <a:lnTo>
                    <a:pt x="126" y="785"/>
                  </a:lnTo>
                  <a:lnTo>
                    <a:pt x="124" y="783"/>
                  </a:lnTo>
                  <a:lnTo>
                    <a:pt x="120" y="778"/>
                  </a:lnTo>
                  <a:lnTo>
                    <a:pt x="118" y="773"/>
                  </a:lnTo>
                  <a:lnTo>
                    <a:pt x="111" y="762"/>
                  </a:lnTo>
                  <a:lnTo>
                    <a:pt x="108" y="759"/>
                  </a:lnTo>
                  <a:lnTo>
                    <a:pt x="82" y="708"/>
                  </a:lnTo>
                  <a:lnTo>
                    <a:pt x="82" y="703"/>
                  </a:lnTo>
                  <a:lnTo>
                    <a:pt x="82" y="699"/>
                  </a:lnTo>
                  <a:lnTo>
                    <a:pt x="83" y="681"/>
                  </a:lnTo>
                  <a:lnTo>
                    <a:pt x="65" y="595"/>
                  </a:lnTo>
                  <a:lnTo>
                    <a:pt x="61" y="587"/>
                  </a:lnTo>
                  <a:lnTo>
                    <a:pt x="61" y="587"/>
                  </a:lnTo>
                  <a:lnTo>
                    <a:pt x="61" y="582"/>
                  </a:lnTo>
                  <a:lnTo>
                    <a:pt x="63" y="581"/>
                  </a:lnTo>
                  <a:lnTo>
                    <a:pt x="67" y="580"/>
                  </a:lnTo>
                  <a:lnTo>
                    <a:pt x="90" y="573"/>
                  </a:lnTo>
                  <a:lnTo>
                    <a:pt x="93" y="568"/>
                  </a:lnTo>
                  <a:lnTo>
                    <a:pt x="94" y="563"/>
                  </a:lnTo>
                  <a:lnTo>
                    <a:pt x="112" y="513"/>
                  </a:lnTo>
                  <a:lnTo>
                    <a:pt x="127" y="473"/>
                  </a:lnTo>
                  <a:lnTo>
                    <a:pt x="138" y="453"/>
                  </a:lnTo>
                  <a:lnTo>
                    <a:pt x="141" y="450"/>
                  </a:lnTo>
                  <a:lnTo>
                    <a:pt x="143" y="449"/>
                  </a:lnTo>
                  <a:lnTo>
                    <a:pt x="169" y="435"/>
                  </a:lnTo>
                  <a:lnTo>
                    <a:pt x="178" y="431"/>
                  </a:lnTo>
                  <a:lnTo>
                    <a:pt x="181" y="430"/>
                  </a:lnTo>
                  <a:lnTo>
                    <a:pt x="186" y="429"/>
                  </a:lnTo>
                  <a:lnTo>
                    <a:pt x="190" y="427"/>
                  </a:lnTo>
                  <a:lnTo>
                    <a:pt x="192" y="426"/>
                  </a:lnTo>
                  <a:lnTo>
                    <a:pt x="195" y="424"/>
                  </a:lnTo>
                  <a:lnTo>
                    <a:pt x="208" y="411"/>
                  </a:lnTo>
                  <a:lnTo>
                    <a:pt x="210" y="407"/>
                  </a:lnTo>
                  <a:lnTo>
                    <a:pt x="210" y="405"/>
                  </a:lnTo>
                  <a:lnTo>
                    <a:pt x="209" y="347"/>
                  </a:lnTo>
                  <a:lnTo>
                    <a:pt x="203" y="336"/>
                  </a:lnTo>
                  <a:lnTo>
                    <a:pt x="199" y="283"/>
                  </a:lnTo>
                  <a:lnTo>
                    <a:pt x="199" y="268"/>
                  </a:lnTo>
                  <a:close/>
                </a:path>
              </a:pathLst>
            </a:custGeom>
            <a:solidFill>
              <a:schemeClr val="accent4">
                <a:lumMod val="5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1" name="Freeform 10"/>
            <p:cNvSpPr>
              <a:spLocks/>
            </p:cNvSpPr>
            <p:nvPr/>
          </p:nvSpPr>
          <p:spPr bwMode="auto">
            <a:xfrm>
              <a:off x="856" y="1956"/>
              <a:ext cx="463" cy="562"/>
            </a:xfrm>
            <a:custGeom>
              <a:avLst/>
              <a:gdLst/>
              <a:ahLst/>
              <a:cxnLst>
                <a:cxn ang="0">
                  <a:pos x="191" y="523"/>
                </a:cxn>
                <a:cxn ang="0">
                  <a:pos x="51" y="444"/>
                </a:cxn>
                <a:cxn ang="0">
                  <a:pos x="32" y="432"/>
                </a:cxn>
                <a:cxn ang="0">
                  <a:pos x="0" y="432"/>
                </a:cxn>
                <a:cxn ang="0">
                  <a:pos x="0" y="250"/>
                </a:cxn>
                <a:cxn ang="0">
                  <a:pos x="11" y="189"/>
                </a:cxn>
                <a:cxn ang="0">
                  <a:pos x="15" y="135"/>
                </a:cxn>
                <a:cxn ang="0">
                  <a:pos x="13" y="116"/>
                </a:cxn>
                <a:cxn ang="0">
                  <a:pos x="21" y="111"/>
                </a:cxn>
                <a:cxn ang="0">
                  <a:pos x="48" y="63"/>
                </a:cxn>
                <a:cxn ang="0">
                  <a:pos x="56" y="33"/>
                </a:cxn>
                <a:cxn ang="0">
                  <a:pos x="63" y="25"/>
                </a:cxn>
                <a:cxn ang="0">
                  <a:pos x="100" y="3"/>
                </a:cxn>
                <a:cxn ang="0">
                  <a:pos x="104" y="1"/>
                </a:cxn>
                <a:cxn ang="0">
                  <a:pos x="145" y="0"/>
                </a:cxn>
                <a:cxn ang="0">
                  <a:pos x="149" y="1"/>
                </a:cxn>
                <a:cxn ang="0">
                  <a:pos x="155" y="8"/>
                </a:cxn>
                <a:cxn ang="0">
                  <a:pos x="167" y="36"/>
                </a:cxn>
                <a:cxn ang="0">
                  <a:pos x="197" y="70"/>
                </a:cxn>
                <a:cxn ang="0">
                  <a:pos x="198" y="74"/>
                </a:cxn>
                <a:cxn ang="0">
                  <a:pos x="196" y="93"/>
                </a:cxn>
                <a:cxn ang="0">
                  <a:pos x="242" y="109"/>
                </a:cxn>
                <a:cxn ang="0">
                  <a:pos x="268" y="106"/>
                </a:cxn>
                <a:cxn ang="0">
                  <a:pos x="275" y="105"/>
                </a:cxn>
                <a:cxn ang="0">
                  <a:pos x="294" y="114"/>
                </a:cxn>
                <a:cxn ang="0">
                  <a:pos x="299" y="115"/>
                </a:cxn>
                <a:cxn ang="0">
                  <a:pos x="374" y="121"/>
                </a:cxn>
                <a:cxn ang="0">
                  <a:pos x="382" y="118"/>
                </a:cxn>
                <a:cxn ang="0">
                  <a:pos x="384" y="112"/>
                </a:cxn>
                <a:cxn ang="0">
                  <a:pos x="388" y="109"/>
                </a:cxn>
                <a:cxn ang="0">
                  <a:pos x="391" y="108"/>
                </a:cxn>
                <a:cxn ang="0">
                  <a:pos x="424" y="112"/>
                </a:cxn>
                <a:cxn ang="0">
                  <a:pos x="426" y="114"/>
                </a:cxn>
                <a:cxn ang="0">
                  <a:pos x="462" y="162"/>
                </a:cxn>
                <a:cxn ang="0">
                  <a:pos x="463" y="170"/>
                </a:cxn>
                <a:cxn ang="0">
                  <a:pos x="460" y="184"/>
                </a:cxn>
                <a:cxn ang="0">
                  <a:pos x="448" y="182"/>
                </a:cxn>
                <a:cxn ang="0">
                  <a:pos x="433" y="170"/>
                </a:cxn>
                <a:cxn ang="0">
                  <a:pos x="424" y="158"/>
                </a:cxn>
                <a:cxn ang="0">
                  <a:pos x="403" y="153"/>
                </a:cxn>
                <a:cxn ang="0">
                  <a:pos x="373" y="170"/>
                </a:cxn>
                <a:cxn ang="0">
                  <a:pos x="355" y="219"/>
                </a:cxn>
                <a:cxn ang="0">
                  <a:pos x="359" y="235"/>
                </a:cxn>
                <a:cxn ang="0">
                  <a:pos x="362" y="241"/>
                </a:cxn>
                <a:cxn ang="0">
                  <a:pos x="366" y="244"/>
                </a:cxn>
                <a:cxn ang="0">
                  <a:pos x="382" y="360"/>
                </a:cxn>
                <a:cxn ang="0">
                  <a:pos x="338" y="399"/>
                </a:cxn>
                <a:cxn ang="0">
                  <a:pos x="258" y="422"/>
                </a:cxn>
                <a:cxn ang="0">
                  <a:pos x="242" y="421"/>
                </a:cxn>
                <a:cxn ang="0">
                  <a:pos x="240" y="418"/>
                </a:cxn>
                <a:cxn ang="0">
                  <a:pos x="235" y="420"/>
                </a:cxn>
                <a:cxn ang="0">
                  <a:pos x="216" y="433"/>
                </a:cxn>
                <a:cxn ang="0">
                  <a:pos x="215" y="435"/>
                </a:cxn>
                <a:cxn ang="0">
                  <a:pos x="223" y="464"/>
                </a:cxn>
                <a:cxn ang="0">
                  <a:pos x="244" y="494"/>
                </a:cxn>
                <a:cxn ang="0">
                  <a:pos x="258" y="541"/>
                </a:cxn>
                <a:cxn ang="0">
                  <a:pos x="263" y="562"/>
                </a:cxn>
              </a:cxnLst>
              <a:rect l="0" t="0" r="r" b="b"/>
              <a:pathLst>
                <a:path w="463" h="562">
                  <a:moveTo>
                    <a:pt x="263" y="562"/>
                  </a:moveTo>
                  <a:lnTo>
                    <a:pt x="191" y="523"/>
                  </a:lnTo>
                  <a:lnTo>
                    <a:pt x="162" y="506"/>
                  </a:lnTo>
                  <a:lnTo>
                    <a:pt x="51" y="444"/>
                  </a:lnTo>
                  <a:lnTo>
                    <a:pt x="33" y="432"/>
                  </a:lnTo>
                  <a:lnTo>
                    <a:pt x="32" y="432"/>
                  </a:lnTo>
                  <a:lnTo>
                    <a:pt x="9" y="432"/>
                  </a:lnTo>
                  <a:lnTo>
                    <a:pt x="0" y="432"/>
                  </a:lnTo>
                  <a:lnTo>
                    <a:pt x="1" y="415"/>
                  </a:lnTo>
                  <a:lnTo>
                    <a:pt x="0" y="250"/>
                  </a:lnTo>
                  <a:lnTo>
                    <a:pt x="9" y="193"/>
                  </a:lnTo>
                  <a:lnTo>
                    <a:pt x="11" y="189"/>
                  </a:lnTo>
                  <a:lnTo>
                    <a:pt x="19" y="146"/>
                  </a:lnTo>
                  <a:lnTo>
                    <a:pt x="15" y="135"/>
                  </a:lnTo>
                  <a:lnTo>
                    <a:pt x="11" y="117"/>
                  </a:lnTo>
                  <a:lnTo>
                    <a:pt x="13" y="116"/>
                  </a:lnTo>
                  <a:lnTo>
                    <a:pt x="17" y="115"/>
                  </a:lnTo>
                  <a:lnTo>
                    <a:pt x="21" y="111"/>
                  </a:lnTo>
                  <a:lnTo>
                    <a:pt x="25" y="106"/>
                  </a:lnTo>
                  <a:lnTo>
                    <a:pt x="48" y="63"/>
                  </a:lnTo>
                  <a:lnTo>
                    <a:pt x="55" y="39"/>
                  </a:lnTo>
                  <a:lnTo>
                    <a:pt x="56" y="33"/>
                  </a:lnTo>
                  <a:lnTo>
                    <a:pt x="59" y="31"/>
                  </a:lnTo>
                  <a:lnTo>
                    <a:pt x="63" y="25"/>
                  </a:lnTo>
                  <a:lnTo>
                    <a:pt x="74" y="18"/>
                  </a:lnTo>
                  <a:lnTo>
                    <a:pt x="100" y="3"/>
                  </a:lnTo>
                  <a:lnTo>
                    <a:pt x="101" y="2"/>
                  </a:lnTo>
                  <a:lnTo>
                    <a:pt x="104" y="1"/>
                  </a:lnTo>
                  <a:lnTo>
                    <a:pt x="109" y="1"/>
                  </a:lnTo>
                  <a:lnTo>
                    <a:pt x="145" y="0"/>
                  </a:lnTo>
                  <a:lnTo>
                    <a:pt x="148" y="0"/>
                  </a:lnTo>
                  <a:lnTo>
                    <a:pt x="149" y="1"/>
                  </a:lnTo>
                  <a:lnTo>
                    <a:pt x="152" y="6"/>
                  </a:lnTo>
                  <a:lnTo>
                    <a:pt x="155" y="8"/>
                  </a:lnTo>
                  <a:lnTo>
                    <a:pt x="157" y="14"/>
                  </a:lnTo>
                  <a:lnTo>
                    <a:pt x="167" y="36"/>
                  </a:lnTo>
                  <a:lnTo>
                    <a:pt x="193" y="67"/>
                  </a:lnTo>
                  <a:lnTo>
                    <a:pt x="197" y="70"/>
                  </a:lnTo>
                  <a:lnTo>
                    <a:pt x="198" y="72"/>
                  </a:lnTo>
                  <a:lnTo>
                    <a:pt x="198" y="74"/>
                  </a:lnTo>
                  <a:lnTo>
                    <a:pt x="198" y="90"/>
                  </a:lnTo>
                  <a:lnTo>
                    <a:pt x="196" y="93"/>
                  </a:lnTo>
                  <a:lnTo>
                    <a:pt x="210" y="106"/>
                  </a:lnTo>
                  <a:lnTo>
                    <a:pt x="242" y="109"/>
                  </a:lnTo>
                  <a:lnTo>
                    <a:pt x="245" y="109"/>
                  </a:lnTo>
                  <a:lnTo>
                    <a:pt x="268" y="106"/>
                  </a:lnTo>
                  <a:lnTo>
                    <a:pt x="271" y="106"/>
                  </a:lnTo>
                  <a:lnTo>
                    <a:pt x="275" y="105"/>
                  </a:lnTo>
                  <a:lnTo>
                    <a:pt x="276" y="104"/>
                  </a:lnTo>
                  <a:lnTo>
                    <a:pt x="294" y="114"/>
                  </a:lnTo>
                  <a:lnTo>
                    <a:pt x="295" y="114"/>
                  </a:lnTo>
                  <a:lnTo>
                    <a:pt x="299" y="115"/>
                  </a:lnTo>
                  <a:lnTo>
                    <a:pt x="373" y="122"/>
                  </a:lnTo>
                  <a:lnTo>
                    <a:pt x="374" y="121"/>
                  </a:lnTo>
                  <a:lnTo>
                    <a:pt x="378" y="120"/>
                  </a:lnTo>
                  <a:lnTo>
                    <a:pt x="382" y="118"/>
                  </a:lnTo>
                  <a:lnTo>
                    <a:pt x="382" y="117"/>
                  </a:lnTo>
                  <a:lnTo>
                    <a:pt x="384" y="112"/>
                  </a:lnTo>
                  <a:lnTo>
                    <a:pt x="385" y="110"/>
                  </a:lnTo>
                  <a:lnTo>
                    <a:pt x="388" y="109"/>
                  </a:lnTo>
                  <a:lnTo>
                    <a:pt x="389" y="108"/>
                  </a:lnTo>
                  <a:lnTo>
                    <a:pt x="391" y="108"/>
                  </a:lnTo>
                  <a:lnTo>
                    <a:pt x="419" y="111"/>
                  </a:lnTo>
                  <a:lnTo>
                    <a:pt x="424" y="112"/>
                  </a:lnTo>
                  <a:lnTo>
                    <a:pt x="425" y="112"/>
                  </a:lnTo>
                  <a:lnTo>
                    <a:pt x="426" y="114"/>
                  </a:lnTo>
                  <a:lnTo>
                    <a:pt x="428" y="116"/>
                  </a:lnTo>
                  <a:lnTo>
                    <a:pt x="462" y="162"/>
                  </a:lnTo>
                  <a:lnTo>
                    <a:pt x="463" y="164"/>
                  </a:lnTo>
                  <a:lnTo>
                    <a:pt x="463" y="170"/>
                  </a:lnTo>
                  <a:lnTo>
                    <a:pt x="463" y="175"/>
                  </a:lnTo>
                  <a:lnTo>
                    <a:pt x="460" y="184"/>
                  </a:lnTo>
                  <a:lnTo>
                    <a:pt x="450" y="183"/>
                  </a:lnTo>
                  <a:lnTo>
                    <a:pt x="448" y="182"/>
                  </a:lnTo>
                  <a:lnTo>
                    <a:pt x="446" y="181"/>
                  </a:lnTo>
                  <a:lnTo>
                    <a:pt x="433" y="170"/>
                  </a:lnTo>
                  <a:lnTo>
                    <a:pt x="426" y="160"/>
                  </a:lnTo>
                  <a:lnTo>
                    <a:pt x="424" y="158"/>
                  </a:lnTo>
                  <a:lnTo>
                    <a:pt x="422" y="157"/>
                  </a:lnTo>
                  <a:lnTo>
                    <a:pt x="403" y="153"/>
                  </a:lnTo>
                  <a:lnTo>
                    <a:pt x="389" y="158"/>
                  </a:lnTo>
                  <a:lnTo>
                    <a:pt x="373" y="170"/>
                  </a:lnTo>
                  <a:lnTo>
                    <a:pt x="370" y="174"/>
                  </a:lnTo>
                  <a:lnTo>
                    <a:pt x="355" y="219"/>
                  </a:lnTo>
                  <a:lnTo>
                    <a:pt x="355" y="225"/>
                  </a:lnTo>
                  <a:lnTo>
                    <a:pt x="359" y="235"/>
                  </a:lnTo>
                  <a:lnTo>
                    <a:pt x="360" y="237"/>
                  </a:lnTo>
                  <a:lnTo>
                    <a:pt x="362" y="241"/>
                  </a:lnTo>
                  <a:lnTo>
                    <a:pt x="364" y="242"/>
                  </a:lnTo>
                  <a:lnTo>
                    <a:pt x="366" y="244"/>
                  </a:lnTo>
                  <a:lnTo>
                    <a:pt x="366" y="247"/>
                  </a:lnTo>
                  <a:lnTo>
                    <a:pt x="382" y="360"/>
                  </a:lnTo>
                  <a:lnTo>
                    <a:pt x="354" y="394"/>
                  </a:lnTo>
                  <a:lnTo>
                    <a:pt x="338" y="399"/>
                  </a:lnTo>
                  <a:lnTo>
                    <a:pt x="286" y="415"/>
                  </a:lnTo>
                  <a:lnTo>
                    <a:pt x="258" y="422"/>
                  </a:lnTo>
                  <a:lnTo>
                    <a:pt x="254" y="422"/>
                  </a:lnTo>
                  <a:lnTo>
                    <a:pt x="242" y="421"/>
                  </a:lnTo>
                  <a:lnTo>
                    <a:pt x="242" y="420"/>
                  </a:lnTo>
                  <a:lnTo>
                    <a:pt x="240" y="418"/>
                  </a:lnTo>
                  <a:lnTo>
                    <a:pt x="239" y="418"/>
                  </a:lnTo>
                  <a:lnTo>
                    <a:pt x="235" y="420"/>
                  </a:lnTo>
                  <a:lnTo>
                    <a:pt x="222" y="427"/>
                  </a:lnTo>
                  <a:lnTo>
                    <a:pt x="216" y="433"/>
                  </a:lnTo>
                  <a:lnTo>
                    <a:pt x="215" y="433"/>
                  </a:lnTo>
                  <a:lnTo>
                    <a:pt x="215" y="435"/>
                  </a:lnTo>
                  <a:lnTo>
                    <a:pt x="214" y="439"/>
                  </a:lnTo>
                  <a:lnTo>
                    <a:pt x="223" y="464"/>
                  </a:lnTo>
                  <a:lnTo>
                    <a:pt x="234" y="487"/>
                  </a:lnTo>
                  <a:lnTo>
                    <a:pt x="244" y="494"/>
                  </a:lnTo>
                  <a:lnTo>
                    <a:pt x="248" y="496"/>
                  </a:lnTo>
                  <a:lnTo>
                    <a:pt x="258" y="541"/>
                  </a:lnTo>
                  <a:lnTo>
                    <a:pt x="262" y="559"/>
                  </a:lnTo>
                  <a:lnTo>
                    <a:pt x="263" y="562"/>
                  </a:lnTo>
                  <a:close/>
                </a:path>
              </a:pathLst>
            </a:custGeom>
            <a:solidFill>
              <a:schemeClr val="accent4">
                <a:lumMod val="20000"/>
                <a:lumOff val="8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2" name="Freeform 12"/>
            <p:cNvSpPr>
              <a:spLocks/>
            </p:cNvSpPr>
            <p:nvPr/>
          </p:nvSpPr>
          <p:spPr bwMode="auto">
            <a:xfrm>
              <a:off x="852" y="1690"/>
              <a:ext cx="416" cy="381"/>
            </a:xfrm>
            <a:custGeom>
              <a:avLst/>
              <a:gdLst/>
              <a:ahLst/>
              <a:cxnLst>
                <a:cxn ang="0">
                  <a:pos x="275" y="370"/>
                </a:cxn>
                <a:cxn ang="0">
                  <a:pos x="246" y="373"/>
                </a:cxn>
                <a:cxn ang="0">
                  <a:pos x="202" y="354"/>
                </a:cxn>
                <a:cxn ang="0">
                  <a:pos x="201" y="334"/>
                </a:cxn>
                <a:cxn ang="0">
                  <a:pos x="161" y="278"/>
                </a:cxn>
                <a:cxn ang="0">
                  <a:pos x="153" y="265"/>
                </a:cxn>
                <a:cxn ang="0">
                  <a:pos x="113" y="265"/>
                </a:cxn>
                <a:cxn ang="0">
                  <a:pos x="104" y="267"/>
                </a:cxn>
                <a:cxn ang="0">
                  <a:pos x="63" y="295"/>
                </a:cxn>
                <a:cxn ang="0">
                  <a:pos x="52" y="327"/>
                </a:cxn>
                <a:cxn ang="0">
                  <a:pos x="21" y="379"/>
                </a:cxn>
                <a:cxn ang="0">
                  <a:pos x="10" y="366"/>
                </a:cxn>
                <a:cxn ang="0">
                  <a:pos x="0" y="332"/>
                </a:cxn>
                <a:cxn ang="0">
                  <a:pos x="65" y="238"/>
                </a:cxn>
                <a:cxn ang="0">
                  <a:pos x="88" y="163"/>
                </a:cxn>
                <a:cxn ang="0">
                  <a:pos x="112" y="156"/>
                </a:cxn>
                <a:cxn ang="0">
                  <a:pos x="120" y="152"/>
                </a:cxn>
                <a:cxn ang="0">
                  <a:pos x="176" y="79"/>
                </a:cxn>
                <a:cxn ang="0">
                  <a:pos x="190" y="44"/>
                </a:cxn>
                <a:cxn ang="0">
                  <a:pos x="189" y="33"/>
                </a:cxn>
                <a:cxn ang="0">
                  <a:pos x="190" y="24"/>
                </a:cxn>
                <a:cxn ang="0">
                  <a:pos x="197" y="8"/>
                </a:cxn>
                <a:cxn ang="0">
                  <a:pos x="220" y="6"/>
                </a:cxn>
                <a:cxn ang="0">
                  <a:pos x="269" y="64"/>
                </a:cxn>
                <a:cxn ang="0">
                  <a:pos x="280" y="81"/>
                </a:cxn>
                <a:cxn ang="0">
                  <a:pos x="282" y="88"/>
                </a:cxn>
                <a:cxn ang="0">
                  <a:pos x="290" y="93"/>
                </a:cxn>
                <a:cxn ang="0">
                  <a:pos x="305" y="92"/>
                </a:cxn>
                <a:cxn ang="0">
                  <a:pos x="344" y="76"/>
                </a:cxn>
                <a:cxn ang="0">
                  <a:pos x="358" y="74"/>
                </a:cxn>
                <a:cxn ang="0">
                  <a:pos x="380" y="75"/>
                </a:cxn>
                <a:cxn ang="0">
                  <a:pos x="401" y="86"/>
                </a:cxn>
                <a:cxn ang="0">
                  <a:pos x="416" y="127"/>
                </a:cxn>
                <a:cxn ang="0">
                  <a:pos x="414" y="134"/>
                </a:cxn>
                <a:cxn ang="0">
                  <a:pos x="393" y="154"/>
                </a:cxn>
                <a:cxn ang="0">
                  <a:pos x="384" y="158"/>
                </a:cxn>
                <a:cxn ang="0">
                  <a:pos x="376" y="156"/>
                </a:cxn>
                <a:cxn ang="0">
                  <a:pos x="350" y="158"/>
                </a:cxn>
                <a:cxn ang="0">
                  <a:pos x="309" y="177"/>
                </a:cxn>
                <a:cxn ang="0">
                  <a:pos x="305" y="186"/>
                </a:cxn>
                <a:cxn ang="0">
                  <a:pos x="310" y="204"/>
                </a:cxn>
                <a:cxn ang="0">
                  <a:pos x="320" y="208"/>
                </a:cxn>
                <a:cxn ang="0">
                  <a:pos x="328" y="217"/>
                </a:cxn>
                <a:cxn ang="0">
                  <a:pos x="339" y="283"/>
                </a:cxn>
                <a:cxn ang="0">
                  <a:pos x="305" y="342"/>
                </a:cxn>
              </a:cxnLst>
              <a:rect l="0" t="0" r="r" b="b"/>
              <a:pathLst>
                <a:path w="416" h="381">
                  <a:moveTo>
                    <a:pt x="280" y="368"/>
                  </a:moveTo>
                  <a:lnTo>
                    <a:pt x="279" y="369"/>
                  </a:lnTo>
                  <a:lnTo>
                    <a:pt x="275" y="370"/>
                  </a:lnTo>
                  <a:lnTo>
                    <a:pt x="272" y="370"/>
                  </a:lnTo>
                  <a:lnTo>
                    <a:pt x="249" y="373"/>
                  </a:lnTo>
                  <a:lnTo>
                    <a:pt x="246" y="373"/>
                  </a:lnTo>
                  <a:lnTo>
                    <a:pt x="214" y="370"/>
                  </a:lnTo>
                  <a:lnTo>
                    <a:pt x="200" y="357"/>
                  </a:lnTo>
                  <a:lnTo>
                    <a:pt x="202" y="354"/>
                  </a:lnTo>
                  <a:lnTo>
                    <a:pt x="202" y="338"/>
                  </a:lnTo>
                  <a:lnTo>
                    <a:pt x="202" y="336"/>
                  </a:lnTo>
                  <a:lnTo>
                    <a:pt x="201" y="334"/>
                  </a:lnTo>
                  <a:lnTo>
                    <a:pt x="197" y="331"/>
                  </a:lnTo>
                  <a:lnTo>
                    <a:pt x="171" y="300"/>
                  </a:lnTo>
                  <a:lnTo>
                    <a:pt x="161" y="278"/>
                  </a:lnTo>
                  <a:lnTo>
                    <a:pt x="159" y="272"/>
                  </a:lnTo>
                  <a:lnTo>
                    <a:pt x="156" y="270"/>
                  </a:lnTo>
                  <a:lnTo>
                    <a:pt x="153" y="265"/>
                  </a:lnTo>
                  <a:lnTo>
                    <a:pt x="152" y="264"/>
                  </a:lnTo>
                  <a:lnTo>
                    <a:pt x="149" y="264"/>
                  </a:lnTo>
                  <a:lnTo>
                    <a:pt x="113" y="265"/>
                  </a:lnTo>
                  <a:lnTo>
                    <a:pt x="108" y="265"/>
                  </a:lnTo>
                  <a:lnTo>
                    <a:pt x="105" y="266"/>
                  </a:lnTo>
                  <a:lnTo>
                    <a:pt x="104" y="267"/>
                  </a:lnTo>
                  <a:lnTo>
                    <a:pt x="78" y="282"/>
                  </a:lnTo>
                  <a:lnTo>
                    <a:pt x="67" y="289"/>
                  </a:lnTo>
                  <a:lnTo>
                    <a:pt x="63" y="295"/>
                  </a:lnTo>
                  <a:lnTo>
                    <a:pt x="60" y="297"/>
                  </a:lnTo>
                  <a:lnTo>
                    <a:pt x="59" y="303"/>
                  </a:lnTo>
                  <a:lnTo>
                    <a:pt x="52" y="327"/>
                  </a:lnTo>
                  <a:lnTo>
                    <a:pt x="29" y="370"/>
                  </a:lnTo>
                  <a:lnTo>
                    <a:pt x="25" y="375"/>
                  </a:lnTo>
                  <a:lnTo>
                    <a:pt x="21" y="379"/>
                  </a:lnTo>
                  <a:lnTo>
                    <a:pt x="17" y="380"/>
                  </a:lnTo>
                  <a:lnTo>
                    <a:pt x="15" y="381"/>
                  </a:lnTo>
                  <a:lnTo>
                    <a:pt x="10" y="366"/>
                  </a:lnTo>
                  <a:lnTo>
                    <a:pt x="5" y="350"/>
                  </a:lnTo>
                  <a:lnTo>
                    <a:pt x="1" y="338"/>
                  </a:lnTo>
                  <a:lnTo>
                    <a:pt x="0" y="332"/>
                  </a:lnTo>
                  <a:lnTo>
                    <a:pt x="24" y="298"/>
                  </a:lnTo>
                  <a:lnTo>
                    <a:pt x="48" y="266"/>
                  </a:lnTo>
                  <a:lnTo>
                    <a:pt x="65" y="238"/>
                  </a:lnTo>
                  <a:lnTo>
                    <a:pt x="83" y="166"/>
                  </a:lnTo>
                  <a:lnTo>
                    <a:pt x="83" y="165"/>
                  </a:lnTo>
                  <a:lnTo>
                    <a:pt x="88" y="163"/>
                  </a:lnTo>
                  <a:lnTo>
                    <a:pt x="99" y="158"/>
                  </a:lnTo>
                  <a:lnTo>
                    <a:pt x="102" y="157"/>
                  </a:lnTo>
                  <a:lnTo>
                    <a:pt x="112" y="156"/>
                  </a:lnTo>
                  <a:lnTo>
                    <a:pt x="117" y="154"/>
                  </a:lnTo>
                  <a:lnTo>
                    <a:pt x="118" y="153"/>
                  </a:lnTo>
                  <a:lnTo>
                    <a:pt x="120" y="152"/>
                  </a:lnTo>
                  <a:lnTo>
                    <a:pt x="123" y="150"/>
                  </a:lnTo>
                  <a:lnTo>
                    <a:pt x="166" y="96"/>
                  </a:lnTo>
                  <a:lnTo>
                    <a:pt x="176" y="79"/>
                  </a:lnTo>
                  <a:lnTo>
                    <a:pt x="188" y="52"/>
                  </a:lnTo>
                  <a:lnTo>
                    <a:pt x="190" y="48"/>
                  </a:lnTo>
                  <a:lnTo>
                    <a:pt x="190" y="44"/>
                  </a:lnTo>
                  <a:lnTo>
                    <a:pt x="190" y="39"/>
                  </a:lnTo>
                  <a:lnTo>
                    <a:pt x="190" y="38"/>
                  </a:lnTo>
                  <a:lnTo>
                    <a:pt x="189" y="33"/>
                  </a:lnTo>
                  <a:lnTo>
                    <a:pt x="189" y="32"/>
                  </a:lnTo>
                  <a:lnTo>
                    <a:pt x="190" y="27"/>
                  </a:lnTo>
                  <a:lnTo>
                    <a:pt x="190" y="24"/>
                  </a:lnTo>
                  <a:lnTo>
                    <a:pt x="191" y="21"/>
                  </a:lnTo>
                  <a:lnTo>
                    <a:pt x="196" y="12"/>
                  </a:lnTo>
                  <a:lnTo>
                    <a:pt x="197" y="8"/>
                  </a:lnTo>
                  <a:lnTo>
                    <a:pt x="200" y="4"/>
                  </a:lnTo>
                  <a:lnTo>
                    <a:pt x="203" y="0"/>
                  </a:lnTo>
                  <a:lnTo>
                    <a:pt x="220" y="6"/>
                  </a:lnTo>
                  <a:lnTo>
                    <a:pt x="232" y="12"/>
                  </a:lnTo>
                  <a:lnTo>
                    <a:pt x="230" y="22"/>
                  </a:lnTo>
                  <a:lnTo>
                    <a:pt x="269" y="64"/>
                  </a:lnTo>
                  <a:lnTo>
                    <a:pt x="281" y="74"/>
                  </a:lnTo>
                  <a:lnTo>
                    <a:pt x="280" y="78"/>
                  </a:lnTo>
                  <a:lnTo>
                    <a:pt x="280" y="81"/>
                  </a:lnTo>
                  <a:lnTo>
                    <a:pt x="281" y="86"/>
                  </a:lnTo>
                  <a:lnTo>
                    <a:pt x="281" y="87"/>
                  </a:lnTo>
                  <a:lnTo>
                    <a:pt x="282" y="88"/>
                  </a:lnTo>
                  <a:lnTo>
                    <a:pt x="285" y="91"/>
                  </a:lnTo>
                  <a:lnTo>
                    <a:pt x="287" y="92"/>
                  </a:lnTo>
                  <a:lnTo>
                    <a:pt x="290" y="93"/>
                  </a:lnTo>
                  <a:lnTo>
                    <a:pt x="293" y="94"/>
                  </a:lnTo>
                  <a:lnTo>
                    <a:pt x="302" y="93"/>
                  </a:lnTo>
                  <a:lnTo>
                    <a:pt x="305" y="92"/>
                  </a:lnTo>
                  <a:lnTo>
                    <a:pt x="326" y="87"/>
                  </a:lnTo>
                  <a:lnTo>
                    <a:pt x="342" y="78"/>
                  </a:lnTo>
                  <a:lnTo>
                    <a:pt x="344" y="76"/>
                  </a:lnTo>
                  <a:lnTo>
                    <a:pt x="345" y="76"/>
                  </a:lnTo>
                  <a:lnTo>
                    <a:pt x="347" y="75"/>
                  </a:lnTo>
                  <a:lnTo>
                    <a:pt x="358" y="74"/>
                  </a:lnTo>
                  <a:lnTo>
                    <a:pt x="364" y="74"/>
                  </a:lnTo>
                  <a:lnTo>
                    <a:pt x="377" y="75"/>
                  </a:lnTo>
                  <a:lnTo>
                    <a:pt x="380" y="75"/>
                  </a:lnTo>
                  <a:lnTo>
                    <a:pt x="398" y="82"/>
                  </a:lnTo>
                  <a:lnTo>
                    <a:pt x="400" y="85"/>
                  </a:lnTo>
                  <a:lnTo>
                    <a:pt x="401" y="86"/>
                  </a:lnTo>
                  <a:lnTo>
                    <a:pt x="411" y="100"/>
                  </a:lnTo>
                  <a:lnTo>
                    <a:pt x="416" y="122"/>
                  </a:lnTo>
                  <a:lnTo>
                    <a:pt x="416" y="127"/>
                  </a:lnTo>
                  <a:lnTo>
                    <a:pt x="416" y="129"/>
                  </a:lnTo>
                  <a:lnTo>
                    <a:pt x="416" y="130"/>
                  </a:lnTo>
                  <a:lnTo>
                    <a:pt x="414" y="134"/>
                  </a:lnTo>
                  <a:lnTo>
                    <a:pt x="398" y="151"/>
                  </a:lnTo>
                  <a:lnTo>
                    <a:pt x="395" y="153"/>
                  </a:lnTo>
                  <a:lnTo>
                    <a:pt x="393" y="154"/>
                  </a:lnTo>
                  <a:lnTo>
                    <a:pt x="388" y="158"/>
                  </a:lnTo>
                  <a:lnTo>
                    <a:pt x="387" y="158"/>
                  </a:lnTo>
                  <a:lnTo>
                    <a:pt x="384" y="158"/>
                  </a:lnTo>
                  <a:lnTo>
                    <a:pt x="381" y="158"/>
                  </a:lnTo>
                  <a:lnTo>
                    <a:pt x="378" y="158"/>
                  </a:lnTo>
                  <a:lnTo>
                    <a:pt x="376" y="156"/>
                  </a:lnTo>
                  <a:lnTo>
                    <a:pt x="375" y="156"/>
                  </a:lnTo>
                  <a:lnTo>
                    <a:pt x="370" y="156"/>
                  </a:lnTo>
                  <a:lnTo>
                    <a:pt x="350" y="158"/>
                  </a:lnTo>
                  <a:lnTo>
                    <a:pt x="347" y="159"/>
                  </a:lnTo>
                  <a:lnTo>
                    <a:pt x="312" y="175"/>
                  </a:lnTo>
                  <a:lnTo>
                    <a:pt x="309" y="177"/>
                  </a:lnTo>
                  <a:lnTo>
                    <a:pt x="308" y="178"/>
                  </a:lnTo>
                  <a:lnTo>
                    <a:pt x="306" y="180"/>
                  </a:lnTo>
                  <a:lnTo>
                    <a:pt x="305" y="186"/>
                  </a:lnTo>
                  <a:lnTo>
                    <a:pt x="303" y="196"/>
                  </a:lnTo>
                  <a:lnTo>
                    <a:pt x="304" y="200"/>
                  </a:lnTo>
                  <a:lnTo>
                    <a:pt x="310" y="204"/>
                  </a:lnTo>
                  <a:lnTo>
                    <a:pt x="312" y="206"/>
                  </a:lnTo>
                  <a:lnTo>
                    <a:pt x="316" y="207"/>
                  </a:lnTo>
                  <a:lnTo>
                    <a:pt x="320" y="208"/>
                  </a:lnTo>
                  <a:lnTo>
                    <a:pt x="326" y="211"/>
                  </a:lnTo>
                  <a:lnTo>
                    <a:pt x="326" y="212"/>
                  </a:lnTo>
                  <a:lnTo>
                    <a:pt x="328" y="217"/>
                  </a:lnTo>
                  <a:lnTo>
                    <a:pt x="332" y="223"/>
                  </a:lnTo>
                  <a:lnTo>
                    <a:pt x="336" y="241"/>
                  </a:lnTo>
                  <a:lnTo>
                    <a:pt x="339" y="283"/>
                  </a:lnTo>
                  <a:lnTo>
                    <a:pt x="330" y="306"/>
                  </a:lnTo>
                  <a:lnTo>
                    <a:pt x="328" y="309"/>
                  </a:lnTo>
                  <a:lnTo>
                    <a:pt x="305" y="342"/>
                  </a:lnTo>
                  <a:lnTo>
                    <a:pt x="299" y="349"/>
                  </a:lnTo>
                  <a:lnTo>
                    <a:pt x="280" y="368"/>
                  </a:lnTo>
                  <a:close/>
                </a:path>
              </a:pathLst>
            </a:custGeom>
            <a:solidFill>
              <a:schemeClr val="accent4"/>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83" name="TextBox 82"/>
          <p:cNvSpPr txBox="1"/>
          <p:nvPr/>
        </p:nvSpPr>
        <p:spPr>
          <a:xfrm>
            <a:off x="4267200" y="2362200"/>
            <a:ext cx="914400" cy="923330"/>
          </a:xfrm>
          <a:prstGeom prst="rect">
            <a:avLst/>
          </a:prstGeom>
          <a:noFill/>
        </p:spPr>
        <p:txBody>
          <a:bodyPr wrap="square" rtlCol="0">
            <a:spAutoFit/>
          </a:bodyPr>
          <a:lstStyle/>
          <a:p>
            <a:pPr algn="ctr"/>
            <a:r>
              <a:rPr lang="en-US" dirty="0" smtClean="0">
                <a:solidFill>
                  <a:schemeClr val="bg1"/>
                </a:solidFill>
                <a:latin typeface="+mn-lt"/>
              </a:rPr>
              <a:t>North Eastern</a:t>
            </a:r>
          </a:p>
          <a:p>
            <a:pPr algn="ctr"/>
            <a:r>
              <a:rPr lang="en-US" dirty="0" smtClean="0">
                <a:solidFill>
                  <a:schemeClr val="bg1"/>
                </a:solidFill>
                <a:latin typeface="+mn-lt"/>
              </a:rPr>
              <a:t>9%</a:t>
            </a:r>
            <a:endParaRPr lang="en-US" dirty="0">
              <a:solidFill>
                <a:schemeClr val="bg1"/>
              </a:solidFill>
              <a:latin typeface="+mn-lt"/>
            </a:endParaRPr>
          </a:p>
        </p:txBody>
      </p:sp>
      <p:sp>
        <p:nvSpPr>
          <p:cNvPr id="84" name="TextBox 83"/>
          <p:cNvSpPr txBox="1"/>
          <p:nvPr/>
        </p:nvSpPr>
        <p:spPr>
          <a:xfrm>
            <a:off x="2971800" y="1905000"/>
            <a:ext cx="914400" cy="646331"/>
          </a:xfrm>
          <a:prstGeom prst="rect">
            <a:avLst/>
          </a:prstGeom>
          <a:noFill/>
        </p:spPr>
        <p:txBody>
          <a:bodyPr wrap="square" rtlCol="0">
            <a:spAutoFit/>
          </a:bodyPr>
          <a:lstStyle/>
          <a:p>
            <a:pPr algn="ctr"/>
            <a:r>
              <a:rPr lang="en-US" dirty="0" smtClean="0">
                <a:solidFill>
                  <a:schemeClr val="bg1"/>
                </a:solidFill>
                <a:latin typeface="+mn-lt"/>
              </a:rPr>
              <a:t>Eastern</a:t>
            </a:r>
          </a:p>
          <a:p>
            <a:pPr algn="ctr"/>
            <a:r>
              <a:rPr lang="en-US" dirty="0" smtClean="0">
                <a:solidFill>
                  <a:schemeClr val="bg1"/>
                </a:solidFill>
                <a:latin typeface="+mn-lt"/>
              </a:rPr>
              <a:t>12%</a:t>
            </a:r>
            <a:endParaRPr lang="en-US" dirty="0">
              <a:solidFill>
                <a:schemeClr val="bg1"/>
              </a:solidFill>
              <a:latin typeface="+mn-lt"/>
            </a:endParaRPr>
          </a:p>
        </p:txBody>
      </p:sp>
      <p:sp>
        <p:nvSpPr>
          <p:cNvPr id="85" name="TextBox 84"/>
          <p:cNvSpPr txBox="1"/>
          <p:nvPr/>
        </p:nvSpPr>
        <p:spPr>
          <a:xfrm>
            <a:off x="1752600" y="2514600"/>
            <a:ext cx="914400" cy="923330"/>
          </a:xfrm>
          <a:prstGeom prst="rect">
            <a:avLst/>
          </a:prstGeom>
          <a:noFill/>
        </p:spPr>
        <p:txBody>
          <a:bodyPr wrap="square" rtlCol="0">
            <a:spAutoFit/>
          </a:bodyPr>
          <a:lstStyle/>
          <a:p>
            <a:pPr algn="ctr"/>
            <a:r>
              <a:rPr lang="en-US" dirty="0" smtClean="0">
                <a:solidFill>
                  <a:schemeClr val="bg1"/>
                </a:solidFill>
                <a:latin typeface="+mn-lt"/>
              </a:rPr>
              <a:t>Rift Valley</a:t>
            </a:r>
          </a:p>
          <a:p>
            <a:pPr algn="ctr"/>
            <a:r>
              <a:rPr lang="en-US" dirty="0" smtClean="0">
                <a:solidFill>
                  <a:schemeClr val="bg1"/>
                </a:solidFill>
                <a:latin typeface="+mn-lt"/>
              </a:rPr>
              <a:t>11%</a:t>
            </a:r>
            <a:endParaRPr lang="en-US" dirty="0">
              <a:solidFill>
                <a:schemeClr val="bg1"/>
              </a:solidFill>
              <a:latin typeface="+mn-lt"/>
            </a:endParaRPr>
          </a:p>
        </p:txBody>
      </p:sp>
      <p:sp>
        <p:nvSpPr>
          <p:cNvPr id="86" name="TextBox 85"/>
          <p:cNvSpPr txBox="1"/>
          <p:nvPr/>
        </p:nvSpPr>
        <p:spPr>
          <a:xfrm>
            <a:off x="152400" y="4114800"/>
            <a:ext cx="914400" cy="646331"/>
          </a:xfrm>
          <a:prstGeom prst="rect">
            <a:avLst/>
          </a:prstGeom>
          <a:noFill/>
        </p:spPr>
        <p:txBody>
          <a:bodyPr wrap="square" rtlCol="0">
            <a:spAutoFit/>
          </a:bodyPr>
          <a:lstStyle/>
          <a:p>
            <a:pPr algn="ctr"/>
            <a:r>
              <a:rPr lang="en-US" dirty="0" smtClean="0">
                <a:latin typeface="+mn-lt"/>
              </a:rPr>
              <a:t>Nyanza</a:t>
            </a:r>
          </a:p>
          <a:p>
            <a:pPr algn="ctr"/>
            <a:r>
              <a:rPr lang="en-US" dirty="0" smtClean="0">
                <a:latin typeface="+mn-lt"/>
              </a:rPr>
              <a:t>31%</a:t>
            </a:r>
            <a:endParaRPr lang="en-US" dirty="0">
              <a:latin typeface="+mn-lt"/>
            </a:endParaRPr>
          </a:p>
        </p:txBody>
      </p:sp>
      <p:sp>
        <p:nvSpPr>
          <p:cNvPr id="87" name="TextBox 86"/>
          <p:cNvSpPr txBox="1"/>
          <p:nvPr/>
        </p:nvSpPr>
        <p:spPr>
          <a:xfrm>
            <a:off x="304800" y="3087469"/>
            <a:ext cx="1143000" cy="646331"/>
          </a:xfrm>
          <a:prstGeom prst="rect">
            <a:avLst/>
          </a:prstGeom>
          <a:noFill/>
        </p:spPr>
        <p:txBody>
          <a:bodyPr wrap="square" rtlCol="0">
            <a:spAutoFit/>
          </a:bodyPr>
          <a:lstStyle/>
          <a:p>
            <a:pPr algn="ctr"/>
            <a:r>
              <a:rPr lang="en-US" dirty="0" smtClean="0">
                <a:latin typeface="+mn-lt"/>
              </a:rPr>
              <a:t>Western</a:t>
            </a:r>
          </a:p>
          <a:p>
            <a:pPr algn="ctr"/>
            <a:r>
              <a:rPr lang="en-US" dirty="0" smtClean="0">
                <a:latin typeface="+mn-lt"/>
              </a:rPr>
              <a:t>17%</a:t>
            </a:r>
            <a:endParaRPr lang="en-US" dirty="0">
              <a:latin typeface="+mn-lt"/>
            </a:endParaRPr>
          </a:p>
        </p:txBody>
      </p:sp>
      <p:sp>
        <p:nvSpPr>
          <p:cNvPr id="88" name="TextBox 87"/>
          <p:cNvSpPr txBox="1"/>
          <p:nvPr/>
        </p:nvSpPr>
        <p:spPr>
          <a:xfrm>
            <a:off x="2362200" y="3886200"/>
            <a:ext cx="914400" cy="646331"/>
          </a:xfrm>
          <a:prstGeom prst="rect">
            <a:avLst/>
          </a:prstGeom>
          <a:noFill/>
        </p:spPr>
        <p:txBody>
          <a:bodyPr wrap="square" rtlCol="0">
            <a:spAutoFit/>
          </a:bodyPr>
          <a:lstStyle/>
          <a:p>
            <a:pPr algn="ctr"/>
            <a:r>
              <a:rPr lang="en-US" dirty="0" smtClean="0">
                <a:solidFill>
                  <a:schemeClr val="bg1"/>
                </a:solidFill>
                <a:latin typeface="+mn-lt"/>
              </a:rPr>
              <a:t>Central</a:t>
            </a:r>
          </a:p>
          <a:p>
            <a:pPr algn="ctr"/>
            <a:r>
              <a:rPr lang="en-US" dirty="0" smtClean="0">
                <a:solidFill>
                  <a:schemeClr val="bg1"/>
                </a:solidFill>
                <a:latin typeface="+mn-lt"/>
              </a:rPr>
              <a:t>10%</a:t>
            </a:r>
            <a:endParaRPr lang="en-US" dirty="0">
              <a:solidFill>
                <a:schemeClr val="bg1"/>
              </a:solidFill>
              <a:latin typeface="+mn-lt"/>
            </a:endParaRPr>
          </a:p>
        </p:txBody>
      </p:sp>
      <p:sp>
        <p:nvSpPr>
          <p:cNvPr id="89" name="TextBox 88"/>
          <p:cNvSpPr txBox="1"/>
          <p:nvPr/>
        </p:nvSpPr>
        <p:spPr>
          <a:xfrm>
            <a:off x="1447800" y="5334000"/>
            <a:ext cx="914400" cy="646331"/>
          </a:xfrm>
          <a:prstGeom prst="rect">
            <a:avLst/>
          </a:prstGeom>
          <a:noFill/>
        </p:spPr>
        <p:txBody>
          <a:bodyPr wrap="square" rtlCol="0">
            <a:spAutoFit/>
          </a:bodyPr>
          <a:lstStyle/>
          <a:p>
            <a:pPr algn="ctr"/>
            <a:r>
              <a:rPr lang="en-US" dirty="0" smtClean="0">
                <a:latin typeface="+mn-lt"/>
              </a:rPr>
              <a:t>Nairobi</a:t>
            </a:r>
          </a:p>
          <a:p>
            <a:pPr algn="ctr"/>
            <a:r>
              <a:rPr lang="en-US" dirty="0" smtClean="0">
                <a:latin typeface="+mn-lt"/>
              </a:rPr>
              <a:t>34%</a:t>
            </a:r>
            <a:endParaRPr lang="en-US" dirty="0">
              <a:latin typeface="+mn-lt"/>
            </a:endParaRPr>
          </a:p>
        </p:txBody>
      </p:sp>
      <p:cxnSp>
        <p:nvCxnSpPr>
          <p:cNvPr id="90" name="Straight Connector 89"/>
          <p:cNvCxnSpPr/>
          <p:nvPr/>
        </p:nvCxnSpPr>
        <p:spPr>
          <a:xfrm flipV="1">
            <a:off x="1981200" y="4648200"/>
            <a:ext cx="762000" cy="76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3886200" y="4953000"/>
            <a:ext cx="914400" cy="646331"/>
          </a:xfrm>
          <a:prstGeom prst="rect">
            <a:avLst/>
          </a:prstGeom>
          <a:noFill/>
        </p:spPr>
        <p:txBody>
          <a:bodyPr wrap="square" rtlCol="0">
            <a:spAutoFit/>
          </a:bodyPr>
          <a:lstStyle/>
          <a:p>
            <a:pPr algn="ctr"/>
            <a:r>
              <a:rPr lang="en-US" dirty="0" smtClean="0">
                <a:solidFill>
                  <a:sysClr val="windowText" lastClr="000000"/>
                </a:solidFill>
                <a:latin typeface="+mn-lt"/>
              </a:rPr>
              <a:t>Coast</a:t>
            </a:r>
          </a:p>
          <a:p>
            <a:pPr algn="ctr"/>
            <a:r>
              <a:rPr lang="en-US" dirty="0" smtClean="0">
                <a:solidFill>
                  <a:sysClr val="windowText" lastClr="000000"/>
                </a:solidFill>
                <a:latin typeface="+mn-lt"/>
              </a:rPr>
              <a:t>24%</a:t>
            </a:r>
            <a:endParaRPr lang="en-US" dirty="0">
              <a:solidFill>
                <a:sysClr val="windowText" lastClr="000000"/>
              </a:solidFill>
              <a:latin typeface="+mn-l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0" y="0"/>
            <a:ext cx="9144000" cy="838200"/>
          </a:xfrm>
        </p:spPr>
        <p:txBody>
          <a:bodyPr/>
          <a:lstStyle/>
          <a:p>
            <a:pPr eaLnBrk="1" hangingPunct="1"/>
            <a:r>
              <a:rPr lang="en-US" b="1" smtClean="0"/>
              <a:t>Items to Support ART</a:t>
            </a:r>
          </a:p>
        </p:txBody>
      </p:sp>
      <p:graphicFrame>
        <p:nvGraphicFramePr>
          <p:cNvPr id="6" name="Content Placeholder 6"/>
          <p:cNvGraphicFramePr>
            <a:graphicFrameLocks noGrp="1"/>
          </p:cNvGraphicFramePr>
          <p:nvPr>
            <p:ph idx="1"/>
          </p:nvPr>
        </p:nvGraphicFramePr>
        <p:xfrm>
          <a:off x="50800" y="2032000"/>
          <a:ext cx="9042400" cy="4775200"/>
        </p:xfrm>
        <a:graphic>
          <a:graphicData uri="http://schemas.openxmlformats.org/drawingml/2006/chart">
            <c:chart xmlns:c="http://schemas.openxmlformats.org/drawingml/2006/chart" xmlns:r="http://schemas.openxmlformats.org/officeDocument/2006/relationships" r:id="rId2"/>
          </a:graphicData>
        </a:graphic>
      </p:graphicFrame>
      <p:sp>
        <p:nvSpPr>
          <p:cNvPr id="34820" name="TextBox 3"/>
          <p:cNvSpPr txBox="1">
            <a:spLocks noChangeArrowheads="1"/>
          </p:cNvSpPr>
          <p:nvPr/>
        </p:nvSpPr>
        <p:spPr bwMode="auto">
          <a:xfrm>
            <a:off x="0" y="7620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8.4)</a:t>
            </a:r>
          </a:p>
        </p:txBody>
      </p:sp>
      <p:sp>
        <p:nvSpPr>
          <p:cNvPr id="34821" name="TextBox 5"/>
          <p:cNvSpPr txBox="1">
            <a:spLocks noChangeArrowheads="1"/>
          </p:cNvSpPr>
          <p:nvPr/>
        </p:nvSpPr>
        <p:spPr bwMode="auto">
          <a:xfrm>
            <a:off x="6350" y="1200150"/>
            <a:ext cx="9144000" cy="646113"/>
          </a:xfrm>
          <a:prstGeom prst="rect">
            <a:avLst/>
          </a:prstGeom>
          <a:noFill/>
          <a:ln w="9525">
            <a:noFill/>
            <a:miter lim="800000"/>
            <a:headEnd/>
            <a:tailEnd/>
          </a:ln>
        </p:spPr>
        <p:txBody>
          <a:bodyPr>
            <a:spAutoFit/>
          </a:bodyPr>
          <a:lstStyle/>
          <a:p>
            <a:pPr algn="ctr"/>
            <a:r>
              <a:rPr lang="en-US" i="1" dirty="0">
                <a:latin typeface="Calibri" pitchFamily="34" charset="0"/>
              </a:rPr>
              <a:t>Among facilities prescribing ART and/or providing medical follow-up services, percentage of facilities prescribing ART and having (</a:t>
            </a:r>
            <a:r>
              <a:rPr lang="en-US" i="1" dirty="0" smtClean="0">
                <a:latin typeface="Calibri" pitchFamily="34" charset="0"/>
              </a:rPr>
              <a:t>N=114) </a:t>
            </a:r>
            <a:endParaRPr lang="en-US" i="1" dirty="0">
              <a:latin typeface="Calibri"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a:xfrm>
            <a:off x="0" y="0"/>
            <a:ext cx="9144000" cy="1066800"/>
          </a:xfrm>
        </p:spPr>
        <p:txBody>
          <a:bodyPr/>
          <a:lstStyle/>
          <a:p>
            <a:pPr>
              <a:lnSpc>
                <a:spcPct val="80000"/>
              </a:lnSpc>
            </a:pPr>
            <a:r>
              <a:rPr lang="en-US" sz="3600" b="1" dirty="0" smtClean="0"/>
              <a:t>HIV Prevalence (2008-09 KDHS)</a:t>
            </a:r>
            <a:endParaRPr lang="en-US" sz="3600" b="0" dirty="0" smtClean="0"/>
          </a:p>
        </p:txBody>
      </p:sp>
      <p:sp>
        <p:nvSpPr>
          <p:cNvPr id="16388" name="Text Box 4"/>
          <p:cNvSpPr txBox="1">
            <a:spLocks noChangeArrowheads="1"/>
          </p:cNvSpPr>
          <p:nvPr/>
        </p:nvSpPr>
        <p:spPr bwMode="auto">
          <a:xfrm>
            <a:off x="6324600" y="6248400"/>
            <a:ext cx="2438400" cy="366713"/>
          </a:xfrm>
          <a:prstGeom prst="rect">
            <a:avLst/>
          </a:prstGeom>
          <a:noFill/>
          <a:ln w="9525">
            <a:noFill/>
            <a:miter lim="800000"/>
            <a:headEnd/>
            <a:tailEnd/>
          </a:ln>
        </p:spPr>
        <p:txBody>
          <a:bodyPr>
            <a:spAutoFit/>
          </a:bodyPr>
          <a:lstStyle/>
          <a:p>
            <a:pPr>
              <a:spcBef>
                <a:spcPct val="50000"/>
              </a:spcBef>
            </a:pPr>
            <a:endParaRPr lang="fr-CI"/>
          </a:p>
        </p:txBody>
      </p:sp>
      <p:graphicFrame>
        <p:nvGraphicFramePr>
          <p:cNvPr id="6" name="Object 7"/>
          <p:cNvGraphicFramePr>
            <a:graphicFrameLocks noGrp="1" noChangeAspect="1"/>
          </p:cNvGraphicFramePr>
          <p:nvPr>
            <p:ph idx="1"/>
          </p:nvPr>
        </p:nvGraphicFramePr>
        <p:xfrm>
          <a:off x="685800" y="1828800"/>
          <a:ext cx="7597946" cy="4724400"/>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0" y="990600"/>
            <a:ext cx="2057400" cy="923330"/>
          </a:xfrm>
          <a:prstGeom prst="rect">
            <a:avLst/>
          </a:prstGeom>
          <a:noFill/>
        </p:spPr>
        <p:txBody>
          <a:bodyPr wrap="square" rtlCol="0">
            <a:spAutoFit/>
          </a:bodyPr>
          <a:lstStyle/>
          <a:p>
            <a:r>
              <a:rPr lang="en-US" i="1" dirty="0" smtClean="0">
                <a:latin typeface="+mn-lt"/>
              </a:rPr>
              <a:t>Percentage HIV positive, women and men age 15-49</a:t>
            </a:r>
            <a:endParaRPr lang="en-US" i="1" dirty="0">
              <a:latin typeface="+mn-lt"/>
            </a:endParaRPr>
          </a:p>
        </p:txBody>
      </p:sp>
      <p:graphicFrame>
        <p:nvGraphicFramePr>
          <p:cNvPr id="8" name="Chart 7"/>
          <p:cNvGraphicFramePr/>
          <p:nvPr/>
        </p:nvGraphicFramePr>
        <p:xfrm>
          <a:off x="0" y="2108200"/>
          <a:ext cx="9144000" cy="4749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0" y="0"/>
            <a:ext cx="9144000" cy="1143000"/>
          </a:xfrm>
        </p:spPr>
        <p:txBody>
          <a:bodyPr/>
          <a:lstStyle/>
          <a:p>
            <a:pPr eaLnBrk="1" hangingPunct="1"/>
            <a:r>
              <a:rPr lang="en-US" b="1" smtClean="0"/>
              <a:t>Key Findings for Antiretroviral Therapy</a:t>
            </a:r>
          </a:p>
        </p:txBody>
      </p:sp>
      <p:sp>
        <p:nvSpPr>
          <p:cNvPr id="35843" name="Content Placeholder 2"/>
          <p:cNvSpPr>
            <a:spLocks noGrp="1"/>
          </p:cNvSpPr>
          <p:nvPr>
            <p:ph idx="1"/>
          </p:nvPr>
        </p:nvSpPr>
        <p:spPr>
          <a:xfrm>
            <a:off x="0" y="1295400"/>
            <a:ext cx="9144000" cy="5334000"/>
          </a:xfrm>
        </p:spPr>
        <p:txBody>
          <a:bodyPr/>
          <a:lstStyle/>
          <a:p>
            <a:pPr eaLnBrk="1" hangingPunct="1"/>
            <a:r>
              <a:rPr lang="en-US" sz="2800" b="1" dirty="0" smtClean="0"/>
              <a:t>80%</a:t>
            </a:r>
            <a:r>
              <a:rPr lang="en-US" sz="2800" dirty="0" smtClean="0"/>
              <a:t> of </a:t>
            </a:r>
            <a:r>
              <a:rPr lang="en-US" sz="2800" b="1" dirty="0" smtClean="0"/>
              <a:t>hospitals</a:t>
            </a:r>
            <a:r>
              <a:rPr lang="en-US" sz="2800" dirty="0" smtClean="0"/>
              <a:t> prescribe ART and/or provide medical follow-up services, but only </a:t>
            </a:r>
            <a:r>
              <a:rPr lang="en-US" sz="2800" b="1" dirty="0" smtClean="0"/>
              <a:t>17%</a:t>
            </a:r>
            <a:r>
              <a:rPr lang="en-US" sz="2800" dirty="0" smtClean="0"/>
              <a:t> of </a:t>
            </a:r>
            <a:r>
              <a:rPr lang="en-US" sz="2800" b="1" u="sng" dirty="0" smtClean="0"/>
              <a:t>all</a:t>
            </a:r>
            <a:r>
              <a:rPr lang="en-US" sz="2800" b="1" dirty="0" smtClean="0"/>
              <a:t> health facilities </a:t>
            </a:r>
            <a:r>
              <a:rPr lang="en-US" sz="2800" dirty="0" smtClean="0"/>
              <a:t>prescribe ART and/or provide medical follow-up services.</a:t>
            </a:r>
          </a:p>
          <a:p>
            <a:pPr eaLnBrk="1" hangingPunct="1"/>
            <a:r>
              <a:rPr lang="en-US" sz="2800" b="1" dirty="0" smtClean="0"/>
              <a:t>34%</a:t>
            </a:r>
            <a:r>
              <a:rPr lang="en-US" sz="2800" dirty="0" smtClean="0"/>
              <a:t> of facilities in </a:t>
            </a:r>
            <a:r>
              <a:rPr lang="en-US" sz="2800" b="1" dirty="0" smtClean="0"/>
              <a:t>Nairobi</a:t>
            </a:r>
            <a:r>
              <a:rPr lang="en-US" sz="2800" dirty="0" smtClean="0"/>
              <a:t> prescribe ART and/or provide medical follow-up services compared to only </a:t>
            </a:r>
            <a:r>
              <a:rPr lang="en-US" sz="2800" b="1" dirty="0" smtClean="0"/>
              <a:t>9%</a:t>
            </a:r>
            <a:r>
              <a:rPr lang="en-US" sz="2800" dirty="0" smtClean="0"/>
              <a:t> of facilities in </a:t>
            </a:r>
            <a:r>
              <a:rPr lang="en-US" sz="2800" b="1" dirty="0" smtClean="0"/>
              <a:t>North Eastern</a:t>
            </a:r>
            <a:r>
              <a:rPr lang="en-US" sz="2800" dirty="0" smtClean="0"/>
              <a:t>.</a:t>
            </a:r>
          </a:p>
          <a:p>
            <a:pPr eaLnBrk="1" hangingPunct="1"/>
            <a:r>
              <a:rPr lang="en-US" sz="2800" b="1" dirty="0" smtClean="0"/>
              <a:t>10%</a:t>
            </a:r>
            <a:r>
              <a:rPr lang="en-US" sz="2800" dirty="0" smtClean="0"/>
              <a:t> of facilities that prescribe ART and/or provide medical follow-up services had </a:t>
            </a:r>
            <a:r>
              <a:rPr lang="en-US" sz="2800" b="1" dirty="0" smtClean="0"/>
              <a:t>stock-outs of first-line ARVs</a:t>
            </a:r>
            <a:r>
              <a:rPr lang="en-US" sz="2800" dirty="0" smtClean="0"/>
              <a:t> in the six months before the survey.</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0" y="0"/>
            <a:ext cx="9144000" cy="1143000"/>
          </a:xfrm>
        </p:spPr>
        <p:txBody>
          <a:bodyPr/>
          <a:lstStyle/>
          <a:p>
            <a:pPr eaLnBrk="1" hangingPunct="1"/>
            <a:r>
              <a:rPr lang="en-US" b="1" smtClean="0"/>
              <a:t>Outline</a:t>
            </a:r>
          </a:p>
        </p:txBody>
      </p:sp>
      <p:sp>
        <p:nvSpPr>
          <p:cNvPr id="6" name="Content Placeholder 2"/>
          <p:cNvSpPr>
            <a:spLocks noGrp="1"/>
          </p:cNvSpPr>
          <p:nvPr>
            <p:ph idx="1"/>
          </p:nvPr>
        </p:nvSpPr>
        <p:spPr>
          <a:xfrm>
            <a:off x="304800" y="1143000"/>
            <a:ext cx="5105400" cy="4525963"/>
          </a:xfrm>
        </p:spPr>
        <p:txBody>
          <a:bodyPr rtlCol="0">
            <a:normAutofit fontScale="77500" lnSpcReduction="20000"/>
          </a:bodyPr>
          <a:lstStyle/>
          <a:p>
            <a:pPr eaLnBrk="1" fontAlgn="auto" hangingPunct="1">
              <a:lnSpc>
                <a:spcPct val="85000"/>
              </a:lnSpc>
              <a:spcBef>
                <a:spcPct val="30000"/>
              </a:spcBef>
              <a:spcAft>
                <a:spcPct val="20000"/>
              </a:spcAft>
              <a:buFont typeface="Arial" pitchFamily="34" charset="0"/>
              <a:buChar char="•"/>
              <a:defRPr/>
            </a:pPr>
            <a:r>
              <a:rPr lang="en-US" dirty="0" smtClean="0"/>
              <a:t>HIV/AIDS-Related Services</a:t>
            </a:r>
          </a:p>
          <a:p>
            <a:pPr eaLnBrk="1" fontAlgn="auto" hangingPunct="1">
              <a:lnSpc>
                <a:spcPct val="85000"/>
              </a:lnSpc>
              <a:spcBef>
                <a:spcPct val="30000"/>
              </a:spcBef>
              <a:spcAft>
                <a:spcPct val="20000"/>
              </a:spcAft>
              <a:buFont typeface="Arial" pitchFamily="34" charset="0"/>
              <a:buChar char="•"/>
              <a:defRPr/>
            </a:pPr>
            <a:r>
              <a:rPr lang="en-US" dirty="0" err="1" smtClean="0"/>
              <a:t>Counselling</a:t>
            </a:r>
            <a:r>
              <a:rPr lang="en-US" dirty="0" smtClean="0"/>
              <a:t> and Testing (CT)</a:t>
            </a:r>
          </a:p>
          <a:p>
            <a:pPr eaLnBrk="1" fontAlgn="auto" hangingPunct="1">
              <a:lnSpc>
                <a:spcPct val="85000"/>
              </a:lnSpc>
              <a:spcBef>
                <a:spcPct val="30000"/>
              </a:spcBef>
              <a:spcAft>
                <a:spcPct val="20000"/>
              </a:spcAft>
              <a:buFont typeface="Arial" pitchFamily="34" charset="0"/>
              <a:buChar char="•"/>
              <a:defRPr/>
            </a:pPr>
            <a:r>
              <a:rPr lang="en-US" dirty="0" smtClean="0"/>
              <a:t>Care and Support Services (TB, STIs, malaria)</a:t>
            </a:r>
          </a:p>
          <a:p>
            <a:pPr eaLnBrk="1" fontAlgn="auto" hangingPunct="1">
              <a:lnSpc>
                <a:spcPct val="85000"/>
              </a:lnSpc>
              <a:spcBef>
                <a:spcPct val="30000"/>
              </a:spcBef>
              <a:spcAft>
                <a:spcPct val="20000"/>
              </a:spcAft>
              <a:buFont typeface="Arial" pitchFamily="34" charset="0"/>
              <a:buChar char="•"/>
              <a:defRPr/>
            </a:pPr>
            <a:r>
              <a:rPr lang="en-US" dirty="0" smtClean="0"/>
              <a:t>Treatment of Opportunistic Infections and Advanced Level Services for HIV/AIDS</a:t>
            </a:r>
          </a:p>
          <a:p>
            <a:pPr eaLnBrk="1" fontAlgn="auto" hangingPunct="1">
              <a:lnSpc>
                <a:spcPct val="85000"/>
              </a:lnSpc>
              <a:spcBef>
                <a:spcPct val="30000"/>
              </a:spcBef>
              <a:spcAft>
                <a:spcPct val="20000"/>
              </a:spcAft>
              <a:buFont typeface="Arial" pitchFamily="34" charset="0"/>
              <a:buChar char="•"/>
              <a:defRPr/>
            </a:pPr>
            <a:r>
              <a:rPr lang="en-US" dirty="0" smtClean="0"/>
              <a:t>Antiretroviral Therapy (ART)</a:t>
            </a:r>
          </a:p>
          <a:p>
            <a:pPr eaLnBrk="1" fontAlgn="auto" hangingPunct="1">
              <a:lnSpc>
                <a:spcPct val="85000"/>
              </a:lnSpc>
              <a:spcBef>
                <a:spcPct val="30000"/>
              </a:spcBef>
              <a:spcAft>
                <a:spcPct val="20000"/>
              </a:spcAft>
              <a:buFont typeface="Arial" pitchFamily="34" charset="0"/>
              <a:buChar char="•"/>
              <a:defRPr/>
            </a:pPr>
            <a:r>
              <a:rPr lang="en-US" b="1" dirty="0" smtClean="0">
                <a:solidFill>
                  <a:schemeClr val="accent1"/>
                </a:solidFill>
              </a:rPr>
              <a:t>Prevention of Mother-to-Child-Transmission (PMTCT) </a:t>
            </a:r>
          </a:p>
          <a:p>
            <a:pPr eaLnBrk="1" fontAlgn="auto" hangingPunct="1">
              <a:lnSpc>
                <a:spcPct val="85000"/>
              </a:lnSpc>
              <a:spcBef>
                <a:spcPct val="30000"/>
              </a:spcBef>
              <a:spcAft>
                <a:spcPct val="20000"/>
              </a:spcAft>
              <a:buFont typeface="Arial" pitchFamily="34" charset="0"/>
              <a:buChar char="•"/>
              <a:defRPr/>
            </a:pPr>
            <a:r>
              <a:rPr lang="en-US" dirty="0" smtClean="0"/>
              <a:t>Post-exposure prophylaxis (PEP) and Youth Friendly Services (YFS)</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76400"/>
          </a:xfrm>
        </p:spPr>
        <p:txBody>
          <a:bodyPr rtlCol="0">
            <a:normAutofit fontScale="90000"/>
          </a:bodyPr>
          <a:lstStyle/>
          <a:p>
            <a:pPr eaLnBrk="1" fontAlgn="auto" hangingPunct="1">
              <a:spcAft>
                <a:spcPts val="0"/>
              </a:spcAft>
              <a:defRPr/>
            </a:pPr>
            <a:r>
              <a:rPr lang="en-US" b="1" dirty="0" smtClean="0"/>
              <a:t>Prevention of Mother-to-Child Transmission</a:t>
            </a:r>
            <a:br>
              <a:rPr lang="en-US" b="1" dirty="0" smtClean="0"/>
            </a:br>
            <a:r>
              <a:rPr lang="en-US" b="1" dirty="0" smtClean="0"/>
              <a:t>NFHC Definition</a:t>
            </a:r>
            <a:endParaRPr lang="en-US" b="1" dirty="0"/>
          </a:p>
        </p:txBody>
      </p:sp>
      <p:sp>
        <p:nvSpPr>
          <p:cNvPr id="37891" name="Content Placeholder 2"/>
          <p:cNvSpPr>
            <a:spLocks noGrp="1"/>
          </p:cNvSpPr>
          <p:nvPr>
            <p:ph idx="1"/>
          </p:nvPr>
        </p:nvSpPr>
        <p:spPr>
          <a:xfrm>
            <a:off x="0" y="1905000"/>
            <a:ext cx="9144000" cy="4953000"/>
          </a:xfrm>
        </p:spPr>
        <p:txBody>
          <a:bodyPr>
            <a:normAutofit fontScale="92500"/>
          </a:bodyPr>
          <a:lstStyle/>
          <a:p>
            <a:pPr eaLnBrk="1" hangingPunct="1">
              <a:buFont typeface="Arial" charset="0"/>
              <a:buNone/>
            </a:pPr>
            <a:r>
              <a:rPr lang="en-US" sz="2800" dirty="0" smtClean="0"/>
              <a:t>Generally accepted standards for PMTCT include the following:</a:t>
            </a:r>
          </a:p>
          <a:p>
            <a:pPr eaLnBrk="1" hangingPunct="1">
              <a:buFont typeface="Arial" charset="0"/>
              <a:buNone/>
            </a:pPr>
            <a:r>
              <a:rPr lang="en-US" sz="2800" dirty="0" smtClean="0"/>
              <a:t>• HIV testing and </a:t>
            </a:r>
            <a:r>
              <a:rPr lang="en-US" sz="2800" dirty="0" err="1" smtClean="0"/>
              <a:t>counselling</a:t>
            </a:r>
            <a:r>
              <a:rPr lang="en-US" sz="2800" dirty="0" smtClean="0"/>
              <a:t> for pregnant women</a:t>
            </a:r>
          </a:p>
          <a:p>
            <a:pPr eaLnBrk="1" hangingPunct="1">
              <a:buFont typeface="Arial" charset="0"/>
              <a:buNone/>
            </a:pPr>
            <a:r>
              <a:rPr lang="en-US" sz="2800" dirty="0" smtClean="0"/>
              <a:t>• </a:t>
            </a:r>
            <a:r>
              <a:rPr lang="en-US" sz="2800" dirty="0" err="1" smtClean="0"/>
              <a:t>Counselling</a:t>
            </a:r>
            <a:r>
              <a:rPr lang="en-US" sz="2800" dirty="0" smtClean="0"/>
              <a:t> HIV-positive women on infant feeding practices and maternal nutrition</a:t>
            </a:r>
          </a:p>
          <a:p>
            <a:pPr eaLnBrk="1" hangingPunct="1">
              <a:buFont typeface="Arial" charset="0"/>
              <a:buNone/>
            </a:pPr>
            <a:r>
              <a:rPr lang="en-US" sz="2800" dirty="0" smtClean="0"/>
              <a:t>• Providing prophylactic ARV drugs to HIV-positive women during </a:t>
            </a:r>
            <a:r>
              <a:rPr lang="en-US" sz="2800" dirty="0" err="1" smtClean="0"/>
              <a:t>labour</a:t>
            </a:r>
            <a:r>
              <a:rPr lang="en-US" sz="2800" dirty="0" smtClean="0"/>
              <a:t> and delivery and to the newborn within 72 hours of birth</a:t>
            </a:r>
          </a:p>
          <a:p>
            <a:pPr eaLnBrk="1" hangingPunct="1">
              <a:buFont typeface="Arial" charset="0"/>
              <a:buNone/>
            </a:pPr>
            <a:r>
              <a:rPr lang="en-US" sz="2800" dirty="0" smtClean="0"/>
              <a:t>• Linkage to long term care including providing family planning services</a:t>
            </a:r>
          </a:p>
          <a:p>
            <a:pPr eaLnBrk="1" hangingPunct="1">
              <a:buFont typeface="Arial" charset="0"/>
              <a:buNone/>
            </a:pPr>
            <a:r>
              <a:rPr lang="en-US" sz="2800" dirty="0" smtClean="0"/>
              <a:t>Facilities providing all 4 components have the </a:t>
            </a:r>
            <a:r>
              <a:rPr lang="en-US" sz="2800" b="1" dirty="0" smtClean="0"/>
              <a:t>minimum basic package</a:t>
            </a:r>
            <a:r>
              <a:rPr lang="en-US" sz="2800" dirty="0" smtClean="0"/>
              <a:t>.</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Placeholder 9"/>
          <p:cNvGraphicFramePr>
            <a:graphicFrameLocks noGrp="1"/>
          </p:cNvGraphicFramePr>
          <p:nvPr>
            <p:ph type="chart" idx="1"/>
          </p:nvPr>
        </p:nvGraphicFramePr>
        <p:xfrm>
          <a:off x="0" y="2057400"/>
          <a:ext cx="91440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1"/>
          <p:cNvSpPr>
            <a:spLocks noGrp="1"/>
          </p:cNvSpPr>
          <p:nvPr>
            <p:ph type="title"/>
          </p:nvPr>
        </p:nvSpPr>
        <p:spPr>
          <a:xfrm>
            <a:off x="0" y="0"/>
            <a:ext cx="9144000" cy="1295400"/>
          </a:xfrm>
        </p:spPr>
        <p:txBody>
          <a:bodyPr/>
          <a:lstStyle/>
          <a:p>
            <a:pPr eaLnBrk="1" hangingPunct="1"/>
            <a:r>
              <a:rPr lang="en-US" sz="3600" b="1" dirty="0" smtClean="0"/>
              <a:t>Availability of any of the Four Components of PMTCT among All Facilities</a:t>
            </a:r>
            <a:endParaRPr lang="en-US" sz="3600" dirty="0" smtClean="0"/>
          </a:p>
        </p:txBody>
      </p:sp>
      <p:sp>
        <p:nvSpPr>
          <p:cNvPr id="4" name="TextBox 3"/>
          <p:cNvSpPr txBox="1">
            <a:spLocks noChangeArrowheads="1"/>
          </p:cNvSpPr>
          <p:nvPr/>
        </p:nvSpPr>
        <p:spPr bwMode="auto">
          <a:xfrm>
            <a:off x="0" y="1371600"/>
            <a:ext cx="9144000" cy="400050"/>
          </a:xfrm>
          <a:prstGeom prst="rect">
            <a:avLst/>
          </a:prstGeom>
          <a:noFill/>
          <a:ln w="9525">
            <a:noFill/>
            <a:miter lim="800000"/>
            <a:headEnd/>
            <a:tailEnd/>
          </a:ln>
        </p:spPr>
        <p:txBody>
          <a:bodyPr>
            <a:spAutoFit/>
          </a:bodyPr>
          <a:lstStyle/>
          <a:p>
            <a:pPr algn="ctr"/>
            <a:r>
              <a:rPr lang="en-US" sz="2000" i="1" dirty="0">
                <a:latin typeface="Calibri" pitchFamily="34" charset="0"/>
              </a:rPr>
              <a:t>(Table 8.5)</a:t>
            </a:r>
          </a:p>
        </p:txBody>
      </p:sp>
      <p:sp>
        <p:nvSpPr>
          <p:cNvPr id="5" name="TextBox 4"/>
          <p:cNvSpPr txBox="1">
            <a:spLocks noChangeArrowheads="1"/>
          </p:cNvSpPr>
          <p:nvPr/>
        </p:nvSpPr>
        <p:spPr bwMode="auto">
          <a:xfrm>
            <a:off x="0" y="18288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Percentage of all facilities reporting PMTCT services (</a:t>
            </a:r>
            <a:r>
              <a:rPr lang="en-US" i="1" dirty="0" smtClean="0">
                <a:latin typeface="Calibri" pitchFamily="34" charset="0"/>
              </a:rPr>
              <a:t>N=690) </a:t>
            </a:r>
            <a:endParaRPr lang="en-US" i="1" dirty="0">
              <a:latin typeface="Calibri"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381000" y="2895600"/>
          <a:ext cx="8534400" cy="3733800"/>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1"/>
          <p:cNvSpPr>
            <a:spLocks noGrp="1"/>
          </p:cNvSpPr>
          <p:nvPr>
            <p:ph type="title"/>
          </p:nvPr>
        </p:nvSpPr>
        <p:spPr>
          <a:xfrm>
            <a:off x="0" y="0"/>
            <a:ext cx="9144000" cy="1295400"/>
          </a:xfrm>
        </p:spPr>
        <p:txBody>
          <a:bodyPr>
            <a:normAutofit fontScale="90000"/>
          </a:bodyPr>
          <a:lstStyle/>
          <a:p>
            <a:pPr eaLnBrk="1" hangingPunct="1"/>
            <a:r>
              <a:rPr lang="en-US" sz="3600" b="1" dirty="0" smtClean="0"/>
              <a:t>Availability of any of the Four Components of PMTCT among All Facilities by Managing Authority</a:t>
            </a:r>
            <a:endParaRPr lang="en-US" sz="3600" dirty="0" smtClean="0"/>
          </a:p>
        </p:txBody>
      </p:sp>
      <p:sp>
        <p:nvSpPr>
          <p:cNvPr id="4" name="TextBox 3"/>
          <p:cNvSpPr txBox="1">
            <a:spLocks noChangeArrowheads="1"/>
          </p:cNvSpPr>
          <p:nvPr/>
        </p:nvSpPr>
        <p:spPr bwMode="auto">
          <a:xfrm>
            <a:off x="0" y="1295400"/>
            <a:ext cx="9144000" cy="400050"/>
          </a:xfrm>
          <a:prstGeom prst="rect">
            <a:avLst/>
          </a:prstGeom>
          <a:noFill/>
          <a:ln w="9525">
            <a:noFill/>
            <a:miter lim="800000"/>
            <a:headEnd/>
            <a:tailEnd/>
          </a:ln>
        </p:spPr>
        <p:txBody>
          <a:bodyPr>
            <a:spAutoFit/>
          </a:bodyPr>
          <a:lstStyle/>
          <a:p>
            <a:pPr algn="ctr"/>
            <a:r>
              <a:rPr lang="en-US" sz="2000" i="1" dirty="0">
                <a:latin typeface="Calibri" pitchFamily="34" charset="0"/>
              </a:rPr>
              <a:t>(Table 8.5)</a:t>
            </a:r>
          </a:p>
        </p:txBody>
      </p:sp>
      <p:sp>
        <p:nvSpPr>
          <p:cNvPr id="5" name="TextBox 4"/>
          <p:cNvSpPr txBox="1">
            <a:spLocks noChangeArrowheads="1"/>
          </p:cNvSpPr>
          <p:nvPr/>
        </p:nvSpPr>
        <p:spPr bwMode="auto">
          <a:xfrm>
            <a:off x="0" y="18288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Percentage of all facilities reporting PMTCT services (</a:t>
            </a:r>
            <a:r>
              <a:rPr lang="en-US" i="1" dirty="0" smtClean="0">
                <a:latin typeface="Calibri" pitchFamily="34" charset="0"/>
              </a:rPr>
              <a:t>N=690) </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Placeholder 9"/>
          <p:cNvGraphicFramePr>
            <a:graphicFrameLocks noGrp="1"/>
          </p:cNvGraphicFramePr>
          <p:nvPr>
            <p:ph type="chart" idx="1"/>
          </p:nvPr>
        </p:nvGraphicFramePr>
        <p:xfrm>
          <a:off x="0" y="2514600"/>
          <a:ext cx="9144000" cy="4068763"/>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1"/>
          <p:cNvSpPr>
            <a:spLocks noGrp="1"/>
          </p:cNvSpPr>
          <p:nvPr>
            <p:ph type="title"/>
          </p:nvPr>
        </p:nvSpPr>
        <p:spPr>
          <a:xfrm>
            <a:off x="0" y="0"/>
            <a:ext cx="9144000" cy="1752600"/>
          </a:xfrm>
        </p:spPr>
        <p:txBody>
          <a:bodyPr rtlCol="0">
            <a:normAutofit/>
          </a:bodyPr>
          <a:lstStyle/>
          <a:p>
            <a:pPr>
              <a:defRPr/>
            </a:pPr>
            <a:r>
              <a:rPr lang="en-US" sz="3600" b="1" dirty="0" smtClean="0"/>
              <a:t>Availability of any of the Four Components of PMTCT </a:t>
            </a:r>
            <a:br>
              <a:rPr lang="en-US" sz="3600" b="1" dirty="0" smtClean="0"/>
            </a:br>
            <a:r>
              <a:rPr lang="en-US" sz="3600" b="1" dirty="0" smtClean="0"/>
              <a:t>among Antenatal Care (ANC) Facilities</a:t>
            </a:r>
            <a:endParaRPr lang="en-US" sz="3600" dirty="0"/>
          </a:p>
        </p:txBody>
      </p:sp>
      <p:sp>
        <p:nvSpPr>
          <p:cNvPr id="4" name="TextBox 3"/>
          <p:cNvSpPr txBox="1">
            <a:spLocks noChangeArrowheads="1"/>
          </p:cNvSpPr>
          <p:nvPr/>
        </p:nvSpPr>
        <p:spPr bwMode="auto">
          <a:xfrm>
            <a:off x="0" y="1752600"/>
            <a:ext cx="9144000" cy="400050"/>
          </a:xfrm>
          <a:prstGeom prst="rect">
            <a:avLst/>
          </a:prstGeom>
          <a:noFill/>
          <a:ln w="9525">
            <a:noFill/>
            <a:miter lim="800000"/>
            <a:headEnd/>
            <a:tailEnd/>
          </a:ln>
        </p:spPr>
        <p:txBody>
          <a:bodyPr>
            <a:spAutoFit/>
          </a:bodyPr>
          <a:lstStyle/>
          <a:p>
            <a:pPr algn="ctr"/>
            <a:r>
              <a:rPr lang="en-US" sz="2000" i="1" dirty="0">
                <a:latin typeface="Calibri" pitchFamily="34" charset="0"/>
              </a:rPr>
              <a:t>(Table 8.6)</a:t>
            </a:r>
          </a:p>
        </p:txBody>
      </p:sp>
      <p:sp>
        <p:nvSpPr>
          <p:cNvPr id="5" name="TextBox 4"/>
          <p:cNvSpPr txBox="1">
            <a:spLocks noChangeArrowheads="1"/>
          </p:cNvSpPr>
          <p:nvPr/>
        </p:nvSpPr>
        <p:spPr bwMode="auto">
          <a:xfrm>
            <a:off x="0" y="22098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Percentage of  facilities offering ANC services that report PMTCT services (</a:t>
            </a:r>
            <a:r>
              <a:rPr lang="en-US" i="1" dirty="0" smtClean="0">
                <a:latin typeface="Calibri" pitchFamily="34" charset="0"/>
              </a:rPr>
              <a:t>N=509) </a:t>
            </a:r>
            <a:endParaRPr lang="en-US" i="1" dirty="0">
              <a:latin typeface="Calibri"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381000" y="2895600"/>
          <a:ext cx="8534400" cy="3733800"/>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1"/>
          <p:cNvSpPr>
            <a:spLocks noGrp="1"/>
          </p:cNvSpPr>
          <p:nvPr>
            <p:ph type="title"/>
          </p:nvPr>
        </p:nvSpPr>
        <p:spPr>
          <a:xfrm>
            <a:off x="0" y="0"/>
            <a:ext cx="9144000" cy="1828800"/>
          </a:xfrm>
        </p:spPr>
        <p:txBody>
          <a:bodyPr rtlCol="0">
            <a:normAutofit/>
          </a:bodyPr>
          <a:lstStyle/>
          <a:p>
            <a:pPr>
              <a:defRPr/>
            </a:pPr>
            <a:r>
              <a:rPr lang="en-US" sz="3200" b="1" dirty="0" smtClean="0"/>
              <a:t>Availability of any of the Four Components of PMTCT </a:t>
            </a:r>
            <a:br>
              <a:rPr lang="en-US" sz="3200" b="1" dirty="0" smtClean="0"/>
            </a:br>
            <a:r>
              <a:rPr lang="en-US" sz="3200" b="1" dirty="0" smtClean="0"/>
              <a:t>among Antenatal Care (ANC) Facilities </a:t>
            </a:r>
            <a:br>
              <a:rPr lang="en-US" sz="3200" b="1" dirty="0" smtClean="0"/>
            </a:br>
            <a:r>
              <a:rPr lang="en-US" sz="3200" b="1" dirty="0" smtClean="0"/>
              <a:t>by Managing Authority</a:t>
            </a:r>
            <a:endParaRPr lang="en-US" sz="3200" dirty="0"/>
          </a:p>
        </p:txBody>
      </p:sp>
      <p:sp>
        <p:nvSpPr>
          <p:cNvPr id="4" name="TextBox 3"/>
          <p:cNvSpPr txBox="1">
            <a:spLocks noChangeArrowheads="1"/>
          </p:cNvSpPr>
          <p:nvPr/>
        </p:nvSpPr>
        <p:spPr bwMode="auto">
          <a:xfrm>
            <a:off x="0" y="1905000"/>
            <a:ext cx="9144000" cy="400050"/>
          </a:xfrm>
          <a:prstGeom prst="rect">
            <a:avLst/>
          </a:prstGeom>
          <a:noFill/>
          <a:ln w="9525">
            <a:noFill/>
            <a:miter lim="800000"/>
            <a:headEnd/>
            <a:tailEnd/>
          </a:ln>
        </p:spPr>
        <p:txBody>
          <a:bodyPr>
            <a:spAutoFit/>
          </a:bodyPr>
          <a:lstStyle/>
          <a:p>
            <a:pPr algn="ctr"/>
            <a:r>
              <a:rPr lang="en-US" sz="2000" i="1" dirty="0">
                <a:latin typeface="Calibri" pitchFamily="34" charset="0"/>
              </a:rPr>
              <a:t>(Table 8.6)</a:t>
            </a:r>
          </a:p>
        </p:txBody>
      </p:sp>
      <p:sp>
        <p:nvSpPr>
          <p:cNvPr id="5" name="TextBox 4"/>
          <p:cNvSpPr txBox="1">
            <a:spLocks noChangeArrowheads="1"/>
          </p:cNvSpPr>
          <p:nvPr/>
        </p:nvSpPr>
        <p:spPr bwMode="auto">
          <a:xfrm>
            <a:off x="0" y="23622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Percentage of  facilities offering ANC services that report PMTCT services (</a:t>
            </a:r>
            <a:r>
              <a:rPr lang="en-US" i="1" dirty="0" smtClean="0">
                <a:latin typeface="Calibri" pitchFamily="34" charset="0"/>
              </a:rPr>
              <a:t>N=509) </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0" y="0"/>
            <a:ext cx="9144000" cy="685800"/>
          </a:xfrm>
        </p:spPr>
        <p:txBody>
          <a:bodyPr/>
          <a:lstStyle/>
          <a:p>
            <a:pPr eaLnBrk="1" hangingPunct="1"/>
            <a:r>
              <a:rPr lang="en-US" sz="3600" b="1" smtClean="0"/>
              <a:t>Minimum PMTCT package</a:t>
            </a:r>
          </a:p>
        </p:txBody>
      </p:sp>
      <p:graphicFrame>
        <p:nvGraphicFramePr>
          <p:cNvPr id="6" name="Content Placeholder 3"/>
          <p:cNvGraphicFramePr>
            <a:graphicFrameLocks noGrp="1"/>
          </p:cNvGraphicFramePr>
          <p:nvPr>
            <p:ph idx="1"/>
          </p:nvPr>
        </p:nvGraphicFramePr>
        <p:xfrm>
          <a:off x="50800" y="1803400"/>
          <a:ext cx="9042400" cy="5003800"/>
        </p:xfrm>
        <a:graphic>
          <a:graphicData uri="http://schemas.openxmlformats.org/drawingml/2006/chart">
            <c:chart xmlns:c="http://schemas.openxmlformats.org/drawingml/2006/chart" xmlns:r="http://schemas.openxmlformats.org/officeDocument/2006/relationships" r:id="rId2"/>
          </a:graphicData>
        </a:graphic>
      </p:graphicFrame>
      <p:sp>
        <p:nvSpPr>
          <p:cNvPr id="41988" name="TextBox 4"/>
          <p:cNvSpPr txBox="1">
            <a:spLocks noChangeArrowheads="1"/>
          </p:cNvSpPr>
          <p:nvPr/>
        </p:nvSpPr>
        <p:spPr bwMode="auto">
          <a:xfrm>
            <a:off x="0" y="1143000"/>
            <a:ext cx="9144000" cy="381000"/>
          </a:xfrm>
          <a:prstGeom prst="rect">
            <a:avLst/>
          </a:prstGeom>
          <a:noFill/>
          <a:ln w="9525">
            <a:noFill/>
            <a:miter lim="800000"/>
            <a:headEnd/>
            <a:tailEnd/>
          </a:ln>
        </p:spPr>
        <p:txBody>
          <a:bodyPr>
            <a:spAutoFit/>
          </a:bodyPr>
          <a:lstStyle/>
          <a:p>
            <a:pPr algn="ctr"/>
            <a:r>
              <a:rPr lang="en-US" i="1">
                <a:latin typeface="Calibri" pitchFamily="34" charset="0"/>
              </a:rPr>
              <a:t>Percentage of facilities offering PMTCT services</a:t>
            </a:r>
          </a:p>
        </p:txBody>
      </p:sp>
      <p:sp>
        <p:nvSpPr>
          <p:cNvPr id="41989" name="TextBox 5"/>
          <p:cNvSpPr txBox="1">
            <a:spLocks noChangeArrowheads="1"/>
          </p:cNvSpPr>
          <p:nvPr/>
        </p:nvSpPr>
        <p:spPr bwMode="auto">
          <a:xfrm>
            <a:off x="0" y="6858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(Tables 8.5 &amp; 8.6)</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228600" y="228600"/>
            <a:ext cx="9144000" cy="762000"/>
          </a:xfrm>
        </p:spPr>
        <p:txBody>
          <a:bodyPr>
            <a:normAutofit fontScale="90000"/>
          </a:bodyPr>
          <a:lstStyle/>
          <a:p>
            <a:pPr eaLnBrk="1" hangingPunct="1"/>
            <a:r>
              <a:rPr lang="en-US" sz="4000" b="1" dirty="0" smtClean="0">
                <a:latin typeface="+mn-lt"/>
              </a:rPr>
              <a:t>Availability of Minimum PMTCT Package by Province </a:t>
            </a:r>
          </a:p>
        </p:txBody>
      </p:sp>
      <p:sp>
        <p:nvSpPr>
          <p:cNvPr id="40979" name="TextBox 72"/>
          <p:cNvSpPr txBox="1">
            <a:spLocks noChangeArrowheads="1"/>
          </p:cNvSpPr>
          <p:nvPr/>
        </p:nvSpPr>
        <p:spPr bwMode="auto">
          <a:xfrm>
            <a:off x="6096000" y="2514600"/>
            <a:ext cx="1600200" cy="830263"/>
          </a:xfrm>
          <a:prstGeom prst="rect">
            <a:avLst/>
          </a:prstGeom>
          <a:noFill/>
          <a:ln w="9525">
            <a:noFill/>
            <a:miter lim="800000"/>
            <a:headEnd/>
            <a:tailEnd/>
          </a:ln>
        </p:spPr>
        <p:txBody>
          <a:bodyPr>
            <a:spAutoFit/>
          </a:bodyPr>
          <a:lstStyle/>
          <a:p>
            <a:pPr algn="ctr"/>
            <a:r>
              <a:rPr lang="en-US" sz="2400" b="1" dirty="0" smtClean="0">
                <a:latin typeface="+mn-lt"/>
              </a:rPr>
              <a:t>Kenya</a:t>
            </a:r>
            <a:endParaRPr lang="en-US" sz="2400" b="1" dirty="0">
              <a:latin typeface="+mn-lt"/>
            </a:endParaRPr>
          </a:p>
          <a:p>
            <a:pPr algn="ctr"/>
            <a:r>
              <a:rPr lang="en-US" sz="2400" b="1" dirty="0" smtClean="0">
                <a:latin typeface="+mn-lt"/>
              </a:rPr>
              <a:t>33%</a:t>
            </a:r>
            <a:endParaRPr lang="en-US" sz="2400" b="1" dirty="0">
              <a:latin typeface="+mn-lt"/>
            </a:endParaRPr>
          </a:p>
        </p:txBody>
      </p:sp>
      <p:sp>
        <p:nvSpPr>
          <p:cNvPr id="40980" name="TextBox 74"/>
          <p:cNvSpPr txBox="1">
            <a:spLocks noChangeArrowheads="1"/>
          </p:cNvSpPr>
          <p:nvPr/>
        </p:nvSpPr>
        <p:spPr bwMode="auto">
          <a:xfrm>
            <a:off x="5715000" y="3810000"/>
            <a:ext cx="2286000" cy="400050"/>
          </a:xfrm>
          <a:prstGeom prst="rect">
            <a:avLst/>
          </a:prstGeom>
          <a:noFill/>
          <a:ln w="9525">
            <a:noFill/>
            <a:miter lim="800000"/>
            <a:headEnd/>
            <a:tailEnd/>
          </a:ln>
        </p:spPr>
        <p:txBody>
          <a:bodyPr>
            <a:spAutoFit/>
          </a:bodyPr>
          <a:lstStyle/>
          <a:p>
            <a:pPr algn="ctr"/>
            <a:r>
              <a:rPr lang="en-US" sz="2000" i="1">
                <a:latin typeface="+mn-lt"/>
              </a:rPr>
              <a:t>(Table 8.5)</a:t>
            </a:r>
          </a:p>
        </p:txBody>
      </p:sp>
      <p:sp>
        <p:nvSpPr>
          <p:cNvPr id="40981" name="TextBox 73"/>
          <p:cNvSpPr txBox="1">
            <a:spLocks noChangeArrowheads="1"/>
          </p:cNvSpPr>
          <p:nvPr/>
        </p:nvSpPr>
        <p:spPr bwMode="auto">
          <a:xfrm>
            <a:off x="5638800" y="4572000"/>
            <a:ext cx="3505200" cy="1477963"/>
          </a:xfrm>
          <a:prstGeom prst="rect">
            <a:avLst/>
          </a:prstGeom>
          <a:noFill/>
          <a:ln w="9525">
            <a:noFill/>
            <a:miter lim="800000"/>
            <a:headEnd/>
            <a:tailEnd/>
          </a:ln>
        </p:spPr>
        <p:txBody>
          <a:bodyPr>
            <a:spAutoFit/>
          </a:bodyPr>
          <a:lstStyle/>
          <a:p>
            <a:r>
              <a:rPr lang="en-US" i="1" dirty="0">
                <a:latin typeface="+mn-lt"/>
              </a:rPr>
              <a:t>Percentage of facilities offering PMTCT that provide HIV testing, ARV prophylaxis, nutrition and family planning counseling</a:t>
            </a:r>
          </a:p>
          <a:p>
            <a:r>
              <a:rPr lang="en-US" i="1" dirty="0">
                <a:latin typeface="+mn-lt"/>
              </a:rPr>
              <a:t> (</a:t>
            </a:r>
            <a:r>
              <a:rPr lang="en-US" i="1" dirty="0" smtClean="0">
                <a:latin typeface="+mn-lt"/>
              </a:rPr>
              <a:t>N=401) </a:t>
            </a:r>
            <a:endParaRPr lang="en-US" i="1" dirty="0">
              <a:latin typeface="+mn-lt"/>
            </a:endParaRPr>
          </a:p>
        </p:txBody>
      </p:sp>
      <p:sp>
        <p:nvSpPr>
          <p:cNvPr id="74" name="Freeform 6"/>
          <p:cNvSpPr>
            <a:spLocks/>
          </p:cNvSpPr>
          <p:nvPr/>
        </p:nvSpPr>
        <p:spPr bwMode="auto">
          <a:xfrm>
            <a:off x="1050925" y="533400"/>
            <a:ext cx="2454275" cy="5192844"/>
          </a:xfrm>
          <a:custGeom>
            <a:avLst/>
            <a:gdLst/>
            <a:ahLst/>
            <a:cxnLst>
              <a:cxn ang="0">
                <a:pos x="101" y="109"/>
              </a:cxn>
              <a:cxn ang="0">
                <a:pos x="139" y="76"/>
              </a:cxn>
              <a:cxn ang="0">
                <a:pos x="185" y="39"/>
              </a:cxn>
              <a:cxn ang="0">
                <a:pos x="216" y="2"/>
              </a:cxn>
              <a:cxn ang="0">
                <a:pos x="254" y="4"/>
              </a:cxn>
              <a:cxn ang="0">
                <a:pos x="308" y="21"/>
              </a:cxn>
              <a:cxn ang="0">
                <a:pos x="305" y="58"/>
              </a:cxn>
              <a:cxn ang="0">
                <a:pos x="344" y="168"/>
              </a:cxn>
              <a:cxn ang="0">
                <a:pos x="453" y="487"/>
              </a:cxn>
              <a:cxn ang="0">
                <a:pos x="497" y="569"/>
              </a:cxn>
              <a:cxn ang="0">
                <a:pos x="547" y="593"/>
              </a:cxn>
              <a:cxn ang="0">
                <a:pos x="573" y="637"/>
              </a:cxn>
              <a:cxn ang="0">
                <a:pos x="591" y="660"/>
              </a:cxn>
              <a:cxn ang="0">
                <a:pos x="645" y="661"/>
              </a:cxn>
              <a:cxn ang="0">
                <a:pos x="681" y="759"/>
              </a:cxn>
              <a:cxn ang="0">
                <a:pos x="603" y="811"/>
              </a:cxn>
              <a:cxn ang="0">
                <a:pos x="558" y="796"/>
              </a:cxn>
              <a:cxn ang="0">
                <a:pos x="480" y="811"/>
              </a:cxn>
              <a:cxn ang="0">
                <a:pos x="564" y="879"/>
              </a:cxn>
              <a:cxn ang="0">
                <a:pos x="513" y="917"/>
              </a:cxn>
              <a:cxn ang="0">
                <a:pos x="485" y="959"/>
              </a:cxn>
              <a:cxn ang="0">
                <a:pos x="470" y="932"/>
              </a:cxn>
              <a:cxn ang="0">
                <a:pos x="429" y="904"/>
              </a:cxn>
              <a:cxn ang="0">
                <a:pos x="372" y="929"/>
              </a:cxn>
              <a:cxn ang="0">
                <a:pos x="421" y="1014"/>
              </a:cxn>
              <a:cxn ang="0">
                <a:pos x="426" y="1056"/>
              </a:cxn>
              <a:cxn ang="0">
                <a:pos x="418" y="1120"/>
              </a:cxn>
              <a:cxn ang="0">
                <a:pos x="482" y="1147"/>
              </a:cxn>
              <a:cxn ang="0">
                <a:pos x="513" y="1187"/>
              </a:cxn>
              <a:cxn ang="0">
                <a:pos x="550" y="1241"/>
              </a:cxn>
              <a:cxn ang="0">
                <a:pos x="652" y="1360"/>
              </a:cxn>
              <a:cxn ang="0">
                <a:pos x="656" y="1381"/>
              </a:cxn>
              <a:cxn ang="0">
                <a:pos x="622" y="1443"/>
              </a:cxn>
              <a:cxn ang="0">
                <a:pos x="576" y="1398"/>
              </a:cxn>
              <a:cxn ang="0">
                <a:pos x="362" y="1279"/>
              </a:cxn>
              <a:cxn ang="0">
                <a:pos x="120" y="1145"/>
              </a:cxn>
              <a:cxn ang="0">
                <a:pos x="99" y="1078"/>
              </a:cxn>
              <a:cxn ang="0">
                <a:pos x="180" y="1042"/>
              </a:cxn>
              <a:cxn ang="0">
                <a:pos x="192" y="938"/>
              </a:cxn>
              <a:cxn ang="0">
                <a:pos x="222" y="943"/>
              </a:cxn>
              <a:cxn ang="0">
                <a:pos x="126" y="913"/>
              </a:cxn>
              <a:cxn ang="0">
                <a:pos x="152" y="840"/>
              </a:cxn>
              <a:cxn ang="0">
                <a:pos x="143" y="815"/>
              </a:cxn>
              <a:cxn ang="0">
                <a:pos x="196" y="788"/>
              </a:cxn>
              <a:cxn ang="0">
                <a:pos x="150" y="770"/>
              </a:cxn>
              <a:cxn ang="0">
                <a:pos x="101" y="736"/>
              </a:cxn>
              <a:cxn ang="0">
                <a:pos x="128" y="708"/>
              </a:cxn>
              <a:cxn ang="0">
                <a:pos x="135" y="688"/>
              </a:cxn>
              <a:cxn ang="0">
                <a:pos x="148" y="654"/>
              </a:cxn>
              <a:cxn ang="0">
                <a:pos x="169" y="595"/>
              </a:cxn>
              <a:cxn ang="0">
                <a:pos x="148" y="509"/>
              </a:cxn>
              <a:cxn ang="0">
                <a:pos x="126" y="434"/>
              </a:cxn>
              <a:cxn ang="0">
                <a:pos x="95" y="396"/>
              </a:cxn>
              <a:cxn ang="0">
                <a:pos x="68" y="329"/>
              </a:cxn>
              <a:cxn ang="0">
                <a:pos x="61" y="285"/>
              </a:cxn>
              <a:cxn ang="0">
                <a:pos x="9" y="209"/>
              </a:cxn>
              <a:cxn ang="0">
                <a:pos x="67" y="140"/>
              </a:cxn>
            </a:cxnLst>
            <a:rect l="0" t="0" r="r" b="b"/>
            <a:pathLst>
              <a:path w="682" h="1443">
                <a:moveTo>
                  <a:pt x="67" y="140"/>
                </a:moveTo>
                <a:lnTo>
                  <a:pt x="67" y="138"/>
                </a:lnTo>
                <a:lnTo>
                  <a:pt x="76" y="130"/>
                </a:lnTo>
                <a:lnTo>
                  <a:pt x="87" y="122"/>
                </a:lnTo>
                <a:lnTo>
                  <a:pt x="92" y="115"/>
                </a:lnTo>
                <a:lnTo>
                  <a:pt x="101" y="109"/>
                </a:lnTo>
                <a:lnTo>
                  <a:pt x="106" y="104"/>
                </a:lnTo>
                <a:lnTo>
                  <a:pt x="111" y="99"/>
                </a:lnTo>
                <a:lnTo>
                  <a:pt x="120" y="94"/>
                </a:lnTo>
                <a:lnTo>
                  <a:pt x="125" y="88"/>
                </a:lnTo>
                <a:lnTo>
                  <a:pt x="133" y="81"/>
                </a:lnTo>
                <a:lnTo>
                  <a:pt x="139" y="76"/>
                </a:lnTo>
                <a:lnTo>
                  <a:pt x="144" y="72"/>
                </a:lnTo>
                <a:lnTo>
                  <a:pt x="152" y="65"/>
                </a:lnTo>
                <a:lnTo>
                  <a:pt x="163" y="57"/>
                </a:lnTo>
                <a:lnTo>
                  <a:pt x="170" y="51"/>
                </a:lnTo>
                <a:lnTo>
                  <a:pt x="175" y="46"/>
                </a:lnTo>
                <a:lnTo>
                  <a:pt x="185" y="39"/>
                </a:lnTo>
                <a:lnTo>
                  <a:pt x="190" y="34"/>
                </a:lnTo>
                <a:lnTo>
                  <a:pt x="196" y="25"/>
                </a:lnTo>
                <a:lnTo>
                  <a:pt x="204" y="15"/>
                </a:lnTo>
                <a:lnTo>
                  <a:pt x="214" y="2"/>
                </a:lnTo>
                <a:lnTo>
                  <a:pt x="216" y="0"/>
                </a:lnTo>
                <a:lnTo>
                  <a:pt x="216" y="2"/>
                </a:lnTo>
                <a:lnTo>
                  <a:pt x="220" y="12"/>
                </a:lnTo>
                <a:lnTo>
                  <a:pt x="225" y="16"/>
                </a:lnTo>
                <a:lnTo>
                  <a:pt x="229" y="16"/>
                </a:lnTo>
                <a:lnTo>
                  <a:pt x="239" y="9"/>
                </a:lnTo>
                <a:lnTo>
                  <a:pt x="245" y="4"/>
                </a:lnTo>
                <a:lnTo>
                  <a:pt x="254" y="4"/>
                </a:lnTo>
                <a:lnTo>
                  <a:pt x="259" y="4"/>
                </a:lnTo>
                <a:lnTo>
                  <a:pt x="291" y="15"/>
                </a:lnTo>
                <a:lnTo>
                  <a:pt x="297" y="19"/>
                </a:lnTo>
                <a:lnTo>
                  <a:pt x="299" y="20"/>
                </a:lnTo>
                <a:lnTo>
                  <a:pt x="303" y="21"/>
                </a:lnTo>
                <a:lnTo>
                  <a:pt x="308" y="21"/>
                </a:lnTo>
                <a:lnTo>
                  <a:pt x="303" y="31"/>
                </a:lnTo>
                <a:lnTo>
                  <a:pt x="303" y="36"/>
                </a:lnTo>
                <a:lnTo>
                  <a:pt x="305" y="42"/>
                </a:lnTo>
                <a:lnTo>
                  <a:pt x="309" y="47"/>
                </a:lnTo>
                <a:lnTo>
                  <a:pt x="308" y="53"/>
                </a:lnTo>
                <a:lnTo>
                  <a:pt x="305" y="58"/>
                </a:lnTo>
                <a:lnTo>
                  <a:pt x="301" y="62"/>
                </a:lnTo>
                <a:lnTo>
                  <a:pt x="299" y="110"/>
                </a:lnTo>
                <a:lnTo>
                  <a:pt x="324" y="136"/>
                </a:lnTo>
                <a:lnTo>
                  <a:pt x="327" y="138"/>
                </a:lnTo>
                <a:lnTo>
                  <a:pt x="328" y="156"/>
                </a:lnTo>
                <a:lnTo>
                  <a:pt x="344" y="168"/>
                </a:lnTo>
                <a:lnTo>
                  <a:pt x="344" y="189"/>
                </a:lnTo>
                <a:lnTo>
                  <a:pt x="344" y="204"/>
                </a:lnTo>
                <a:lnTo>
                  <a:pt x="344" y="260"/>
                </a:lnTo>
                <a:lnTo>
                  <a:pt x="343" y="275"/>
                </a:lnTo>
                <a:lnTo>
                  <a:pt x="344" y="370"/>
                </a:lnTo>
                <a:lnTo>
                  <a:pt x="453" y="487"/>
                </a:lnTo>
                <a:lnTo>
                  <a:pt x="460" y="487"/>
                </a:lnTo>
                <a:lnTo>
                  <a:pt x="463" y="497"/>
                </a:lnTo>
                <a:lnTo>
                  <a:pt x="475" y="531"/>
                </a:lnTo>
                <a:lnTo>
                  <a:pt x="487" y="540"/>
                </a:lnTo>
                <a:lnTo>
                  <a:pt x="491" y="554"/>
                </a:lnTo>
                <a:lnTo>
                  <a:pt x="497" y="569"/>
                </a:lnTo>
                <a:lnTo>
                  <a:pt x="510" y="573"/>
                </a:lnTo>
                <a:lnTo>
                  <a:pt x="519" y="574"/>
                </a:lnTo>
                <a:lnTo>
                  <a:pt x="528" y="575"/>
                </a:lnTo>
                <a:lnTo>
                  <a:pt x="532" y="577"/>
                </a:lnTo>
                <a:lnTo>
                  <a:pt x="544" y="589"/>
                </a:lnTo>
                <a:lnTo>
                  <a:pt x="547" y="593"/>
                </a:lnTo>
                <a:lnTo>
                  <a:pt x="566" y="615"/>
                </a:lnTo>
                <a:lnTo>
                  <a:pt x="566" y="619"/>
                </a:lnTo>
                <a:lnTo>
                  <a:pt x="568" y="626"/>
                </a:lnTo>
                <a:lnTo>
                  <a:pt x="569" y="630"/>
                </a:lnTo>
                <a:lnTo>
                  <a:pt x="570" y="633"/>
                </a:lnTo>
                <a:lnTo>
                  <a:pt x="573" y="637"/>
                </a:lnTo>
                <a:lnTo>
                  <a:pt x="579" y="641"/>
                </a:lnTo>
                <a:lnTo>
                  <a:pt x="581" y="644"/>
                </a:lnTo>
                <a:lnTo>
                  <a:pt x="584" y="645"/>
                </a:lnTo>
                <a:lnTo>
                  <a:pt x="585" y="649"/>
                </a:lnTo>
                <a:lnTo>
                  <a:pt x="589" y="657"/>
                </a:lnTo>
                <a:lnTo>
                  <a:pt x="591" y="660"/>
                </a:lnTo>
                <a:lnTo>
                  <a:pt x="592" y="664"/>
                </a:lnTo>
                <a:lnTo>
                  <a:pt x="596" y="675"/>
                </a:lnTo>
                <a:lnTo>
                  <a:pt x="600" y="675"/>
                </a:lnTo>
                <a:lnTo>
                  <a:pt x="625" y="669"/>
                </a:lnTo>
                <a:lnTo>
                  <a:pt x="629" y="667"/>
                </a:lnTo>
                <a:lnTo>
                  <a:pt x="645" y="661"/>
                </a:lnTo>
                <a:lnTo>
                  <a:pt x="660" y="675"/>
                </a:lnTo>
                <a:lnTo>
                  <a:pt x="662" y="702"/>
                </a:lnTo>
                <a:lnTo>
                  <a:pt x="678" y="720"/>
                </a:lnTo>
                <a:lnTo>
                  <a:pt x="679" y="732"/>
                </a:lnTo>
                <a:lnTo>
                  <a:pt x="679" y="739"/>
                </a:lnTo>
                <a:lnTo>
                  <a:pt x="681" y="759"/>
                </a:lnTo>
                <a:lnTo>
                  <a:pt x="681" y="773"/>
                </a:lnTo>
                <a:lnTo>
                  <a:pt x="682" y="780"/>
                </a:lnTo>
                <a:lnTo>
                  <a:pt x="655" y="789"/>
                </a:lnTo>
                <a:lnTo>
                  <a:pt x="632" y="797"/>
                </a:lnTo>
                <a:lnTo>
                  <a:pt x="607" y="810"/>
                </a:lnTo>
                <a:lnTo>
                  <a:pt x="603" y="811"/>
                </a:lnTo>
                <a:lnTo>
                  <a:pt x="592" y="815"/>
                </a:lnTo>
                <a:lnTo>
                  <a:pt x="572" y="814"/>
                </a:lnTo>
                <a:lnTo>
                  <a:pt x="569" y="814"/>
                </a:lnTo>
                <a:lnTo>
                  <a:pt x="562" y="808"/>
                </a:lnTo>
                <a:lnTo>
                  <a:pt x="562" y="803"/>
                </a:lnTo>
                <a:lnTo>
                  <a:pt x="558" y="796"/>
                </a:lnTo>
                <a:lnTo>
                  <a:pt x="553" y="789"/>
                </a:lnTo>
                <a:lnTo>
                  <a:pt x="546" y="784"/>
                </a:lnTo>
                <a:lnTo>
                  <a:pt x="521" y="780"/>
                </a:lnTo>
                <a:lnTo>
                  <a:pt x="517" y="780"/>
                </a:lnTo>
                <a:lnTo>
                  <a:pt x="497" y="785"/>
                </a:lnTo>
                <a:lnTo>
                  <a:pt x="480" y="811"/>
                </a:lnTo>
                <a:lnTo>
                  <a:pt x="502" y="816"/>
                </a:lnTo>
                <a:lnTo>
                  <a:pt x="536" y="821"/>
                </a:lnTo>
                <a:lnTo>
                  <a:pt x="562" y="823"/>
                </a:lnTo>
                <a:lnTo>
                  <a:pt x="570" y="855"/>
                </a:lnTo>
                <a:lnTo>
                  <a:pt x="569" y="860"/>
                </a:lnTo>
                <a:lnTo>
                  <a:pt x="564" y="879"/>
                </a:lnTo>
                <a:lnTo>
                  <a:pt x="547" y="895"/>
                </a:lnTo>
                <a:lnTo>
                  <a:pt x="543" y="898"/>
                </a:lnTo>
                <a:lnTo>
                  <a:pt x="536" y="902"/>
                </a:lnTo>
                <a:lnTo>
                  <a:pt x="532" y="904"/>
                </a:lnTo>
                <a:lnTo>
                  <a:pt x="519" y="908"/>
                </a:lnTo>
                <a:lnTo>
                  <a:pt x="513" y="917"/>
                </a:lnTo>
                <a:lnTo>
                  <a:pt x="509" y="940"/>
                </a:lnTo>
                <a:lnTo>
                  <a:pt x="509" y="946"/>
                </a:lnTo>
                <a:lnTo>
                  <a:pt x="508" y="950"/>
                </a:lnTo>
                <a:lnTo>
                  <a:pt x="498" y="961"/>
                </a:lnTo>
                <a:lnTo>
                  <a:pt x="489" y="962"/>
                </a:lnTo>
                <a:lnTo>
                  <a:pt x="485" y="959"/>
                </a:lnTo>
                <a:lnTo>
                  <a:pt x="482" y="957"/>
                </a:lnTo>
                <a:lnTo>
                  <a:pt x="476" y="951"/>
                </a:lnTo>
                <a:lnTo>
                  <a:pt x="476" y="946"/>
                </a:lnTo>
                <a:lnTo>
                  <a:pt x="479" y="942"/>
                </a:lnTo>
                <a:lnTo>
                  <a:pt x="480" y="936"/>
                </a:lnTo>
                <a:lnTo>
                  <a:pt x="470" y="932"/>
                </a:lnTo>
                <a:lnTo>
                  <a:pt x="446" y="938"/>
                </a:lnTo>
                <a:lnTo>
                  <a:pt x="434" y="936"/>
                </a:lnTo>
                <a:lnTo>
                  <a:pt x="427" y="929"/>
                </a:lnTo>
                <a:lnTo>
                  <a:pt x="426" y="924"/>
                </a:lnTo>
                <a:lnTo>
                  <a:pt x="436" y="910"/>
                </a:lnTo>
                <a:lnTo>
                  <a:pt x="429" y="904"/>
                </a:lnTo>
                <a:lnTo>
                  <a:pt x="415" y="891"/>
                </a:lnTo>
                <a:lnTo>
                  <a:pt x="392" y="901"/>
                </a:lnTo>
                <a:lnTo>
                  <a:pt x="381" y="910"/>
                </a:lnTo>
                <a:lnTo>
                  <a:pt x="378" y="915"/>
                </a:lnTo>
                <a:lnTo>
                  <a:pt x="373" y="924"/>
                </a:lnTo>
                <a:lnTo>
                  <a:pt x="372" y="929"/>
                </a:lnTo>
                <a:lnTo>
                  <a:pt x="369" y="953"/>
                </a:lnTo>
                <a:lnTo>
                  <a:pt x="369" y="957"/>
                </a:lnTo>
                <a:lnTo>
                  <a:pt x="373" y="965"/>
                </a:lnTo>
                <a:lnTo>
                  <a:pt x="380" y="977"/>
                </a:lnTo>
                <a:lnTo>
                  <a:pt x="400" y="992"/>
                </a:lnTo>
                <a:lnTo>
                  <a:pt x="421" y="1014"/>
                </a:lnTo>
                <a:lnTo>
                  <a:pt x="422" y="1021"/>
                </a:lnTo>
                <a:lnTo>
                  <a:pt x="425" y="1037"/>
                </a:lnTo>
                <a:lnTo>
                  <a:pt x="422" y="1041"/>
                </a:lnTo>
                <a:lnTo>
                  <a:pt x="423" y="1045"/>
                </a:lnTo>
                <a:lnTo>
                  <a:pt x="425" y="1052"/>
                </a:lnTo>
                <a:lnTo>
                  <a:pt x="426" y="1056"/>
                </a:lnTo>
                <a:lnTo>
                  <a:pt x="430" y="1068"/>
                </a:lnTo>
                <a:lnTo>
                  <a:pt x="433" y="1083"/>
                </a:lnTo>
                <a:lnTo>
                  <a:pt x="434" y="1094"/>
                </a:lnTo>
                <a:lnTo>
                  <a:pt x="427" y="1097"/>
                </a:lnTo>
                <a:lnTo>
                  <a:pt x="421" y="1115"/>
                </a:lnTo>
                <a:lnTo>
                  <a:pt x="418" y="1120"/>
                </a:lnTo>
                <a:lnTo>
                  <a:pt x="434" y="1123"/>
                </a:lnTo>
                <a:lnTo>
                  <a:pt x="444" y="1126"/>
                </a:lnTo>
                <a:lnTo>
                  <a:pt x="449" y="1128"/>
                </a:lnTo>
                <a:lnTo>
                  <a:pt x="456" y="1134"/>
                </a:lnTo>
                <a:lnTo>
                  <a:pt x="472" y="1143"/>
                </a:lnTo>
                <a:lnTo>
                  <a:pt x="482" y="1147"/>
                </a:lnTo>
                <a:lnTo>
                  <a:pt x="482" y="1147"/>
                </a:lnTo>
                <a:lnTo>
                  <a:pt x="480" y="1155"/>
                </a:lnTo>
                <a:lnTo>
                  <a:pt x="490" y="1153"/>
                </a:lnTo>
                <a:lnTo>
                  <a:pt x="497" y="1162"/>
                </a:lnTo>
                <a:lnTo>
                  <a:pt x="506" y="1179"/>
                </a:lnTo>
                <a:lnTo>
                  <a:pt x="513" y="1187"/>
                </a:lnTo>
                <a:lnTo>
                  <a:pt x="525" y="1200"/>
                </a:lnTo>
                <a:lnTo>
                  <a:pt x="528" y="1214"/>
                </a:lnTo>
                <a:lnTo>
                  <a:pt x="528" y="1218"/>
                </a:lnTo>
                <a:lnTo>
                  <a:pt x="531" y="1229"/>
                </a:lnTo>
                <a:lnTo>
                  <a:pt x="535" y="1232"/>
                </a:lnTo>
                <a:lnTo>
                  <a:pt x="550" y="1241"/>
                </a:lnTo>
                <a:lnTo>
                  <a:pt x="595" y="1264"/>
                </a:lnTo>
                <a:lnTo>
                  <a:pt x="614" y="1273"/>
                </a:lnTo>
                <a:lnTo>
                  <a:pt x="617" y="1283"/>
                </a:lnTo>
                <a:lnTo>
                  <a:pt x="603" y="1304"/>
                </a:lnTo>
                <a:lnTo>
                  <a:pt x="648" y="1356"/>
                </a:lnTo>
                <a:lnTo>
                  <a:pt x="652" y="1360"/>
                </a:lnTo>
                <a:lnTo>
                  <a:pt x="655" y="1362"/>
                </a:lnTo>
                <a:lnTo>
                  <a:pt x="656" y="1368"/>
                </a:lnTo>
                <a:lnTo>
                  <a:pt x="657" y="1371"/>
                </a:lnTo>
                <a:lnTo>
                  <a:pt x="657" y="1376"/>
                </a:lnTo>
                <a:lnTo>
                  <a:pt x="657" y="1377"/>
                </a:lnTo>
                <a:lnTo>
                  <a:pt x="656" y="1381"/>
                </a:lnTo>
                <a:lnTo>
                  <a:pt x="651" y="1399"/>
                </a:lnTo>
                <a:lnTo>
                  <a:pt x="649" y="1405"/>
                </a:lnTo>
                <a:lnTo>
                  <a:pt x="645" y="1416"/>
                </a:lnTo>
                <a:lnTo>
                  <a:pt x="645" y="1421"/>
                </a:lnTo>
                <a:lnTo>
                  <a:pt x="644" y="1443"/>
                </a:lnTo>
                <a:lnTo>
                  <a:pt x="622" y="1443"/>
                </a:lnTo>
                <a:lnTo>
                  <a:pt x="622" y="1443"/>
                </a:lnTo>
                <a:lnTo>
                  <a:pt x="617" y="1421"/>
                </a:lnTo>
                <a:lnTo>
                  <a:pt x="604" y="1411"/>
                </a:lnTo>
                <a:lnTo>
                  <a:pt x="592" y="1405"/>
                </a:lnTo>
                <a:lnTo>
                  <a:pt x="588" y="1402"/>
                </a:lnTo>
                <a:lnTo>
                  <a:pt x="576" y="1398"/>
                </a:lnTo>
                <a:lnTo>
                  <a:pt x="551" y="1383"/>
                </a:lnTo>
                <a:lnTo>
                  <a:pt x="542" y="1379"/>
                </a:lnTo>
                <a:lnTo>
                  <a:pt x="538" y="1376"/>
                </a:lnTo>
                <a:lnTo>
                  <a:pt x="451" y="1328"/>
                </a:lnTo>
                <a:lnTo>
                  <a:pt x="391" y="1296"/>
                </a:lnTo>
                <a:lnTo>
                  <a:pt x="362" y="1279"/>
                </a:lnTo>
                <a:lnTo>
                  <a:pt x="342" y="1267"/>
                </a:lnTo>
                <a:lnTo>
                  <a:pt x="316" y="1254"/>
                </a:lnTo>
                <a:lnTo>
                  <a:pt x="282" y="1236"/>
                </a:lnTo>
                <a:lnTo>
                  <a:pt x="212" y="1198"/>
                </a:lnTo>
                <a:lnTo>
                  <a:pt x="120" y="1146"/>
                </a:lnTo>
                <a:lnTo>
                  <a:pt x="120" y="1145"/>
                </a:lnTo>
                <a:lnTo>
                  <a:pt x="117" y="1135"/>
                </a:lnTo>
                <a:lnTo>
                  <a:pt x="111" y="1112"/>
                </a:lnTo>
                <a:lnTo>
                  <a:pt x="105" y="1106"/>
                </a:lnTo>
                <a:lnTo>
                  <a:pt x="99" y="1096"/>
                </a:lnTo>
                <a:lnTo>
                  <a:pt x="95" y="1081"/>
                </a:lnTo>
                <a:lnTo>
                  <a:pt x="99" y="1078"/>
                </a:lnTo>
                <a:lnTo>
                  <a:pt x="109" y="1072"/>
                </a:lnTo>
                <a:lnTo>
                  <a:pt x="117" y="1074"/>
                </a:lnTo>
                <a:lnTo>
                  <a:pt x="132" y="1071"/>
                </a:lnTo>
                <a:lnTo>
                  <a:pt x="158" y="1063"/>
                </a:lnTo>
                <a:lnTo>
                  <a:pt x="166" y="1060"/>
                </a:lnTo>
                <a:lnTo>
                  <a:pt x="180" y="1042"/>
                </a:lnTo>
                <a:lnTo>
                  <a:pt x="171" y="984"/>
                </a:lnTo>
                <a:lnTo>
                  <a:pt x="169" y="980"/>
                </a:lnTo>
                <a:lnTo>
                  <a:pt x="167" y="973"/>
                </a:lnTo>
                <a:lnTo>
                  <a:pt x="175" y="947"/>
                </a:lnTo>
                <a:lnTo>
                  <a:pt x="184" y="940"/>
                </a:lnTo>
                <a:lnTo>
                  <a:pt x="192" y="938"/>
                </a:lnTo>
                <a:lnTo>
                  <a:pt x="203" y="940"/>
                </a:lnTo>
                <a:lnTo>
                  <a:pt x="207" y="946"/>
                </a:lnTo>
                <a:lnTo>
                  <a:pt x="215" y="953"/>
                </a:lnTo>
                <a:lnTo>
                  <a:pt x="220" y="954"/>
                </a:lnTo>
                <a:lnTo>
                  <a:pt x="222" y="947"/>
                </a:lnTo>
                <a:lnTo>
                  <a:pt x="222" y="943"/>
                </a:lnTo>
                <a:lnTo>
                  <a:pt x="201" y="917"/>
                </a:lnTo>
                <a:lnTo>
                  <a:pt x="184" y="915"/>
                </a:lnTo>
                <a:lnTo>
                  <a:pt x="180" y="920"/>
                </a:lnTo>
                <a:lnTo>
                  <a:pt x="177" y="921"/>
                </a:lnTo>
                <a:lnTo>
                  <a:pt x="136" y="917"/>
                </a:lnTo>
                <a:lnTo>
                  <a:pt x="126" y="913"/>
                </a:lnTo>
                <a:lnTo>
                  <a:pt x="136" y="902"/>
                </a:lnTo>
                <a:lnTo>
                  <a:pt x="139" y="900"/>
                </a:lnTo>
                <a:lnTo>
                  <a:pt x="151" y="882"/>
                </a:lnTo>
                <a:lnTo>
                  <a:pt x="156" y="870"/>
                </a:lnTo>
                <a:lnTo>
                  <a:pt x="155" y="848"/>
                </a:lnTo>
                <a:lnTo>
                  <a:pt x="152" y="840"/>
                </a:lnTo>
                <a:lnTo>
                  <a:pt x="150" y="834"/>
                </a:lnTo>
                <a:lnTo>
                  <a:pt x="146" y="831"/>
                </a:lnTo>
                <a:lnTo>
                  <a:pt x="143" y="830"/>
                </a:lnTo>
                <a:lnTo>
                  <a:pt x="139" y="826"/>
                </a:lnTo>
                <a:lnTo>
                  <a:pt x="140" y="818"/>
                </a:lnTo>
                <a:lnTo>
                  <a:pt x="143" y="815"/>
                </a:lnTo>
                <a:lnTo>
                  <a:pt x="162" y="807"/>
                </a:lnTo>
                <a:lnTo>
                  <a:pt x="175" y="806"/>
                </a:lnTo>
                <a:lnTo>
                  <a:pt x="180" y="807"/>
                </a:lnTo>
                <a:lnTo>
                  <a:pt x="185" y="803"/>
                </a:lnTo>
                <a:lnTo>
                  <a:pt x="196" y="792"/>
                </a:lnTo>
                <a:lnTo>
                  <a:pt x="196" y="788"/>
                </a:lnTo>
                <a:lnTo>
                  <a:pt x="193" y="777"/>
                </a:lnTo>
                <a:lnTo>
                  <a:pt x="186" y="767"/>
                </a:lnTo>
                <a:lnTo>
                  <a:pt x="177" y="763"/>
                </a:lnTo>
                <a:lnTo>
                  <a:pt x="167" y="763"/>
                </a:lnTo>
                <a:lnTo>
                  <a:pt x="159" y="765"/>
                </a:lnTo>
                <a:lnTo>
                  <a:pt x="150" y="770"/>
                </a:lnTo>
                <a:lnTo>
                  <a:pt x="139" y="773"/>
                </a:lnTo>
                <a:lnTo>
                  <a:pt x="131" y="773"/>
                </a:lnTo>
                <a:lnTo>
                  <a:pt x="126" y="769"/>
                </a:lnTo>
                <a:lnTo>
                  <a:pt x="126" y="763"/>
                </a:lnTo>
                <a:lnTo>
                  <a:pt x="121" y="758"/>
                </a:lnTo>
                <a:lnTo>
                  <a:pt x="101" y="736"/>
                </a:lnTo>
                <a:lnTo>
                  <a:pt x="102" y="732"/>
                </a:lnTo>
                <a:lnTo>
                  <a:pt x="95" y="729"/>
                </a:lnTo>
                <a:lnTo>
                  <a:pt x="99" y="720"/>
                </a:lnTo>
                <a:lnTo>
                  <a:pt x="114" y="709"/>
                </a:lnTo>
                <a:lnTo>
                  <a:pt x="124" y="708"/>
                </a:lnTo>
                <a:lnTo>
                  <a:pt x="128" y="708"/>
                </a:lnTo>
                <a:lnTo>
                  <a:pt x="135" y="708"/>
                </a:lnTo>
                <a:lnTo>
                  <a:pt x="136" y="705"/>
                </a:lnTo>
                <a:lnTo>
                  <a:pt x="139" y="699"/>
                </a:lnTo>
                <a:lnTo>
                  <a:pt x="139" y="695"/>
                </a:lnTo>
                <a:lnTo>
                  <a:pt x="137" y="691"/>
                </a:lnTo>
                <a:lnTo>
                  <a:pt x="135" y="688"/>
                </a:lnTo>
                <a:lnTo>
                  <a:pt x="132" y="679"/>
                </a:lnTo>
                <a:lnTo>
                  <a:pt x="133" y="678"/>
                </a:lnTo>
                <a:lnTo>
                  <a:pt x="143" y="672"/>
                </a:lnTo>
                <a:lnTo>
                  <a:pt x="144" y="667"/>
                </a:lnTo>
                <a:lnTo>
                  <a:pt x="146" y="660"/>
                </a:lnTo>
                <a:lnTo>
                  <a:pt x="148" y="654"/>
                </a:lnTo>
                <a:lnTo>
                  <a:pt x="151" y="652"/>
                </a:lnTo>
                <a:lnTo>
                  <a:pt x="154" y="650"/>
                </a:lnTo>
                <a:lnTo>
                  <a:pt x="158" y="649"/>
                </a:lnTo>
                <a:lnTo>
                  <a:pt x="161" y="646"/>
                </a:lnTo>
                <a:lnTo>
                  <a:pt x="167" y="633"/>
                </a:lnTo>
                <a:lnTo>
                  <a:pt x="169" y="595"/>
                </a:lnTo>
                <a:lnTo>
                  <a:pt x="166" y="563"/>
                </a:lnTo>
                <a:lnTo>
                  <a:pt x="158" y="540"/>
                </a:lnTo>
                <a:lnTo>
                  <a:pt x="154" y="531"/>
                </a:lnTo>
                <a:lnTo>
                  <a:pt x="148" y="517"/>
                </a:lnTo>
                <a:lnTo>
                  <a:pt x="148" y="513"/>
                </a:lnTo>
                <a:lnTo>
                  <a:pt x="148" y="509"/>
                </a:lnTo>
                <a:lnTo>
                  <a:pt x="152" y="490"/>
                </a:lnTo>
                <a:lnTo>
                  <a:pt x="141" y="477"/>
                </a:lnTo>
                <a:lnTo>
                  <a:pt x="133" y="462"/>
                </a:lnTo>
                <a:lnTo>
                  <a:pt x="132" y="460"/>
                </a:lnTo>
                <a:lnTo>
                  <a:pt x="132" y="445"/>
                </a:lnTo>
                <a:lnTo>
                  <a:pt x="126" y="434"/>
                </a:lnTo>
                <a:lnTo>
                  <a:pt x="120" y="430"/>
                </a:lnTo>
                <a:lnTo>
                  <a:pt x="114" y="433"/>
                </a:lnTo>
                <a:lnTo>
                  <a:pt x="111" y="433"/>
                </a:lnTo>
                <a:lnTo>
                  <a:pt x="99" y="420"/>
                </a:lnTo>
                <a:lnTo>
                  <a:pt x="98" y="408"/>
                </a:lnTo>
                <a:lnTo>
                  <a:pt x="95" y="396"/>
                </a:lnTo>
                <a:lnTo>
                  <a:pt x="94" y="392"/>
                </a:lnTo>
                <a:lnTo>
                  <a:pt x="91" y="389"/>
                </a:lnTo>
                <a:lnTo>
                  <a:pt x="86" y="385"/>
                </a:lnTo>
                <a:lnTo>
                  <a:pt x="76" y="369"/>
                </a:lnTo>
                <a:lnTo>
                  <a:pt x="68" y="345"/>
                </a:lnTo>
                <a:lnTo>
                  <a:pt x="68" y="329"/>
                </a:lnTo>
                <a:lnTo>
                  <a:pt x="73" y="326"/>
                </a:lnTo>
                <a:lnTo>
                  <a:pt x="76" y="322"/>
                </a:lnTo>
                <a:lnTo>
                  <a:pt x="79" y="307"/>
                </a:lnTo>
                <a:lnTo>
                  <a:pt x="79" y="298"/>
                </a:lnTo>
                <a:lnTo>
                  <a:pt x="64" y="287"/>
                </a:lnTo>
                <a:lnTo>
                  <a:pt x="61" y="285"/>
                </a:lnTo>
                <a:lnTo>
                  <a:pt x="38" y="279"/>
                </a:lnTo>
                <a:lnTo>
                  <a:pt x="31" y="268"/>
                </a:lnTo>
                <a:lnTo>
                  <a:pt x="22" y="249"/>
                </a:lnTo>
                <a:lnTo>
                  <a:pt x="16" y="226"/>
                </a:lnTo>
                <a:lnTo>
                  <a:pt x="12" y="213"/>
                </a:lnTo>
                <a:lnTo>
                  <a:pt x="9" y="209"/>
                </a:lnTo>
                <a:lnTo>
                  <a:pt x="5" y="207"/>
                </a:lnTo>
                <a:lnTo>
                  <a:pt x="0" y="204"/>
                </a:lnTo>
                <a:lnTo>
                  <a:pt x="16" y="187"/>
                </a:lnTo>
                <a:lnTo>
                  <a:pt x="64" y="141"/>
                </a:lnTo>
                <a:lnTo>
                  <a:pt x="67" y="140"/>
                </a:lnTo>
                <a:lnTo>
                  <a:pt x="67" y="140"/>
                </a:lnTo>
                <a:close/>
              </a:path>
            </a:pathLst>
          </a:custGeom>
          <a:solidFill>
            <a:schemeClr val="accent4"/>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grpSp>
        <p:nvGrpSpPr>
          <p:cNvPr id="75" name="Group 4"/>
          <p:cNvGrpSpPr>
            <a:grpSpLocks noChangeAspect="1"/>
          </p:cNvGrpSpPr>
          <p:nvPr/>
        </p:nvGrpSpPr>
        <p:grpSpPr bwMode="auto">
          <a:xfrm>
            <a:off x="990600" y="1143000"/>
            <a:ext cx="4733393" cy="5451676"/>
            <a:chOff x="852" y="586"/>
            <a:chExt cx="2603" cy="2998"/>
          </a:xfrm>
          <a:solidFill>
            <a:schemeClr val="tx1">
              <a:lumMod val="50000"/>
              <a:lumOff val="50000"/>
            </a:schemeClr>
          </a:solidFill>
        </p:grpSpPr>
        <p:sp>
          <p:nvSpPr>
            <p:cNvPr id="76" name="Freeform 5"/>
            <p:cNvSpPr>
              <a:spLocks/>
            </p:cNvSpPr>
            <p:nvPr/>
          </p:nvSpPr>
          <p:spPr bwMode="auto">
            <a:xfrm>
              <a:off x="1601" y="2011"/>
              <a:ext cx="427" cy="467"/>
            </a:xfrm>
            <a:custGeom>
              <a:avLst/>
              <a:gdLst/>
              <a:ahLst/>
              <a:cxnLst>
                <a:cxn ang="0">
                  <a:pos x="303" y="43"/>
                </a:cxn>
                <a:cxn ang="0">
                  <a:pos x="372" y="100"/>
                </a:cxn>
                <a:cxn ang="0">
                  <a:pos x="407" y="185"/>
                </a:cxn>
                <a:cxn ang="0">
                  <a:pos x="421" y="241"/>
                </a:cxn>
                <a:cxn ang="0">
                  <a:pos x="418" y="288"/>
                </a:cxn>
                <a:cxn ang="0">
                  <a:pos x="376" y="302"/>
                </a:cxn>
                <a:cxn ang="0">
                  <a:pos x="363" y="293"/>
                </a:cxn>
                <a:cxn ang="0">
                  <a:pos x="358" y="289"/>
                </a:cxn>
                <a:cxn ang="0">
                  <a:pos x="348" y="292"/>
                </a:cxn>
                <a:cxn ang="0">
                  <a:pos x="342" y="322"/>
                </a:cxn>
                <a:cxn ang="0">
                  <a:pos x="367" y="361"/>
                </a:cxn>
                <a:cxn ang="0">
                  <a:pos x="373" y="361"/>
                </a:cxn>
                <a:cxn ang="0">
                  <a:pos x="384" y="355"/>
                </a:cxn>
                <a:cxn ang="0">
                  <a:pos x="390" y="379"/>
                </a:cxn>
                <a:cxn ang="0">
                  <a:pos x="366" y="396"/>
                </a:cxn>
                <a:cxn ang="0">
                  <a:pos x="357" y="390"/>
                </a:cxn>
                <a:cxn ang="0">
                  <a:pos x="322" y="403"/>
                </a:cxn>
                <a:cxn ang="0">
                  <a:pos x="321" y="410"/>
                </a:cxn>
                <a:cxn ang="0">
                  <a:pos x="311" y="444"/>
                </a:cxn>
                <a:cxn ang="0">
                  <a:pos x="297" y="433"/>
                </a:cxn>
                <a:cxn ang="0">
                  <a:pos x="197" y="425"/>
                </a:cxn>
                <a:cxn ang="0">
                  <a:pos x="157" y="467"/>
                </a:cxn>
                <a:cxn ang="0">
                  <a:pos x="96" y="451"/>
                </a:cxn>
                <a:cxn ang="0">
                  <a:pos x="117" y="407"/>
                </a:cxn>
                <a:cxn ang="0">
                  <a:pos x="127" y="403"/>
                </a:cxn>
                <a:cxn ang="0">
                  <a:pos x="125" y="378"/>
                </a:cxn>
                <a:cxn ang="0">
                  <a:pos x="109" y="314"/>
                </a:cxn>
                <a:cxn ang="0">
                  <a:pos x="106" y="293"/>
                </a:cxn>
                <a:cxn ang="0">
                  <a:pos x="111" y="286"/>
                </a:cxn>
                <a:cxn ang="0">
                  <a:pos x="102" y="241"/>
                </a:cxn>
                <a:cxn ang="0">
                  <a:pos x="19" y="168"/>
                </a:cxn>
                <a:cxn ang="0">
                  <a:pos x="1" y="126"/>
                </a:cxn>
                <a:cxn ang="0">
                  <a:pos x="6" y="78"/>
                </a:cxn>
                <a:cxn ang="0">
                  <a:pos x="10" y="64"/>
                </a:cxn>
                <a:cxn ang="0">
                  <a:pos x="25" y="35"/>
                </a:cxn>
                <a:cxn ang="0">
                  <a:pos x="91" y="0"/>
                </a:cxn>
                <a:cxn ang="0">
                  <a:pos x="131" y="38"/>
                </a:cxn>
                <a:cxn ang="0">
                  <a:pos x="112" y="66"/>
                </a:cxn>
                <a:cxn ang="0">
                  <a:pos x="151" y="91"/>
                </a:cxn>
                <a:cxn ang="0">
                  <a:pos x="219" y="86"/>
                </a:cxn>
                <a:cxn ang="0">
                  <a:pos x="216" y="102"/>
                </a:cxn>
                <a:cxn ang="0">
                  <a:pos x="213" y="106"/>
                </a:cxn>
                <a:cxn ang="0">
                  <a:pos x="211" y="116"/>
                </a:cxn>
                <a:cxn ang="0">
                  <a:pos x="228" y="136"/>
                </a:cxn>
                <a:cxn ang="0">
                  <a:pos x="253" y="138"/>
                </a:cxn>
                <a:cxn ang="0">
                  <a:pos x="275" y="106"/>
                </a:cxn>
                <a:cxn ang="0">
                  <a:pos x="283" y="50"/>
                </a:cxn>
              </a:cxnLst>
              <a:rect l="0" t="0" r="r" b="b"/>
              <a:pathLst>
                <a:path w="427" h="467">
                  <a:moveTo>
                    <a:pt x="293" y="34"/>
                  </a:moveTo>
                  <a:lnTo>
                    <a:pt x="293" y="36"/>
                  </a:lnTo>
                  <a:lnTo>
                    <a:pt x="303" y="43"/>
                  </a:lnTo>
                  <a:lnTo>
                    <a:pt x="328" y="64"/>
                  </a:lnTo>
                  <a:lnTo>
                    <a:pt x="370" y="92"/>
                  </a:lnTo>
                  <a:lnTo>
                    <a:pt x="372" y="100"/>
                  </a:lnTo>
                  <a:lnTo>
                    <a:pt x="393" y="149"/>
                  </a:lnTo>
                  <a:lnTo>
                    <a:pt x="406" y="180"/>
                  </a:lnTo>
                  <a:lnTo>
                    <a:pt x="407" y="185"/>
                  </a:lnTo>
                  <a:lnTo>
                    <a:pt x="407" y="203"/>
                  </a:lnTo>
                  <a:lnTo>
                    <a:pt x="407" y="216"/>
                  </a:lnTo>
                  <a:lnTo>
                    <a:pt x="421" y="241"/>
                  </a:lnTo>
                  <a:lnTo>
                    <a:pt x="427" y="283"/>
                  </a:lnTo>
                  <a:lnTo>
                    <a:pt x="426" y="284"/>
                  </a:lnTo>
                  <a:lnTo>
                    <a:pt x="418" y="288"/>
                  </a:lnTo>
                  <a:lnTo>
                    <a:pt x="387" y="299"/>
                  </a:lnTo>
                  <a:lnTo>
                    <a:pt x="378" y="302"/>
                  </a:lnTo>
                  <a:lnTo>
                    <a:pt x="376" y="302"/>
                  </a:lnTo>
                  <a:lnTo>
                    <a:pt x="373" y="302"/>
                  </a:lnTo>
                  <a:lnTo>
                    <a:pt x="366" y="296"/>
                  </a:lnTo>
                  <a:lnTo>
                    <a:pt x="363" y="293"/>
                  </a:lnTo>
                  <a:lnTo>
                    <a:pt x="361" y="292"/>
                  </a:lnTo>
                  <a:lnTo>
                    <a:pt x="359" y="289"/>
                  </a:lnTo>
                  <a:lnTo>
                    <a:pt x="358" y="289"/>
                  </a:lnTo>
                  <a:lnTo>
                    <a:pt x="355" y="289"/>
                  </a:lnTo>
                  <a:lnTo>
                    <a:pt x="352" y="289"/>
                  </a:lnTo>
                  <a:lnTo>
                    <a:pt x="348" y="292"/>
                  </a:lnTo>
                  <a:lnTo>
                    <a:pt x="346" y="293"/>
                  </a:lnTo>
                  <a:lnTo>
                    <a:pt x="346" y="299"/>
                  </a:lnTo>
                  <a:lnTo>
                    <a:pt x="342" y="322"/>
                  </a:lnTo>
                  <a:lnTo>
                    <a:pt x="342" y="325"/>
                  </a:lnTo>
                  <a:lnTo>
                    <a:pt x="365" y="358"/>
                  </a:lnTo>
                  <a:lnTo>
                    <a:pt x="367" y="361"/>
                  </a:lnTo>
                  <a:lnTo>
                    <a:pt x="369" y="362"/>
                  </a:lnTo>
                  <a:lnTo>
                    <a:pt x="371" y="362"/>
                  </a:lnTo>
                  <a:lnTo>
                    <a:pt x="373" y="361"/>
                  </a:lnTo>
                  <a:lnTo>
                    <a:pt x="376" y="360"/>
                  </a:lnTo>
                  <a:lnTo>
                    <a:pt x="383" y="355"/>
                  </a:lnTo>
                  <a:lnTo>
                    <a:pt x="384" y="355"/>
                  </a:lnTo>
                  <a:lnTo>
                    <a:pt x="387" y="358"/>
                  </a:lnTo>
                  <a:lnTo>
                    <a:pt x="388" y="360"/>
                  </a:lnTo>
                  <a:lnTo>
                    <a:pt x="390" y="379"/>
                  </a:lnTo>
                  <a:lnTo>
                    <a:pt x="384" y="385"/>
                  </a:lnTo>
                  <a:lnTo>
                    <a:pt x="370" y="398"/>
                  </a:lnTo>
                  <a:lnTo>
                    <a:pt x="366" y="396"/>
                  </a:lnTo>
                  <a:lnTo>
                    <a:pt x="360" y="391"/>
                  </a:lnTo>
                  <a:lnTo>
                    <a:pt x="358" y="390"/>
                  </a:lnTo>
                  <a:lnTo>
                    <a:pt x="357" y="390"/>
                  </a:lnTo>
                  <a:lnTo>
                    <a:pt x="333" y="394"/>
                  </a:lnTo>
                  <a:lnTo>
                    <a:pt x="327" y="398"/>
                  </a:lnTo>
                  <a:lnTo>
                    <a:pt x="322" y="403"/>
                  </a:lnTo>
                  <a:lnTo>
                    <a:pt x="321" y="404"/>
                  </a:lnTo>
                  <a:lnTo>
                    <a:pt x="321" y="408"/>
                  </a:lnTo>
                  <a:lnTo>
                    <a:pt x="321" y="410"/>
                  </a:lnTo>
                  <a:lnTo>
                    <a:pt x="322" y="413"/>
                  </a:lnTo>
                  <a:lnTo>
                    <a:pt x="312" y="443"/>
                  </a:lnTo>
                  <a:lnTo>
                    <a:pt x="311" y="444"/>
                  </a:lnTo>
                  <a:lnTo>
                    <a:pt x="309" y="446"/>
                  </a:lnTo>
                  <a:lnTo>
                    <a:pt x="307" y="446"/>
                  </a:lnTo>
                  <a:lnTo>
                    <a:pt x="297" y="433"/>
                  </a:lnTo>
                  <a:lnTo>
                    <a:pt x="232" y="427"/>
                  </a:lnTo>
                  <a:lnTo>
                    <a:pt x="201" y="425"/>
                  </a:lnTo>
                  <a:lnTo>
                    <a:pt x="197" y="425"/>
                  </a:lnTo>
                  <a:lnTo>
                    <a:pt x="191" y="430"/>
                  </a:lnTo>
                  <a:lnTo>
                    <a:pt x="163" y="461"/>
                  </a:lnTo>
                  <a:lnTo>
                    <a:pt x="157" y="467"/>
                  </a:lnTo>
                  <a:lnTo>
                    <a:pt x="147" y="461"/>
                  </a:lnTo>
                  <a:lnTo>
                    <a:pt x="129" y="456"/>
                  </a:lnTo>
                  <a:lnTo>
                    <a:pt x="96" y="451"/>
                  </a:lnTo>
                  <a:lnTo>
                    <a:pt x="101" y="438"/>
                  </a:lnTo>
                  <a:lnTo>
                    <a:pt x="113" y="406"/>
                  </a:lnTo>
                  <a:lnTo>
                    <a:pt x="117" y="407"/>
                  </a:lnTo>
                  <a:lnTo>
                    <a:pt x="121" y="407"/>
                  </a:lnTo>
                  <a:lnTo>
                    <a:pt x="126" y="404"/>
                  </a:lnTo>
                  <a:lnTo>
                    <a:pt x="127" y="403"/>
                  </a:lnTo>
                  <a:lnTo>
                    <a:pt x="127" y="400"/>
                  </a:lnTo>
                  <a:lnTo>
                    <a:pt x="127" y="397"/>
                  </a:lnTo>
                  <a:lnTo>
                    <a:pt x="125" y="378"/>
                  </a:lnTo>
                  <a:lnTo>
                    <a:pt x="119" y="348"/>
                  </a:lnTo>
                  <a:lnTo>
                    <a:pt x="113" y="323"/>
                  </a:lnTo>
                  <a:lnTo>
                    <a:pt x="109" y="314"/>
                  </a:lnTo>
                  <a:lnTo>
                    <a:pt x="107" y="304"/>
                  </a:lnTo>
                  <a:lnTo>
                    <a:pt x="106" y="295"/>
                  </a:lnTo>
                  <a:lnTo>
                    <a:pt x="106" y="293"/>
                  </a:lnTo>
                  <a:lnTo>
                    <a:pt x="106" y="292"/>
                  </a:lnTo>
                  <a:lnTo>
                    <a:pt x="108" y="288"/>
                  </a:lnTo>
                  <a:lnTo>
                    <a:pt x="111" y="286"/>
                  </a:lnTo>
                  <a:lnTo>
                    <a:pt x="111" y="284"/>
                  </a:lnTo>
                  <a:lnTo>
                    <a:pt x="105" y="253"/>
                  </a:lnTo>
                  <a:lnTo>
                    <a:pt x="102" y="241"/>
                  </a:lnTo>
                  <a:lnTo>
                    <a:pt x="61" y="198"/>
                  </a:lnTo>
                  <a:lnTo>
                    <a:pt x="24" y="170"/>
                  </a:lnTo>
                  <a:lnTo>
                    <a:pt x="19" y="168"/>
                  </a:lnTo>
                  <a:lnTo>
                    <a:pt x="9" y="144"/>
                  </a:lnTo>
                  <a:lnTo>
                    <a:pt x="3" y="132"/>
                  </a:lnTo>
                  <a:lnTo>
                    <a:pt x="1" y="126"/>
                  </a:lnTo>
                  <a:lnTo>
                    <a:pt x="1" y="122"/>
                  </a:lnTo>
                  <a:lnTo>
                    <a:pt x="0" y="120"/>
                  </a:lnTo>
                  <a:lnTo>
                    <a:pt x="6" y="78"/>
                  </a:lnTo>
                  <a:lnTo>
                    <a:pt x="6" y="74"/>
                  </a:lnTo>
                  <a:lnTo>
                    <a:pt x="9" y="66"/>
                  </a:lnTo>
                  <a:lnTo>
                    <a:pt x="10" y="64"/>
                  </a:lnTo>
                  <a:lnTo>
                    <a:pt x="18" y="44"/>
                  </a:lnTo>
                  <a:lnTo>
                    <a:pt x="21" y="40"/>
                  </a:lnTo>
                  <a:lnTo>
                    <a:pt x="25" y="35"/>
                  </a:lnTo>
                  <a:lnTo>
                    <a:pt x="46" y="19"/>
                  </a:lnTo>
                  <a:lnTo>
                    <a:pt x="89" y="0"/>
                  </a:lnTo>
                  <a:lnTo>
                    <a:pt x="91" y="0"/>
                  </a:lnTo>
                  <a:lnTo>
                    <a:pt x="93" y="1"/>
                  </a:lnTo>
                  <a:lnTo>
                    <a:pt x="117" y="24"/>
                  </a:lnTo>
                  <a:lnTo>
                    <a:pt x="131" y="38"/>
                  </a:lnTo>
                  <a:lnTo>
                    <a:pt x="112" y="62"/>
                  </a:lnTo>
                  <a:lnTo>
                    <a:pt x="112" y="65"/>
                  </a:lnTo>
                  <a:lnTo>
                    <a:pt x="112" y="66"/>
                  </a:lnTo>
                  <a:lnTo>
                    <a:pt x="114" y="73"/>
                  </a:lnTo>
                  <a:lnTo>
                    <a:pt x="127" y="88"/>
                  </a:lnTo>
                  <a:lnTo>
                    <a:pt x="151" y="91"/>
                  </a:lnTo>
                  <a:lnTo>
                    <a:pt x="195" y="80"/>
                  </a:lnTo>
                  <a:lnTo>
                    <a:pt x="199" y="79"/>
                  </a:lnTo>
                  <a:lnTo>
                    <a:pt x="219" y="86"/>
                  </a:lnTo>
                  <a:lnTo>
                    <a:pt x="219" y="88"/>
                  </a:lnTo>
                  <a:lnTo>
                    <a:pt x="217" y="97"/>
                  </a:lnTo>
                  <a:lnTo>
                    <a:pt x="216" y="102"/>
                  </a:lnTo>
                  <a:lnTo>
                    <a:pt x="215" y="103"/>
                  </a:lnTo>
                  <a:lnTo>
                    <a:pt x="214" y="106"/>
                  </a:lnTo>
                  <a:lnTo>
                    <a:pt x="213" y="106"/>
                  </a:lnTo>
                  <a:lnTo>
                    <a:pt x="209" y="107"/>
                  </a:lnTo>
                  <a:lnTo>
                    <a:pt x="209" y="108"/>
                  </a:lnTo>
                  <a:lnTo>
                    <a:pt x="211" y="116"/>
                  </a:lnTo>
                  <a:lnTo>
                    <a:pt x="222" y="128"/>
                  </a:lnTo>
                  <a:lnTo>
                    <a:pt x="225" y="132"/>
                  </a:lnTo>
                  <a:lnTo>
                    <a:pt x="228" y="136"/>
                  </a:lnTo>
                  <a:lnTo>
                    <a:pt x="233" y="138"/>
                  </a:lnTo>
                  <a:lnTo>
                    <a:pt x="235" y="139"/>
                  </a:lnTo>
                  <a:lnTo>
                    <a:pt x="253" y="138"/>
                  </a:lnTo>
                  <a:lnTo>
                    <a:pt x="271" y="116"/>
                  </a:lnTo>
                  <a:lnTo>
                    <a:pt x="274" y="113"/>
                  </a:lnTo>
                  <a:lnTo>
                    <a:pt x="275" y="106"/>
                  </a:lnTo>
                  <a:lnTo>
                    <a:pt x="276" y="97"/>
                  </a:lnTo>
                  <a:lnTo>
                    <a:pt x="276" y="96"/>
                  </a:lnTo>
                  <a:lnTo>
                    <a:pt x="283" y="50"/>
                  </a:lnTo>
                  <a:lnTo>
                    <a:pt x="293" y="34"/>
                  </a:lnTo>
                  <a:close/>
                </a:path>
              </a:pathLst>
            </a:custGeom>
            <a:solidFill>
              <a:schemeClr val="accent4"/>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7" name="Freeform 6"/>
            <p:cNvSpPr>
              <a:spLocks noEditPoints="1"/>
            </p:cNvSpPr>
            <p:nvPr/>
          </p:nvSpPr>
          <p:spPr bwMode="auto">
            <a:xfrm>
              <a:off x="2062" y="2053"/>
              <a:ext cx="1304" cy="1531"/>
            </a:xfrm>
            <a:custGeom>
              <a:avLst/>
              <a:gdLst/>
              <a:ahLst/>
              <a:cxnLst>
                <a:cxn ang="0">
                  <a:pos x="528" y="1531"/>
                </a:cxn>
                <a:cxn ang="0">
                  <a:pos x="293" y="1362"/>
                </a:cxn>
                <a:cxn ang="0">
                  <a:pos x="55" y="1184"/>
                </a:cxn>
                <a:cxn ang="0">
                  <a:pos x="47" y="1157"/>
                </a:cxn>
                <a:cxn ang="0">
                  <a:pos x="7" y="1149"/>
                </a:cxn>
                <a:cxn ang="0">
                  <a:pos x="4" y="1115"/>
                </a:cxn>
                <a:cxn ang="0">
                  <a:pos x="32" y="1043"/>
                </a:cxn>
                <a:cxn ang="0">
                  <a:pos x="82" y="989"/>
                </a:cxn>
                <a:cxn ang="0">
                  <a:pos x="106" y="909"/>
                </a:cxn>
                <a:cxn ang="0">
                  <a:pos x="219" y="907"/>
                </a:cxn>
                <a:cxn ang="0">
                  <a:pos x="246" y="953"/>
                </a:cxn>
                <a:cxn ang="0">
                  <a:pos x="286" y="972"/>
                </a:cxn>
                <a:cxn ang="0">
                  <a:pos x="367" y="990"/>
                </a:cxn>
                <a:cxn ang="0">
                  <a:pos x="353" y="809"/>
                </a:cxn>
                <a:cxn ang="0">
                  <a:pos x="359" y="788"/>
                </a:cxn>
                <a:cxn ang="0">
                  <a:pos x="460" y="633"/>
                </a:cxn>
                <a:cxn ang="0">
                  <a:pos x="453" y="561"/>
                </a:cxn>
                <a:cxn ang="0">
                  <a:pos x="409" y="256"/>
                </a:cxn>
                <a:cxn ang="0">
                  <a:pos x="275" y="31"/>
                </a:cxn>
                <a:cxn ang="0">
                  <a:pos x="379" y="15"/>
                </a:cxn>
                <a:cxn ang="0">
                  <a:pos x="457" y="3"/>
                </a:cxn>
                <a:cxn ang="0">
                  <a:pos x="496" y="6"/>
                </a:cxn>
                <a:cxn ang="0">
                  <a:pos x="533" y="22"/>
                </a:cxn>
                <a:cxn ang="0">
                  <a:pos x="621" y="55"/>
                </a:cxn>
                <a:cxn ang="0">
                  <a:pos x="675" y="159"/>
                </a:cxn>
                <a:cxn ang="0">
                  <a:pos x="718" y="177"/>
                </a:cxn>
                <a:cxn ang="0">
                  <a:pos x="768" y="300"/>
                </a:cxn>
                <a:cxn ang="0">
                  <a:pos x="789" y="376"/>
                </a:cxn>
                <a:cxn ang="0">
                  <a:pos x="848" y="534"/>
                </a:cxn>
                <a:cxn ang="0">
                  <a:pos x="846" y="597"/>
                </a:cxn>
                <a:cxn ang="0">
                  <a:pos x="970" y="624"/>
                </a:cxn>
                <a:cxn ang="0">
                  <a:pos x="1214" y="550"/>
                </a:cxn>
                <a:cxn ang="0">
                  <a:pos x="1304" y="544"/>
                </a:cxn>
                <a:cxn ang="0">
                  <a:pos x="1264" y="589"/>
                </a:cxn>
                <a:cxn ang="0">
                  <a:pos x="1186" y="643"/>
                </a:cxn>
                <a:cxn ang="0">
                  <a:pos x="1102" y="722"/>
                </a:cxn>
                <a:cxn ang="0">
                  <a:pos x="1108" y="751"/>
                </a:cxn>
                <a:cxn ang="0">
                  <a:pos x="1090" y="756"/>
                </a:cxn>
                <a:cxn ang="0">
                  <a:pos x="1085" y="727"/>
                </a:cxn>
                <a:cxn ang="0">
                  <a:pos x="1049" y="753"/>
                </a:cxn>
                <a:cxn ang="0">
                  <a:pos x="1061" y="773"/>
                </a:cxn>
                <a:cxn ang="0">
                  <a:pos x="1001" y="833"/>
                </a:cxn>
                <a:cxn ang="0">
                  <a:pos x="974" y="829"/>
                </a:cxn>
                <a:cxn ang="0">
                  <a:pos x="917" y="840"/>
                </a:cxn>
                <a:cxn ang="0">
                  <a:pos x="866" y="876"/>
                </a:cxn>
                <a:cxn ang="0">
                  <a:pos x="845" y="956"/>
                </a:cxn>
                <a:cxn ang="0">
                  <a:pos x="830" y="1045"/>
                </a:cxn>
                <a:cxn ang="0">
                  <a:pos x="832" y="1070"/>
                </a:cxn>
                <a:cxn ang="0">
                  <a:pos x="800" y="1093"/>
                </a:cxn>
                <a:cxn ang="0">
                  <a:pos x="749" y="1203"/>
                </a:cxn>
                <a:cxn ang="0">
                  <a:pos x="720" y="1285"/>
                </a:cxn>
                <a:cxn ang="0">
                  <a:pos x="687" y="1328"/>
                </a:cxn>
                <a:cxn ang="0">
                  <a:pos x="569" y="1521"/>
                </a:cxn>
                <a:cxn ang="0">
                  <a:pos x="1103" y="709"/>
                </a:cxn>
                <a:cxn ang="0">
                  <a:pos x="1142" y="667"/>
                </a:cxn>
                <a:cxn ang="0">
                  <a:pos x="1162" y="669"/>
                </a:cxn>
                <a:cxn ang="0">
                  <a:pos x="1176" y="685"/>
                </a:cxn>
                <a:cxn ang="0">
                  <a:pos x="1150" y="698"/>
                </a:cxn>
              </a:cxnLst>
              <a:rect l="0" t="0" r="r" b="b"/>
              <a:pathLst>
                <a:path w="1304" h="1531">
                  <a:moveTo>
                    <a:pt x="569" y="1521"/>
                  </a:moveTo>
                  <a:lnTo>
                    <a:pt x="563" y="1511"/>
                  </a:lnTo>
                  <a:lnTo>
                    <a:pt x="561" y="1507"/>
                  </a:lnTo>
                  <a:lnTo>
                    <a:pt x="546" y="1512"/>
                  </a:lnTo>
                  <a:lnTo>
                    <a:pt x="528" y="1531"/>
                  </a:lnTo>
                  <a:lnTo>
                    <a:pt x="515" y="1521"/>
                  </a:lnTo>
                  <a:lnTo>
                    <a:pt x="474" y="1491"/>
                  </a:lnTo>
                  <a:lnTo>
                    <a:pt x="370" y="1417"/>
                  </a:lnTo>
                  <a:lnTo>
                    <a:pt x="337" y="1394"/>
                  </a:lnTo>
                  <a:lnTo>
                    <a:pt x="293" y="1362"/>
                  </a:lnTo>
                  <a:lnTo>
                    <a:pt x="270" y="1345"/>
                  </a:lnTo>
                  <a:lnTo>
                    <a:pt x="83" y="1212"/>
                  </a:lnTo>
                  <a:lnTo>
                    <a:pt x="61" y="1195"/>
                  </a:lnTo>
                  <a:lnTo>
                    <a:pt x="60" y="1195"/>
                  </a:lnTo>
                  <a:lnTo>
                    <a:pt x="55" y="1184"/>
                  </a:lnTo>
                  <a:lnTo>
                    <a:pt x="54" y="1183"/>
                  </a:lnTo>
                  <a:lnTo>
                    <a:pt x="52" y="1172"/>
                  </a:lnTo>
                  <a:lnTo>
                    <a:pt x="50" y="1164"/>
                  </a:lnTo>
                  <a:lnTo>
                    <a:pt x="49" y="1160"/>
                  </a:lnTo>
                  <a:lnTo>
                    <a:pt x="47" y="1157"/>
                  </a:lnTo>
                  <a:lnTo>
                    <a:pt x="44" y="1154"/>
                  </a:lnTo>
                  <a:lnTo>
                    <a:pt x="29" y="1149"/>
                  </a:lnTo>
                  <a:lnTo>
                    <a:pt x="16" y="1149"/>
                  </a:lnTo>
                  <a:lnTo>
                    <a:pt x="10" y="1149"/>
                  </a:lnTo>
                  <a:lnTo>
                    <a:pt x="7" y="1149"/>
                  </a:lnTo>
                  <a:lnTo>
                    <a:pt x="5" y="1147"/>
                  </a:lnTo>
                  <a:lnTo>
                    <a:pt x="1" y="1129"/>
                  </a:lnTo>
                  <a:lnTo>
                    <a:pt x="0" y="1123"/>
                  </a:lnTo>
                  <a:lnTo>
                    <a:pt x="1" y="1119"/>
                  </a:lnTo>
                  <a:lnTo>
                    <a:pt x="4" y="1115"/>
                  </a:lnTo>
                  <a:lnTo>
                    <a:pt x="5" y="1112"/>
                  </a:lnTo>
                  <a:lnTo>
                    <a:pt x="30" y="1086"/>
                  </a:lnTo>
                  <a:lnTo>
                    <a:pt x="40" y="1083"/>
                  </a:lnTo>
                  <a:lnTo>
                    <a:pt x="37" y="1069"/>
                  </a:lnTo>
                  <a:lnTo>
                    <a:pt x="32" y="1043"/>
                  </a:lnTo>
                  <a:lnTo>
                    <a:pt x="36" y="1043"/>
                  </a:lnTo>
                  <a:lnTo>
                    <a:pt x="76" y="1041"/>
                  </a:lnTo>
                  <a:lnTo>
                    <a:pt x="77" y="1040"/>
                  </a:lnTo>
                  <a:lnTo>
                    <a:pt x="80" y="1001"/>
                  </a:lnTo>
                  <a:lnTo>
                    <a:pt x="82" y="989"/>
                  </a:lnTo>
                  <a:lnTo>
                    <a:pt x="89" y="966"/>
                  </a:lnTo>
                  <a:lnTo>
                    <a:pt x="91" y="956"/>
                  </a:lnTo>
                  <a:lnTo>
                    <a:pt x="102" y="920"/>
                  </a:lnTo>
                  <a:lnTo>
                    <a:pt x="104" y="912"/>
                  </a:lnTo>
                  <a:lnTo>
                    <a:pt x="106" y="909"/>
                  </a:lnTo>
                  <a:lnTo>
                    <a:pt x="114" y="913"/>
                  </a:lnTo>
                  <a:lnTo>
                    <a:pt x="171" y="885"/>
                  </a:lnTo>
                  <a:lnTo>
                    <a:pt x="189" y="890"/>
                  </a:lnTo>
                  <a:lnTo>
                    <a:pt x="217" y="906"/>
                  </a:lnTo>
                  <a:lnTo>
                    <a:pt x="219" y="907"/>
                  </a:lnTo>
                  <a:lnTo>
                    <a:pt x="223" y="911"/>
                  </a:lnTo>
                  <a:lnTo>
                    <a:pt x="226" y="915"/>
                  </a:lnTo>
                  <a:lnTo>
                    <a:pt x="238" y="935"/>
                  </a:lnTo>
                  <a:lnTo>
                    <a:pt x="245" y="948"/>
                  </a:lnTo>
                  <a:lnTo>
                    <a:pt x="246" y="953"/>
                  </a:lnTo>
                  <a:lnTo>
                    <a:pt x="247" y="955"/>
                  </a:lnTo>
                  <a:lnTo>
                    <a:pt x="251" y="957"/>
                  </a:lnTo>
                  <a:lnTo>
                    <a:pt x="252" y="959"/>
                  </a:lnTo>
                  <a:lnTo>
                    <a:pt x="282" y="974"/>
                  </a:lnTo>
                  <a:lnTo>
                    <a:pt x="286" y="972"/>
                  </a:lnTo>
                  <a:lnTo>
                    <a:pt x="301" y="967"/>
                  </a:lnTo>
                  <a:lnTo>
                    <a:pt x="310" y="969"/>
                  </a:lnTo>
                  <a:lnTo>
                    <a:pt x="315" y="972"/>
                  </a:lnTo>
                  <a:lnTo>
                    <a:pt x="325" y="977"/>
                  </a:lnTo>
                  <a:lnTo>
                    <a:pt x="367" y="990"/>
                  </a:lnTo>
                  <a:lnTo>
                    <a:pt x="395" y="996"/>
                  </a:lnTo>
                  <a:lnTo>
                    <a:pt x="455" y="992"/>
                  </a:lnTo>
                  <a:lnTo>
                    <a:pt x="477" y="989"/>
                  </a:lnTo>
                  <a:lnTo>
                    <a:pt x="414" y="896"/>
                  </a:lnTo>
                  <a:lnTo>
                    <a:pt x="353" y="809"/>
                  </a:lnTo>
                  <a:lnTo>
                    <a:pt x="345" y="795"/>
                  </a:lnTo>
                  <a:lnTo>
                    <a:pt x="339" y="786"/>
                  </a:lnTo>
                  <a:lnTo>
                    <a:pt x="346" y="787"/>
                  </a:lnTo>
                  <a:lnTo>
                    <a:pt x="353" y="788"/>
                  </a:lnTo>
                  <a:lnTo>
                    <a:pt x="359" y="788"/>
                  </a:lnTo>
                  <a:lnTo>
                    <a:pt x="361" y="787"/>
                  </a:lnTo>
                  <a:lnTo>
                    <a:pt x="369" y="783"/>
                  </a:lnTo>
                  <a:lnTo>
                    <a:pt x="395" y="763"/>
                  </a:lnTo>
                  <a:lnTo>
                    <a:pt x="424" y="705"/>
                  </a:lnTo>
                  <a:lnTo>
                    <a:pt x="460" y="633"/>
                  </a:lnTo>
                  <a:lnTo>
                    <a:pt x="454" y="601"/>
                  </a:lnTo>
                  <a:lnTo>
                    <a:pt x="451" y="588"/>
                  </a:lnTo>
                  <a:lnTo>
                    <a:pt x="449" y="579"/>
                  </a:lnTo>
                  <a:lnTo>
                    <a:pt x="447" y="566"/>
                  </a:lnTo>
                  <a:lnTo>
                    <a:pt x="453" y="561"/>
                  </a:lnTo>
                  <a:lnTo>
                    <a:pt x="461" y="554"/>
                  </a:lnTo>
                  <a:lnTo>
                    <a:pt x="461" y="549"/>
                  </a:lnTo>
                  <a:lnTo>
                    <a:pt x="461" y="379"/>
                  </a:lnTo>
                  <a:lnTo>
                    <a:pt x="461" y="369"/>
                  </a:lnTo>
                  <a:lnTo>
                    <a:pt x="409" y="256"/>
                  </a:lnTo>
                  <a:lnTo>
                    <a:pt x="372" y="195"/>
                  </a:lnTo>
                  <a:lnTo>
                    <a:pt x="361" y="177"/>
                  </a:lnTo>
                  <a:lnTo>
                    <a:pt x="348" y="154"/>
                  </a:lnTo>
                  <a:lnTo>
                    <a:pt x="341" y="141"/>
                  </a:lnTo>
                  <a:lnTo>
                    <a:pt x="275" y="31"/>
                  </a:lnTo>
                  <a:lnTo>
                    <a:pt x="268" y="16"/>
                  </a:lnTo>
                  <a:lnTo>
                    <a:pt x="316" y="1"/>
                  </a:lnTo>
                  <a:lnTo>
                    <a:pt x="318" y="1"/>
                  </a:lnTo>
                  <a:lnTo>
                    <a:pt x="348" y="8"/>
                  </a:lnTo>
                  <a:lnTo>
                    <a:pt x="379" y="15"/>
                  </a:lnTo>
                  <a:lnTo>
                    <a:pt x="407" y="15"/>
                  </a:lnTo>
                  <a:lnTo>
                    <a:pt x="431" y="15"/>
                  </a:lnTo>
                  <a:lnTo>
                    <a:pt x="436" y="14"/>
                  </a:lnTo>
                  <a:lnTo>
                    <a:pt x="448" y="8"/>
                  </a:lnTo>
                  <a:lnTo>
                    <a:pt x="457" y="3"/>
                  </a:lnTo>
                  <a:lnTo>
                    <a:pt x="463" y="1"/>
                  </a:lnTo>
                  <a:lnTo>
                    <a:pt x="467" y="1"/>
                  </a:lnTo>
                  <a:lnTo>
                    <a:pt x="475" y="0"/>
                  </a:lnTo>
                  <a:lnTo>
                    <a:pt x="487" y="3"/>
                  </a:lnTo>
                  <a:lnTo>
                    <a:pt x="496" y="6"/>
                  </a:lnTo>
                  <a:lnTo>
                    <a:pt x="499" y="7"/>
                  </a:lnTo>
                  <a:lnTo>
                    <a:pt x="503" y="9"/>
                  </a:lnTo>
                  <a:lnTo>
                    <a:pt x="508" y="14"/>
                  </a:lnTo>
                  <a:lnTo>
                    <a:pt x="514" y="18"/>
                  </a:lnTo>
                  <a:lnTo>
                    <a:pt x="533" y="22"/>
                  </a:lnTo>
                  <a:lnTo>
                    <a:pt x="546" y="25"/>
                  </a:lnTo>
                  <a:lnTo>
                    <a:pt x="567" y="31"/>
                  </a:lnTo>
                  <a:lnTo>
                    <a:pt x="613" y="49"/>
                  </a:lnTo>
                  <a:lnTo>
                    <a:pt x="618" y="52"/>
                  </a:lnTo>
                  <a:lnTo>
                    <a:pt x="621" y="55"/>
                  </a:lnTo>
                  <a:lnTo>
                    <a:pt x="651" y="87"/>
                  </a:lnTo>
                  <a:lnTo>
                    <a:pt x="671" y="110"/>
                  </a:lnTo>
                  <a:lnTo>
                    <a:pt x="672" y="128"/>
                  </a:lnTo>
                  <a:lnTo>
                    <a:pt x="675" y="159"/>
                  </a:lnTo>
                  <a:lnTo>
                    <a:pt x="675" y="159"/>
                  </a:lnTo>
                  <a:lnTo>
                    <a:pt x="697" y="171"/>
                  </a:lnTo>
                  <a:lnTo>
                    <a:pt x="701" y="172"/>
                  </a:lnTo>
                  <a:lnTo>
                    <a:pt x="711" y="174"/>
                  </a:lnTo>
                  <a:lnTo>
                    <a:pt x="713" y="175"/>
                  </a:lnTo>
                  <a:lnTo>
                    <a:pt x="718" y="177"/>
                  </a:lnTo>
                  <a:lnTo>
                    <a:pt x="727" y="183"/>
                  </a:lnTo>
                  <a:lnTo>
                    <a:pt x="729" y="184"/>
                  </a:lnTo>
                  <a:lnTo>
                    <a:pt x="731" y="188"/>
                  </a:lnTo>
                  <a:lnTo>
                    <a:pt x="737" y="201"/>
                  </a:lnTo>
                  <a:lnTo>
                    <a:pt x="768" y="300"/>
                  </a:lnTo>
                  <a:lnTo>
                    <a:pt x="774" y="319"/>
                  </a:lnTo>
                  <a:lnTo>
                    <a:pt x="784" y="366"/>
                  </a:lnTo>
                  <a:lnTo>
                    <a:pt x="785" y="369"/>
                  </a:lnTo>
                  <a:lnTo>
                    <a:pt x="786" y="372"/>
                  </a:lnTo>
                  <a:lnTo>
                    <a:pt x="789" y="376"/>
                  </a:lnTo>
                  <a:lnTo>
                    <a:pt x="796" y="384"/>
                  </a:lnTo>
                  <a:lnTo>
                    <a:pt x="798" y="385"/>
                  </a:lnTo>
                  <a:lnTo>
                    <a:pt x="810" y="445"/>
                  </a:lnTo>
                  <a:lnTo>
                    <a:pt x="815" y="492"/>
                  </a:lnTo>
                  <a:lnTo>
                    <a:pt x="848" y="534"/>
                  </a:lnTo>
                  <a:lnTo>
                    <a:pt x="848" y="535"/>
                  </a:lnTo>
                  <a:lnTo>
                    <a:pt x="846" y="548"/>
                  </a:lnTo>
                  <a:lnTo>
                    <a:pt x="846" y="562"/>
                  </a:lnTo>
                  <a:lnTo>
                    <a:pt x="845" y="565"/>
                  </a:lnTo>
                  <a:lnTo>
                    <a:pt x="846" y="597"/>
                  </a:lnTo>
                  <a:lnTo>
                    <a:pt x="846" y="600"/>
                  </a:lnTo>
                  <a:lnTo>
                    <a:pt x="852" y="641"/>
                  </a:lnTo>
                  <a:lnTo>
                    <a:pt x="860" y="673"/>
                  </a:lnTo>
                  <a:lnTo>
                    <a:pt x="896" y="657"/>
                  </a:lnTo>
                  <a:lnTo>
                    <a:pt x="970" y="624"/>
                  </a:lnTo>
                  <a:lnTo>
                    <a:pt x="1006" y="607"/>
                  </a:lnTo>
                  <a:lnTo>
                    <a:pt x="1050" y="587"/>
                  </a:lnTo>
                  <a:lnTo>
                    <a:pt x="1119" y="556"/>
                  </a:lnTo>
                  <a:lnTo>
                    <a:pt x="1142" y="555"/>
                  </a:lnTo>
                  <a:lnTo>
                    <a:pt x="1214" y="550"/>
                  </a:lnTo>
                  <a:lnTo>
                    <a:pt x="1240" y="549"/>
                  </a:lnTo>
                  <a:lnTo>
                    <a:pt x="1268" y="548"/>
                  </a:lnTo>
                  <a:lnTo>
                    <a:pt x="1284" y="547"/>
                  </a:lnTo>
                  <a:lnTo>
                    <a:pt x="1299" y="546"/>
                  </a:lnTo>
                  <a:lnTo>
                    <a:pt x="1304" y="544"/>
                  </a:lnTo>
                  <a:lnTo>
                    <a:pt x="1300" y="548"/>
                  </a:lnTo>
                  <a:lnTo>
                    <a:pt x="1295" y="552"/>
                  </a:lnTo>
                  <a:lnTo>
                    <a:pt x="1277" y="571"/>
                  </a:lnTo>
                  <a:lnTo>
                    <a:pt x="1270" y="580"/>
                  </a:lnTo>
                  <a:lnTo>
                    <a:pt x="1264" y="589"/>
                  </a:lnTo>
                  <a:lnTo>
                    <a:pt x="1263" y="595"/>
                  </a:lnTo>
                  <a:lnTo>
                    <a:pt x="1257" y="603"/>
                  </a:lnTo>
                  <a:lnTo>
                    <a:pt x="1224" y="638"/>
                  </a:lnTo>
                  <a:lnTo>
                    <a:pt x="1212" y="642"/>
                  </a:lnTo>
                  <a:lnTo>
                    <a:pt x="1186" y="643"/>
                  </a:lnTo>
                  <a:lnTo>
                    <a:pt x="1155" y="647"/>
                  </a:lnTo>
                  <a:lnTo>
                    <a:pt x="1118" y="663"/>
                  </a:lnTo>
                  <a:lnTo>
                    <a:pt x="1084" y="659"/>
                  </a:lnTo>
                  <a:lnTo>
                    <a:pt x="1091" y="692"/>
                  </a:lnTo>
                  <a:lnTo>
                    <a:pt x="1102" y="722"/>
                  </a:lnTo>
                  <a:lnTo>
                    <a:pt x="1109" y="727"/>
                  </a:lnTo>
                  <a:lnTo>
                    <a:pt x="1112" y="729"/>
                  </a:lnTo>
                  <a:lnTo>
                    <a:pt x="1114" y="735"/>
                  </a:lnTo>
                  <a:lnTo>
                    <a:pt x="1114" y="738"/>
                  </a:lnTo>
                  <a:lnTo>
                    <a:pt x="1108" y="751"/>
                  </a:lnTo>
                  <a:lnTo>
                    <a:pt x="1106" y="753"/>
                  </a:lnTo>
                  <a:lnTo>
                    <a:pt x="1103" y="756"/>
                  </a:lnTo>
                  <a:lnTo>
                    <a:pt x="1097" y="758"/>
                  </a:lnTo>
                  <a:lnTo>
                    <a:pt x="1094" y="758"/>
                  </a:lnTo>
                  <a:lnTo>
                    <a:pt x="1090" y="756"/>
                  </a:lnTo>
                  <a:lnTo>
                    <a:pt x="1090" y="753"/>
                  </a:lnTo>
                  <a:lnTo>
                    <a:pt x="1092" y="751"/>
                  </a:lnTo>
                  <a:lnTo>
                    <a:pt x="1095" y="750"/>
                  </a:lnTo>
                  <a:lnTo>
                    <a:pt x="1096" y="745"/>
                  </a:lnTo>
                  <a:lnTo>
                    <a:pt x="1085" y="727"/>
                  </a:lnTo>
                  <a:lnTo>
                    <a:pt x="1083" y="727"/>
                  </a:lnTo>
                  <a:lnTo>
                    <a:pt x="1072" y="729"/>
                  </a:lnTo>
                  <a:lnTo>
                    <a:pt x="1067" y="734"/>
                  </a:lnTo>
                  <a:lnTo>
                    <a:pt x="1050" y="749"/>
                  </a:lnTo>
                  <a:lnTo>
                    <a:pt x="1049" y="753"/>
                  </a:lnTo>
                  <a:lnTo>
                    <a:pt x="1049" y="759"/>
                  </a:lnTo>
                  <a:lnTo>
                    <a:pt x="1049" y="763"/>
                  </a:lnTo>
                  <a:lnTo>
                    <a:pt x="1056" y="769"/>
                  </a:lnTo>
                  <a:lnTo>
                    <a:pt x="1059" y="770"/>
                  </a:lnTo>
                  <a:lnTo>
                    <a:pt x="1061" y="773"/>
                  </a:lnTo>
                  <a:lnTo>
                    <a:pt x="1062" y="776"/>
                  </a:lnTo>
                  <a:lnTo>
                    <a:pt x="1061" y="780"/>
                  </a:lnTo>
                  <a:lnTo>
                    <a:pt x="1060" y="782"/>
                  </a:lnTo>
                  <a:lnTo>
                    <a:pt x="1058" y="785"/>
                  </a:lnTo>
                  <a:lnTo>
                    <a:pt x="1001" y="833"/>
                  </a:lnTo>
                  <a:lnTo>
                    <a:pt x="998" y="835"/>
                  </a:lnTo>
                  <a:lnTo>
                    <a:pt x="994" y="835"/>
                  </a:lnTo>
                  <a:lnTo>
                    <a:pt x="986" y="835"/>
                  </a:lnTo>
                  <a:lnTo>
                    <a:pt x="980" y="833"/>
                  </a:lnTo>
                  <a:lnTo>
                    <a:pt x="974" y="829"/>
                  </a:lnTo>
                  <a:lnTo>
                    <a:pt x="968" y="825"/>
                  </a:lnTo>
                  <a:lnTo>
                    <a:pt x="965" y="825"/>
                  </a:lnTo>
                  <a:lnTo>
                    <a:pt x="951" y="828"/>
                  </a:lnTo>
                  <a:lnTo>
                    <a:pt x="930" y="835"/>
                  </a:lnTo>
                  <a:lnTo>
                    <a:pt x="917" y="840"/>
                  </a:lnTo>
                  <a:lnTo>
                    <a:pt x="903" y="847"/>
                  </a:lnTo>
                  <a:lnTo>
                    <a:pt x="893" y="853"/>
                  </a:lnTo>
                  <a:lnTo>
                    <a:pt x="882" y="859"/>
                  </a:lnTo>
                  <a:lnTo>
                    <a:pt x="869" y="871"/>
                  </a:lnTo>
                  <a:lnTo>
                    <a:pt x="866" y="876"/>
                  </a:lnTo>
                  <a:lnTo>
                    <a:pt x="854" y="896"/>
                  </a:lnTo>
                  <a:lnTo>
                    <a:pt x="848" y="907"/>
                  </a:lnTo>
                  <a:lnTo>
                    <a:pt x="846" y="911"/>
                  </a:lnTo>
                  <a:lnTo>
                    <a:pt x="845" y="947"/>
                  </a:lnTo>
                  <a:lnTo>
                    <a:pt x="845" y="956"/>
                  </a:lnTo>
                  <a:lnTo>
                    <a:pt x="846" y="962"/>
                  </a:lnTo>
                  <a:lnTo>
                    <a:pt x="849" y="975"/>
                  </a:lnTo>
                  <a:lnTo>
                    <a:pt x="843" y="1008"/>
                  </a:lnTo>
                  <a:lnTo>
                    <a:pt x="830" y="1041"/>
                  </a:lnTo>
                  <a:lnTo>
                    <a:pt x="830" y="1045"/>
                  </a:lnTo>
                  <a:lnTo>
                    <a:pt x="831" y="1049"/>
                  </a:lnTo>
                  <a:lnTo>
                    <a:pt x="833" y="1052"/>
                  </a:lnTo>
                  <a:lnTo>
                    <a:pt x="836" y="1056"/>
                  </a:lnTo>
                  <a:lnTo>
                    <a:pt x="833" y="1067"/>
                  </a:lnTo>
                  <a:lnTo>
                    <a:pt x="832" y="1070"/>
                  </a:lnTo>
                  <a:lnTo>
                    <a:pt x="831" y="1073"/>
                  </a:lnTo>
                  <a:lnTo>
                    <a:pt x="828" y="1075"/>
                  </a:lnTo>
                  <a:lnTo>
                    <a:pt x="824" y="1080"/>
                  </a:lnTo>
                  <a:lnTo>
                    <a:pt x="812" y="1085"/>
                  </a:lnTo>
                  <a:lnTo>
                    <a:pt x="800" y="1093"/>
                  </a:lnTo>
                  <a:lnTo>
                    <a:pt x="783" y="1105"/>
                  </a:lnTo>
                  <a:lnTo>
                    <a:pt x="770" y="1135"/>
                  </a:lnTo>
                  <a:lnTo>
                    <a:pt x="749" y="1185"/>
                  </a:lnTo>
                  <a:lnTo>
                    <a:pt x="748" y="1193"/>
                  </a:lnTo>
                  <a:lnTo>
                    <a:pt x="749" y="1203"/>
                  </a:lnTo>
                  <a:lnTo>
                    <a:pt x="747" y="1211"/>
                  </a:lnTo>
                  <a:lnTo>
                    <a:pt x="737" y="1244"/>
                  </a:lnTo>
                  <a:lnTo>
                    <a:pt x="735" y="1250"/>
                  </a:lnTo>
                  <a:lnTo>
                    <a:pt x="726" y="1269"/>
                  </a:lnTo>
                  <a:lnTo>
                    <a:pt x="720" y="1285"/>
                  </a:lnTo>
                  <a:lnTo>
                    <a:pt x="718" y="1287"/>
                  </a:lnTo>
                  <a:lnTo>
                    <a:pt x="699" y="1316"/>
                  </a:lnTo>
                  <a:lnTo>
                    <a:pt x="691" y="1327"/>
                  </a:lnTo>
                  <a:lnTo>
                    <a:pt x="689" y="1329"/>
                  </a:lnTo>
                  <a:lnTo>
                    <a:pt x="687" y="1328"/>
                  </a:lnTo>
                  <a:lnTo>
                    <a:pt x="683" y="1340"/>
                  </a:lnTo>
                  <a:lnTo>
                    <a:pt x="635" y="1448"/>
                  </a:lnTo>
                  <a:lnTo>
                    <a:pt x="595" y="1518"/>
                  </a:lnTo>
                  <a:lnTo>
                    <a:pt x="593" y="1520"/>
                  </a:lnTo>
                  <a:lnTo>
                    <a:pt x="569" y="1521"/>
                  </a:lnTo>
                  <a:close/>
                  <a:moveTo>
                    <a:pt x="1119" y="719"/>
                  </a:moveTo>
                  <a:lnTo>
                    <a:pt x="1118" y="719"/>
                  </a:lnTo>
                  <a:lnTo>
                    <a:pt x="1116" y="719"/>
                  </a:lnTo>
                  <a:lnTo>
                    <a:pt x="1104" y="711"/>
                  </a:lnTo>
                  <a:lnTo>
                    <a:pt x="1103" y="709"/>
                  </a:lnTo>
                  <a:lnTo>
                    <a:pt x="1103" y="707"/>
                  </a:lnTo>
                  <a:lnTo>
                    <a:pt x="1112" y="689"/>
                  </a:lnTo>
                  <a:lnTo>
                    <a:pt x="1116" y="683"/>
                  </a:lnTo>
                  <a:lnTo>
                    <a:pt x="1118" y="681"/>
                  </a:lnTo>
                  <a:lnTo>
                    <a:pt x="1142" y="667"/>
                  </a:lnTo>
                  <a:lnTo>
                    <a:pt x="1145" y="666"/>
                  </a:lnTo>
                  <a:lnTo>
                    <a:pt x="1150" y="665"/>
                  </a:lnTo>
                  <a:lnTo>
                    <a:pt x="1152" y="665"/>
                  </a:lnTo>
                  <a:lnTo>
                    <a:pt x="1154" y="665"/>
                  </a:lnTo>
                  <a:lnTo>
                    <a:pt x="1162" y="669"/>
                  </a:lnTo>
                  <a:lnTo>
                    <a:pt x="1172" y="677"/>
                  </a:lnTo>
                  <a:lnTo>
                    <a:pt x="1174" y="679"/>
                  </a:lnTo>
                  <a:lnTo>
                    <a:pt x="1174" y="680"/>
                  </a:lnTo>
                  <a:lnTo>
                    <a:pt x="1175" y="684"/>
                  </a:lnTo>
                  <a:lnTo>
                    <a:pt x="1176" y="685"/>
                  </a:lnTo>
                  <a:lnTo>
                    <a:pt x="1175" y="687"/>
                  </a:lnTo>
                  <a:lnTo>
                    <a:pt x="1173" y="689"/>
                  </a:lnTo>
                  <a:lnTo>
                    <a:pt x="1166" y="693"/>
                  </a:lnTo>
                  <a:lnTo>
                    <a:pt x="1152" y="698"/>
                  </a:lnTo>
                  <a:lnTo>
                    <a:pt x="1150" y="698"/>
                  </a:lnTo>
                  <a:lnTo>
                    <a:pt x="1140" y="696"/>
                  </a:lnTo>
                  <a:lnTo>
                    <a:pt x="1125" y="701"/>
                  </a:lnTo>
                  <a:lnTo>
                    <a:pt x="1120" y="711"/>
                  </a:lnTo>
                  <a:lnTo>
                    <a:pt x="1119" y="719"/>
                  </a:lnTo>
                  <a:close/>
                </a:path>
              </a:pathLst>
            </a:custGeom>
            <a:solidFill>
              <a:schemeClr val="accent4">
                <a:lumMod val="20000"/>
                <a:lumOff val="8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8" name="Freeform 7"/>
            <p:cNvSpPr>
              <a:spLocks/>
            </p:cNvSpPr>
            <p:nvPr/>
          </p:nvSpPr>
          <p:spPr bwMode="auto">
            <a:xfrm>
              <a:off x="1549" y="586"/>
              <a:ext cx="1125" cy="2467"/>
            </a:xfrm>
            <a:custGeom>
              <a:avLst/>
              <a:gdLst/>
              <a:ahLst/>
              <a:cxnLst>
                <a:cxn ang="0">
                  <a:pos x="290" y="1909"/>
                </a:cxn>
                <a:cxn ang="0">
                  <a:pos x="338" y="1894"/>
                </a:cxn>
                <a:cxn ang="0">
                  <a:pos x="373" y="1835"/>
                </a:cxn>
                <a:cxn ang="0">
                  <a:pos x="410" y="1815"/>
                </a:cxn>
                <a:cxn ang="0">
                  <a:pos x="439" y="1783"/>
                </a:cxn>
                <a:cxn ang="0">
                  <a:pos x="419" y="1786"/>
                </a:cxn>
                <a:cxn ang="0">
                  <a:pos x="404" y="1714"/>
                </a:cxn>
                <a:cxn ang="0">
                  <a:pos x="425" y="1727"/>
                </a:cxn>
                <a:cxn ang="0">
                  <a:pos x="473" y="1666"/>
                </a:cxn>
                <a:cxn ang="0">
                  <a:pos x="422" y="1517"/>
                </a:cxn>
                <a:cxn ang="0">
                  <a:pos x="382" y="1444"/>
                </a:cxn>
                <a:cxn ang="0">
                  <a:pos x="446" y="1361"/>
                </a:cxn>
                <a:cxn ang="0">
                  <a:pos x="277" y="1273"/>
                </a:cxn>
                <a:cxn ang="0">
                  <a:pos x="343" y="1204"/>
                </a:cxn>
                <a:cxn ang="0">
                  <a:pos x="422" y="1237"/>
                </a:cxn>
                <a:cxn ang="0">
                  <a:pos x="445" y="1271"/>
                </a:cxn>
                <a:cxn ang="0">
                  <a:pos x="613" y="1223"/>
                </a:cxn>
                <a:cxn ang="0">
                  <a:pos x="626" y="1052"/>
                </a:cxn>
                <a:cxn ang="0">
                  <a:pos x="561" y="982"/>
                </a:cxn>
                <a:cxn ang="0">
                  <a:pos x="500" y="996"/>
                </a:cxn>
                <a:cxn ang="0">
                  <a:pos x="476" y="945"/>
                </a:cxn>
                <a:cxn ang="0">
                  <a:pos x="448" y="917"/>
                </a:cxn>
                <a:cxn ang="0">
                  <a:pos x="439" y="881"/>
                </a:cxn>
                <a:cxn ang="0">
                  <a:pos x="349" y="800"/>
                </a:cxn>
                <a:cxn ang="0">
                  <a:pos x="260" y="714"/>
                </a:cxn>
                <a:cxn ang="0">
                  <a:pos x="2" y="182"/>
                </a:cxn>
                <a:cxn ang="0">
                  <a:pos x="200" y="0"/>
                </a:cxn>
                <a:cxn ang="0">
                  <a:pos x="359" y="53"/>
                </a:cxn>
                <a:cxn ang="0">
                  <a:pos x="793" y="280"/>
                </a:cxn>
                <a:cxn ang="0">
                  <a:pos x="990" y="303"/>
                </a:cxn>
                <a:cxn ang="0">
                  <a:pos x="1072" y="336"/>
                </a:cxn>
                <a:cxn ang="0">
                  <a:pos x="1065" y="479"/>
                </a:cxn>
                <a:cxn ang="0">
                  <a:pos x="1014" y="503"/>
                </a:cxn>
                <a:cxn ang="0">
                  <a:pos x="940" y="633"/>
                </a:cxn>
                <a:cxn ang="0">
                  <a:pos x="955" y="752"/>
                </a:cxn>
                <a:cxn ang="0">
                  <a:pos x="997" y="836"/>
                </a:cxn>
                <a:cxn ang="0">
                  <a:pos x="1034" y="882"/>
                </a:cxn>
                <a:cxn ang="0">
                  <a:pos x="1083" y="926"/>
                </a:cxn>
                <a:cxn ang="0">
                  <a:pos x="1098" y="1075"/>
                </a:cxn>
                <a:cxn ang="0">
                  <a:pos x="1044" y="1199"/>
                </a:cxn>
                <a:cxn ang="0">
                  <a:pos x="914" y="1274"/>
                </a:cxn>
                <a:cxn ang="0">
                  <a:pos x="891" y="1411"/>
                </a:cxn>
                <a:cxn ang="0">
                  <a:pos x="831" y="1472"/>
                </a:cxn>
                <a:cxn ang="0">
                  <a:pos x="885" y="1666"/>
                </a:cxn>
                <a:cxn ang="0">
                  <a:pos x="960" y="2037"/>
                </a:cxn>
                <a:cxn ang="0">
                  <a:pos x="882" y="2254"/>
                </a:cxn>
                <a:cxn ang="0">
                  <a:pos x="866" y="2280"/>
                </a:cxn>
                <a:cxn ang="0">
                  <a:pos x="828" y="2443"/>
                </a:cxn>
                <a:cxn ang="0">
                  <a:pos x="760" y="2426"/>
                </a:cxn>
                <a:cxn ang="0">
                  <a:pos x="730" y="2377"/>
                </a:cxn>
                <a:cxn ang="0">
                  <a:pos x="615" y="2366"/>
                </a:cxn>
                <a:cxn ang="0">
                  <a:pos x="511" y="2239"/>
                </a:cxn>
                <a:cxn ang="0">
                  <a:pos x="380" y="2098"/>
                </a:cxn>
                <a:cxn ang="0">
                  <a:pos x="334" y="2008"/>
                </a:cxn>
                <a:cxn ang="0">
                  <a:pos x="273" y="1946"/>
                </a:cxn>
              </a:cxnLst>
              <a:rect l="0" t="0" r="r" b="b"/>
              <a:pathLst>
                <a:path w="1125" h="2467">
                  <a:moveTo>
                    <a:pt x="273" y="1930"/>
                  </a:moveTo>
                  <a:lnTo>
                    <a:pt x="275" y="1931"/>
                  </a:lnTo>
                  <a:lnTo>
                    <a:pt x="280" y="1933"/>
                  </a:lnTo>
                  <a:lnTo>
                    <a:pt x="284" y="1931"/>
                  </a:lnTo>
                  <a:lnTo>
                    <a:pt x="292" y="1923"/>
                  </a:lnTo>
                  <a:lnTo>
                    <a:pt x="292" y="1922"/>
                  </a:lnTo>
                  <a:lnTo>
                    <a:pt x="290" y="1909"/>
                  </a:lnTo>
                  <a:lnTo>
                    <a:pt x="304" y="1889"/>
                  </a:lnTo>
                  <a:lnTo>
                    <a:pt x="305" y="1889"/>
                  </a:lnTo>
                  <a:lnTo>
                    <a:pt x="308" y="1888"/>
                  </a:lnTo>
                  <a:lnTo>
                    <a:pt x="316" y="1891"/>
                  </a:lnTo>
                  <a:lnTo>
                    <a:pt x="323" y="1892"/>
                  </a:lnTo>
                  <a:lnTo>
                    <a:pt x="331" y="1893"/>
                  </a:lnTo>
                  <a:lnTo>
                    <a:pt x="338" y="1894"/>
                  </a:lnTo>
                  <a:lnTo>
                    <a:pt x="350" y="1882"/>
                  </a:lnTo>
                  <a:lnTo>
                    <a:pt x="359" y="1871"/>
                  </a:lnTo>
                  <a:lnTo>
                    <a:pt x="361" y="1871"/>
                  </a:lnTo>
                  <a:lnTo>
                    <a:pt x="363" y="1869"/>
                  </a:lnTo>
                  <a:lnTo>
                    <a:pt x="364" y="1868"/>
                  </a:lnTo>
                  <a:lnTo>
                    <a:pt x="374" y="1838"/>
                  </a:lnTo>
                  <a:lnTo>
                    <a:pt x="373" y="1835"/>
                  </a:lnTo>
                  <a:lnTo>
                    <a:pt x="373" y="1833"/>
                  </a:lnTo>
                  <a:lnTo>
                    <a:pt x="373" y="1829"/>
                  </a:lnTo>
                  <a:lnTo>
                    <a:pt x="374" y="1828"/>
                  </a:lnTo>
                  <a:lnTo>
                    <a:pt x="379" y="1823"/>
                  </a:lnTo>
                  <a:lnTo>
                    <a:pt x="385" y="1819"/>
                  </a:lnTo>
                  <a:lnTo>
                    <a:pt x="409" y="1815"/>
                  </a:lnTo>
                  <a:lnTo>
                    <a:pt x="410" y="1815"/>
                  </a:lnTo>
                  <a:lnTo>
                    <a:pt x="412" y="1816"/>
                  </a:lnTo>
                  <a:lnTo>
                    <a:pt x="418" y="1821"/>
                  </a:lnTo>
                  <a:lnTo>
                    <a:pt x="422" y="1823"/>
                  </a:lnTo>
                  <a:lnTo>
                    <a:pt x="436" y="1810"/>
                  </a:lnTo>
                  <a:lnTo>
                    <a:pt x="442" y="1804"/>
                  </a:lnTo>
                  <a:lnTo>
                    <a:pt x="440" y="1785"/>
                  </a:lnTo>
                  <a:lnTo>
                    <a:pt x="439" y="1783"/>
                  </a:lnTo>
                  <a:lnTo>
                    <a:pt x="436" y="1780"/>
                  </a:lnTo>
                  <a:lnTo>
                    <a:pt x="435" y="1780"/>
                  </a:lnTo>
                  <a:lnTo>
                    <a:pt x="428" y="1785"/>
                  </a:lnTo>
                  <a:lnTo>
                    <a:pt x="425" y="1786"/>
                  </a:lnTo>
                  <a:lnTo>
                    <a:pt x="423" y="1787"/>
                  </a:lnTo>
                  <a:lnTo>
                    <a:pt x="421" y="1787"/>
                  </a:lnTo>
                  <a:lnTo>
                    <a:pt x="419" y="1786"/>
                  </a:lnTo>
                  <a:lnTo>
                    <a:pt x="417" y="1783"/>
                  </a:lnTo>
                  <a:lnTo>
                    <a:pt x="394" y="1750"/>
                  </a:lnTo>
                  <a:lnTo>
                    <a:pt x="394" y="1747"/>
                  </a:lnTo>
                  <a:lnTo>
                    <a:pt x="398" y="1724"/>
                  </a:lnTo>
                  <a:lnTo>
                    <a:pt x="398" y="1718"/>
                  </a:lnTo>
                  <a:lnTo>
                    <a:pt x="400" y="1717"/>
                  </a:lnTo>
                  <a:lnTo>
                    <a:pt x="404" y="1714"/>
                  </a:lnTo>
                  <a:lnTo>
                    <a:pt x="407" y="1714"/>
                  </a:lnTo>
                  <a:lnTo>
                    <a:pt x="410" y="1714"/>
                  </a:lnTo>
                  <a:lnTo>
                    <a:pt x="411" y="1714"/>
                  </a:lnTo>
                  <a:lnTo>
                    <a:pt x="413" y="1717"/>
                  </a:lnTo>
                  <a:lnTo>
                    <a:pt x="415" y="1718"/>
                  </a:lnTo>
                  <a:lnTo>
                    <a:pt x="418" y="1721"/>
                  </a:lnTo>
                  <a:lnTo>
                    <a:pt x="425" y="1727"/>
                  </a:lnTo>
                  <a:lnTo>
                    <a:pt x="428" y="1727"/>
                  </a:lnTo>
                  <a:lnTo>
                    <a:pt x="430" y="1727"/>
                  </a:lnTo>
                  <a:lnTo>
                    <a:pt x="439" y="1724"/>
                  </a:lnTo>
                  <a:lnTo>
                    <a:pt x="470" y="1713"/>
                  </a:lnTo>
                  <a:lnTo>
                    <a:pt x="478" y="1709"/>
                  </a:lnTo>
                  <a:lnTo>
                    <a:pt x="479" y="1708"/>
                  </a:lnTo>
                  <a:lnTo>
                    <a:pt x="473" y="1666"/>
                  </a:lnTo>
                  <a:lnTo>
                    <a:pt x="459" y="1641"/>
                  </a:lnTo>
                  <a:lnTo>
                    <a:pt x="459" y="1628"/>
                  </a:lnTo>
                  <a:lnTo>
                    <a:pt x="459" y="1610"/>
                  </a:lnTo>
                  <a:lnTo>
                    <a:pt x="458" y="1605"/>
                  </a:lnTo>
                  <a:lnTo>
                    <a:pt x="445" y="1574"/>
                  </a:lnTo>
                  <a:lnTo>
                    <a:pt x="424" y="1525"/>
                  </a:lnTo>
                  <a:lnTo>
                    <a:pt x="422" y="1517"/>
                  </a:lnTo>
                  <a:lnTo>
                    <a:pt x="380" y="1489"/>
                  </a:lnTo>
                  <a:lnTo>
                    <a:pt x="355" y="1468"/>
                  </a:lnTo>
                  <a:lnTo>
                    <a:pt x="345" y="1461"/>
                  </a:lnTo>
                  <a:lnTo>
                    <a:pt x="345" y="1459"/>
                  </a:lnTo>
                  <a:lnTo>
                    <a:pt x="373" y="1448"/>
                  </a:lnTo>
                  <a:lnTo>
                    <a:pt x="380" y="1445"/>
                  </a:lnTo>
                  <a:lnTo>
                    <a:pt x="382" y="1444"/>
                  </a:lnTo>
                  <a:lnTo>
                    <a:pt x="394" y="1437"/>
                  </a:lnTo>
                  <a:lnTo>
                    <a:pt x="401" y="1431"/>
                  </a:lnTo>
                  <a:lnTo>
                    <a:pt x="429" y="1403"/>
                  </a:lnTo>
                  <a:lnTo>
                    <a:pt x="434" y="1399"/>
                  </a:lnTo>
                  <a:lnTo>
                    <a:pt x="434" y="1397"/>
                  </a:lnTo>
                  <a:lnTo>
                    <a:pt x="445" y="1365"/>
                  </a:lnTo>
                  <a:lnTo>
                    <a:pt x="446" y="1361"/>
                  </a:lnTo>
                  <a:lnTo>
                    <a:pt x="447" y="1354"/>
                  </a:lnTo>
                  <a:lnTo>
                    <a:pt x="447" y="1352"/>
                  </a:lnTo>
                  <a:lnTo>
                    <a:pt x="446" y="1349"/>
                  </a:lnTo>
                  <a:lnTo>
                    <a:pt x="430" y="1291"/>
                  </a:lnTo>
                  <a:lnTo>
                    <a:pt x="380" y="1285"/>
                  </a:lnTo>
                  <a:lnTo>
                    <a:pt x="313" y="1276"/>
                  </a:lnTo>
                  <a:lnTo>
                    <a:pt x="277" y="1273"/>
                  </a:lnTo>
                  <a:lnTo>
                    <a:pt x="272" y="1271"/>
                  </a:lnTo>
                  <a:lnTo>
                    <a:pt x="271" y="1270"/>
                  </a:lnTo>
                  <a:lnTo>
                    <a:pt x="271" y="1265"/>
                  </a:lnTo>
                  <a:lnTo>
                    <a:pt x="271" y="1264"/>
                  </a:lnTo>
                  <a:lnTo>
                    <a:pt x="272" y="1263"/>
                  </a:lnTo>
                  <a:lnTo>
                    <a:pt x="303" y="1216"/>
                  </a:lnTo>
                  <a:lnTo>
                    <a:pt x="343" y="1204"/>
                  </a:lnTo>
                  <a:lnTo>
                    <a:pt x="344" y="1204"/>
                  </a:lnTo>
                  <a:lnTo>
                    <a:pt x="350" y="1204"/>
                  </a:lnTo>
                  <a:lnTo>
                    <a:pt x="398" y="1211"/>
                  </a:lnTo>
                  <a:lnTo>
                    <a:pt x="401" y="1213"/>
                  </a:lnTo>
                  <a:lnTo>
                    <a:pt x="411" y="1221"/>
                  </a:lnTo>
                  <a:lnTo>
                    <a:pt x="413" y="1223"/>
                  </a:lnTo>
                  <a:lnTo>
                    <a:pt x="422" y="1237"/>
                  </a:lnTo>
                  <a:lnTo>
                    <a:pt x="429" y="1249"/>
                  </a:lnTo>
                  <a:lnTo>
                    <a:pt x="431" y="1252"/>
                  </a:lnTo>
                  <a:lnTo>
                    <a:pt x="431" y="1259"/>
                  </a:lnTo>
                  <a:lnTo>
                    <a:pt x="433" y="1261"/>
                  </a:lnTo>
                  <a:lnTo>
                    <a:pt x="440" y="1269"/>
                  </a:lnTo>
                  <a:lnTo>
                    <a:pt x="441" y="1270"/>
                  </a:lnTo>
                  <a:lnTo>
                    <a:pt x="445" y="1271"/>
                  </a:lnTo>
                  <a:lnTo>
                    <a:pt x="448" y="1273"/>
                  </a:lnTo>
                  <a:lnTo>
                    <a:pt x="449" y="1273"/>
                  </a:lnTo>
                  <a:lnTo>
                    <a:pt x="490" y="1275"/>
                  </a:lnTo>
                  <a:lnTo>
                    <a:pt x="511" y="1268"/>
                  </a:lnTo>
                  <a:lnTo>
                    <a:pt x="520" y="1264"/>
                  </a:lnTo>
                  <a:lnTo>
                    <a:pt x="566" y="1239"/>
                  </a:lnTo>
                  <a:lnTo>
                    <a:pt x="613" y="1223"/>
                  </a:lnTo>
                  <a:lnTo>
                    <a:pt x="664" y="1205"/>
                  </a:lnTo>
                  <a:lnTo>
                    <a:pt x="664" y="1191"/>
                  </a:lnTo>
                  <a:lnTo>
                    <a:pt x="662" y="1163"/>
                  </a:lnTo>
                  <a:lnTo>
                    <a:pt x="660" y="1123"/>
                  </a:lnTo>
                  <a:lnTo>
                    <a:pt x="660" y="1109"/>
                  </a:lnTo>
                  <a:lnTo>
                    <a:pt x="657" y="1085"/>
                  </a:lnTo>
                  <a:lnTo>
                    <a:pt x="626" y="1052"/>
                  </a:lnTo>
                  <a:lnTo>
                    <a:pt x="623" y="996"/>
                  </a:lnTo>
                  <a:lnTo>
                    <a:pt x="597" y="971"/>
                  </a:lnTo>
                  <a:lnTo>
                    <a:pt x="595" y="970"/>
                  </a:lnTo>
                  <a:lnTo>
                    <a:pt x="593" y="970"/>
                  </a:lnTo>
                  <a:lnTo>
                    <a:pt x="591" y="971"/>
                  </a:lnTo>
                  <a:lnTo>
                    <a:pt x="565" y="980"/>
                  </a:lnTo>
                  <a:lnTo>
                    <a:pt x="561" y="982"/>
                  </a:lnTo>
                  <a:lnTo>
                    <a:pt x="559" y="983"/>
                  </a:lnTo>
                  <a:lnTo>
                    <a:pt x="553" y="987"/>
                  </a:lnTo>
                  <a:lnTo>
                    <a:pt x="551" y="987"/>
                  </a:lnTo>
                  <a:lnTo>
                    <a:pt x="508" y="998"/>
                  </a:lnTo>
                  <a:lnTo>
                    <a:pt x="505" y="998"/>
                  </a:lnTo>
                  <a:lnTo>
                    <a:pt x="501" y="998"/>
                  </a:lnTo>
                  <a:lnTo>
                    <a:pt x="500" y="996"/>
                  </a:lnTo>
                  <a:lnTo>
                    <a:pt x="497" y="996"/>
                  </a:lnTo>
                  <a:lnTo>
                    <a:pt x="496" y="994"/>
                  </a:lnTo>
                  <a:lnTo>
                    <a:pt x="489" y="976"/>
                  </a:lnTo>
                  <a:lnTo>
                    <a:pt x="487" y="970"/>
                  </a:lnTo>
                  <a:lnTo>
                    <a:pt x="484" y="963"/>
                  </a:lnTo>
                  <a:lnTo>
                    <a:pt x="478" y="950"/>
                  </a:lnTo>
                  <a:lnTo>
                    <a:pt x="476" y="945"/>
                  </a:lnTo>
                  <a:lnTo>
                    <a:pt x="475" y="942"/>
                  </a:lnTo>
                  <a:lnTo>
                    <a:pt x="472" y="938"/>
                  </a:lnTo>
                  <a:lnTo>
                    <a:pt x="470" y="935"/>
                  </a:lnTo>
                  <a:lnTo>
                    <a:pt x="467" y="933"/>
                  </a:lnTo>
                  <a:lnTo>
                    <a:pt x="463" y="929"/>
                  </a:lnTo>
                  <a:lnTo>
                    <a:pt x="454" y="922"/>
                  </a:lnTo>
                  <a:lnTo>
                    <a:pt x="448" y="917"/>
                  </a:lnTo>
                  <a:lnTo>
                    <a:pt x="446" y="914"/>
                  </a:lnTo>
                  <a:lnTo>
                    <a:pt x="443" y="910"/>
                  </a:lnTo>
                  <a:lnTo>
                    <a:pt x="442" y="908"/>
                  </a:lnTo>
                  <a:lnTo>
                    <a:pt x="442" y="902"/>
                  </a:lnTo>
                  <a:lnTo>
                    <a:pt x="441" y="890"/>
                  </a:lnTo>
                  <a:lnTo>
                    <a:pt x="440" y="886"/>
                  </a:lnTo>
                  <a:lnTo>
                    <a:pt x="439" y="881"/>
                  </a:lnTo>
                  <a:lnTo>
                    <a:pt x="401" y="836"/>
                  </a:lnTo>
                  <a:lnTo>
                    <a:pt x="397" y="830"/>
                  </a:lnTo>
                  <a:lnTo>
                    <a:pt x="374" y="806"/>
                  </a:lnTo>
                  <a:lnTo>
                    <a:pt x="373" y="804"/>
                  </a:lnTo>
                  <a:lnTo>
                    <a:pt x="368" y="803"/>
                  </a:lnTo>
                  <a:lnTo>
                    <a:pt x="363" y="801"/>
                  </a:lnTo>
                  <a:lnTo>
                    <a:pt x="349" y="800"/>
                  </a:lnTo>
                  <a:lnTo>
                    <a:pt x="345" y="798"/>
                  </a:lnTo>
                  <a:lnTo>
                    <a:pt x="332" y="798"/>
                  </a:lnTo>
                  <a:lnTo>
                    <a:pt x="326" y="798"/>
                  </a:lnTo>
                  <a:lnTo>
                    <a:pt x="304" y="789"/>
                  </a:lnTo>
                  <a:lnTo>
                    <a:pt x="293" y="759"/>
                  </a:lnTo>
                  <a:lnTo>
                    <a:pt x="283" y="731"/>
                  </a:lnTo>
                  <a:lnTo>
                    <a:pt x="260" y="714"/>
                  </a:lnTo>
                  <a:lnTo>
                    <a:pt x="237" y="646"/>
                  </a:lnTo>
                  <a:lnTo>
                    <a:pt x="230" y="628"/>
                  </a:lnTo>
                  <a:lnTo>
                    <a:pt x="219" y="627"/>
                  </a:lnTo>
                  <a:lnTo>
                    <a:pt x="4" y="398"/>
                  </a:lnTo>
                  <a:lnTo>
                    <a:pt x="0" y="398"/>
                  </a:lnTo>
                  <a:lnTo>
                    <a:pt x="2" y="209"/>
                  </a:lnTo>
                  <a:lnTo>
                    <a:pt x="2" y="182"/>
                  </a:lnTo>
                  <a:lnTo>
                    <a:pt x="2" y="69"/>
                  </a:lnTo>
                  <a:lnTo>
                    <a:pt x="2" y="41"/>
                  </a:lnTo>
                  <a:lnTo>
                    <a:pt x="2" y="0"/>
                  </a:lnTo>
                  <a:lnTo>
                    <a:pt x="57" y="0"/>
                  </a:lnTo>
                  <a:lnTo>
                    <a:pt x="76" y="3"/>
                  </a:lnTo>
                  <a:lnTo>
                    <a:pt x="130" y="3"/>
                  </a:lnTo>
                  <a:lnTo>
                    <a:pt x="200" y="0"/>
                  </a:lnTo>
                  <a:lnTo>
                    <a:pt x="206" y="5"/>
                  </a:lnTo>
                  <a:lnTo>
                    <a:pt x="221" y="5"/>
                  </a:lnTo>
                  <a:lnTo>
                    <a:pt x="279" y="5"/>
                  </a:lnTo>
                  <a:lnTo>
                    <a:pt x="329" y="24"/>
                  </a:lnTo>
                  <a:lnTo>
                    <a:pt x="347" y="38"/>
                  </a:lnTo>
                  <a:lnTo>
                    <a:pt x="350" y="40"/>
                  </a:lnTo>
                  <a:lnTo>
                    <a:pt x="359" y="53"/>
                  </a:lnTo>
                  <a:lnTo>
                    <a:pt x="409" y="84"/>
                  </a:lnTo>
                  <a:lnTo>
                    <a:pt x="645" y="237"/>
                  </a:lnTo>
                  <a:lnTo>
                    <a:pt x="656" y="248"/>
                  </a:lnTo>
                  <a:lnTo>
                    <a:pt x="664" y="262"/>
                  </a:lnTo>
                  <a:lnTo>
                    <a:pt x="685" y="275"/>
                  </a:lnTo>
                  <a:lnTo>
                    <a:pt x="752" y="276"/>
                  </a:lnTo>
                  <a:lnTo>
                    <a:pt x="793" y="280"/>
                  </a:lnTo>
                  <a:lnTo>
                    <a:pt x="816" y="270"/>
                  </a:lnTo>
                  <a:lnTo>
                    <a:pt x="850" y="279"/>
                  </a:lnTo>
                  <a:lnTo>
                    <a:pt x="885" y="291"/>
                  </a:lnTo>
                  <a:lnTo>
                    <a:pt x="912" y="298"/>
                  </a:lnTo>
                  <a:lnTo>
                    <a:pt x="946" y="308"/>
                  </a:lnTo>
                  <a:lnTo>
                    <a:pt x="961" y="306"/>
                  </a:lnTo>
                  <a:lnTo>
                    <a:pt x="990" y="303"/>
                  </a:lnTo>
                  <a:lnTo>
                    <a:pt x="1003" y="302"/>
                  </a:lnTo>
                  <a:lnTo>
                    <a:pt x="1017" y="309"/>
                  </a:lnTo>
                  <a:lnTo>
                    <a:pt x="1040" y="320"/>
                  </a:lnTo>
                  <a:lnTo>
                    <a:pt x="1057" y="322"/>
                  </a:lnTo>
                  <a:lnTo>
                    <a:pt x="1071" y="321"/>
                  </a:lnTo>
                  <a:lnTo>
                    <a:pt x="1072" y="321"/>
                  </a:lnTo>
                  <a:lnTo>
                    <a:pt x="1072" y="336"/>
                  </a:lnTo>
                  <a:lnTo>
                    <a:pt x="1076" y="389"/>
                  </a:lnTo>
                  <a:lnTo>
                    <a:pt x="1082" y="400"/>
                  </a:lnTo>
                  <a:lnTo>
                    <a:pt x="1083" y="458"/>
                  </a:lnTo>
                  <a:lnTo>
                    <a:pt x="1083" y="460"/>
                  </a:lnTo>
                  <a:lnTo>
                    <a:pt x="1081" y="464"/>
                  </a:lnTo>
                  <a:lnTo>
                    <a:pt x="1068" y="477"/>
                  </a:lnTo>
                  <a:lnTo>
                    <a:pt x="1065" y="479"/>
                  </a:lnTo>
                  <a:lnTo>
                    <a:pt x="1063" y="480"/>
                  </a:lnTo>
                  <a:lnTo>
                    <a:pt x="1059" y="482"/>
                  </a:lnTo>
                  <a:lnTo>
                    <a:pt x="1054" y="483"/>
                  </a:lnTo>
                  <a:lnTo>
                    <a:pt x="1051" y="484"/>
                  </a:lnTo>
                  <a:lnTo>
                    <a:pt x="1042" y="488"/>
                  </a:lnTo>
                  <a:lnTo>
                    <a:pt x="1016" y="502"/>
                  </a:lnTo>
                  <a:lnTo>
                    <a:pt x="1014" y="503"/>
                  </a:lnTo>
                  <a:lnTo>
                    <a:pt x="1011" y="506"/>
                  </a:lnTo>
                  <a:lnTo>
                    <a:pt x="1000" y="526"/>
                  </a:lnTo>
                  <a:lnTo>
                    <a:pt x="985" y="566"/>
                  </a:lnTo>
                  <a:lnTo>
                    <a:pt x="967" y="616"/>
                  </a:lnTo>
                  <a:lnTo>
                    <a:pt x="966" y="621"/>
                  </a:lnTo>
                  <a:lnTo>
                    <a:pt x="963" y="626"/>
                  </a:lnTo>
                  <a:lnTo>
                    <a:pt x="940" y="633"/>
                  </a:lnTo>
                  <a:lnTo>
                    <a:pt x="936" y="634"/>
                  </a:lnTo>
                  <a:lnTo>
                    <a:pt x="934" y="635"/>
                  </a:lnTo>
                  <a:lnTo>
                    <a:pt x="934" y="640"/>
                  </a:lnTo>
                  <a:lnTo>
                    <a:pt x="934" y="640"/>
                  </a:lnTo>
                  <a:lnTo>
                    <a:pt x="938" y="648"/>
                  </a:lnTo>
                  <a:lnTo>
                    <a:pt x="956" y="734"/>
                  </a:lnTo>
                  <a:lnTo>
                    <a:pt x="955" y="752"/>
                  </a:lnTo>
                  <a:lnTo>
                    <a:pt x="955" y="756"/>
                  </a:lnTo>
                  <a:lnTo>
                    <a:pt x="955" y="761"/>
                  </a:lnTo>
                  <a:lnTo>
                    <a:pt x="981" y="812"/>
                  </a:lnTo>
                  <a:lnTo>
                    <a:pt x="984" y="815"/>
                  </a:lnTo>
                  <a:lnTo>
                    <a:pt x="991" y="826"/>
                  </a:lnTo>
                  <a:lnTo>
                    <a:pt x="993" y="831"/>
                  </a:lnTo>
                  <a:lnTo>
                    <a:pt x="997" y="836"/>
                  </a:lnTo>
                  <a:lnTo>
                    <a:pt x="999" y="838"/>
                  </a:lnTo>
                  <a:lnTo>
                    <a:pt x="1003" y="840"/>
                  </a:lnTo>
                  <a:lnTo>
                    <a:pt x="1010" y="845"/>
                  </a:lnTo>
                  <a:lnTo>
                    <a:pt x="1016" y="850"/>
                  </a:lnTo>
                  <a:lnTo>
                    <a:pt x="1029" y="872"/>
                  </a:lnTo>
                  <a:lnTo>
                    <a:pt x="1033" y="878"/>
                  </a:lnTo>
                  <a:lnTo>
                    <a:pt x="1034" y="882"/>
                  </a:lnTo>
                  <a:lnTo>
                    <a:pt x="1035" y="888"/>
                  </a:lnTo>
                  <a:lnTo>
                    <a:pt x="1035" y="892"/>
                  </a:lnTo>
                  <a:lnTo>
                    <a:pt x="1038" y="897"/>
                  </a:lnTo>
                  <a:lnTo>
                    <a:pt x="1042" y="902"/>
                  </a:lnTo>
                  <a:lnTo>
                    <a:pt x="1046" y="903"/>
                  </a:lnTo>
                  <a:lnTo>
                    <a:pt x="1068" y="916"/>
                  </a:lnTo>
                  <a:lnTo>
                    <a:pt x="1083" y="926"/>
                  </a:lnTo>
                  <a:lnTo>
                    <a:pt x="1092" y="932"/>
                  </a:lnTo>
                  <a:lnTo>
                    <a:pt x="1125" y="962"/>
                  </a:lnTo>
                  <a:lnTo>
                    <a:pt x="1107" y="968"/>
                  </a:lnTo>
                  <a:lnTo>
                    <a:pt x="1080" y="978"/>
                  </a:lnTo>
                  <a:lnTo>
                    <a:pt x="1064" y="986"/>
                  </a:lnTo>
                  <a:lnTo>
                    <a:pt x="1081" y="1030"/>
                  </a:lnTo>
                  <a:lnTo>
                    <a:pt x="1098" y="1075"/>
                  </a:lnTo>
                  <a:lnTo>
                    <a:pt x="1106" y="1097"/>
                  </a:lnTo>
                  <a:lnTo>
                    <a:pt x="1118" y="1131"/>
                  </a:lnTo>
                  <a:lnTo>
                    <a:pt x="1124" y="1142"/>
                  </a:lnTo>
                  <a:lnTo>
                    <a:pt x="1096" y="1151"/>
                  </a:lnTo>
                  <a:lnTo>
                    <a:pt x="1083" y="1156"/>
                  </a:lnTo>
                  <a:lnTo>
                    <a:pt x="1076" y="1160"/>
                  </a:lnTo>
                  <a:lnTo>
                    <a:pt x="1044" y="1199"/>
                  </a:lnTo>
                  <a:lnTo>
                    <a:pt x="1034" y="1213"/>
                  </a:lnTo>
                  <a:lnTo>
                    <a:pt x="1030" y="1220"/>
                  </a:lnTo>
                  <a:lnTo>
                    <a:pt x="1029" y="1226"/>
                  </a:lnTo>
                  <a:lnTo>
                    <a:pt x="1028" y="1231"/>
                  </a:lnTo>
                  <a:lnTo>
                    <a:pt x="1015" y="1235"/>
                  </a:lnTo>
                  <a:lnTo>
                    <a:pt x="916" y="1273"/>
                  </a:lnTo>
                  <a:lnTo>
                    <a:pt x="914" y="1274"/>
                  </a:lnTo>
                  <a:lnTo>
                    <a:pt x="891" y="1297"/>
                  </a:lnTo>
                  <a:lnTo>
                    <a:pt x="873" y="1316"/>
                  </a:lnTo>
                  <a:lnTo>
                    <a:pt x="890" y="1388"/>
                  </a:lnTo>
                  <a:lnTo>
                    <a:pt x="892" y="1403"/>
                  </a:lnTo>
                  <a:lnTo>
                    <a:pt x="892" y="1406"/>
                  </a:lnTo>
                  <a:lnTo>
                    <a:pt x="892" y="1407"/>
                  </a:lnTo>
                  <a:lnTo>
                    <a:pt x="891" y="1411"/>
                  </a:lnTo>
                  <a:lnTo>
                    <a:pt x="888" y="1417"/>
                  </a:lnTo>
                  <a:lnTo>
                    <a:pt x="888" y="1418"/>
                  </a:lnTo>
                  <a:lnTo>
                    <a:pt x="891" y="1475"/>
                  </a:lnTo>
                  <a:lnTo>
                    <a:pt x="891" y="1484"/>
                  </a:lnTo>
                  <a:lnTo>
                    <a:pt x="892" y="1486"/>
                  </a:lnTo>
                  <a:lnTo>
                    <a:pt x="861" y="1479"/>
                  </a:lnTo>
                  <a:lnTo>
                    <a:pt x="831" y="1472"/>
                  </a:lnTo>
                  <a:lnTo>
                    <a:pt x="829" y="1472"/>
                  </a:lnTo>
                  <a:lnTo>
                    <a:pt x="781" y="1487"/>
                  </a:lnTo>
                  <a:lnTo>
                    <a:pt x="788" y="1502"/>
                  </a:lnTo>
                  <a:lnTo>
                    <a:pt x="854" y="1612"/>
                  </a:lnTo>
                  <a:lnTo>
                    <a:pt x="861" y="1625"/>
                  </a:lnTo>
                  <a:lnTo>
                    <a:pt x="874" y="1648"/>
                  </a:lnTo>
                  <a:lnTo>
                    <a:pt x="885" y="1666"/>
                  </a:lnTo>
                  <a:lnTo>
                    <a:pt x="922" y="1727"/>
                  </a:lnTo>
                  <a:lnTo>
                    <a:pt x="974" y="1840"/>
                  </a:lnTo>
                  <a:lnTo>
                    <a:pt x="974" y="1850"/>
                  </a:lnTo>
                  <a:lnTo>
                    <a:pt x="974" y="2020"/>
                  </a:lnTo>
                  <a:lnTo>
                    <a:pt x="974" y="2025"/>
                  </a:lnTo>
                  <a:lnTo>
                    <a:pt x="966" y="2032"/>
                  </a:lnTo>
                  <a:lnTo>
                    <a:pt x="960" y="2037"/>
                  </a:lnTo>
                  <a:lnTo>
                    <a:pt x="962" y="2050"/>
                  </a:lnTo>
                  <a:lnTo>
                    <a:pt x="964" y="2059"/>
                  </a:lnTo>
                  <a:lnTo>
                    <a:pt x="967" y="2072"/>
                  </a:lnTo>
                  <a:lnTo>
                    <a:pt x="973" y="2104"/>
                  </a:lnTo>
                  <a:lnTo>
                    <a:pt x="937" y="2176"/>
                  </a:lnTo>
                  <a:lnTo>
                    <a:pt x="908" y="2234"/>
                  </a:lnTo>
                  <a:lnTo>
                    <a:pt x="882" y="2254"/>
                  </a:lnTo>
                  <a:lnTo>
                    <a:pt x="874" y="2258"/>
                  </a:lnTo>
                  <a:lnTo>
                    <a:pt x="872" y="2259"/>
                  </a:lnTo>
                  <a:lnTo>
                    <a:pt x="866" y="2259"/>
                  </a:lnTo>
                  <a:lnTo>
                    <a:pt x="859" y="2258"/>
                  </a:lnTo>
                  <a:lnTo>
                    <a:pt x="852" y="2257"/>
                  </a:lnTo>
                  <a:lnTo>
                    <a:pt x="858" y="2266"/>
                  </a:lnTo>
                  <a:lnTo>
                    <a:pt x="866" y="2280"/>
                  </a:lnTo>
                  <a:lnTo>
                    <a:pt x="927" y="2367"/>
                  </a:lnTo>
                  <a:lnTo>
                    <a:pt x="990" y="2460"/>
                  </a:lnTo>
                  <a:lnTo>
                    <a:pt x="968" y="2463"/>
                  </a:lnTo>
                  <a:lnTo>
                    <a:pt x="908" y="2467"/>
                  </a:lnTo>
                  <a:lnTo>
                    <a:pt x="880" y="2461"/>
                  </a:lnTo>
                  <a:lnTo>
                    <a:pt x="838" y="2448"/>
                  </a:lnTo>
                  <a:lnTo>
                    <a:pt x="828" y="2443"/>
                  </a:lnTo>
                  <a:lnTo>
                    <a:pt x="823" y="2440"/>
                  </a:lnTo>
                  <a:lnTo>
                    <a:pt x="814" y="2438"/>
                  </a:lnTo>
                  <a:lnTo>
                    <a:pt x="799" y="2443"/>
                  </a:lnTo>
                  <a:lnTo>
                    <a:pt x="795" y="2445"/>
                  </a:lnTo>
                  <a:lnTo>
                    <a:pt x="765" y="2430"/>
                  </a:lnTo>
                  <a:lnTo>
                    <a:pt x="764" y="2428"/>
                  </a:lnTo>
                  <a:lnTo>
                    <a:pt x="760" y="2426"/>
                  </a:lnTo>
                  <a:lnTo>
                    <a:pt x="759" y="2424"/>
                  </a:lnTo>
                  <a:lnTo>
                    <a:pt x="758" y="2419"/>
                  </a:lnTo>
                  <a:lnTo>
                    <a:pt x="751" y="2406"/>
                  </a:lnTo>
                  <a:lnTo>
                    <a:pt x="739" y="2386"/>
                  </a:lnTo>
                  <a:lnTo>
                    <a:pt x="736" y="2382"/>
                  </a:lnTo>
                  <a:lnTo>
                    <a:pt x="732" y="2378"/>
                  </a:lnTo>
                  <a:lnTo>
                    <a:pt x="730" y="2377"/>
                  </a:lnTo>
                  <a:lnTo>
                    <a:pt x="702" y="2361"/>
                  </a:lnTo>
                  <a:lnTo>
                    <a:pt x="684" y="2356"/>
                  </a:lnTo>
                  <a:lnTo>
                    <a:pt x="627" y="2384"/>
                  </a:lnTo>
                  <a:lnTo>
                    <a:pt x="619" y="2380"/>
                  </a:lnTo>
                  <a:lnTo>
                    <a:pt x="617" y="2373"/>
                  </a:lnTo>
                  <a:lnTo>
                    <a:pt x="616" y="2370"/>
                  </a:lnTo>
                  <a:lnTo>
                    <a:pt x="615" y="2366"/>
                  </a:lnTo>
                  <a:lnTo>
                    <a:pt x="615" y="2362"/>
                  </a:lnTo>
                  <a:lnTo>
                    <a:pt x="611" y="2356"/>
                  </a:lnTo>
                  <a:lnTo>
                    <a:pt x="609" y="2352"/>
                  </a:lnTo>
                  <a:lnTo>
                    <a:pt x="607" y="2348"/>
                  </a:lnTo>
                  <a:lnTo>
                    <a:pt x="599" y="2341"/>
                  </a:lnTo>
                  <a:lnTo>
                    <a:pt x="512" y="2241"/>
                  </a:lnTo>
                  <a:lnTo>
                    <a:pt x="511" y="2239"/>
                  </a:lnTo>
                  <a:lnTo>
                    <a:pt x="511" y="2236"/>
                  </a:lnTo>
                  <a:lnTo>
                    <a:pt x="511" y="2234"/>
                  </a:lnTo>
                  <a:lnTo>
                    <a:pt x="537" y="2199"/>
                  </a:lnTo>
                  <a:lnTo>
                    <a:pt x="533" y="2176"/>
                  </a:lnTo>
                  <a:lnTo>
                    <a:pt x="495" y="2160"/>
                  </a:lnTo>
                  <a:lnTo>
                    <a:pt x="407" y="2115"/>
                  </a:lnTo>
                  <a:lnTo>
                    <a:pt x="380" y="2098"/>
                  </a:lnTo>
                  <a:lnTo>
                    <a:pt x="375" y="2096"/>
                  </a:lnTo>
                  <a:lnTo>
                    <a:pt x="370" y="2090"/>
                  </a:lnTo>
                  <a:lnTo>
                    <a:pt x="364" y="2068"/>
                  </a:lnTo>
                  <a:lnTo>
                    <a:pt x="365" y="2061"/>
                  </a:lnTo>
                  <a:lnTo>
                    <a:pt x="358" y="2036"/>
                  </a:lnTo>
                  <a:lnTo>
                    <a:pt x="357" y="2035"/>
                  </a:lnTo>
                  <a:lnTo>
                    <a:pt x="334" y="2008"/>
                  </a:lnTo>
                  <a:lnTo>
                    <a:pt x="321" y="1990"/>
                  </a:lnTo>
                  <a:lnTo>
                    <a:pt x="304" y="1960"/>
                  </a:lnTo>
                  <a:lnTo>
                    <a:pt x="292" y="1939"/>
                  </a:lnTo>
                  <a:lnTo>
                    <a:pt x="290" y="1941"/>
                  </a:lnTo>
                  <a:lnTo>
                    <a:pt x="279" y="1946"/>
                  </a:lnTo>
                  <a:lnTo>
                    <a:pt x="275" y="1947"/>
                  </a:lnTo>
                  <a:lnTo>
                    <a:pt x="273" y="1946"/>
                  </a:lnTo>
                  <a:lnTo>
                    <a:pt x="271" y="1945"/>
                  </a:lnTo>
                  <a:lnTo>
                    <a:pt x="269" y="1943"/>
                  </a:lnTo>
                  <a:lnTo>
                    <a:pt x="269" y="1941"/>
                  </a:lnTo>
                  <a:lnTo>
                    <a:pt x="273" y="1930"/>
                  </a:lnTo>
                  <a:lnTo>
                    <a:pt x="273" y="1930"/>
                  </a:lnTo>
                  <a:close/>
                </a:path>
              </a:pathLst>
            </a:custGeom>
            <a:solidFill>
              <a:schemeClr val="accent4"/>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9" name="Freeform 8"/>
            <p:cNvSpPr>
              <a:spLocks/>
            </p:cNvSpPr>
            <p:nvPr/>
          </p:nvSpPr>
          <p:spPr bwMode="auto">
            <a:xfrm>
              <a:off x="1758" y="2430"/>
              <a:ext cx="150" cy="83"/>
            </a:xfrm>
            <a:custGeom>
              <a:avLst/>
              <a:gdLst/>
              <a:ahLst/>
              <a:cxnLst>
                <a:cxn ang="0">
                  <a:pos x="64" y="80"/>
                </a:cxn>
                <a:cxn ang="0">
                  <a:pos x="47" y="71"/>
                </a:cxn>
                <a:cxn ang="0">
                  <a:pos x="15" y="51"/>
                </a:cxn>
                <a:cxn ang="0">
                  <a:pos x="0" y="42"/>
                </a:cxn>
                <a:cxn ang="0">
                  <a:pos x="6" y="36"/>
                </a:cxn>
                <a:cxn ang="0">
                  <a:pos x="34" y="5"/>
                </a:cxn>
                <a:cxn ang="0">
                  <a:pos x="40" y="0"/>
                </a:cxn>
                <a:cxn ang="0">
                  <a:pos x="44" y="0"/>
                </a:cxn>
                <a:cxn ang="0">
                  <a:pos x="75" y="2"/>
                </a:cxn>
                <a:cxn ang="0">
                  <a:pos x="140" y="8"/>
                </a:cxn>
                <a:cxn ang="0">
                  <a:pos x="150" y="21"/>
                </a:cxn>
                <a:cxn ang="0">
                  <a:pos x="141" y="32"/>
                </a:cxn>
                <a:cxn ang="0">
                  <a:pos x="129" y="44"/>
                </a:cxn>
                <a:cxn ang="0">
                  <a:pos x="122" y="43"/>
                </a:cxn>
                <a:cxn ang="0">
                  <a:pos x="114" y="42"/>
                </a:cxn>
                <a:cxn ang="0">
                  <a:pos x="107" y="41"/>
                </a:cxn>
                <a:cxn ang="0">
                  <a:pos x="99" y="38"/>
                </a:cxn>
                <a:cxn ang="0">
                  <a:pos x="96" y="39"/>
                </a:cxn>
                <a:cxn ang="0">
                  <a:pos x="95" y="39"/>
                </a:cxn>
                <a:cxn ang="0">
                  <a:pos x="81" y="59"/>
                </a:cxn>
                <a:cxn ang="0">
                  <a:pos x="83" y="72"/>
                </a:cxn>
                <a:cxn ang="0">
                  <a:pos x="83" y="73"/>
                </a:cxn>
                <a:cxn ang="0">
                  <a:pos x="75" y="81"/>
                </a:cxn>
                <a:cxn ang="0">
                  <a:pos x="71" y="83"/>
                </a:cxn>
                <a:cxn ang="0">
                  <a:pos x="66" y="81"/>
                </a:cxn>
                <a:cxn ang="0">
                  <a:pos x="64" y="80"/>
                </a:cxn>
              </a:cxnLst>
              <a:rect l="0" t="0" r="r" b="b"/>
              <a:pathLst>
                <a:path w="150" h="83">
                  <a:moveTo>
                    <a:pt x="64" y="80"/>
                  </a:moveTo>
                  <a:lnTo>
                    <a:pt x="47" y="71"/>
                  </a:lnTo>
                  <a:lnTo>
                    <a:pt x="15" y="51"/>
                  </a:lnTo>
                  <a:lnTo>
                    <a:pt x="0" y="42"/>
                  </a:lnTo>
                  <a:lnTo>
                    <a:pt x="6" y="36"/>
                  </a:lnTo>
                  <a:lnTo>
                    <a:pt x="34" y="5"/>
                  </a:lnTo>
                  <a:lnTo>
                    <a:pt x="40" y="0"/>
                  </a:lnTo>
                  <a:lnTo>
                    <a:pt x="44" y="0"/>
                  </a:lnTo>
                  <a:lnTo>
                    <a:pt x="75" y="2"/>
                  </a:lnTo>
                  <a:lnTo>
                    <a:pt x="140" y="8"/>
                  </a:lnTo>
                  <a:lnTo>
                    <a:pt x="150" y="21"/>
                  </a:lnTo>
                  <a:lnTo>
                    <a:pt x="141" y="32"/>
                  </a:lnTo>
                  <a:lnTo>
                    <a:pt x="129" y="44"/>
                  </a:lnTo>
                  <a:lnTo>
                    <a:pt x="122" y="43"/>
                  </a:lnTo>
                  <a:lnTo>
                    <a:pt x="114" y="42"/>
                  </a:lnTo>
                  <a:lnTo>
                    <a:pt x="107" y="41"/>
                  </a:lnTo>
                  <a:lnTo>
                    <a:pt x="99" y="38"/>
                  </a:lnTo>
                  <a:lnTo>
                    <a:pt x="96" y="39"/>
                  </a:lnTo>
                  <a:lnTo>
                    <a:pt x="95" y="39"/>
                  </a:lnTo>
                  <a:lnTo>
                    <a:pt x="81" y="59"/>
                  </a:lnTo>
                  <a:lnTo>
                    <a:pt x="83" y="72"/>
                  </a:lnTo>
                  <a:lnTo>
                    <a:pt x="83" y="73"/>
                  </a:lnTo>
                  <a:lnTo>
                    <a:pt x="75" y="81"/>
                  </a:lnTo>
                  <a:lnTo>
                    <a:pt x="71" y="83"/>
                  </a:lnTo>
                  <a:lnTo>
                    <a:pt x="66" y="81"/>
                  </a:lnTo>
                  <a:lnTo>
                    <a:pt x="64" y="80"/>
                  </a:lnTo>
                  <a:close/>
                </a:path>
              </a:pathLst>
            </a:custGeom>
            <a:solidFill>
              <a:schemeClr val="accent4">
                <a:lumMod val="5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0" name="Freeform 9"/>
            <p:cNvSpPr>
              <a:spLocks/>
            </p:cNvSpPr>
            <p:nvPr/>
          </p:nvSpPr>
          <p:spPr bwMode="auto">
            <a:xfrm>
              <a:off x="2397" y="654"/>
              <a:ext cx="1058" cy="2091"/>
            </a:xfrm>
            <a:custGeom>
              <a:avLst/>
              <a:gdLst/>
              <a:ahLst/>
              <a:cxnLst>
                <a:cxn ang="0">
                  <a:pos x="210" y="259"/>
                </a:cxn>
                <a:cxn ang="0">
                  <a:pos x="210" y="270"/>
                </a:cxn>
                <a:cxn ang="0">
                  <a:pos x="267" y="277"/>
                </a:cxn>
                <a:cxn ang="0">
                  <a:pos x="274" y="291"/>
                </a:cxn>
                <a:cxn ang="0">
                  <a:pos x="387" y="138"/>
                </a:cxn>
                <a:cxn ang="0">
                  <a:pos x="562" y="54"/>
                </a:cxn>
                <a:cxn ang="0">
                  <a:pos x="719" y="24"/>
                </a:cxn>
                <a:cxn ang="0">
                  <a:pos x="778" y="78"/>
                </a:cxn>
                <a:cxn ang="0">
                  <a:pos x="796" y="101"/>
                </a:cxn>
                <a:cxn ang="0">
                  <a:pos x="813" y="113"/>
                </a:cxn>
                <a:cxn ang="0">
                  <a:pos x="914" y="112"/>
                </a:cxn>
                <a:cxn ang="0">
                  <a:pos x="922" y="107"/>
                </a:cxn>
                <a:cxn ang="0">
                  <a:pos x="962" y="99"/>
                </a:cxn>
                <a:cxn ang="0">
                  <a:pos x="1018" y="102"/>
                </a:cxn>
                <a:cxn ang="0">
                  <a:pos x="1036" y="112"/>
                </a:cxn>
                <a:cxn ang="0">
                  <a:pos x="1055" y="103"/>
                </a:cxn>
                <a:cxn ang="0">
                  <a:pos x="870" y="369"/>
                </a:cxn>
                <a:cxn ang="0">
                  <a:pos x="756" y="517"/>
                </a:cxn>
                <a:cxn ang="0">
                  <a:pos x="760" y="1697"/>
                </a:cxn>
                <a:cxn ang="0">
                  <a:pos x="944" y="1962"/>
                </a:cxn>
                <a:cxn ang="0">
                  <a:pos x="880" y="1967"/>
                </a:cxn>
                <a:cxn ang="0">
                  <a:pos x="690" y="2005"/>
                </a:cxn>
                <a:cxn ang="0">
                  <a:pos x="500" y="2091"/>
                </a:cxn>
                <a:cxn ang="0">
                  <a:pos x="485" y="1983"/>
                </a:cxn>
                <a:cxn ang="0">
                  <a:pos x="488" y="1952"/>
                </a:cxn>
                <a:cxn ang="0">
                  <a:pos x="436" y="1802"/>
                </a:cxn>
                <a:cxn ang="0">
                  <a:pos x="424" y="1784"/>
                </a:cxn>
                <a:cxn ang="0">
                  <a:pos x="371" y="1606"/>
                </a:cxn>
                <a:cxn ang="0">
                  <a:pos x="353" y="1593"/>
                </a:cxn>
                <a:cxn ang="0">
                  <a:pos x="315" y="1577"/>
                </a:cxn>
                <a:cxn ang="0">
                  <a:pos x="291" y="1505"/>
                </a:cxn>
                <a:cxn ang="0">
                  <a:pos x="207" y="1449"/>
                </a:cxn>
                <a:cxn ang="0">
                  <a:pos x="148" y="1432"/>
                </a:cxn>
                <a:cxn ang="0">
                  <a:pos x="127" y="1421"/>
                </a:cxn>
                <a:cxn ang="0">
                  <a:pos x="97" y="1421"/>
                </a:cxn>
                <a:cxn ang="0">
                  <a:pos x="47" y="1433"/>
                </a:cxn>
                <a:cxn ang="0">
                  <a:pos x="15" y="1365"/>
                </a:cxn>
                <a:cxn ang="0">
                  <a:pos x="19" y="1353"/>
                </a:cxn>
                <a:cxn ang="0">
                  <a:pos x="18" y="1244"/>
                </a:cxn>
                <a:cxn ang="0">
                  <a:pos x="155" y="1178"/>
                </a:cxn>
                <a:cxn ang="0">
                  <a:pos x="171" y="1146"/>
                </a:cxn>
                <a:cxn ang="0">
                  <a:pos x="251" y="1089"/>
                </a:cxn>
                <a:cxn ang="0">
                  <a:pos x="208" y="977"/>
                </a:cxn>
                <a:cxn ang="0">
                  <a:pos x="252" y="909"/>
                </a:cxn>
                <a:cxn ang="0">
                  <a:pos x="173" y="850"/>
                </a:cxn>
                <a:cxn ang="0">
                  <a:pos x="162" y="835"/>
                </a:cxn>
                <a:cxn ang="0">
                  <a:pos x="143" y="797"/>
                </a:cxn>
                <a:cxn ang="0">
                  <a:pos x="124" y="783"/>
                </a:cxn>
                <a:cxn ang="0">
                  <a:pos x="108" y="759"/>
                </a:cxn>
                <a:cxn ang="0">
                  <a:pos x="83" y="681"/>
                </a:cxn>
                <a:cxn ang="0">
                  <a:pos x="61" y="582"/>
                </a:cxn>
                <a:cxn ang="0">
                  <a:pos x="93" y="568"/>
                </a:cxn>
                <a:cxn ang="0">
                  <a:pos x="138" y="453"/>
                </a:cxn>
                <a:cxn ang="0">
                  <a:pos x="178" y="431"/>
                </a:cxn>
                <a:cxn ang="0">
                  <a:pos x="192" y="426"/>
                </a:cxn>
                <a:cxn ang="0">
                  <a:pos x="210" y="405"/>
                </a:cxn>
                <a:cxn ang="0">
                  <a:pos x="199" y="268"/>
                </a:cxn>
              </a:cxnLst>
              <a:rect l="0" t="0" r="r" b="b"/>
              <a:pathLst>
                <a:path w="1058" h="2091">
                  <a:moveTo>
                    <a:pt x="199" y="268"/>
                  </a:moveTo>
                  <a:lnTo>
                    <a:pt x="207" y="259"/>
                  </a:lnTo>
                  <a:lnTo>
                    <a:pt x="208" y="259"/>
                  </a:lnTo>
                  <a:lnTo>
                    <a:pt x="210" y="259"/>
                  </a:lnTo>
                  <a:lnTo>
                    <a:pt x="211" y="259"/>
                  </a:lnTo>
                  <a:lnTo>
                    <a:pt x="213" y="259"/>
                  </a:lnTo>
                  <a:lnTo>
                    <a:pt x="214" y="262"/>
                  </a:lnTo>
                  <a:lnTo>
                    <a:pt x="210" y="270"/>
                  </a:lnTo>
                  <a:lnTo>
                    <a:pt x="240" y="273"/>
                  </a:lnTo>
                  <a:lnTo>
                    <a:pt x="250" y="271"/>
                  </a:lnTo>
                  <a:lnTo>
                    <a:pt x="265" y="274"/>
                  </a:lnTo>
                  <a:lnTo>
                    <a:pt x="267" y="277"/>
                  </a:lnTo>
                  <a:lnTo>
                    <a:pt x="265" y="283"/>
                  </a:lnTo>
                  <a:lnTo>
                    <a:pt x="268" y="287"/>
                  </a:lnTo>
                  <a:lnTo>
                    <a:pt x="270" y="288"/>
                  </a:lnTo>
                  <a:lnTo>
                    <a:pt x="274" y="291"/>
                  </a:lnTo>
                  <a:lnTo>
                    <a:pt x="286" y="291"/>
                  </a:lnTo>
                  <a:lnTo>
                    <a:pt x="298" y="259"/>
                  </a:lnTo>
                  <a:lnTo>
                    <a:pt x="359" y="201"/>
                  </a:lnTo>
                  <a:lnTo>
                    <a:pt x="387" y="138"/>
                  </a:lnTo>
                  <a:lnTo>
                    <a:pt x="431" y="119"/>
                  </a:lnTo>
                  <a:lnTo>
                    <a:pt x="491" y="88"/>
                  </a:lnTo>
                  <a:lnTo>
                    <a:pt x="558" y="63"/>
                  </a:lnTo>
                  <a:lnTo>
                    <a:pt x="562" y="54"/>
                  </a:lnTo>
                  <a:lnTo>
                    <a:pt x="652" y="19"/>
                  </a:lnTo>
                  <a:lnTo>
                    <a:pt x="689" y="0"/>
                  </a:lnTo>
                  <a:lnTo>
                    <a:pt x="712" y="18"/>
                  </a:lnTo>
                  <a:lnTo>
                    <a:pt x="719" y="24"/>
                  </a:lnTo>
                  <a:lnTo>
                    <a:pt x="764" y="59"/>
                  </a:lnTo>
                  <a:lnTo>
                    <a:pt x="774" y="72"/>
                  </a:lnTo>
                  <a:lnTo>
                    <a:pt x="777" y="77"/>
                  </a:lnTo>
                  <a:lnTo>
                    <a:pt x="778" y="78"/>
                  </a:lnTo>
                  <a:lnTo>
                    <a:pt x="779" y="83"/>
                  </a:lnTo>
                  <a:lnTo>
                    <a:pt x="783" y="87"/>
                  </a:lnTo>
                  <a:lnTo>
                    <a:pt x="791" y="96"/>
                  </a:lnTo>
                  <a:lnTo>
                    <a:pt x="796" y="101"/>
                  </a:lnTo>
                  <a:lnTo>
                    <a:pt x="800" y="105"/>
                  </a:lnTo>
                  <a:lnTo>
                    <a:pt x="802" y="107"/>
                  </a:lnTo>
                  <a:lnTo>
                    <a:pt x="807" y="111"/>
                  </a:lnTo>
                  <a:lnTo>
                    <a:pt x="813" y="113"/>
                  </a:lnTo>
                  <a:lnTo>
                    <a:pt x="816" y="114"/>
                  </a:lnTo>
                  <a:lnTo>
                    <a:pt x="822" y="114"/>
                  </a:lnTo>
                  <a:lnTo>
                    <a:pt x="850" y="114"/>
                  </a:lnTo>
                  <a:lnTo>
                    <a:pt x="914" y="112"/>
                  </a:lnTo>
                  <a:lnTo>
                    <a:pt x="916" y="112"/>
                  </a:lnTo>
                  <a:lnTo>
                    <a:pt x="917" y="111"/>
                  </a:lnTo>
                  <a:lnTo>
                    <a:pt x="921" y="107"/>
                  </a:lnTo>
                  <a:lnTo>
                    <a:pt x="922" y="107"/>
                  </a:lnTo>
                  <a:lnTo>
                    <a:pt x="923" y="106"/>
                  </a:lnTo>
                  <a:lnTo>
                    <a:pt x="935" y="103"/>
                  </a:lnTo>
                  <a:lnTo>
                    <a:pt x="936" y="102"/>
                  </a:lnTo>
                  <a:lnTo>
                    <a:pt x="962" y="99"/>
                  </a:lnTo>
                  <a:lnTo>
                    <a:pt x="998" y="95"/>
                  </a:lnTo>
                  <a:lnTo>
                    <a:pt x="1000" y="95"/>
                  </a:lnTo>
                  <a:lnTo>
                    <a:pt x="1016" y="100"/>
                  </a:lnTo>
                  <a:lnTo>
                    <a:pt x="1018" y="102"/>
                  </a:lnTo>
                  <a:lnTo>
                    <a:pt x="1022" y="107"/>
                  </a:lnTo>
                  <a:lnTo>
                    <a:pt x="1025" y="108"/>
                  </a:lnTo>
                  <a:lnTo>
                    <a:pt x="1034" y="112"/>
                  </a:lnTo>
                  <a:lnTo>
                    <a:pt x="1036" y="112"/>
                  </a:lnTo>
                  <a:lnTo>
                    <a:pt x="1037" y="112"/>
                  </a:lnTo>
                  <a:lnTo>
                    <a:pt x="1040" y="112"/>
                  </a:lnTo>
                  <a:lnTo>
                    <a:pt x="1052" y="106"/>
                  </a:lnTo>
                  <a:lnTo>
                    <a:pt x="1055" y="103"/>
                  </a:lnTo>
                  <a:lnTo>
                    <a:pt x="1058" y="101"/>
                  </a:lnTo>
                  <a:lnTo>
                    <a:pt x="1055" y="107"/>
                  </a:lnTo>
                  <a:lnTo>
                    <a:pt x="1023" y="153"/>
                  </a:lnTo>
                  <a:lnTo>
                    <a:pt x="870" y="369"/>
                  </a:lnTo>
                  <a:lnTo>
                    <a:pt x="855" y="385"/>
                  </a:lnTo>
                  <a:lnTo>
                    <a:pt x="759" y="477"/>
                  </a:lnTo>
                  <a:lnTo>
                    <a:pt x="755" y="480"/>
                  </a:lnTo>
                  <a:lnTo>
                    <a:pt x="756" y="517"/>
                  </a:lnTo>
                  <a:lnTo>
                    <a:pt x="756" y="652"/>
                  </a:lnTo>
                  <a:lnTo>
                    <a:pt x="756" y="980"/>
                  </a:lnTo>
                  <a:lnTo>
                    <a:pt x="756" y="1412"/>
                  </a:lnTo>
                  <a:lnTo>
                    <a:pt x="760" y="1697"/>
                  </a:lnTo>
                  <a:lnTo>
                    <a:pt x="810" y="1763"/>
                  </a:lnTo>
                  <a:lnTo>
                    <a:pt x="886" y="1860"/>
                  </a:lnTo>
                  <a:lnTo>
                    <a:pt x="942" y="1936"/>
                  </a:lnTo>
                  <a:lnTo>
                    <a:pt x="944" y="1962"/>
                  </a:lnTo>
                  <a:lnTo>
                    <a:pt x="939" y="1964"/>
                  </a:lnTo>
                  <a:lnTo>
                    <a:pt x="924" y="1965"/>
                  </a:lnTo>
                  <a:lnTo>
                    <a:pt x="908" y="1966"/>
                  </a:lnTo>
                  <a:lnTo>
                    <a:pt x="880" y="1967"/>
                  </a:lnTo>
                  <a:lnTo>
                    <a:pt x="854" y="1968"/>
                  </a:lnTo>
                  <a:lnTo>
                    <a:pt x="782" y="1973"/>
                  </a:lnTo>
                  <a:lnTo>
                    <a:pt x="759" y="1974"/>
                  </a:lnTo>
                  <a:lnTo>
                    <a:pt x="690" y="2005"/>
                  </a:lnTo>
                  <a:lnTo>
                    <a:pt x="646" y="2025"/>
                  </a:lnTo>
                  <a:lnTo>
                    <a:pt x="610" y="2042"/>
                  </a:lnTo>
                  <a:lnTo>
                    <a:pt x="536" y="2075"/>
                  </a:lnTo>
                  <a:lnTo>
                    <a:pt x="500" y="2091"/>
                  </a:lnTo>
                  <a:lnTo>
                    <a:pt x="492" y="2059"/>
                  </a:lnTo>
                  <a:lnTo>
                    <a:pt x="486" y="2018"/>
                  </a:lnTo>
                  <a:lnTo>
                    <a:pt x="486" y="2015"/>
                  </a:lnTo>
                  <a:lnTo>
                    <a:pt x="485" y="1983"/>
                  </a:lnTo>
                  <a:lnTo>
                    <a:pt x="486" y="1980"/>
                  </a:lnTo>
                  <a:lnTo>
                    <a:pt x="486" y="1966"/>
                  </a:lnTo>
                  <a:lnTo>
                    <a:pt x="488" y="1953"/>
                  </a:lnTo>
                  <a:lnTo>
                    <a:pt x="488" y="1952"/>
                  </a:lnTo>
                  <a:lnTo>
                    <a:pt x="455" y="1910"/>
                  </a:lnTo>
                  <a:lnTo>
                    <a:pt x="450" y="1863"/>
                  </a:lnTo>
                  <a:lnTo>
                    <a:pt x="438" y="1803"/>
                  </a:lnTo>
                  <a:lnTo>
                    <a:pt x="436" y="1802"/>
                  </a:lnTo>
                  <a:lnTo>
                    <a:pt x="429" y="1794"/>
                  </a:lnTo>
                  <a:lnTo>
                    <a:pt x="426" y="1790"/>
                  </a:lnTo>
                  <a:lnTo>
                    <a:pt x="425" y="1787"/>
                  </a:lnTo>
                  <a:lnTo>
                    <a:pt x="424" y="1784"/>
                  </a:lnTo>
                  <a:lnTo>
                    <a:pt x="414" y="1737"/>
                  </a:lnTo>
                  <a:lnTo>
                    <a:pt x="408" y="1718"/>
                  </a:lnTo>
                  <a:lnTo>
                    <a:pt x="377" y="1619"/>
                  </a:lnTo>
                  <a:lnTo>
                    <a:pt x="371" y="1606"/>
                  </a:lnTo>
                  <a:lnTo>
                    <a:pt x="369" y="1602"/>
                  </a:lnTo>
                  <a:lnTo>
                    <a:pt x="367" y="1601"/>
                  </a:lnTo>
                  <a:lnTo>
                    <a:pt x="358" y="1595"/>
                  </a:lnTo>
                  <a:lnTo>
                    <a:pt x="353" y="1593"/>
                  </a:lnTo>
                  <a:lnTo>
                    <a:pt x="351" y="1592"/>
                  </a:lnTo>
                  <a:lnTo>
                    <a:pt x="341" y="1590"/>
                  </a:lnTo>
                  <a:lnTo>
                    <a:pt x="337" y="1589"/>
                  </a:lnTo>
                  <a:lnTo>
                    <a:pt x="315" y="1577"/>
                  </a:lnTo>
                  <a:lnTo>
                    <a:pt x="315" y="1577"/>
                  </a:lnTo>
                  <a:lnTo>
                    <a:pt x="312" y="1546"/>
                  </a:lnTo>
                  <a:lnTo>
                    <a:pt x="311" y="1528"/>
                  </a:lnTo>
                  <a:lnTo>
                    <a:pt x="291" y="1505"/>
                  </a:lnTo>
                  <a:lnTo>
                    <a:pt x="261" y="1473"/>
                  </a:lnTo>
                  <a:lnTo>
                    <a:pt x="258" y="1470"/>
                  </a:lnTo>
                  <a:lnTo>
                    <a:pt x="253" y="1467"/>
                  </a:lnTo>
                  <a:lnTo>
                    <a:pt x="207" y="1449"/>
                  </a:lnTo>
                  <a:lnTo>
                    <a:pt x="186" y="1443"/>
                  </a:lnTo>
                  <a:lnTo>
                    <a:pt x="173" y="1440"/>
                  </a:lnTo>
                  <a:lnTo>
                    <a:pt x="154" y="1436"/>
                  </a:lnTo>
                  <a:lnTo>
                    <a:pt x="148" y="1432"/>
                  </a:lnTo>
                  <a:lnTo>
                    <a:pt x="143" y="1427"/>
                  </a:lnTo>
                  <a:lnTo>
                    <a:pt x="139" y="1425"/>
                  </a:lnTo>
                  <a:lnTo>
                    <a:pt x="136" y="1424"/>
                  </a:lnTo>
                  <a:lnTo>
                    <a:pt x="127" y="1421"/>
                  </a:lnTo>
                  <a:lnTo>
                    <a:pt x="115" y="1418"/>
                  </a:lnTo>
                  <a:lnTo>
                    <a:pt x="107" y="1419"/>
                  </a:lnTo>
                  <a:lnTo>
                    <a:pt x="103" y="1419"/>
                  </a:lnTo>
                  <a:lnTo>
                    <a:pt x="97" y="1421"/>
                  </a:lnTo>
                  <a:lnTo>
                    <a:pt x="88" y="1426"/>
                  </a:lnTo>
                  <a:lnTo>
                    <a:pt x="76" y="1432"/>
                  </a:lnTo>
                  <a:lnTo>
                    <a:pt x="71" y="1433"/>
                  </a:lnTo>
                  <a:lnTo>
                    <a:pt x="47" y="1433"/>
                  </a:lnTo>
                  <a:lnTo>
                    <a:pt x="19" y="1433"/>
                  </a:lnTo>
                  <a:lnTo>
                    <a:pt x="18" y="1431"/>
                  </a:lnTo>
                  <a:lnTo>
                    <a:pt x="18" y="1422"/>
                  </a:lnTo>
                  <a:lnTo>
                    <a:pt x="15" y="1365"/>
                  </a:lnTo>
                  <a:lnTo>
                    <a:pt x="15" y="1364"/>
                  </a:lnTo>
                  <a:lnTo>
                    <a:pt x="18" y="1358"/>
                  </a:lnTo>
                  <a:lnTo>
                    <a:pt x="19" y="1354"/>
                  </a:lnTo>
                  <a:lnTo>
                    <a:pt x="19" y="1353"/>
                  </a:lnTo>
                  <a:lnTo>
                    <a:pt x="19" y="1350"/>
                  </a:lnTo>
                  <a:lnTo>
                    <a:pt x="17" y="1335"/>
                  </a:lnTo>
                  <a:lnTo>
                    <a:pt x="0" y="1263"/>
                  </a:lnTo>
                  <a:lnTo>
                    <a:pt x="18" y="1244"/>
                  </a:lnTo>
                  <a:lnTo>
                    <a:pt x="41" y="1221"/>
                  </a:lnTo>
                  <a:lnTo>
                    <a:pt x="43" y="1220"/>
                  </a:lnTo>
                  <a:lnTo>
                    <a:pt x="142" y="1182"/>
                  </a:lnTo>
                  <a:lnTo>
                    <a:pt x="155" y="1178"/>
                  </a:lnTo>
                  <a:lnTo>
                    <a:pt x="156" y="1173"/>
                  </a:lnTo>
                  <a:lnTo>
                    <a:pt x="157" y="1167"/>
                  </a:lnTo>
                  <a:lnTo>
                    <a:pt x="161" y="1160"/>
                  </a:lnTo>
                  <a:lnTo>
                    <a:pt x="171" y="1146"/>
                  </a:lnTo>
                  <a:lnTo>
                    <a:pt x="203" y="1107"/>
                  </a:lnTo>
                  <a:lnTo>
                    <a:pt x="210" y="1103"/>
                  </a:lnTo>
                  <a:lnTo>
                    <a:pt x="223" y="1098"/>
                  </a:lnTo>
                  <a:lnTo>
                    <a:pt x="251" y="1089"/>
                  </a:lnTo>
                  <a:lnTo>
                    <a:pt x="245" y="1078"/>
                  </a:lnTo>
                  <a:lnTo>
                    <a:pt x="233" y="1044"/>
                  </a:lnTo>
                  <a:lnTo>
                    <a:pt x="225" y="1022"/>
                  </a:lnTo>
                  <a:lnTo>
                    <a:pt x="208" y="977"/>
                  </a:lnTo>
                  <a:lnTo>
                    <a:pt x="191" y="933"/>
                  </a:lnTo>
                  <a:lnTo>
                    <a:pt x="207" y="925"/>
                  </a:lnTo>
                  <a:lnTo>
                    <a:pt x="234" y="915"/>
                  </a:lnTo>
                  <a:lnTo>
                    <a:pt x="252" y="909"/>
                  </a:lnTo>
                  <a:lnTo>
                    <a:pt x="219" y="879"/>
                  </a:lnTo>
                  <a:lnTo>
                    <a:pt x="210" y="873"/>
                  </a:lnTo>
                  <a:lnTo>
                    <a:pt x="195" y="863"/>
                  </a:lnTo>
                  <a:lnTo>
                    <a:pt x="173" y="850"/>
                  </a:lnTo>
                  <a:lnTo>
                    <a:pt x="169" y="849"/>
                  </a:lnTo>
                  <a:lnTo>
                    <a:pt x="165" y="844"/>
                  </a:lnTo>
                  <a:lnTo>
                    <a:pt x="162" y="839"/>
                  </a:lnTo>
                  <a:lnTo>
                    <a:pt x="162" y="835"/>
                  </a:lnTo>
                  <a:lnTo>
                    <a:pt x="161" y="829"/>
                  </a:lnTo>
                  <a:lnTo>
                    <a:pt x="160" y="825"/>
                  </a:lnTo>
                  <a:lnTo>
                    <a:pt x="156" y="819"/>
                  </a:lnTo>
                  <a:lnTo>
                    <a:pt x="143" y="797"/>
                  </a:lnTo>
                  <a:lnTo>
                    <a:pt x="137" y="792"/>
                  </a:lnTo>
                  <a:lnTo>
                    <a:pt x="130" y="787"/>
                  </a:lnTo>
                  <a:lnTo>
                    <a:pt x="126" y="785"/>
                  </a:lnTo>
                  <a:lnTo>
                    <a:pt x="124" y="783"/>
                  </a:lnTo>
                  <a:lnTo>
                    <a:pt x="120" y="778"/>
                  </a:lnTo>
                  <a:lnTo>
                    <a:pt x="118" y="773"/>
                  </a:lnTo>
                  <a:lnTo>
                    <a:pt x="111" y="762"/>
                  </a:lnTo>
                  <a:lnTo>
                    <a:pt x="108" y="759"/>
                  </a:lnTo>
                  <a:lnTo>
                    <a:pt x="82" y="708"/>
                  </a:lnTo>
                  <a:lnTo>
                    <a:pt x="82" y="703"/>
                  </a:lnTo>
                  <a:lnTo>
                    <a:pt x="82" y="699"/>
                  </a:lnTo>
                  <a:lnTo>
                    <a:pt x="83" y="681"/>
                  </a:lnTo>
                  <a:lnTo>
                    <a:pt x="65" y="595"/>
                  </a:lnTo>
                  <a:lnTo>
                    <a:pt x="61" y="587"/>
                  </a:lnTo>
                  <a:lnTo>
                    <a:pt x="61" y="587"/>
                  </a:lnTo>
                  <a:lnTo>
                    <a:pt x="61" y="582"/>
                  </a:lnTo>
                  <a:lnTo>
                    <a:pt x="63" y="581"/>
                  </a:lnTo>
                  <a:lnTo>
                    <a:pt x="67" y="580"/>
                  </a:lnTo>
                  <a:lnTo>
                    <a:pt x="90" y="573"/>
                  </a:lnTo>
                  <a:lnTo>
                    <a:pt x="93" y="568"/>
                  </a:lnTo>
                  <a:lnTo>
                    <a:pt x="94" y="563"/>
                  </a:lnTo>
                  <a:lnTo>
                    <a:pt x="112" y="513"/>
                  </a:lnTo>
                  <a:lnTo>
                    <a:pt x="127" y="473"/>
                  </a:lnTo>
                  <a:lnTo>
                    <a:pt x="138" y="453"/>
                  </a:lnTo>
                  <a:lnTo>
                    <a:pt x="141" y="450"/>
                  </a:lnTo>
                  <a:lnTo>
                    <a:pt x="143" y="449"/>
                  </a:lnTo>
                  <a:lnTo>
                    <a:pt x="169" y="435"/>
                  </a:lnTo>
                  <a:lnTo>
                    <a:pt x="178" y="431"/>
                  </a:lnTo>
                  <a:lnTo>
                    <a:pt x="181" y="430"/>
                  </a:lnTo>
                  <a:lnTo>
                    <a:pt x="186" y="429"/>
                  </a:lnTo>
                  <a:lnTo>
                    <a:pt x="190" y="427"/>
                  </a:lnTo>
                  <a:lnTo>
                    <a:pt x="192" y="426"/>
                  </a:lnTo>
                  <a:lnTo>
                    <a:pt x="195" y="424"/>
                  </a:lnTo>
                  <a:lnTo>
                    <a:pt x="208" y="411"/>
                  </a:lnTo>
                  <a:lnTo>
                    <a:pt x="210" y="407"/>
                  </a:lnTo>
                  <a:lnTo>
                    <a:pt x="210" y="405"/>
                  </a:lnTo>
                  <a:lnTo>
                    <a:pt x="209" y="347"/>
                  </a:lnTo>
                  <a:lnTo>
                    <a:pt x="203" y="336"/>
                  </a:lnTo>
                  <a:lnTo>
                    <a:pt x="199" y="283"/>
                  </a:lnTo>
                  <a:lnTo>
                    <a:pt x="199" y="268"/>
                  </a:lnTo>
                  <a:close/>
                </a:path>
              </a:pathLst>
            </a:custGeom>
            <a:solidFill>
              <a:schemeClr val="accent4">
                <a:lumMod val="5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1" name="Freeform 10"/>
            <p:cNvSpPr>
              <a:spLocks/>
            </p:cNvSpPr>
            <p:nvPr/>
          </p:nvSpPr>
          <p:spPr bwMode="auto">
            <a:xfrm>
              <a:off x="856" y="1956"/>
              <a:ext cx="463" cy="562"/>
            </a:xfrm>
            <a:custGeom>
              <a:avLst/>
              <a:gdLst/>
              <a:ahLst/>
              <a:cxnLst>
                <a:cxn ang="0">
                  <a:pos x="191" y="523"/>
                </a:cxn>
                <a:cxn ang="0">
                  <a:pos x="51" y="444"/>
                </a:cxn>
                <a:cxn ang="0">
                  <a:pos x="32" y="432"/>
                </a:cxn>
                <a:cxn ang="0">
                  <a:pos x="0" y="432"/>
                </a:cxn>
                <a:cxn ang="0">
                  <a:pos x="0" y="250"/>
                </a:cxn>
                <a:cxn ang="0">
                  <a:pos x="11" y="189"/>
                </a:cxn>
                <a:cxn ang="0">
                  <a:pos x="15" y="135"/>
                </a:cxn>
                <a:cxn ang="0">
                  <a:pos x="13" y="116"/>
                </a:cxn>
                <a:cxn ang="0">
                  <a:pos x="21" y="111"/>
                </a:cxn>
                <a:cxn ang="0">
                  <a:pos x="48" y="63"/>
                </a:cxn>
                <a:cxn ang="0">
                  <a:pos x="56" y="33"/>
                </a:cxn>
                <a:cxn ang="0">
                  <a:pos x="63" y="25"/>
                </a:cxn>
                <a:cxn ang="0">
                  <a:pos x="100" y="3"/>
                </a:cxn>
                <a:cxn ang="0">
                  <a:pos x="104" y="1"/>
                </a:cxn>
                <a:cxn ang="0">
                  <a:pos x="145" y="0"/>
                </a:cxn>
                <a:cxn ang="0">
                  <a:pos x="149" y="1"/>
                </a:cxn>
                <a:cxn ang="0">
                  <a:pos x="155" y="8"/>
                </a:cxn>
                <a:cxn ang="0">
                  <a:pos x="167" y="36"/>
                </a:cxn>
                <a:cxn ang="0">
                  <a:pos x="197" y="70"/>
                </a:cxn>
                <a:cxn ang="0">
                  <a:pos x="198" y="74"/>
                </a:cxn>
                <a:cxn ang="0">
                  <a:pos x="196" y="93"/>
                </a:cxn>
                <a:cxn ang="0">
                  <a:pos x="242" y="109"/>
                </a:cxn>
                <a:cxn ang="0">
                  <a:pos x="268" y="106"/>
                </a:cxn>
                <a:cxn ang="0">
                  <a:pos x="275" y="105"/>
                </a:cxn>
                <a:cxn ang="0">
                  <a:pos x="294" y="114"/>
                </a:cxn>
                <a:cxn ang="0">
                  <a:pos x="299" y="115"/>
                </a:cxn>
                <a:cxn ang="0">
                  <a:pos x="374" y="121"/>
                </a:cxn>
                <a:cxn ang="0">
                  <a:pos x="382" y="118"/>
                </a:cxn>
                <a:cxn ang="0">
                  <a:pos x="384" y="112"/>
                </a:cxn>
                <a:cxn ang="0">
                  <a:pos x="388" y="109"/>
                </a:cxn>
                <a:cxn ang="0">
                  <a:pos x="391" y="108"/>
                </a:cxn>
                <a:cxn ang="0">
                  <a:pos x="424" y="112"/>
                </a:cxn>
                <a:cxn ang="0">
                  <a:pos x="426" y="114"/>
                </a:cxn>
                <a:cxn ang="0">
                  <a:pos x="462" y="162"/>
                </a:cxn>
                <a:cxn ang="0">
                  <a:pos x="463" y="170"/>
                </a:cxn>
                <a:cxn ang="0">
                  <a:pos x="460" y="184"/>
                </a:cxn>
                <a:cxn ang="0">
                  <a:pos x="448" y="182"/>
                </a:cxn>
                <a:cxn ang="0">
                  <a:pos x="433" y="170"/>
                </a:cxn>
                <a:cxn ang="0">
                  <a:pos x="424" y="158"/>
                </a:cxn>
                <a:cxn ang="0">
                  <a:pos x="403" y="153"/>
                </a:cxn>
                <a:cxn ang="0">
                  <a:pos x="373" y="170"/>
                </a:cxn>
                <a:cxn ang="0">
                  <a:pos x="355" y="219"/>
                </a:cxn>
                <a:cxn ang="0">
                  <a:pos x="359" y="235"/>
                </a:cxn>
                <a:cxn ang="0">
                  <a:pos x="362" y="241"/>
                </a:cxn>
                <a:cxn ang="0">
                  <a:pos x="366" y="244"/>
                </a:cxn>
                <a:cxn ang="0">
                  <a:pos x="382" y="360"/>
                </a:cxn>
                <a:cxn ang="0">
                  <a:pos x="338" y="399"/>
                </a:cxn>
                <a:cxn ang="0">
                  <a:pos x="258" y="422"/>
                </a:cxn>
                <a:cxn ang="0">
                  <a:pos x="242" y="421"/>
                </a:cxn>
                <a:cxn ang="0">
                  <a:pos x="240" y="418"/>
                </a:cxn>
                <a:cxn ang="0">
                  <a:pos x="235" y="420"/>
                </a:cxn>
                <a:cxn ang="0">
                  <a:pos x="216" y="433"/>
                </a:cxn>
                <a:cxn ang="0">
                  <a:pos x="215" y="435"/>
                </a:cxn>
                <a:cxn ang="0">
                  <a:pos x="223" y="464"/>
                </a:cxn>
                <a:cxn ang="0">
                  <a:pos x="244" y="494"/>
                </a:cxn>
                <a:cxn ang="0">
                  <a:pos x="258" y="541"/>
                </a:cxn>
                <a:cxn ang="0">
                  <a:pos x="263" y="562"/>
                </a:cxn>
              </a:cxnLst>
              <a:rect l="0" t="0" r="r" b="b"/>
              <a:pathLst>
                <a:path w="463" h="562">
                  <a:moveTo>
                    <a:pt x="263" y="562"/>
                  </a:moveTo>
                  <a:lnTo>
                    <a:pt x="191" y="523"/>
                  </a:lnTo>
                  <a:lnTo>
                    <a:pt x="162" y="506"/>
                  </a:lnTo>
                  <a:lnTo>
                    <a:pt x="51" y="444"/>
                  </a:lnTo>
                  <a:lnTo>
                    <a:pt x="33" y="432"/>
                  </a:lnTo>
                  <a:lnTo>
                    <a:pt x="32" y="432"/>
                  </a:lnTo>
                  <a:lnTo>
                    <a:pt x="9" y="432"/>
                  </a:lnTo>
                  <a:lnTo>
                    <a:pt x="0" y="432"/>
                  </a:lnTo>
                  <a:lnTo>
                    <a:pt x="1" y="415"/>
                  </a:lnTo>
                  <a:lnTo>
                    <a:pt x="0" y="250"/>
                  </a:lnTo>
                  <a:lnTo>
                    <a:pt x="9" y="193"/>
                  </a:lnTo>
                  <a:lnTo>
                    <a:pt x="11" y="189"/>
                  </a:lnTo>
                  <a:lnTo>
                    <a:pt x="19" y="146"/>
                  </a:lnTo>
                  <a:lnTo>
                    <a:pt x="15" y="135"/>
                  </a:lnTo>
                  <a:lnTo>
                    <a:pt x="11" y="117"/>
                  </a:lnTo>
                  <a:lnTo>
                    <a:pt x="13" y="116"/>
                  </a:lnTo>
                  <a:lnTo>
                    <a:pt x="17" y="115"/>
                  </a:lnTo>
                  <a:lnTo>
                    <a:pt x="21" y="111"/>
                  </a:lnTo>
                  <a:lnTo>
                    <a:pt x="25" y="106"/>
                  </a:lnTo>
                  <a:lnTo>
                    <a:pt x="48" y="63"/>
                  </a:lnTo>
                  <a:lnTo>
                    <a:pt x="55" y="39"/>
                  </a:lnTo>
                  <a:lnTo>
                    <a:pt x="56" y="33"/>
                  </a:lnTo>
                  <a:lnTo>
                    <a:pt x="59" y="31"/>
                  </a:lnTo>
                  <a:lnTo>
                    <a:pt x="63" y="25"/>
                  </a:lnTo>
                  <a:lnTo>
                    <a:pt x="74" y="18"/>
                  </a:lnTo>
                  <a:lnTo>
                    <a:pt x="100" y="3"/>
                  </a:lnTo>
                  <a:lnTo>
                    <a:pt x="101" y="2"/>
                  </a:lnTo>
                  <a:lnTo>
                    <a:pt x="104" y="1"/>
                  </a:lnTo>
                  <a:lnTo>
                    <a:pt x="109" y="1"/>
                  </a:lnTo>
                  <a:lnTo>
                    <a:pt x="145" y="0"/>
                  </a:lnTo>
                  <a:lnTo>
                    <a:pt x="148" y="0"/>
                  </a:lnTo>
                  <a:lnTo>
                    <a:pt x="149" y="1"/>
                  </a:lnTo>
                  <a:lnTo>
                    <a:pt x="152" y="6"/>
                  </a:lnTo>
                  <a:lnTo>
                    <a:pt x="155" y="8"/>
                  </a:lnTo>
                  <a:lnTo>
                    <a:pt x="157" y="14"/>
                  </a:lnTo>
                  <a:lnTo>
                    <a:pt x="167" y="36"/>
                  </a:lnTo>
                  <a:lnTo>
                    <a:pt x="193" y="67"/>
                  </a:lnTo>
                  <a:lnTo>
                    <a:pt x="197" y="70"/>
                  </a:lnTo>
                  <a:lnTo>
                    <a:pt x="198" y="72"/>
                  </a:lnTo>
                  <a:lnTo>
                    <a:pt x="198" y="74"/>
                  </a:lnTo>
                  <a:lnTo>
                    <a:pt x="198" y="90"/>
                  </a:lnTo>
                  <a:lnTo>
                    <a:pt x="196" y="93"/>
                  </a:lnTo>
                  <a:lnTo>
                    <a:pt x="210" y="106"/>
                  </a:lnTo>
                  <a:lnTo>
                    <a:pt x="242" y="109"/>
                  </a:lnTo>
                  <a:lnTo>
                    <a:pt x="245" y="109"/>
                  </a:lnTo>
                  <a:lnTo>
                    <a:pt x="268" y="106"/>
                  </a:lnTo>
                  <a:lnTo>
                    <a:pt x="271" y="106"/>
                  </a:lnTo>
                  <a:lnTo>
                    <a:pt x="275" y="105"/>
                  </a:lnTo>
                  <a:lnTo>
                    <a:pt x="276" y="104"/>
                  </a:lnTo>
                  <a:lnTo>
                    <a:pt x="294" y="114"/>
                  </a:lnTo>
                  <a:lnTo>
                    <a:pt x="295" y="114"/>
                  </a:lnTo>
                  <a:lnTo>
                    <a:pt x="299" y="115"/>
                  </a:lnTo>
                  <a:lnTo>
                    <a:pt x="373" y="122"/>
                  </a:lnTo>
                  <a:lnTo>
                    <a:pt x="374" y="121"/>
                  </a:lnTo>
                  <a:lnTo>
                    <a:pt x="378" y="120"/>
                  </a:lnTo>
                  <a:lnTo>
                    <a:pt x="382" y="118"/>
                  </a:lnTo>
                  <a:lnTo>
                    <a:pt x="382" y="117"/>
                  </a:lnTo>
                  <a:lnTo>
                    <a:pt x="384" y="112"/>
                  </a:lnTo>
                  <a:lnTo>
                    <a:pt x="385" y="110"/>
                  </a:lnTo>
                  <a:lnTo>
                    <a:pt x="388" y="109"/>
                  </a:lnTo>
                  <a:lnTo>
                    <a:pt x="389" y="108"/>
                  </a:lnTo>
                  <a:lnTo>
                    <a:pt x="391" y="108"/>
                  </a:lnTo>
                  <a:lnTo>
                    <a:pt x="419" y="111"/>
                  </a:lnTo>
                  <a:lnTo>
                    <a:pt x="424" y="112"/>
                  </a:lnTo>
                  <a:lnTo>
                    <a:pt x="425" y="112"/>
                  </a:lnTo>
                  <a:lnTo>
                    <a:pt x="426" y="114"/>
                  </a:lnTo>
                  <a:lnTo>
                    <a:pt x="428" y="116"/>
                  </a:lnTo>
                  <a:lnTo>
                    <a:pt x="462" y="162"/>
                  </a:lnTo>
                  <a:lnTo>
                    <a:pt x="463" y="164"/>
                  </a:lnTo>
                  <a:lnTo>
                    <a:pt x="463" y="170"/>
                  </a:lnTo>
                  <a:lnTo>
                    <a:pt x="463" y="175"/>
                  </a:lnTo>
                  <a:lnTo>
                    <a:pt x="460" y="184"/>
                  </a:lnTo>
                  <a:lnTo>
                    <a:pt x="450" y="183"/>
                  </a:lnTo>
                  <a:lnTo>
                    <a:pt x="448" y="182"/>
                  </a:lnTo>
                  <a:lnTo>
                    <a:pt x="446" y="181"/>
                  </a:lnTo>
                  <a:lnTo>
                    <a:pt x="433" y="170"/>
                  </a:lnTo>
                  <a:lnTo>
                    <a:pt x="426" y="160"/>
                  </a:lnTo>
                  <a:lnTo>
                    <a:pt x="424" y="158"/>
                  </a:lnTo>
                  <a:lnTo>
                    <a:pt x="422" y="157"/>
                  </a:lnTo>
                  <a:lnTo>
                    <a:pt x="403" y="153"/>
                  </a:lnTo>
                  <a:lnTo>
                    <a:pt x="389" y="158"/>
                  </a:lnTo>
                  <a:lnTo>
                    <a:pt x="373" y="170"/>
                  </a:lnTo>
                  <a:lnTo>
                    <a:pt x="370" y="174"/>
                  </a:lnTo>
                  <a:lnTo>
                    <a:pt x="355" y="219"/>
                  </a:lnTo>
                  <a:lnTo>
                    <a:pt x="355" y="225"/>
                  </a:lnTo>
                  <a:lnTo>
                    <a:pt x="359" y="235"/>
                  </a:lnTo>
                  <a:lnTo>
                    <a:pt x="360" y="237"/>
                  </a:lnTo>
                  <a:lnTo>
                    <a:pt x="362" y="241"/>
                  </a:lnTo>
                  <a:lnTo>
                    <a:pt x="364" y="242"/>
                  </a:lnTo>
                  <a:lnTo>
                    <a:pt x="366" y="244"/>
                  </a:lnTo>
                  <a:lnTo>
                    <a:pt x="366" y="247"/>
                  </a:lnTo>
                  <a:lnTo>
                    <a:pt x="382" y="360"/>
                  </a:lnTo>
                  <a:lnTo>
                    <a:pt x="354" y="394"/>
                  </a:lnTo>
                  <a:lnTo>
                    <a:pt x="338" y="399"/>
                  </a:lnTo>
                  <a:lnTo>
                    <a:pt x="286" y="415"/>
                  </a:lnTo>
                  <a:lnTo>
                    <a:pt x="258" y="422"/>
                  </a:lnTo>
                  <a:lnTo>
                    <a:pt x="254" y="422"/>
                  </a:lnTo>
                  <a:lnTo>
                    <a:pt x="242" y="421"/>
                  </a:lnTo>
                  <a:lnTo>
                    <a:pt x="242" y="420"/>
                  </a:lnTo>
                  <a:lnTo>
                    <a:pt x="240" y="418"/>
                  </a:lnTo>
                  <a:lnTo>
                    <a:pt x="239" y="418"/>
                  </a:lnTo>
                  <a:lnTo>
                    <a:pt x="235" y="420"/>
                  </a:lnTo>
                  <a:lnTo>
                    <a:pt x="222" y="427"/>
                  </a:lnTo>
                  <a:lnTo>
                    <a:pt x="216" y="433"/>
                  </a:lnTo>
                  <a:lnTo>
                    <a:pt x="215" y="433"/>
                  </a:lnTo>
                  <a:lnTo>
                    <a:pt x="215" y="435"/>
                  </a:lnTo>
                  <a:lnTo>
                    <a:pt x="214" y="439"/>
                  </a:lnTo>
                  <a:lnTo>
                    <a:pt x="223" y="464"/>
                  </a:lnTo>
                  <a:lnTo>
                    <a:pt x="234" y="487"/>
                  </a:lnTo>
                  <a:lnTo>
                    <a:pt x="244" y="494"/>
                  </a:lnTo>
                  <a:lnTo>
                    <a:pt x="248" y="496"/>
                  </a:lnTo>
                  <a:lnTo>
                    <a:pt x="258" y="541"/>
                  </a:lnTo>
                  <a:lnTo>
                    <a:pt x="262" y="559"/>
                  </a:lnTo>
                  <a:lnTo>
                    <a:pt x="263" y="562"/>
                  </a:lnTo>
                  <a:close/>
                </a:path>
              </a:pathLst>
            </a:custGeom>
            <a:solidFill>
              <a:schemeClr val="accent4">
                <a:lumMod val="20000"/>
                <a:lumOff val="8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82" name="Freeform 12"/>
            <p:cNvSpPr>
              <a:spLocks/>
            </p:cNvSpPr>
            <p:nvPr/>
          </p:nvSpPr>
          <p:spPr bwMode="auto">
            <a:xfrm>
              <a:off x="852" y="1690"/>
              <a:ext cx="416" cy="381"/>
            </a:xfrm>
            <a:custGeom>
              <a:avLst/>
              <a:gdLst/>
              <a:ahLst/>
              <a:cxnLst>
                <a:cxn ang="0">
                  <a:pos x="275" y="370"/>
                </a:cxn>
                <a:cxn ang="0">
                  <a:pos x="246" y="373"/>
                </a:cxn>
                <a:cxn ang="0">
                  <a:pos x="202" y="354"/>
                </a:cxn>
                <a:cxn ang="0">
                  <a:pos x="201" y="334"/>
                </a:cxn>
                <a:cxn ang="0">
                  <a:pos x="161" y="278"/>
                </a:cxn>
                <a:cxn ang="0">
                  <a:pos x="153" y="265"/>
                </a:cxn>
                <a:cxn ang="0">
                  <a:pos x="113" y="265"/>
                </a:cxn>
                <a:cxn ang="0">
                  <a:pos x="104" y="267"/>
                </a:cxn>
                <a:cxn ang="0">
                  <a:pos x="63" y="295"/>
                </a:cxn>
                <a:cxn ang="0">
                  <a:pos x="52" y="327"/>
                </a:cxn>
                <a:cxn ang="0">
                  <a:pos x="21" y="379"/>
                </a:cxn>
                <a:cxn ang="0">
                  <a:pos x="10" y="366"/>
                </a:cxn>
                <a:cxn ang="0">
                  <a:pos x="0" y="332"/>
                </a:cxn>
                <a:cxn ang="0">
                  <a:pos x="65" y="238"/>
                </a:cxn>
                <a:cxn ang="0">
                  <a:pos x="88" y="163"/>
                </a:cxn>
                <a:cxn ang="0">
                  <a:pos x="112" y="156"/>
                </a:cxn>
                <a:cxn ang="0">
                  <a:pos x="120" y="152"/>
                </a:cxn>
                <a:cxn ang="0">
                  <a:pos x="176" y="79"/>
                </a:cxn>
                <a:cxn ang="0">
                  <a:pos x="190" y="44"/>
                </a:cxn>
                <a:cxn ang="0">
                  <a:pos x="189" y="33"/>
                </a:cxn>
                <a:cxn ang="0">
                  <a:pos x="190" y="24"/>
                </a:cxn>
                <a:cxn ang="0">
                  <a:pos x="197" y="8"/>
                </a:cxn>
                <a:cxn ang="0">
                  <a:pos x="220" y="6"/>
                </a:cxn>
                <a:cxn ang="0">
                  <a:pos x="269" y="64"/>
                </a:cxn>
                <a:cxn ang="0">
                  <a:pos x="280" y="81"/>
                </a:cxn>
                <a:cxn ang="0">
                  <a:pos x="282" y="88"/>
                </a:cxn>
                <a:cxn ang="0">
                  <a:pos x="290" y="93"/>
                </a:cxn>
                <a:cxn ang="0">
                  <a:pos x="305" y="92"/>
                </a:cxn>
                <a:cxn ang="0">
                  <a:pos x="344" y="76"/>
                </a:cxn>
                <a:cxn ang="0">
                  <a:pos x="358" y="74"/>
                </a:cxn>
                <a:cxn ang="0">
                  <a:pos x="380" y="75"/>
                </a:cxn>
                <a:cxn ang="0">
                  <a:pos x="401" y="86"/>
                </a:cxn>
                <a:cxn ang="0">
                  <a:pos x="416" y="127"/>
                </a:cxn>
                <a:cxn ang="0">
                  <a:pos x="414" y="134"/>
                </a:cxn>
                <a:cxn ang="0">
                  <a:pos x="393" y="154"/>
                </a:cxn>
                <a:cxn ang="0">
                  <a:pos x="384" y="158"/>
                </a:cxn>
                <a:cxn ang="0">
                  <a:pos x="376" y="156"/>
                </a:cxn>
                <a:cxn ang="0">
                  <a:pos x="350" y="158"/>
                </a:cxn>
                <a:cxn ang="0">
                  <a:pos x="309" y="177"/>
                </a:cxn>
                <a:cxn ang="0">
                  <a:pos x="305" y="186"/>
                </a:cxn>
                <a:cxn ang="0">
                  <a:pos x="310" y="204"/>
                </a:cxn>
                <a:cxn ang="0">
                  <a:pos x="320" y="208"/>
                </a:cxn>
                <a:cxn ang="0">
                  <a:pos x="328" y="217"/>
                </a:cxn>
                <a:cxn ang="0">
                  <a:pos x="339" y="283"/>
                </a:cxn>
                <a:cxn ang="0">
                  <a:pos x="305" y="342"/>
                </a:cxn>
              </a:cxnLst>
              <a:rect l="0" t="0" r="r" b="b"/>
              <a:pathLst>
                <a:path w="416" h="381">
                  <a:moveTo>
                    <a:pt x="280" y="368"/>
                  </a:moveTo>
                  <a:lnTo>
                    <a:pt x="279" y="369"/>
                  </a:lnTo>
                  <a:lnTo>
                    <a:pt x="275" y="370"/>
                  </a:lnTo>
                  <a:lnTo>
                    <a:pt x="272" y="370"/>
                  </a:lnTo>
                  <a:lnTo>
                    <a:pt x="249" y="373"/>
                  </a:lnTo>
                  <a:lnTo>
                    <a:pt x="246" y="373"/>
                  </a:lnTo>
                  <a:lnTo>
                    <a:pt x="214" y="370"/>
                  </a:lnTo>
                  <a:lnTo>
                    <a:pt x="200" y="357"/>
                  </a:lnTo>
                  <a:lnTo>
                    <a:pt x="202" y="354"/>
                  </a:lnTo>
                  <a:lnTo>
                    <a:pt x="202" y="338"/>
                  </a:lnTo>
                  <a:lnTo>
                    <a:pt x="202" y="336"/>
                  </a:lnTo>
                  <a:lnTo>
                    <a:pt x="201" y="334"/>
                  </a:lnTo>
                  <a:lnTo>
                    <a:pt x="197" y="331"/>
                  </a:lnTo>
                  <a:lnTo>
                    <a:pt x="171" y="300"/>
                  </a:lnTo>
                  <a:lnTo>
                    <a:pt x="161" y="278"/>
                  </a:lnTo>
                  <a:lnTo>
                    <a:pt x="159" y="272"/>
                  </a:lnTo>
                  <a:lnTo>
                    <a:pt x="156" y="270"/>
                  </a:lnTo>
                  <a:lnTo>
                    <a:pt x="153" y="265"/>
                  </a:lnTo>
                  <a:lnTo>
                    <a:pt x="152" y="264"/>
                  </a:lnTo>
                  <a:lnTo>
                    <a:pt x="149" y="264"/>
                  </a:lnTo>
                  <a:lnTo>
                    <a:pt x="113" y="265"/>
                  </a:lnTo>
                  <a:lnTo>
                    <a:pt x="108" y="265"/>
                  </a:lnTo>
                  <a:lnTo>
                    <a:pt x="105" y="266"/>
                  </a:lnTo>
                  <a:lnTo>
                    <a:pt x="104" y="267"/>
                  </a:lnTo>
                  <a:lnTo>
                    <a:pt x="78" y="282"/>
                  </a:lnTo>
                  <a:lnTo>
                    <a:pt x="67" y="289"/>
                  </a:lnTo>
                  <a:lnTo>
                    <a:pt x="63" y="295"/>
                  </a:lnTo>
                  <a:lnTo>
                    <a:pt x="60" y="297"/>
                  </a:lnTo>
                  <a:lnTo>
                    <a:pt x="59" y="303"/>
                  </a:lnTo>
                  <a:lnTo>
                    <a:pt x="52" y="327"/>
                  </a:lnTo>
                  <a:lnTo>
                    <a:pt x="29" y="370"/>
                  </a:lnTo>
                  <a:lnTo>
                    <a:pt x="25" y="375"/>
                  </a:lnTo>
                  <a:lnTo>
                    <a:pt x="21" y="379"/>
                  </a:lnTo>
                  <a:lnTo>
                    <a:pt x="17" y="380"/>
                  </a:lnTo>
                  <a:lnTo>
                    <a:pt x="15" y="381"/>
                  </a:lnTo>
                  <a:lnTo>
                    <a:pt x="10" y="366"/>
                  </a:lnTo>
                  <a:lnTo>
                    <a:pt x="5" y="350"/>
                  </a:lnTo>
                  <a:lnTo>
                    <a:pt x="1" y="338"/>
                  </a:lnTo>
                  <a:lnTo>
                    <a:pt x="0" y="332"/>
                  </a:lnTo>
                  <a:lnTo>
                    <a:pt x="24" y="298"/>
                  </a:lnTo>
                  <a:lnTo>
                    <a:pt x="48" y="266"/>
                  </a:lnTo>
                  <a:lnTo>
                    <a:pt x="65" y="238"/>
                  </a:lnTo>
                  <a:lnTo>
                    <a:pt x="83" y="166"/>
                  </a:lnTo>
                  <a:lnTo>
                    <a:pt x="83" y="165"/>
                  </a:lnTo>
                  <a:lnTo>
                    <a:pt x="88" y="163"/>
                  </a:lnTo>
                  <a:lnTo>
                    <a:pt x="99" y="158"/>
                  </a:lnTo>
                  <a:lnTo>
                    <a:pt x="102" y="157"/>
                  </a:lnTo>
                  <a:lnTo>
                    <a:pt x="112" y="156"/>
                  </a:lnTo>
                  <a:lnTo>
                    <a:pt x="117" y="154"/>
                  </a:lnTo>
                  <a:lnTo>
                    <a:pt x="118" y="153"/>
                  </a:lnTo>
                  <a:lnTo>
                    <a:pt x="120" y="152"/>
                  </a:lnTo>
                  <a:lnTo>
                    <a:pt x="123" y="150"/>
                  </a:lnTo>
                  <a:lnTo>
                    <a:pt x="166" y="96"/>
                  </a:lnTo>
                  <a:lnTo>
                    <a:pt x="176" y="79"/>
                  </a:lnTo>
                  <a:lnTo>
                    <a:pt x="188" y="52"/>
                  </a:lnTo>
                  <a:lnTo>
                    <a:pt x="190" y="48"/>
                  </a:lnTo>
                  <a:lnTo>
                    <a:pt x="190" y="44"/>
                  </a:lnTo>
                  <a:lnTo>
                    <a:pt x="190" y="39"/>
                  </a:lnTo>
                  <a:lnTo>
                    <a:pt x="190" y="38"/>
                  </a:lnTo>
                  <a:lnTo>
                    <a:pt x="189" y="33"/>
                  </a:lnTo>
                  <a:lnTo>
                    <a:pt x="189" y="32"/>
                  </a:lnTo>
                  <a:lnTo>
                    <a:pt x="190" y="27"/>
                  </a:lnTo>
                  <a:lnTo>
                    <a:pt x="190" y="24"/>
                  </a:lnTo>
                  <a:lnTo>
                    <a:pt x="191" y="21"/>
                  </a:lnTo>
                  <a:lnTo>
                    <a:pt x="196" y="12"/>
                  </a:lnTo>
                  <a:lnTo>
                    <a:pt x="197" y="8"/>
                  </a:lnTo>
                  <a:lnTo>
                    <a:pt x="200" y="4"/>
                  </a:lnTo>
                  <a:lnTo>
                    <a:pt x="203" y="0"/>
                  </a:lnTo>
                  <a:lnTo>
                    <a:pt x="220" y="6"/>
                  </a:lnTo>
                  <a:lnTo>
                    <a:pt x="232" y="12"/>
                  </a:lnTo>
                  <a:lnTo>
                    <a:pt x="230" y="22"/>
                  </a:lnTo>
                  <a:lnTo>
                    <a:pt x="269" y="64"/>
                  </a:lnTo>
                  <a:lnTo>
                    <a:pt x="281" y="74"/>
                  </a:lnTo>
                  <a:lnTo>
                    <a:pt x="280" y="78"/>
                  </a:lnTo>
                  <a:lnTo>
                    <a:pt x="280" y="81"/>
                  </a:lnTo>
                  <a:lnTo>
                    <a:pt x="281" y="86"/>
                  </a:lnTo>
                  <a:lnTo>
                    <a:pt x="281" y="87"/>
                  </a:lnTo>
                  <a:lnTo>
                    <a:pt x="282" y="88"/>
                  </a:lnTo>
                  <a:lnTo>
                    <a:pt x="285" y="91"/>
                  </a:lnTo>
                  <a:lnTo>
                    <a:pt x="287" y="92"/>
                  </a:lnTo>
                  <a:lnTo>
                    <a:pt x="290" y="93"/>
                  </a:lnTo>
                  <a:lnTo>
                    <a:pt x="293" y="94"/>
                  </a:lnTo>
                  <a:lnTo>
                    <a:pt x="302" y="93"/>
                  </a:lnTo>
                  <a:lnTo>
                    <a:pt x="305" y="92"/>
                  </a:lnTo>
                  <a:lnTo>
                    <a:pt x="326" y="87"/>
                  </a:lnTo>
                  <a:lnTo>
                    <a:pt x="342" y="78"/>
                  </a:lnTo>
                  <a:lnTo>
                    <a:pt x="344" y="76"/>
                  </a:lnTo>
                  <a:lnTo>
                    <a:pt x="345" y="76"/>
                  </a:lnTo>
                  <a:lnTo>
                    <a:pt x="347" y="75"/>
                  </a:lnTo>
                  <a:lnTo>
                    <a:pt x="358" y="74"/>
                  </a:lnTo>
                  <a:lnTo>
                    <a:pt x="364" y="74"/>
                  </a:lnTo>
                  <a:lnTo>
                    <a:pt x="377" y="75"/>
                  </a:lnTo>
                  <a:lnTo>
                    <a:pt x="380" y="75"/>
                  </a:lnTo>
                  <a:lnTo>
                    <a:pt x="398" y="82"/>
                  </a:lnTo>
                  <a:lnTo>
                    <a:pt x="400" y="85"/>
                  </a:lnTo>
                  <a:lnTo>
                    <a:pt x="401" y="86"/>
                  </a:lnTo>
                  <a:lnTo>
                    <a:pt x="411" y="100"/>
                  </a:lnTo>
                  <a:lnTo>
                    <a:pt x="416" y="122"/>
                  </a:lnTo>
                  <a:lnTo>
                    <a:pt x="416" y="127"/>
                  </a:lnTo>
                  <a:lnTo>
                    <a:pt x="416" y="129"/>
                  </a:lnTo>
                  <a:lnTo>
                    <a:pt x="416" y="130"/>
                  </a:lnTo>
                  <a:lnTo>
                    <a:pt x="414" y="134"/>
                  </a:lnTo>
                  <a:lnTo>
                    <a:pt x="398" y="151"/>
                  </a:lnTo>
                  <a:lnTo>
                    <a:pt x="395" y="153"/>
                  </a:lnTo>
                  <a:lnTo>
                    <a:pt x="393" y="154"/>
                  </a:lnTo>
                  <a:lnTo>
                    <a:pt x="388" y="158"/>
                  </a:lnTo>
                  <a:lnTo>
                    <a:pt x="387" y="158"/>
                  </a:lnTo>
                  <a:lnTo>
                    <a:pt x="384" y="158"/>
                  </a:lnTo>
                  <a:lnTo>
                    <a:pt x="381" y="158"/>
                  </a:lnTo>
                  <a:lnTo>
                    <a:pt x="378" y="158"/>
                  </a:lnTo>
                  <a:lnTo>
                    <a:pt x="376" y="156"/>
                  </a:lnTo>
                  <a:lnTo>
                    <a:pt x="375" y="156"/>
                  </a:lnTo>
                  <a:lnTo>
                    <a:pt x="370" y="156"/>
                  </a:lnTo>
                  <a:lnTo>
                    <a:pt x="350" y="158"/>
                  </a:lnTo>
                  <a:lnTo>
                    <a:pt x="347" y="159"/>
                  </a:lnTo>
                  <a:lnTo>
                    <a:pt x="312" y="175"/>
                  </a:lnTo>
                  <a:lnTo>
                    <a:pt x="309" y="177"/>
                  </a:lnTo>
                  <a:lnTo>
                    <a:pt x="308" y="178"/>
                  </a:lnTo>
                  <a:lnTo>
                    <a:pt x="306" y="180"/>
                  </a:lnTo>
                  <a:lnTo>
                    <a:pt x="305" y="186"/>
                  </a:lnTo>
                  <a:lnTo>
                    <a:pt x="303" y="196"/>
                  </a:lnTo>
                  <a:lnTo>
                    <a:pt x="304" y="200"/>
                  </a:lnTo>
                  <a:lnTo>
                    <a:pt x="310" y="204"/>
                  </a:lnTo>
                  <a:lnTo>
                    <a:pt x="312" y="206"/>
                  </a:lnTo>
                  <a:lnTo>
                    <a:pt x="316" y="207"/>
                  </a:lnTo>
                  <a:lnTo>
                    <a:pt x="320" y="208"/>
                  </a:lnTo>
                  <a:lnTo>
                    <a:pt x="326" y="211"/>
                  </a:lnTo>
                  <a:lnTo>
                    <a:pt x="326" y="212"/>
                  </a:lnTo>
                  <a:lnTo>
                    <a:pt x="328" y="217"/>
                  </a:lnTo>
                  <a:lnTo>
                    <a:pt x="332" y="223"/>
                  </a:lnTo>
                  <a:lnTo>
                    <a:pt x="336" y="241"/>
                  </a:lnTo>
                  <a:lnTo>
                    <a:pt x="339" y="283"/>
                  </a:lnTo>
                  <a:lnTo>
                    <a:pt x="330" y="306"/>
                  </a:lnTo>
                  <a:lnTo>
                    <a:pt x="328" y="309"/>
                  </a:lnTo>
                  <a:lnTo>
                    <a:pt x="305" y="342"/>
                  </a:lnTo>
                  <a:lnTo>
                    <a:pt x="299" y="349"/>
                  </a:lnTo>
                  <a:lnTo>
                    <a:pt x="280" y="368"/>
                  </a:lnTo>
                  <a:close/>
                </a:path>
              </a:pathLst>
            </a:custGeom>
            <a:solidFill>
              <a:schemeClr val="accent4">
                <a:lumMod val="40000"/>
                <a:lumOff val="6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83" name="TextBox 82"/>
          <p:cNvSpPr txBox="1"/>
          <p:nvPr/>
        </p:nvSpPr>
        <p:spPr>
          <a:xfrm>
            <a:off x="4267200" y="2362200"/>
            <a:ext cx="914400" cy="923330"/>
          </a:xfrm>
          <a:prstGeom prst="rect">
            <a:avLst/>
          </a:prstGeom>
          <a:noFill/>
        </p:spPr>
        <p:txBody>
          <a:bodyPr wrap="square" rtlCol="0">
            <a:spAutoFit/>
          </a:bodyPr>
          <a:lstStyle/>
          <a:p>
            <a:pPr algn="ctr"/>
            <a:r>
              <a:rPr lang="en-US" dirty="0" smtClean="0">
                <a:solidFill>
                  <a:schemeClr val="bg1"/>
                </a:solidFill>
                <a:latin typeface="+mn-lt"/>
              </a:rPr>
              <a:t>North Eastern</a:t>
            </a:r>
          </a:p>
          <a:p>
            <a:pPr algn="ctr"/>
            <a:r>
              <a:rPr lang="en-US" dirty="0" smtClean="0">
                <a:solidFill>
                  <a:schemeClr val="bg1"/>
                </a:solidFill>
                <a:latin typeface="+mn-lt"/>
              </a:rPr>
              <a:t>19%</a:t>
            </a:r>
            <a:endParaRPr lang="en-US" dirty="0">
              <a:solidFill>
                <a:schemeClr val="bg1"/>
              </a:solidFill>
              <a:latin typeface="+mn-lt"/>
            </a:endParaRPr>
          </a:p>
        </p:txBody>
      </p:sp>
      <p:sp>
        <p:nvSpPr>
          <p:cNvPr id="84" name="TextBox 83"/>
          <p:cNvSpPr txBox="1"/>
          <p:nvPr/>
        </p:nvSpPr>
        <p:spPr>
          <a:xfrm>
            <a:off x="2971800" y="1905000"/>
            <a:ext cx="914400" cy="646331"/>
          </a:xfrm>
          <a:prstGeom prst="rect">
            <a:avLst/>
          </a:prstGeom>
          <a:noFill/>
        </p:spPr>
        <p:txBody>
          <a:bodyPr wrap="square" rtlCol="0">
            <a:spAutoFit/>
          </a:bodyPr>
          <a:lstStyle/>
          <a:p>
            <a:pPr algn="ctr"/>
            <a:r>
              <a:rPr lang="en-US" dirty="0" smtClean="0">
                <a:solidFill>
                  <a:schemeClr val="bg1"/>
                </a:solidFill>
                <a:latin typeface="+mn-lt"/>
              </a:rPr>
              <a:t>Eastern</a:t>
            </a:r>
          </a:p>
          <a:p>
            <a:pPr algn="ctr"/>
            <a:r>
              <a:rPr lang="en-US" dirty="0" smtClean="0">
                <a:solidFill>
                  <a:schemeClr val="bg1"/>
                </a:solidFill>
                <a:latin typeface="+mn-lt"/>
              </a:rPr>
              <a:t>30%</a:t>
            </a:r>
            <a:endParaRPr lang="en-US" dirty="0">
              <a:solidFill>
                <a:schemeClr val="bg1"/>
              </a:solidFill>
              <a:latin typeface="+mn-lt"/>
            </a:endParaRPr>
          </a:p>
        </p:txBody>
      </p:sp>
      <p:sp>
        <p:nvSpPr>
          <p:cNvPr id="85" name="TextBox 84"/>
          <p:cNvSpPr txBox="1"/>
          <p:nvPr/>
        </p:nvSpPr>
        <p:spPr>
          <a:xfrm>
            <a:off x="1752600" y="2514600"/>
            <a:ext cx="914400" cy="923330"/>
          </a:xfrm>
          <a:prstGeom prst="rect">
            <a:avLst/>
          </a:prstGeom>
          <a:noFill/>
        </p:spPr>
        <p:txBody>
          <a:bodyPr wrap="square" rtlCol="0">
            <a:spAutoFit/>
          </a:bodyPr>
          <a:lstStyle/>
          <a:p>
            <a:pPr algn="ctr"/>
            <a:r>
              <a:rPr lang="en-US" dirty="0" smtClean="0">
                <a:solidFill>
                  <a:schemeClr val="bg1"/>
                </a:solidFill>
                <a:latin typeface="+mn-lt"/>
              </a:rPr>
              <a:t>Rift Valley</a:t>
            </a:r>
          </a:p>
          <a:p>
            <a:pPr algn="ctr"/>
            <a:r>
              <a:rPr lang="en-US" dirty="0" smtClean="0">
                <a:solidFill>
                  <a:schemeClr val="bg1"/>
                </a:solidFill>
                <a:latin typeface="+mn-lt"/>
              </a:rPr>
              <a:t>30%</a:t>
            </a:r>
            <a:endParaRPr lang="en-US" dirty="0">
              <a:solidFill>
                <a:schemeClr val="bg1"/>
              </a:solidFill>
              <a:latin typeface="+mn-lt"/>
            </a:endParaRPr>
          </a:p>
        </p:txBody>
      </p:sp>
      <p:sp>
        <p:nvSpPr>
          <p:cNvPr id="86" name="TextBox 85"/>
          <p:cNvSpPr txBox="1"/>
          <p:nvPr/>
        </p:nvSpPr>
        <p:spPr>
          <a:xfrm>
            <a:off x="152400" y="4114800"/>
            <a:ext cx="914400" cy="646331"/>
          </a:xfrm>
          <a:prstGeom prst="rect">
            <a:avLst/>
          </a:prstGeom>
          <a:noFill/>
        </p:spPr>
        <p:txBody>
          <a:bodyPr wrap="square" rtlCol="0">
            <a:spAutoFit/>
          </a:bodyPr>
          <a:lstStyle/>
          <a:p>
            <a:pPr algn="ctr"/>
            <a:r>
              <a:rPr lang="en-US" dirty="0" smtClean="0">
                <a:latin typeface="+mn-lt"/>
              </a:rPr>
              <a:t>Nyanza</a:t>
            </a:r>
          </a:p>
          <a:p>
            <a:pPr algn="ctr"/>
            <a:r>
              <a:rPr lang="en-US" dirty="0" smtClean="0">
                <a:latin typeface="+mn-lt"/>
              </a:rPr>
              <a:t>45%</a:t>
            </a:r>
            <a:endParaRPr lang="en-US" dirty="0">
              <a:latin typeface="+mn-lt"/>
            </a:endParaRPr>
          </a:p>
        </p:txBody>
      </p:sp>
      <p:sp>
        <p:nvSpPr>
          <p:cNvPr id="87" name="TextBox 86"/>
          <p:cNvSpPr txBox="1"/>
          <p:nvPr/>
        </p:nvSpPr>
        <p:spPr>
          <a:xfrm>
            <a:off x="304800" y="3087469"/>
            <a:ext cx="1143000" cy="646331"/>
          </a:xfrm>
          <a:prstGeom prst="rect">
            <a:avLst/>
          </a:prstGeom>
          <a:noFill/>
        </p:spPr>
        <p:txBody>
          <a:bodyPr wrap="square" rtlCol="0">
            <a:spAutoFit/>
          </a:bodyPr>
          <a:lstStyle/>
          <a:p>
            <a:pPr algn="ctr"/>
            <a:r>
              <a:rPr lang="en-US" dirty="0" smtClean="0">
                <a:latin typeface="+mn-lt"/>
              </a:rPr>
              <a:t>Western</a:t>
            </a:r>
          </a:p>
          <a:p>
            <a:pPr algn="ctr"/>
            <a:r>
              <a:rPr lang="en-US" dirty="0" smtClean="0">
                <a:latin typeface="+mn-lt"/>
              </a:rPr>
              <a:t>36%</a:t>
            </a:r>
            <a:endParaRPr lang="en-US" dirty="0">
              <a:latin typeface="+mn-lt"/>
            </a:endParaRPr>
          </a:p>
        </p:txBody>
      </p:sp>
      <p:sp>
        <p:nvSpPr>
          <p:cNvPr id="88" name="TextBox 87"/>
          <p:cNvSpPr txBox="1"/>
          <p:nvPr/>
        </p:nvSpPr>
        <p:spPr>
          <a:xfrm>
            <a:off x="2362200" y="3886200"/>
            <a:ext cx="914400" cy="646331"/>
          </a:xfrm>
          <a:prstGeom prst="rect">
            <a:avLst/>
          </a:prstGeom>
          <a:noFill/>
        </p:spPr>
        <p:txBody>
          <a:bodyPr wrap="square" rtlCol="0">
            <a:spAutoFit/>
          </a:bodyPr>
          <a:lstStyle/>
          <a:p>
            <a:pPr algn="ctr"/>
            <a:r>
              <a:rPr lang="en-US" dirty="0" smtClean="0">
                <a:solidFill>
                  <a:schemeClr val="bg1"/>
                </a:solidFill>
                <a:latin typeface="+mn-lt"/>
              </a:rPr>
              <a:t>Central</a:t>
            </a:r>
          </a:p>
          <a:p>
            <a:pPr algn="ctr"/>
            <a:r>
              <a:rPr lang="en-US" dirty="0" smtClean="0">
                <a:solidFill>
                  <a:schemeClr val="bg1"/>
                </a:solidFill>
                <a:latin typeface="+mn-lt"/>
              </a:rPr>
              <a:t>30%</a:t>
            </a:r>
            <a:endParaRPr lang="en-US" dirty="0">
              <a:solidFill>
                <a:schemeClr val="bg1"/>
              </a:solidFill>
              <a:latin typeface="+mn-lt"/>
            </a:endParaRPr>
          </a:p>
        </p:txBody>
      </p:sp>
      <p:sp>
        <p:nvSpPr>
          <p:cNvPr id="89" name="TextBox 88"/>
          <p:cNvSpPr txBox="1"/>
          <p:nvPr/>
        </p:nvSpPr>
        <p:spPr>
          <a:xfrm>
            <a:off x="1447800" y="5334000"/>
            <a:ext cx="914400" cy="646331"/>
          </a:xfrm>
          <a:prstGeom prst="rect">
            <a:avLst/>
          </a:prstGeom>
          <a:noFill/>
        </p:spPr>
        <p:txBody>
          <a:bodyPr wrap="square" rtlCol="0">
            <a:spAutoFit/>
          </a:bodyPr>
          <a:lstStyle/>
          <a:p>
            <a:pPr algn="ctr"/>
            <a:r>
              <a:rPr lang="en-US" dirty="0" smtClean="0">
                <a:latin typeface="+mn-lt"/>
              </a:rPr>
              <a:t>Nairobi</a:t>
            </a:r>
          </a:p>
          <a:p>
            <a:pPr algn="ctr"/>
            <a:r>
              <a:rPr lang="en-US" dirty="0" smtClean="0">
                <a:latin typeface="+mn-lt"/>
              </a:rPr>
              <a:t>16%</a:t>
            </a:r>
            <a:endParaRPr lang="en-US" dirty="0">
              <a:latin typeface="+mn-lt"/>
            </a:endParaRPr>
          </a:p>
        </p:txBody>
      </p:sp>
      <p:cxnSp>
        <p:nvCxnSpPr>
          <p:cNvPr id="90" name="Straight Connector 89"/>
          <p:cNvCxnSpPr/>
          <p:nvPr/>
        </p:nvCxnSpPr>
        <p:spPr>
          <a:xfrm flipV="1">
            <a:off x="1981200" y="4648200"/>
            <a:ext cx="762000" cy="76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3886200" y="4953000"/>
            <a:ext cx="914400" cy="646331"/>
          </a:xfrm>
          <a:prstGeom prst="rect">
            <a:avLst/>
          </a:prstGeom>
          <a:noFill/>
        </p:spPr>
        <p:txBody>
          <a:bodyPr wrap="square" rtlCol="0">
            <a:spAutoFit/>
          </a:bodyPr>
          <a:lstStyle/>
          <a:p>
            <a:pPr algn="ctr"/>
            <a:r>
              <a:rPr lang="en-US" dirty="0" smtClean="0">
                <a:latin typeface="+mn-lt"/>
              </a:rPr>
              <a:t>Coast</a:t>
            </a:r>
          </a:p>
          <a:p>
            <a:pPr algn="ctr"/>
            <a:r>
              <a:rPr lang="en-US" dirty="0" smtClean="0">
                <a:latin typeface="+mn-lt"/>
              </a:rPr>
              <a:t>41%</a:t>
            </a:r>
            <a:endParaRPr lang="en-US" dirty="0">
              <a:latin typeface="+mn-lt"/>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fontScale="90000"/>
          </a:bodyPr>
          <a:lstStyle/>
          <a:p>
            <a:pPr eaLnBrk="1" fontAlgn="auto" hangingPunct="1">
              <a:spcAft>
                <a:spcPts val="0"/>
              </a:spcAft>
              <a:defRPr/>
            </a:pPr>
            <a:r>
              <a:rPr lang="en-US" b="1" dirty="0" smtClean="0"/>
              <a:t>Prevention of Mother-to-Child Transmission (PMTCT)+ </a:t>
            </a:r>
            <a:endParaRPr lang="en-US" b="1" dirty="0"/>
          </a:p>
        </p:txBody>
      </p:sp>
      <p:sp>
        <p:nvSpPr>
          <p:cNvPr id="43011" name="Content Placeholder 2"/>
          <p:cNvSpPr>
            <a:spLocks noGrp="1"/>
          </p:cNvSpPr>
          <p:nvPr>
            <p:ph idx="1"/>
          </p:nvPr>
        </p:nvSpPr>
        <p:spPr>
          <a:xfrm>
            <a:off x="0" y="1447800"/>
            <a:ext cx="9144000" cy="5181600"/>
          </a:xfrm>
        </p:spPr>
        <p:txBody>
          <a:bodyPr/>
          <a:lstStyle/>
          <a:p>
            <a:pPr eaLnBrk="1" hangingPunct="1">
              <a:lnSpc>
                <a:spcPct val="90000"/>
              </a:lnSpc>
              <a:buNone/>
            </a:pPr>
            <a:r>
              <a:rPr lang="en-US" sz="2800" b="1" dirty="0" smtClean="0"/>
              <a:t>PMTCT+ </a:t>
            </a:r>
            <a:r>
              <a:rPr lang="en-US" sz="2800" dirty="0" smtClean="0"/>
              <a:t>includes all the components of the minimum PMTCT package and the facility offers ARV therapy for HIV-infected women and their HIV-infected children and family members.</a:t>
            </a:r>
            <a:endParaRPr lang="en-US" sz="2400" dirty="0" smtClean="0"/>
          </a:p>
          <a:p>
            <a:pPr eaLnBrk="1" hangingPunct="1">
              <a:lnSpc>
                <a:spcPct val="90000"/>
              </a:lnSpc>
            </a:pPr>
            <a:r>
              <a:rPr lang="en-US" sz="2800" b="1" dirty="0" smtClean="0"/>
              <a:t>48% </a:t>
            </a:r>
            <a:r>
              <a:rPr lang="en-US" sz="2800" dirty="0" smtClean="0"/>
              <a:t>of </a:t>
            </a:r>
            <a:r>
              <a:rPr lang="en-US" sz="2800" b="1" dirty="0" smtClean="0"/>
              <a:t>all</a:t>
            </a:r>
            <a:r>
              <a:rPr lang="en-US" sz="2800" dirty="0" smtClean="0"/>
              <a:t> facilities offering the minimum package of PMTCT have all the items for </a:t>
            </a:r>
            <a:r>
              <a:rPr lang="en-US" sz="2800" b="1" dirty="0" smtClean="0"/>
              <a:t>PMTCT+</a:t>
            </a:r>
            <a:r>
              <a:rPr lang="en-US" sz="2800" dirty="0" smtClean="0"/>
              <a:t>. </a:t>
            </a:r>
          </a:p>
          <a:p>
            <a:pPr>
              <a:lnSpc>
                <a:spcPct val="90000"/>
              </a:lnSpc>
            </a:pPr>
            <a:r>
              <a:rPr lang="en-US" sz="2800" b="1" dirty="0" smtClean="0"/>
              <a:t>48% </a:t>
            </a:r>
            <a:r>
              <a:rPr lang="en-US" sz="2800" dirty="0" smtClean="0"/>
              <a:t>of </a:t>
            </a:r>
            <a:r>
              <a:rPr lang="en-US" sz="2800" b="1" dirty="0" smtClean="0"/>
              <a:t>ANC</a:t>
            </a:r>
            <a:r>
              <a:rPr lang="en-US" sz="2800" dirty="0" smtClean="0"/>
              <a:t> facilities offering the minimum package of PMTCT have all the items for </a:t>
            </a:r>
            <a:r>
              <a:rPr lang="en-US" sz="2800" b="1" dirty="0" smtClean="0"/>
              <a:t>PMTCT+</a:t>
            </a:r>
            <a:r>
              <a:rPr lang="en-US" sz="2800" dirty="0" smtClean="0"/>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6"/>
          <p:cNvSpPr>
            <a:spLocks/>
          </p:cNvSpPr>
          <p:nvPr/>
        </p:nvSpPr>
        <p:spPr bwMode="auto">
          <a:xfrm>
            <a:off x="1279525" y="533400"/>
            <a:ext cx="2454275" cy="5192844"/>
          </a:xfrm>
          <a:custGeom>
            <a:avLst/>
            <a:gdLst/>
            <a:ahLst/>
            <a:cxnLst>
              <a:cxn ang="0">
                <a:pos x="101" y="109"/>
              </a:cxn>
              <a:cxn ang="0">
                <a:pos x="139" y="76"/>
              </a:cxn>
              <a:cxn ang="0">
                <a:pos x="185" y="39"/>
              </a:cxn>
              <a:cxn ang="0">
                <a:pos x="216" y="2"/>
              </a:cxn>
              <a:cxn ang="0">
                <a:pos x="254" y="4"/>
              </a:cxn>
              <a:cxn ang="0">
                <a:pos x="308" y="21"/>
              </a:cxn>
              <a:cxn ang="0">
                <a:pos x="305" y="58"/>
              </a:cxn>
              <a:cxn ang="0">
                <a:pos x="344" y="168"/>
              </a:cxn>
              <a:cxn ang="0">
                <a:pos x="453" y="487"/>
              </a:cxn>
              <a:cxn ang="0">
                <a:pos x="497" y="569"/>
              </a:cxn>
              <a:cxn ang="0">
                <a:pos x="547" y="593"/>
              </a:cxn>
              <a:cxn ang="0">
                <a:pos x="573" y="637"/>
              </a:cxn>
              <a:cxn ang="0">
                <a:pos x="591" y="660"/>
              </a:cxn>
              <a:cxn ang="0">
                <a:pos x="645" y="661"/>
              </a:cxn>
              <a:cxn ang="0">
                <a:pos x="681" y="759"/>
              </a:cxn>
              <a:cxn ang="0">
                <a:pos x="603" y="811"/>
              </a:cxn>
              <a:cxn ang="0">
                <a:pos x="558" y="796"/>
              </a:cxn>
              <a:cxn ang="0">
                <a:pos x="480" y="811"/>
              </a:cxn>
              <a:cxn ang="0">
                <a:pos x="564" y="879"/>
              </a:cxn>
              <a:cxn ang="0">
                <a:pos x="513" y="917"/>
              </a:cxn>
              <a:cxn ang="0">
                <a:pos x="485" y="959"/>
              </a:cxn>
              <a:cxn ang="0">
                <a:pos x="470" y="932"/>
              </a:cxn>
              <a:cxn ang="0">
                <a:pos x="429" y="904"/>
              </a:cxn>
              <a:cxn ang="0">
                <a:pos x="372" y="929"/>
              </a:cxn>
              <a:cxn ang="0">
                <a:pos x="421" y="1014"/>
              </a:cxn>
              <a:cxn ang="0">
                <a:pos x="426" y="1056"/>
              </a:cxn>
              <a:cxn ang="0">
                <a:pos x="418" y="1120"/>
              </a:cxn>
              <a:cxn ang="0">
                <a:pos x="482" y="1147"/>
              </a:cxn>
              <a:cxn ang="0">
                <a:pos x="513" y="1187"/>
              </a:cxn>
              <a:cxn ang="0">
                <a:pos x="550" y="1241"/>
              </a:cxn>
              <a:cxn ang="0">
                <a:pos x="652" y="1360"/>
              </a:cxn>
              <a:cxn ang="0">
                <a:pos x="656" y="1381"/>
              </a:cxn>
              <a:cxn ang="0">
                <a:pos x="622" y="1443"/>
              </a:cxn>
              <a:cxn ang="0">
                <a:pos x="576" y="1398"/>
              </a:cxn>
              <a:cxn ang="0">
                <a:pos x="362" y="1279"/>
              </a:cxn>
              <a:cxn ang="0">
                <a:pos x="120" y="1145"/>
              </a:cxn>
              <a:cxn ang="0">
                <a:pos x="99" y="1078"/>
              </a:cxn>
              <a:cxn ang="0">
                <a:pos x="180" y="1042"/>
              </a:cxn>
              <a:cxn ang="0">
                <a:pos x="192" y="938"/>
              </a:cxn>
              <a:cxn ang="0">
                <a:pos x="222" y="943"/>
              </a:cxn>
              <a:cxn ang="0">
                <a:pos x="126" y="913"/>
              </a:cxn>
              <a:cxn ang="0">
                <a:pos x="152" y="840"/>
              </a:cxn>
              <a:cxn ang="0">
                <a:pos x="143" y="815"/>
              </a:cxn>
              <a:cxn ang="0">
                <a:pos x="196" y="788"/>
              </a:cxn>
              <a:cxn ang="0">
                <a:pos x="150" y="770"/>
              </a:cxn>
              <a:cxn ang="0">
                <a:pos x="101" y="736"/>
              </a:cxn>
              <a:cxn ang="0">
                <a:pos x="128" y="708"/>
              </a:cxn>
              <a:cxn ang="0">
                <a:pos x="135" y="688"/>
              </a:cxn>
              <a:cxn ang="0">
                <a:pos x="148" y="654"/>
              </a:cxn>
              <a:cxn ang="0">
                <a:pos x="169" y="595"/>
              </a:cxn>
              <a:cxn ang="0">
                <a:pos x="148" y="509"/>
              </a:cxn>
              <a:cxn ang="0">
                <a:pos x="126" y="434"/>
              </a:cxn>
              <a:cxn ang="0">
                <a:pos x="95" y="396"/>
              </a:cxn>
              <a:cxn ang="0">
                <a:pos x="68" y="329"/>
              </a:cxn>
              <a:cxn ang="0">
                <a:pos x="61" y="285"/>
              </a:cxn>
              <a:cxn ang="0">
                <a:pos x="9" y="209"/>
              </a:cxn>
              <a:cxn ang="0">
                <a:pos x="67" y="140"/>
              </a:cxn>
            </a:cxnLst>
            <a:rect l="0" t="0" r="r" b="b"/>
            <a:pathLst>
              <a:path w="682" h="1443">
                <a:moveTo>
                  <a:pt x="67" y="140"/>
                </a:moveTo>
                <a:lnTo>
                  <a:pt x="67" y="138"/>
                </a:lnTo>
                <a:lnTo>
                  <a:pt x="76" y="130"/>
                </a:lnTo>
                <a:lnTo>
                  <a:pt x="87" y="122"/>
                </a:lnTo>
                <a:lnTo>
                  <a:pt x="92" y="115"/>
                </a:lnTo>
                <a:lnTo>
                  <a:pt x="101" y="109"/>
                </a:lnTo>
                <a:lnTo>
                  <a:pt x="106" y="104"/>
                </a:lnTo>
                <a:lnTo>
                  <a:pt x="111" y="99"/>
                </a:lnTo>
                <a:lnTo>
                  <a:pt x="120" y="94"/>
                </a:lnTo>
                <a:lnTo>
                  <a:pt x="125" y="88"/>
                </a:lnTo>
                <a:lnTo>
                  <a:pt x="133" y="81"/>
                </a:lnTo>
                <a:lnTo>
                  <a:pt x="139" y="76"/>
                </a:lnTo>
                <a:lnTo>
                  <a:pt x="144" y="72"/>
                </a:lnTo>
                <a:lnTo>
                  <a:pt x="152" y="65"/>
                </a:lnTo>
                <a:lnTo>
                  <a:pt x="163" y="57"/>
                </a:lnTo>
                <a:lnTo>
                  <a:pt x="170" y="51"/>
                </a:lnTo>
                <a:lnTo>
                  <a:pt x="175" y="46"/>
                </a:lnTo>
                <a:lnTo>
                  <a:pt x="185" y="39"/>
                </a:lnTo>
                <a:lnTo>
                  <a:pt x="190" y="34"/>
                </a:lnTo>
                <a:lnTo>
                  <a:pt x="196" y="25"/>
                </a:lnTo>
                <a:lnTo>
                  <a:pt x="204" y="15"/>
                </a:lnTo>
                <a:lnTo>
                  <a:pt x="214" y="2"/>
                </a:lnTo>
                <a:lnTo>
                  <a:pt x="216" y="0"/>
                </a:lnTo>
                <a:lnTo>
                  <a:pt x="216" y="2"/>
                </a:lnTo>
                <a:lnTo>
                  <a:pt x="220" y="12"/>
                </a:lnTo>
                <a:lnTo>
                  <a:pt x="225" y="16"/>
                </a:lnTo>
                <a:lnTo>
                  <a:pt x="229" y="16"/>
                </a:lnTo>
                <a:lnTo>
                  <a:pt x="239" y="9"/>
                </a:lnTo>
                <a:lnTo>
                  <a:pt x="245" y="4"/>
                </a:lnTo>
                <a:lnTo>
                  <a:pt x="254" y="4"/>
                </a:lnTo>
                <a:lnTo>
                  <a:pt x="259" y="4"/>
                </a:lnTo>
                <a:lnTo>
                  <a:pt x="291" y="15"/>
                </a:lnTo>
                <a:lnTo>
                  <a:pt x="297" y="19"/>
                </a:lnTo>
                <a:lnTo>
                  <a:pt x="299" y="20"/>
                </a:lnTo>
                <a:lnTo>
                  <a:pt x="303" y="21"/>
                </a:lnTo>
                <a:lnTo>
                  <a:pt x="308" y="21"/>
                </a:lnTo>
                <a:lnTo>
                  <a:pt x="303" y="31"/>
                </a:lnTo>
                <a:lnTo>
                  <a:pt x="303" y="36"/>
                </a:lnTo>
                <a:lnTo>
                  <a:pt x="305" y="42"/>
                </a:lnTo>
                <a:lnTo>
                  <a:pt x="309" y="47"/>
                </a:lnTo>
                <a:lnTo>
                  <a:pt x="308" y="53"/>
                </a:lnTo>
                <a:lnTo>
                  <a:pt x="305" y="58"/>
                </a:lnTo>
                <a:lnTo>
                  <a:pt x="301" y="62"/>
                </a:lnTo>
                <a:lnTo>
                  <a:pt x="299" y="110"/>
                </a:lnTo>
                <a:lnTo>
                  <a:pt x="324" y="136"/>
                </a:lnTo>
                <a:lnTo>
                  <a:pt x="327" y="138"/>
                </a:lnTo>
                <a:lnTo>
                  <a:pt x="328" y="156"/>
                </a:lnTo>
                <a:lnTo>
                  <a:pt x="344" y="168"/>
                </a:lnTo>
                <a:lnTo>
                  <a:pt x="344" y="189"/>
                </a:lnTo>
                <a:lnTo>
                  <a:pt x="344" y="204"/>
                </a:lnTo>
                <a:lnTo>
                  <a:pt x="344" y="260"/>
                </a:lnTo>
                <a:lnTo>
                  <a:pt x="343" y="275"/>
                </a:lnTo>
                <a:lnTo>
                  <a:pt x="344" y="370"/>
                </a:lnTo>
                <a:lnTo>
                  <a:pt x="453" y="487"/>
                </a:lnTo>
                <a:lnTo>
                  <a:pt x="460" y="487"/>
                </a:lnTo>
                <a:lnTo>
                  <a:pt x="463" y="497"/>
                </a:lnTo>
                <a:lnTo>
                  <a:pt x="475" y="531"/>
                </a:lnTo>
                <a:lnTo>
                  <a:pt x="487" y="540"/>
                </a:lnTo>
                <a:lnTo>
                  <a:pt x="491" y="554"/>
                </a:lnTo>
                <a:lnTo>
                  <a:pt x="497" y="569"/>
                </a:lnTo>
                <a:lnTo>
                  <a:pt x="510" y="573"/>
                </a:lnTo>
                <a:lnTo>
                  <a:pt x="519" y="574"/>
                </a:lnTo>
                <a:lnTo>
                  <a:pt x="528" y="575"/>
                </a:lnTo>
                <a:lnTo>
                  <a:pt x="532" y="577"/>
                </a:lnTo>
                <a:lnTo>
                  <a:pt x="544" y="589"/>
                </a:lnTo>
                <a:lnTo>
                  <a:pt x="547" y="593"/>
                </a:lnTo>
                <a:lnTo>
                  <a:pt x="566" y="615"/>
                </a:lnTo>
                <a:lnTo>
                  <a:pt x="566" y="619"/>
                </a:lnTo>
                <a:lnTo>
                  <a:pt x="568" y="626"/>
                </a:lnTo>
                <a:lnTo>
                  <a:pt x="569" y="630"/>
                </a:lnTo>
                <a:lnTo>
                  <a:pt x="570" y="633"/>
                </a:lnTo>
                <a:lnTo>
                  <a:pt x="573" y="637"/>
                </a:lnTo>
                <a:lnTo>
                  <a:pt x="579" y="641"/>
                </a:lnTo>
                <a:lnTo>
                  <a:pt x="581" y="644"/>
                </a:lnTo>
                <a:lnTo>
                  <a:pt x="584" y="645"/>
                </a:lnTo>
                <a:lnTo>
                  <a:pt x="585" y="649"/>
                </a:lnTo>
                <a:lnTo>
                  <a:pt x="589" y="657"/>
                </a:lnTo>
                <a:lnTo>
                  <a:pt x="591" y="660"/>
                </a:lnTo>
                <a:lnTo>
                  <a:pt x="592" y="664"/>
                </a:lnTo>
                <a:lnTo>
                  <a:pt x="596" y="675"/>
                </a:lnTo>
                <a:lnTo>
                  <a:pt x="600" y="675"/>
                </a:lnTo>
                <a:lnTo>
                  <a:pt x="625" y="669"/>
                </a:lnTo>
                <a:lnTo>
                  <a:pt x="629" y="667"/>
                </a:lnTo>
                <a:lnTo>
                  <a:pt x="645" y="661"/>
                </a:lnTo>
                <a:lnTo>
                  <a:pt x="660" y="675"/>
                </a:lnTo>
                <a:lnTo>
                  <a:pt x="662" y="702"/>
                </a:lnTo>
                <a:lnTo>
                  <a:pt x="678" y="720"/>
                </a:lnTo>
                <a:lnTo>
                  <a:pt x="679" y="732"/>
                </a:lnTo>
                <a:lnTo>
                  <a:pt x="679" y="739"/>
                </a:lnTo>
                <a:lnTo>
                  <a:pt x="681" y="759"/>
                </a:lnTo>
                <a:lnTo>
                  <a:pt x="681" y="773"/>
                </a:lnTo>
                <a:lnTo>
                  <a:pt x="682" y="780"/>
                </a:lnTo>
                <a:lnTo>
                  <a:pt x="655" y="789"/>
                </a:lnTo>
                <a:lnTo>
                  <a:pt x="632" y="797"/>
                </a:lnTo>
                <a:lnTo>
                  <a:pt x="607" y="810"/>
                </a:lnTo>
                <a:lnTo>
                  <a:pt x="603" y="811"/>
                </a:lnTo>
                <a:lnTo>
                  <a:pt x="592" y="815"/>
                </a:lnTo>
                <a:lnTo>
                  <a:pt x="572" y="814"/>
                </a:lnTo>
                <a:lnTo>
                  <a:pt x="569" y="814"/>
                </a:lnTo>
                <a:lnTo>
                  <a:pt x="562" y="808"/>
                </a:lnTo>
                <a:lnTo>
                  <a:pt x="562" y="803"/>
                </a:lnTo>
                <a:lnTo>
                  <a:pt x="558" y="796"/>
                </a:lnTo>
                <a:lnTo>
                  <a:pt x="553" y="789"/>
                </a:lnTo>
                <a:lnTo>
                  <a:pt x="546" y="784"/>
                </a:lnTo>
                <a:lnTo>
                  <a:pt x="521" y="780"/>
                </a:lnTo>
                <a:lnTo>
                  <a:pt x="517" y="780"/>
                </a:lnTo>
                <a:lnTo>
                  <a:pt x="497" y="785"/>
                </a:lnTo>
                <a:lnTo>
                  <a:pt x="480" y="811"/>
                </a:lnTo>
                <a:lnTo>
                  <a:pt x="502" y="816"/>
                </a:lnTo>
                <a:lnTo>
                  <a:pt x="536" y="821"/>
                </a:lnTo>
                <a:lnTo>
                  <a:pt x="562" y="823"/>
                </a:lnTo>
                <a:lnTo>
                  <a:pt x="570" y="855"/>
                </a:lnTo>
                <a:lnTo>
                  <a:pt x="569" y="860"/>
                </a:lnTo>
                <a:lnTo>
                  <a:pt x="564" y="879"/>
                </a:lnTo>
                <a:lnTo>
                  <a:pt x="547" y="895"/>
                </a:lnTo>
                <a:lnTo>
                  <a:pt x="543" y="898"/>
                </a:lnTo>
                <a:lnTo>
                  <a:pt x="536" y="902"/>
                </a:lnTo>
                <a:lnTo>
                  <a:pt x="532" y="904"/>
                </a:lnTo>
                <a:lnTo>
                  <a:pt x="519" y="908"/>
                </a:lnTo>
                <a:lnTo>
                  <a:pt x="513" y="917"/>
                </a:lnTo>
                <a:lnTo>
                  <a:pt x="509" y="940"/>
                </a:lnTo>
                <a:lnTo>
                  <a:pt x="509" y="946"/>
                </a:lnTo>
                <a:lnTo>
                  <a:pt x="508" y="950"/>
                </a:lnTo>
                <a:lnTo>
                  <a:pt x="498" y="961"/>
                </a:lnTo>
                <a:lnTo>
                  <a:pt x="489" y="962"/>
                </a:lnTo>
                <a:lnTo>
                  <a:pt x="485" y="959"/>
                </a:lnTo>
                <a:lnTo>
                  <a:pt x="482" y="957"/>
                </a:lnTo>
                <a:lnTo>
                  <a:pt x="476" y="951"/>
                </a:lnTo>
                <a:lnTo>
                  <a:pt x="476" y="946"/>
                </a:lnTo>
                <a:lnTo>
                  <a:pt x="479" y="942"/>
                </a:lnTo>
                <a:lnTo>
                  <a:pt x="480" y="936"/>
                </a:lnTo>
                <a:lnTo>
                  <a:pt x="470" y="932"/>
                </a:lnTo>
                <a:lnTo>
                  <a:pt x="446" y="938"/>
                </a:lnTo>
                <a:lnTo>
                  <a:pt x="434" y="936"/>
                </a:lnTo>
                <a:lnTo>
                  <a:pt x="427" y="929"/>
                </a:lnTo>
                <a:lnTo>
                  <a:pt x="426" y="924"/>
                </a:lnTo>
                <a:lnTo>
                  <a:pt x="436" y="910"/>
                </a:lnTo>
                <a:lnTo>
                  <a:pt x="429" y="904"/>
                </a:lnTo>
                <a:lnTo>
                  <a:pt x="415" y="891"/>
                </a:lnTo>
                <a:lnTo>
                  <a:pt x="392" y="901"/>
                </a:lnTo>
                <a:lnTo>
                  <a:pt x="381" y="910"/>
                </a:lnTo>
                <a:lnTo>
                  <a:pt x="378" y="915"/>
                </a:lnTo>
                <a:lnTo>
                  <a:pt x="373" y="924"/>
                </a:lnTo>
                <a:lnTo>
                  <a:pt x="372" y="929"/>
                </a:lnTo>
                <a:lnTo>
                  <a:pt x="369" y="953"/>
                </a:lnTo>
                <a:lnTo>
                  <a:pt x="369" y="957"/>
                </a:lnTo>
                <a:lnTo>
                  <a:pt x="373" y="965"/>
                </a:lnTo>
                <a:lnTo>
                  <a:pt x="380" y="977"/>
                </a:lnTo>
                <a:lnTo>
                  <a:pt x="400" y="992"/>
                </a:lnTo>
                <a:lnTo>
                  <a:pt x="421" y="1014"/>
                </a:lnTo>
                <a:lnTo>
                  <a:pt x="422" y="1021"/>
                </a:lnTo>
                <a:lnTo>
                  <a:pt x="425" y="1037"/>
                </a:lnTo>
                <a:lnTo>
                  <a:pt x="422" y="1041"/>
                </a:lnTo>
                <a:lnTo>
                  <a:pt x="423" y="1045"/>
                </a:lnTo>
                <a:lnTo>
                  <a:pt x="425" y="1052"/>
                </a:lnTo>
                <a:lnTo>
                  <a:pt x="426" y="1056"/>
                </a:lnTo>
                <a:lnTo>
                  <a:pt x="430" y="1068"/>
                </a:lnTo>
                <a:lnTo>
                  <a:pt x="433" y="1083"/>
                </a:lnTo>
                <a:lnTo>
                  <a:pt x="434" y="1094"/>
                </a:lnTo>
                <a:lnTo>
                  <a:pt x="427" y="1097"/>
                </a:lnTo>
                <a:lnTo>
                  <a:pt x="421" y="1115"/>
                </a:lnTo>
                <a:lnTo>
                  <a:pt x="418" y="1120"/>
                </a:lnTo>
                <a:lnTo>
                  <a:pt x="434" y="1123"/>
                </a:lnTo>
                <a:lnTo>
                  <a:pt x="444" y="1126"/>
                </a:lnTo>
                <a:lnTo>
                  <a:pt x="449" y="1128"/>
                </a:lnTo>
                <a:lnTo>
                  <a:pt x="456" y="1134"/>
                </a:lnTo>
                <a:lnTo>
                  <a:pt x="472" y="1143"/>
                </a:lnTo>
                <a:lnTo>
                  <a:pt x="482" y="1147"/>
                </a:lnTo>
                <a:lnTo>
                  <a:pt x="482" y="1147"/>
                </a:lnTo>
                <a:lnTo>
                  <a:pt x="480" y="1155"/>
                </a:lnTo>
                <a:lnTo>
                  <a:pt x="490" y="1153"/>
                </a:lnTo>
                <a:lnTo>
                  <a:pt x="497" y="1162"/>
                </a:lnTo>
                <a:lnTo>
                  <a:pt x="506" y="1179"/>
                </a:lnTo>
                <a:lnTo>
                  <a:pt x="513" y="1187"/>
                </a:lnTo>
                <a:lnTo>
                  <a:pt x="525" y="1200"/>
                </a:lnTo>
                <a:lnTo>
                  <a:pt x="528" y="1214"/>
                </a:lnTo>
                <a:lnTo>
                  <a:pt x="528" y="1218"/>
                </a:lnTo>
                <a:lnTo>
                  <a:pt x="531" y="1229"/>
                </a:lnTo>
                <a:lnTo>
                  <a:pt x="535" y="1232"/>
                </a:lnTo>
                <a:lnTo>
                  <a:pt x="550" y="1241"/>
                </a:lnTo>
                <a:lnTo>
                  <a:pt x="595" y="1264"/>
                </a:lnTo>
                <a:lnTo>
                  <a:pt x="614" y="1273"/>
                </a:lnTo>
                <a:lnTo>
                  <a:pt x="617" y="1283"/>
                </a:lnTo>
                <a:lnTo>
                  <a:pt x="603" y="1304"/>
                </a:lnTo>
                <a:lnTo>
                  <a:pt x="648" y="1356"/>
                </a:lnTo>
                <a:lnTo>
                  <a:pt x="652" y="1360"/>
                </a:lnTo>
                <a:lnTo>
                  <a:pt x="655" y="1362"/>
                </a:lnTo>
                <a:lnTo>
                  <a:pt x="656" y="1368"/>
                </a:lnTo>
                <a:lnTo>
                  <a:pt x="657" y="1371"/>
                </a:lnTo>
                <a:lnTo>
                  <a:pt x="657" y="1376"/>
                </a:lnTo>
                <a:lnTo>
                  <a:pt x="657" y="1377"/>
                </a:lnTo>
                <a:lnTo>
                  <a:pt x="656" y="1381"/>
                </a:lnTo>
                <a:lnTo>
                  <a:pt x="651" y="1399"/>
                </a:lnTo>
                <a:lnTo>
                  <a:pt x="649" y="1405"/>
                </a:lnTo>
                <a:lnTo>
                  <a:pt x="645" y="1416"/>
                </a:lnTo>
                <a:lnTo>
                  <a:pt x="645" y="1421"/>
                </a:lnTo>
                <a:lnTo>
                  <a:pt x="644" y="1443"/>
                </a:lnTo>
                <a:lnTo>
                  <a:pt x="622" y="1443"/>
                </a:lnTo>
                <a:lnTo>
                  <a:pt x="622" y="1443"/>
                </a:lnTo>
                <a:lnTo>
                  <a:pt x="617" y="1421"/>
                </a:lnTo>
                <a:lnTo>
                  <a:pt x="604" y="1411"/>
                </a:lnTo>
                <a:lnTo>
                  <a:pt x="592" y="1405"/>
                </a:lnTo>
                <a:lnTo>
                  <a:pt x="588" y="1402"/>
                </a:lnTo>
                <a:lnTo>
                  <a:pt x="576" y="1398"/>
                </a:lnTo>
                <a:lnTo>
                  <a:pt x="551" y="1383"/>
                </a:lnTo>
                <a:lnTo>
                  <a:pt x="542" y="1379"/>
                </a:lnTo>
                <a:lnTo>
                  <a:pt x="538" y="1376"/>
                </a:lnTo>
                <a:lnTo>
                  <a:pt x="451" y="1328"/>
                </a:lnTo>
                <a:lnTo>
                  <a:pt x="391" y="1296"/>
                </a:lnTo>
                <a:lnTo>
                  <a:pt x="362" y="1279"/>
                </a:lnTo>
                <a:lnTo>
                  <a:pt x="342" y="1267"/>
                </a:lnTo>
                <a:lnTo>
                  <a:pt x="316" y="1254"/>
                </a:lnTo>
                <a:lnTo>
                  <a:pt x="282" y="1236"/>
                </a:lnTo>
                <a:lnTo>
                  <a:pt x="212" y="1198"/>
                </a:lnTo>
                <a:lnTo>
                  <a:pt x="120" y="1146"/>
                </a:lnTo>
                <a:lnTo>
                  <a:pt x="120" y="1145"/>
                </a:lnTo>
                <a:lnTo>
                  <a:pt x="117" y="1135"/>
                </a:lnTo>
                <a:lnTo>
                  <a:pt x="111" y="1112"/>
                </a:lnTo>
                <a:lnTo>
                  <a:pt x="105" y="1106"/>
                </a:lnTo>
                <a:lnTo>
                  <a:pt x="99" y="1096"/>
                </a:lnTo>
                <a:lnTo>
                  <a:pt x="95" y="1081"/>
                </a:lnTo>
                <a:lnTo>
                  <a:pt x="99" y="1078"/>
                </a:lnTo>
                <a:lnTo>
                  <a:pt x="109" y="1072"/>
                </a:lnTo>
                <a:lnTo>
                  <a:pt x="117" y="1074"/>
                </a:lnTo>
                <a:lnTo>
                  <a:pt x="132" y="1071"/>
                </a:lnTo>
                <a:lnTo>
                  <a:pt x="158" y="1063"/>
                </a:lnTo>
                <a:lnTo>
                  <a:pt x="166" y="1060"/>
                </a:lnTo>
                <a:lnTo>
                  <a:pt x="180" y="1042"/>
                </a:lnTo>
                <a:lnTo>
                  <a:pt x="171" y="984"/>
                </a:lnTo>
                <a:lnTo>
                  <a:pt x="169" y="980"/>
                </a:lnTo>
                <a:lnTo>
                  <a:pt x="167" y="973"/>
                </a:lnTo>
                <a:lnTo>
                  <a:pt x="175" y="947"/>
                </a:lnTo>
                <a:lnTo>
                  <a:pt x="184" y="940"/>
                </a:lnTo>
                <a:lnTo>
                  <a:pt x="192" y="938"/>
                </a:lnTo>
                <a:lnTo>
                  <a:pt x="203" y="940"/>
                </a:lnTo>
                <a:lnTo>
                  <a:pt x="207" y="946"/>
                </a:lnTo>
                <a:lnTo>
                  <a:pt x="215" y="953"/>
                </a:lnTo>
                <a:lnTo>
                  <a:pt x="220" y="954"/>
                </a:lnTo>
                <a:lnTo>
                  <a:pt x="222" y="947"/>
                </a:lnTo>
                <a:lnTo>
                  <a:pt x="222" y="943"/>
                </a:lnTo>
                <a:lnTo>
                  <a:pt x="201" y="917"/>
                </a:lnTo>
                <a:lnTo>
                  <a:pt x="184" y="915"/>
                </a:lnTo>
                <a:lnTo>
                  <a:pt x="180" y="920"/>
                </a:lnTo>
                <a:lnTo>
                  <a:pt x="177" y="921"/>
                </a:lnTo>
                <a:lnTo>
                  <a:pt x="136" y="917"/>
                </a:lnTo>
                <a:lnTo>
                  <a:pt x="126" y="913"/>
                </a:lnTo>
                <a:lnTo>
                  <a:pt x="136" y="902"/>
                </a:lnTo>
                <a:lnTo>
                  <a:pt x="139" y="900"/>
                </a:lnTo>
                <a:lnTo>
                  <a:pt x="151" y="882"/>
                </a:lnTo>
                <a:lnTo>
                  <a:pt x="156" y="870"/>
                </a:lnTo>
                <a:lnTo>
                  <a:pt x="155" y="848"/>
                </a:lnTo>
                <a:lnTo>
                  <a:pt x="152" y="840"/>
                </a:lnTo>
                <a:lnTo>
                  <a:pt x="150" y="834"/>
                </a:lnTo>
                <a:lnTo>
                  <a:pt x="146" y="831"/>
                </a:lnTo>
                <a:lnTo>
                  <a:pt x="143" y="830"/>
                </a:lnTo>
                <a:lnTo>
                  <a:pt x="139" y="826"/>
                </a:lnTo>
                <a:lnTo>
                  <a:pt x="140" y="818"/>
                </a:lnTo>
                <a:lnTo>
                  <a:pt x="143" y="815"/>
                </a:lnTo>
                <a:lnTo>
                  <a:pt x="162" y="807"/>
                </a:lnTo>
                <a:lnTo>
                  <a:pt x="175" y="806"/>
                </a:lnTo>
                <a:lnTo>
                  <a:pt x="180" y="807"/>
                </a:lnTo>
                <a:lnTo>
                  <a:pt x="185" y="803"/>
                </a:lnTo>
                <a:lnTo>
                  <a:pt x="196" y="792"/>
                </a:lnTo>
                <a:lnTo>
                  <a:pt x="196" y="788"/>
                </a:lnTo>
                <a:lnTo>
                  <a:pt x="193" y="777"/>
                </a:lnTo>
                <a:lnTo>
                  <a:pt x="186" y="767"/>
                </a:lnTo>
                <a:lnTo>
                  <a:pt x="177" y="763"/>
                </a:lnTo>
                <a:lnTo>
                  <a:pt x="167" y="763"/>
                </a:lnTo>
                <a:lnTo>
                  <a:pt x="159" y="765"/>
                </a:lnTo>
                <a:lnTo>
                  <a:pt x="150" y="770"/>
                </a:lnTo>
                <a:lnTo>
                  <a:pt x="139" y="773"/>
                </a:lnTo>
                <a:lnTo>
                  <a:pt x="131" y="773"/>
                </a:lnTo>
                <a:lnTo>
                  <a:pt x="126" y="769"/>
                </a:lnTo>
                <a:lnTo>
                  <a:pt x="126" y="763"/>
                </a:lnTo>
                <a:lnTo>
                  <a:pt x="121" y="758"/>
                </a:lnTo>
                <a:lnTo>
                  <a:pt x="101" y="736"/>
                </a:lnTo>
                <a:lnTo>
                  <a:pt x="102" y="732"/>
                </a:lnTo>
                <a:lnTo>
                  <a:pt x="95" y="729"/>
                </a:lnTo>
                <a:lnTo>
                  <a:pt x="99" y="720"/>
                </a:lnTo>
                <a:lnTo>
                  <a:pt x="114" y="709"/>
                </a:lnTo>
                <a:lnTo>
                  <a:pt x="124" y="708"/>
                </a:lnTo>
                <a:lnTo>
                  <a:pt x="128" y="708"/>
                </a:lnTo>
                <a:lnTo>
                  <a:pt x="135" y="708"/>
                </a:lnTo>
                <a:lnTo>
                  <a:pt x="136" y="705"/>
                </a:lnTo>
                <a:lnTo>
                  <a:pt x="139" y="699"/>
                </a:lnTo>
                <a:lnTo>
                  <a:pt x="139" y="695"/>
                </a:lnTo>
                <a:lnTo>
                  <a:pt x="137" y="691"/>
                </a:lnTo>
                <a:lnTo>
                  <a:pt x="135" y="688"/>
                </a:lnTo>
                <a:lnTo>
                  <a:pt x="132" y="679"/>
                </a:lnTo>
                <a:lnTo>
                  <a:pt x="133" y="678"/>
                </a:lnTo>
                <a:lnTo>
                  <a:pt x="143" y="672"/>
                </a:lnTo>
                <a:lnTo>
                  <a:pt x="144" y="667"/>
                </a:lnTo>
                <a:lnTo>
                  <a:pt x="146" y="660"/>
                </a:lnTo>
                <a:lnTo>
                  <a:pt x="148" y="654"/>
                </a:lnTo>
                <a:lnTo>
                  <a:pt x="151" y="652"/>
                </a:lnTo>
                <a:lnTo>
                  <a:pt x="154" y="650"/>
                </a:lnTo>
                <a:lnTo>
                  <a:pt x="158" y="649"/>
                </a:lnTo>
                <a:lnTo>
                  <a:pt x="161" y="646"/>
                </a:lnTo>
                <a:lnTo>
                  <a:pt x="167" y="633"/>
                </a:lnTo>
                <a:lnTo>
                  <a:pt x="169" y="595"/>
                </a:lnTo>
                <a:lnTo>
                  <a:pt x="166" y="563"/>
                </a:lnTo>
                <a:lnTo>
                  <a:pt x="158" y="540"/>
                </a:lnTo>
                <a:lnTo>
                  <a:pt x="154" y="531"/>
                </a:lnTo>
                <a:lnTo>
                  <a:pt x="148" y="517"/>
                </a:lnTo>
                <a:lnTo>
                  <a:pt x="148" y="513"/>
                </a:lnTo>
                <a:lnTo>
                  <a:pt x="148" y="509"/>
                </a:lnTo>
                <a:lnTo>
                  <a:pt x="152" y="490"/>
                </a:lnTo>
                <a:lnTo>
                  <a:pt x="141" y="477"/>
                </a:lnTo>
                <a:lnTo>
                  <a:pt x="133" y="462"/>
                </a:lnTo>
                <a:lnTo>
                  <a:pt x="132" y="460"/>
                </a:lnTo>
                <a:lnTo>
                  <a:pt x="132" y="445"/>
                </a:lnTo>
                <a:lnTo>
                  <a:pt x="126" y="434"/>
                </a:lnTo>
                <a:lnTo>
                  <a:pt x="120" y="430"/>
                </a:lnTo>
                <a:lnTo>
                  <a:pt x="114" y="433"/>
                </a:lnTo>
                <a:lnTo>
                  <a:pt x="111" y="433"/>
                </a:lnTo>
                <a:lnTo>
                  <a:pt x="99" y="420"/>
                </a:lnTo>
                <a:lnTo>
                  <a:pt x="98" y="408"/>
                </a:lnTo>
                <a:lnTo>
                  <a:pt x="95" y="396"/>
                </a:lnTo>
                <a:lnTo>
                  <a:pt x="94" y="392"/>
                </a:lnTo>
                <a:lnTo>
                  <a:pt x="91" y="389"/>
                </a:lnTo>
                <a:lnTo>
                  <a:pt x="86" y="385"/>
                </a:lnTo>
                <a:lnTo>
                  <a:pt x="76" y="369"/>
                </a:lnTo>
                <a:lnTo>
                  <a:pt x="68" y="345"/>
                </a:lnTo>
                <a:lnTo>
                  <a:pt x="68" y="329"/>
                </a:lnTo>
                <a:lnTo>
                  <a:pt x="73" y="326"/>
                </a:lnTo>
                <a:lnTo>
                  <a:pt x="76" y="322"/>
                </a:lnTo>
                <a:lnTo>
                  <a:pt x="79" y="307"/>
                </a:lnTo>
                <a:lnTo>
                  <a:pt x="79" y="298"/>
                </a:lnTo>
                <a:lnTo>
                  <a:pt x="64" y="287"/>
                </a:lnTo>
                <a:lnTo>
                  <a:pt x="61" y="285"/>
                </a:lnTo>
                <a:lnTo>
                  <a:pt x="38" y="279"/>
                </a:lnTo>
                <a:lnTo>
                  <a:pt x="31" y="268"/>
                </a:lnTo>
                <a:lnTo>
                  <a:pt x="22" y="249"/>
                </a:lnTo>
                <a:lnTo>
                  <a:pt x="16" y="226"/>
                </a:lnTo>
                <a:lnTo>
                  <a:pt x="12" y="213"/>
                </a:lnTo>
                <a:lnTo>
                  <a:pt x="9" y="209"/>
                </a:lnTo>
                <a:lnTo>
                  <a:pt x="5" y="207"/>
                </a:lnTo>
                <a:lnTo>
                  <a:pt x="0" y="204"/>
                </a:lnTo>
                <a:lnTo>
                  <a:pt x="16" y="187"/>
                </a:lnTo>
                <a:lnTo>
                  <a:pt x="64" y="141"/>
                </a:lnTo>
                <a:lnTo>
                  <a:pt x="67" y="140"/>
                </a:lnTo>
                <a:lnTo>
                  <a:pt x="67" y="140"/>
                </a:lnTo>
                <a:close/>
              </a:path>
            </a:pathLst>
          </a:custGeom>
          <a:solidFill>
            <a:schemeClr val="accent4"/>
          </a:solidFill>
          <a:ln w="1">
            <a:solidFill>
              <a:schemeClr val="bg2">
                <a:lumMod val="40000"/>
                <a:lumOff val="6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 name="Group 4"/>
          <p:cNvGrpSpPr>
            <a:grpSpLocks noChangeAspect="1"/>
          </p:cNvGrpSpPr>
          <p:nvPr/>
        </p:nvGrpSpPr>
        <p:grpSpPr bwMode="auto">
          <a:xfrm>
            <a:off x="1231854" y="1170451"/>
            <a:ext cx="4787946" cy="5458949"/>
            <a:chOff x="847" y="601"/>
            <a:chExt cx="2633" cy="3002"/>
          </a:xfrm>
          <a:solidFill>
            <a:schemeClr val="tx1">
              <a:lumMod val="50000"/>
              <a:lumOff val="50000"/>
            </a:schemeClr>
          </a:solidFill>
        </p:grpSpPr>
        <p:sp>
          <p:nvSpPr>
            <p:cNvPr id="1029" name="Freeform 5"/>
            <p:cNvSpPr>
              <a:spLocks/>
            </p:cNvSpPr>
            <p:nvPr/>
          </p:nvSpPr>
          <p:spPr bwMode="auto">
            <a:xfrm>
              <a:off x="1601" y="2026"/>
              <a:ext cx="427" cy="467"/>
            </a:xfrm>
            <a:custGeom>
              <a:avLst/>
              <a:gdLst/>
              <a:ahLst/>
              <a:cxnLst>
                <a:cxn ang="0">
                  <a:pos x="303" y="43"/>
                </a:cxn>
                <a:cxn ang="0">
                  <a:pos x="372" y="100"/>
                </a:cxn>
                <a:cxn ang="0">
                  <a:pos x="407" y="185"/>
                </a:cxn>
                <a:cxn ang="0">
                  <a:pos x="421" y="241"/>
                </a:cxn>
                <a:cxn ang="0">
                  <a:pos x="418" y="288"/>
                </a:cxn>
                <a:cxn ang="0">
                  <a:pos x="376" y="302"/>
                </a:cxn>
                <a:cxn ang="0">
                  <a:pos x="363" y="293"/>
                </a:cxn>
                <a:cxn ang="0">
                  <a:pos x="358" y="289"/>
                </a:cxn>
                <a:cxn ang="0">
                  <a:pos x="348" y="292"/>
                </a:cxn>
                <a:cxn ang="0">
                  <a:pos x="342" y="322"/>
                </a:cxn>
                <a:cxn ang="0">
                  <a:pos x="367" y="361"/>
                </a:cxn>
                <a:cxn ang="0">
                  <a:pos x="373" y="361"/>
                </a:cxn>
                <a:cxn ang="0">
                  <a:pos x="384" y="355"/>
                </a:cxn>
                <a:cxn ang="0">
                  <a:pos x="390" y="379"/>
                </a:cxn>
                <a:cxn ang="0">
                  <a:pos x="366" y="396"/>
                </a:cxn>
                <a:cxn ang="0">
                  <a:pos x="357" y="390"/>
                </a:cxn>
                <a:cxn ang="0">
                  <a:pos x="322" y="403"/>
                </a:cxn>
                <a:cxn ang="0">
                  <a:pos x="321" y="410"/>
                </a:cxn>
                <a:cxn ang="0">
                  <a:pos x="311" y="444"/>
                </a:cxn>
                <a:cxn ang="0">
                  <a:pos x="297" y="433"/>
                </a:cxn>
                <a:cxn ang="0">
                  <a:pos x="197" y="425"/>
                </a:cxn>
                <a:cxn ang="0">
                  <a:pos x="157" y="467"/>
                </a:cxn>
                <a:cxn ang="0">
                  <a:pos x="96" y="451"/>
                </a:cxn>
                <a:cxn ang="0">
                  <a:pos x="117" y="407"/>
                </a:cxn>
                <a:cxn ang="0">
                  <a:pos x="127" y="403"/>
                </a:cxn>
                <a:cxn ang="0">
                  <a:pos x="125" y="378"/>
                </a:cxn>
                <a:cxn ang="0">
                  <a:pos x="109" y="314"/>
                </a:cxn>
                <a:cxn ang="0">
                  <a:pos x="106" y="293"/>
                </a:cxn>
                <a:cxn ang="0">
                  <a:pos x="111" y="286"/>
                </a:cxn>
                <a:cxn ang="0">
                  <a:pos x="102" y="241"/>
                </a:cxn>
                <a:cxn ang="0">
                  <a:pos x="19" y="168"/>
                </a:cxn>
                <a:cxn ang="0">
                  <a:pos x="1" y="126"/>
                </a:cxn>
                <a:cxn ang="0">
                  <a:pos x="6" y="78"/>
                </a:cxn>
                <a:cxn ang="0">
                  <a:pos x="10" y="64"/>
                </a:cxn>
                <a:cxn ang="0">
                  <a:pos x="25" y="35"/>
                </a:cxn>
                <a:cxn ang="0">
                  <a:pos x="91" y="0"/>
                </a:cxn>
                <a:cxn ang="0">
                  <a:pos x="131" y="38"/>
                </a:cxn>
                <a:cxn ang="0">
                  <a:pos x="112" y="66"/>
                </a:cxn>
                <a:cxn ang="0">
                  <a:pos x="151" y="91"/>
                </a:cxn>
                <a:cxn ang="0">
                  <a:pos x="219" y="86"/>
                </a:cxn>
                <a:cxn ang="0">
                  <a:pos x="216" y="102"/>
                </a:cxn>
                <a:cxn ang="0">
                  <a:pos x="213" y="106"/>
                </a:cxn>
                <a:cxn ang="0">
                  <a:pos x="211" y="116"/>
                </a:cxn>
                <a:cxn ang="0">
                  <a:pos x="228" y="136"/>
                </a:cxn>
                <a:cxn ang="0">
                  <a:pos x="253" y="138"/>
                </a:cxn>
                <a:cxn ang="0">
                  <a:pos x="275" y="106"/>
                </a:cxn>
                <a:cxn ang="0">
                  <a:pos x="283" y="50"/>
                </a:cxn>
              </a:cxnLst>
              <a:rect l="0" t="0" r="r" b="b"/>
              <a:pathLst>
                <a:path w="427" h="467">
                  <a:moveTo>
                    <a:pt x="293" y="34"/>
                  </a:moveTo>
                  <a:lnTo>
                    <a:pt x="293" y="36"/>
                  </a:lnTo>
                  <a:lnTo>
                    <a:pt x="303" y="43"/>
                  </a:lnTo>
                  <a:lnTo>
                    <a:pt x="328" y="64"/>
                  </a:lnTo>
                  <a:lnTo>
                    <a:pt x="370" y="92"/>
                  </a:lnTo>
                  <a:lnTo>
                    <a:pt x="372" y="100"/>
                  </a:lnTo>
                  <a:lnTo>
                    <a:pt x="393" y="149"/>
                  </a:lnTo>
                  <a:lnTo>
                    <a:pt x="406" y="180"/>
                  </a:lnTo>
                  <a:lnTo>
                    <a:pt x="407" y="185"/>
                  </a:lnTo>
                  <a:lnTo>
                    <a:pt x="407" y="203"/>
                  </a:lnTo>
                  <a:lnTo>
                    <a:pt x="407" y="216"/>
                  </a:lnTo>
                  <a:lnTo>
                    <a:pt x="421" y="241"/>
                  </a:lnTo>
                  <a:lnTo>
                    <a:pt x="427" y="283"/>
                  </a:lnTo>
                  <a:lnTo>
                    <a:pt x="426" y="284"/>
                  </a:lnTo>
                  <a:lnTo>
                    <a:pt x="418" y="288"/>
                  </a:lnTo>
                  <a:lnTo>
                    <a:pt x="387" y="299"/>
                  </a:lnTo>
                  <a:lnTo>
                    <a:pt x="378" y="302"/>
                  </a:lnTo>
                  <a:lnTo>
                    <a:pt x="376" y="302"/>
                  </a:lnTo>
                  <a:lnTo>
                    <a:pt x="373" y="302"/>
                  </a:lnTo>
                  <a:lnTo>
                    <a:pt x="366" y="296"/>
                  </a:lnTo>
                  <a:lnTo>
                    <a:pt x="363" y="293"/>
                  </a:lnTo>
                  <a:lnTo>
                    <a:pt x="361" y="292"/>
                  </a:lnTo>
                  <a:lnTo>
                    <a:pt x="359" y="289"/>
                  </a:lnTo>
                  <a:lnTo>
                    <a:pt x="358" y="289"/>
                  </a:lnTo>
                  <a:lnTo>
                    <a:pt x="355" y="289"/>
                  </a:lnTo>
                  <a:lnTo>
                    <a:pt x="352" y="289"/>
                  </a:lnTo>
                  <a:lnTo>
                    <a:pt x="348" y="292"/>
                  </a:lnTo>
                  <a:lnTo>
                    <a:pt x="346" y="293"/>
                  </a:lnTo>
                  <a:lnTo>
                    <a:pt x="346" y="299"/>
                  </a:lnTo>
                  <a:lnTo>
                    <a:pt x="342" y="322"/>
                  </a:lnTo>
                  <a:lnTo>
                    <a:pt x="342" y="325"/>
                  </a:lnTo>
                  <a:lnTo>
                    <a:pt x="365" y="358"/>
                  </a:lnTo>
                  <a:lnTo>
                    <a:pt x="367" y="361"/>
                  </a:lnTo>
                  <a:lnTo>
                    <a:pt x="369" y="362"/>
                  </a:lnTo>
                  <a:lnTo>
                    <a:pt x="371" y="362"/>
                  </a:lnTo>
                  <a:lnTo>
                    <a:pt x="373" y="361"/>
                  </a:lnTo>
                  <a:lnTo>
                    <a:pt x="376" y="360"/>
                  </a:lnTo>
                  <a:lnTo>
                    <a:pt x="383" y="355"/>
                  </a:lnTo>
                  <a:lnTo>
                    <a:pt x="384" y="355"/>
                  </a:lnTo>
                  <a:lnTo>
                    <a:pt x="387" y="358"/>
                  </a:lnTo>
                  <a:lnTo>
                    <a:pt x="388" y="360"/>
                  </a:lnTo>
                  <a:lnTo>
                    <a:pt x="390" y="379"/>
                  </a:lnTo>
                  <a:lnTo>
                    <a:pt x="384" y="385"/>
                  </a:lnTo>
                  <a:lnTo>
                    <a:pt x="370" y="398"/>
                  </a:lnTo>
                  <a:lnTo>
                    <a:pt x="366" y="396"/>
                  </a:lnTo>
                  <a:lnTo>
                    <a:pt x="360" y="391"/>
                  </a:lnTo>
                  <a:lnTo>
                    <a:pt x="358" y="390"/>
                  </a:lnTo>
                  <a:lnTo>
                    <a:pt x="357" y="390"/>
                  </a:lnTo>
                  <a:lnTo>
                    <a:pt x="333" y="394"/>
                  </a:lnTo>
                  <a:lnTo>
                    <a:pt x="327" y="398"/>
                  </a:lnTo>
                  <a:lnTo>
                    <a:pt x="322" y="403"/>
                  </a:lnTo>
                  <a:lnTo>
                    <a:pt x="321" y="404"/>
                  </a:lnTo>
                  <a:lnTo>
                    <a:pt x="321" y="408"/>
                  </a:lnTo>
                  <a:lnTo>
                    <a:pt x="321" y="410"/>
                  </a:lnTo>
                  <a:lnTo>
                    <a:pt x="322" y="413"/>
                  </a:lnTo>
                  <a:lnTo>
                    <a:pt x="312" y="443"/>
                  </a:lnTo>
                  <a:lnTo>
                    <a:pt x="311" y="444"/>
                  </a:lnTo>
                  <a:lnTo>
                    <a:pt x="309" y="446"/>
                  </a:lnTo>
                  <a:lnTo>
                    <a:pt x="307" y="446"/>
                  </a:lnTo>
                  <a:lnTo>
                    <a:pt x="297" y="433"/>
                  </a:lnTo>
                  <a:lnTo>
                    <a:pt x="232" y="427"/>
                  </a:lnTo>
                  <a:lnTo>
                    <a:pt x="201" y="425"/>
                  </a:lnTo>
                  <a:lnTo>
                    <a:pt x="197" y="425"/>
                  </a:lnTo>
                  <a:lnTo>
                    <a:pt x="191" y="430"/>
                  </a:lnTo>
                  <a:lnTo>
                    <a:pt x="163" y="461"/>
                  </a:lnTo>
                  <a:lnTo>
                    <a:pt x="157" y="467"/>
                  </a:lnTo>
                  <a:lnTo>
                    <a:pt x="147" y="461"/>
                  </a:lnTo>
                  <a:lnTo>
                    <a:pt x="129" y="456"/>
                  </a:lnTo>
                  <a:lnTo>
                    <a:pt x="96" y="451"/>
                  </a:lnTo>
                  <a:lnTo>
                    <a:pt x="101" y="438"/>
                  </a:lnTo>
                  <a:lnTo>
                    <a:pt x="113" y="406"/>
                  </a:lnTo>
                  <a:lnTo>
                    <a:pt x="117" y="407"/>
                  </a:lnTo>
                  <a:lnTo>
                    <a:pt x="121" y="407"/>
                  </a:lnTo>
                  <a:lnTo>
                    <a:pt x="126" y="404"/>
                  </a:lnTo>
                  <a:lnTo>
                    <a:pt x="127" y="403"/>
                  </a:lnTo>
                  <a:lnTo>
                    <a:pt x="127" y="400"/>
                  </a:lnTo>
                  <a:lnTo>
                    <a:pt x="127" y="397"/>
                  </a:lnTo>
                  <a:lnTo>
                    <a:pt x="125" y="378"/>
                  </a:lnTo>
                  <a:lnTo>
                    <a:pt x="119" y="348"/>
                  </a:lnTo>
                  <a:lnTo>
                    <a:pt x="113" y="323"/>
                  </a:lnTo>
                  <a:lnTo>
                    <a:pt x="109" y="314"/>
                  </a:lnTo>
                  <a:lnTo>
                    <a:pt x="107" y="304"/>
                  </a:lnTo>
                  <a:lnTo>
                    <a:pt x="106" y="295"/>
                  </a:lnTo>
                  <a:lnTo>
                    <a:pt x="106" y="293"/>
                  </a:lnTo>
                  <a:lnTo>
                    <a:pt x="106" y="292"/>
                  </a:lnTo>
                  <a:lnTo>
                    <a:pt x="108" y="288"/>
                  </a:lnTo>
                  <a:lnTo>
                    <a:pt x="111" y="286"/>
                  </a:lnTo>
                  <a:lnTo>
                    <a:pt x="111" y="284"/>
                  </a:lnTo>
                  <a:lnTo>
                    <a:pt x="105" y="253"/>
                  </a:lnTo>
                  <a:lnTo>
                    <a:pt x="102" y="241"/>
                  </a:lnTo>
                  <a:lnTo>
                    <a:pt x="61" y="198"/>
                  </a:lnTo>
                  <a:lnTo>
                    <a:pt x="24" y="170"/>
                  </a:lnTo>
                  <a:lnTo>
                    <a:pt x="19" y="168"/>
                  </a:lnTo>
                  <a:lnTo>
                    <a:pt x="9" y="144"/>
                  </a:lnTo>
                  <a:lnTo>
                    <a:pt x="3" y="132"/>
                  </a:lnTo>
                  <a:lnTo>
                    <a:pt x="1" y="126"/>
                  </a:lnTo>
                  <a:lnTo>
                    <a:pt x="1" y="122"/>
                  </a:lnTo>
                  <a:lnTo>
                    <a:pt x="0" y="120"/>
                  </a:lnTo>
                  <a:lnTo>
                    <a:pt x="6" y="78"/>
                  </a:lnTo>
                  <a:lnTo>
                    <a:pt x="6" y="74"/>
                  </a:lnTo>
                  <a:lnTo>
                    <a:pt x="9" y="66"/>
                  </a:lnTo>
                  <a:lnTo>
                    <a:pt x="10" y="64"/>
                  </a:lnTo>
                  <a:lnTo>
                    <a:pt x="18" y="44"/>
                  </a:lnTo>
                  <a:lnTo>
                    <a:pt x="21" y="40"/>
                  </a:lnTo>
                  <a:lnTo>
                    <a:pt x="25" y="35"/>
                  </a:lnTo>
                  <a:lnTo>
                    <a:pt x="46" y="19"/>
                  </a:lnTo>
                  <a:lnTo>
                    <a:pt x="89" y="0"/>
                  </a:lnTo>
                  <a:lnTo>
                    <a:pt x="91" y="0"/>
                  </a:lnTo>
                  <a:lnTo>
                    <a:pt x="93" y="1"/>
                  </a:lnTo>
                  <a:lnTo>
                    <a:pt x="117" y="24"/>
                  </a:lnTo>
                  <a:lnTo>
                    <a:pt x="131" y="38"/>
                  </a:lnTo>
                  <a:lnTo>
                    <a:pt x="112" y="62"/>
                  </a:lnTo>
                  <a:lnTo>
                    <a:pt x="112" y="65"/>
                  </a:lnTo>
                  <a:lnTo>
                    <a:pt x="112" y="66"/>
                  </a:lnTo>
                  <a:lnTo>
                    <a:pt x="114" y="73"/>
                  </a:lnTo>
                  <a:lnTo>
                    <a:pt x="127" y="88"/>
                  </a:lnTo>
                  <a:lnTo>
                    <a:pt x="151" y="91"/>
                  </a:lnTo>
                  <a:lnTo>
                    <a:pt x="195" y="80"/>
                  </a:lnTo>
                  <a:lnTo>
                    <a:pt x="199" y="79"/>
                  </a:lnTo>
                  <a:lnTo>
                    <a:pt x="219" y="86"/>
                  </a:lnTo>
                  <a:lnTo>
                    <a:pt x="219" y="88"/>
                  </a:lnTo>
                  <a:lnTo>
                    <a:pt x="217" y="97"/>
                  </a:lnTo>
                  <a:lnTo>
                    <a:pt x="216" y="102"/>
                  </a:lnTo>
                  <a:lnTo>
                    <a:pt x="215" y="103"/>
                  </a:lnTo>
                  <a:lnTo>
                    <a:pt x="214" y="106"/>
                  </a:lnTo>
                  <a:lnTo>
                    <a:pt x="213" y="106"/>
                  </a:lnTo>
                  <a:lnTo>
                    <a:pt x="209" y="107"/>
                  </a:lnTo>
                  <a:lnTo>
                    <a:pt x="209" y="108"/>
                  </a:lnTo>
                  <a:lnTo>
                    <a:pt x="211" y="116"/>
                  </a:lnTo>
                  <a:lnTo>
                    <a:pt x="222" y="128"/>
                  </a:lnTo>
                  <a:lnTo>
                    <a:pt x="225" y="132"/>
                  </a:lnTo>
                  <a:lnTo>
                    <a:pt x="228" y="136"/>
                  </a:lnTo>
                  <a:lnTo>
                    <a:pt x="233" y="138"/>
                  </a:lnTo>
                  <a:lnTo>
                    <a:pt x="235" y="139"/>
                  </a:lnTo>
                  <a:lnTo>
                    <a:pt x="253" y="138"/>
                  </a:lnTo>
                  <a:lnTo>
                    <a:pt x="271" y="116"/>
                  </a:lnTo>
                  <a:lnTo>
                    <a:pt x="274" y="113"/>
                  </a:lnTo>
                  <a:lnTo>
                    <a:pt x="275" y="106"/>
                  </a:lnTo>
                  <a:lnTo>
                    <a:pt x="276" y="97"/>
                  </a:lnTo>
                  <a:lnTo>
                    <a:pt x="276" y="96"/>
                  </a:lnTo>
                  <a:lnTo>
                    <a:pt x="283" y="50"/>
                  </a:lnTo>
                  <a:lnTo>
                    <a:pt x="293" y="34"/>
                  </a:lnTo>
                  <a:close/>
                </a:path>
              </a:pathLst>
            </a:custGeom>
            <a:solidFill>
              <a:schemeClr val="accent4"/>
            </a:solidFill>
            <a:ln w="5">
              <a:solidFill>
                <a:schemeClr val="bg2">
                  <a:lumMod val="40000"/>
                  <a:lumOff val="6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30" name="Freeform 6"/>
            <p:cNvSpPr>
              <a:spLocks noEditPoints="1"/>
            </p:cNvSpPr>
            <p:nvPr/>
          </p:nvSpPr>
          <p:spPr bwMode="auto">
            <a:xfrm>
              <a:off x="2062" y="2072"/>
              <a:ext cx="1304" cy="1531"/>
            </a:xfrm>
            <a:custGeom>
              <a:avLst/>
              <a:gdLst/>
              <a:ahLst/>
              <a:cxnLst>
                <a:cxn ang="0">
                  <a:pos x="528" y="1531"/>
                </a:cxn>
                <a:cxn ang="0">
                  <a:pos x="293" y="1362"/>
                </a:cxn>
                <a:cxn ang="0">
                  <a:pos x="55" y="1184"/>
                </a:cxn>
                <a:cxn ang="0">
                  <a:pos x="47" y="1157"/>
                </a:cxn>
                <a:cxn ang="0">
                  <a:pos x="7" y="1149"/>
                </a:cxn>
                <a:cxn ang="0">
                  <a:pos x="4" y="1115"/>
                </a:cxn>
                <a:cxn ang="0">
                  <a:pos x="32" y="1043"/>
                </a:cxn>
                <a:cxn ang="0">
                  <a:pos x="82" y="989"/>
                </a:cxn>
                <a:cxn ang="0">
                  <a:pos x="106" y="909"/>
                </a:cxn>
                <a:cxn ang="0">
                  <a:pos x="219" y="907"/>
                </a:cxn>
                <a:cxn ang="0">
                  <a:pos x="246" y="953"/>
                </a:cxn>
                <a:cxn ang="0">
                  <a:pos x="286" y="972"/>
                </a:cxn>
                <a:cxn ang="0">
                  <a:pos x="367" y="990"/>
                </a:cxn>
                <a:cxn ang="0">
                  <a:pos x="353" y="809"/>
                </a:cxn>
                <a:cxn ang="0">
                  <a:pos x="359" y="788"/>
                </a:cxn>
                <a:cxn ang="0">
                  <a:pos x="460" y="633"/>
                </a:cxn>
                <a:cxn ang="0">
                  <a:pos x="453" y="561"/>
                </a:cxn>
                <a:cxn ang="0">
                  <a:pos x="409" y="256"/>
                </a:cxn>
                <a:cxn ang="0">
                  <a:pos x="275" y="31"/>
                </a:cxn>
                <a:cxn ang="0">
                  <a:pos x="379" y="15"/>
                </a:cxn>
                <a:cxn ang="0">
                  <a:pos x="457" y="3"/>
                </a:cxn>
                <a:cxn ang="0">
                  <a:pos x="496" y="6"/>
                </a:cxn>
                <a:cxn ang="0">
                  <a:pos x="533" y="22"/>
                </a:cxn>
                <a:cxn ang="0">
                  <a:pos x="621" y="55"/>
                </a:cxn>
                <a:cxn ang="0">
                  <a:pos x="675" y="159"/>
                </a:cxn>
                <a:cxn ang="0">
                  <a:pos x="718" y="177"/>
                </a:cxn>
                <a:cxn ang="0">
                  <a:pos x="768" y="300"/>
                </a:cxn>
                <a:cxn ang="0">
                  <a:pos x="789" y="376"/>
                </a:cxn>
                <a:cxn ang="0">
                  <a:pos x="848" y="534"/>
                </a:cxn>
                <a:cxn ang="0">
                  <a:pos x="846" y="597"/>
                </a:cxn>
                <a:cxn ang="0">
                  <a:pos x="970" y="624"/>
                </a:cxn>
                <a:cxn ang="0">
                  <a:pos x="1214" y="550"/>
                </a:cxn>
                <a:cxn ang="0">
                  <a:pos x="1304" y="544"/>
                </a:cxn>
                <a:cxn ang="0">
                  <a:pos x="1264" y="589"/>
                </a:cxn>
                <a:cxn ang="0">
                  <a:pos x="1186" y="643"/>
                </a:cxn>
                <a:cxn ang="0">
                  <a:pos x="1102" y="722"/>
                </a:cxn>
                <a:cxn ang="0">
                  <a:pos x="1108" y="751"/>
                </a:cxn>
                <a:cxn ang="0">
                  <a:pos x="1090" y="756"/>
                </a:cxn>
                <a:cxn ang="0">
                  <a:pos x="1085" y="727"/>
                </a:cxn>
                <a:cxn ang="0">
                  <a:pos x="1049" y="753"/>
                </a:cxn>
                <a:cxn ang="0">
                  <a:pos x="1061" y="773"/>
                </a:cxn>
                <a:cxn ang="0">
                  <a:pos x="1001" y="833"/>
                </a:cxn>
                <a:cxn ang="0">
                  <a:pos x="974" y="829"/>
                </a:cxn>
                <a:cxn ang="0">
                  <a:pos x="917" y="840"/>
                </a:cxn>
                <a:cxn ang="0">
                  <a:pos x="866" y="876"/>
                </a:cxn>
                <a:cxn ang="0">
                  <a:pos x="845" y="956"/>
                </a:cxn>
                <a:cxn ang="0">
                  <a:pos x="830" y="1045"/>
                </a:cxn>
                <a:cxn ang="0">
                  <a:pos x="832" y="1070"/>
                </a:cxn>
                <a:cxn ang="0">
                  <a:pos x="800" y="1093"/>
                </a:cxn>
                <a:cxn ang="0">
                  <a:pos x="749" y="1203"/>
                </a:cxn>
                <a:cxn ang="0">
                  <a:pos x="720" y="1285"/>
                </a:cxn>
                <a:cxn ang="0">
                  <a:pos x="687" y="1328"/>
                </a:cxn>
                <a:cxn ang="0">
                  <a:pos x="569" y="1521"/>
                </a:cxn>
                <a:cxn ang="0">
                  <a:pos x="1103" y="709"/>
                </a:cxn>
                <a:cxn ang="0">
                  <a:pos x="1142" y="667"/>
                </a:cxn>
                <a:cxn ang="0">
                  <a:pos x="1162" y="669"/>
                </a:cxn>
                <a:cxn ang="0">
                  <a:pos x="1176" y="685"/>
                </a:cxn>
                <a:cxn ang="0">
                  <a:pos x="1150" y="698"/>
                </a:cxn>
              </a:cxnLst>
              <a:rect l="0" t="0" r="r" b="b"/>
              <a:pathLst>
                <a:path w="1304" h="1531">
                  <a:moveTo>
                    <a:pt x="569" y="1521"/>
                  </a:moveTo>
                  <a:lnTo>
                    <a:pt x="563" y="1511"/>
                  </a:lnTo>
                  <a:lnTo>
                    <a:pt x="561" y="1507"/>
                  </a:lnTo>
                  <a:lnTo>
                    <a:pt x="546" y="1512"/>
                  </a:lnTo>
                  <a:lnTo>
                    <a:pt x="528" y="1531"/>
                  </a:lnTo>
                  <a:lnTo>
                    <a:pt x="515" y="1521"/>
                  </a:lnTo>
                  <a:lnTo>
                    <a:pt x="474" y="1491"/>
                  </a:lnTo>
                  <a:lnTo>
                    <a:pt x="370" y="1417"/>
                  </a:lnTo>
                  <a:lnTo>
                    <a:pt x="337" y="1394"/>
                  </a:lnTo>
                  <a:lnTo>
                    <a:pt x="293" y="1362"/>
                  </a:lnTo>
                  <a:lnTo>
                    <a:pt x="270" y="1345"/>
                  </a:lnTo>
                  <a:lnTo>
                    <a:pt x="83" y="1212"/>
                  </a:lnTo>
                  <a:lnTo>
                    <a:pt x="61" y="1195"/>
                  </a:lnTo>
                  <a:lnTo>
                    <a:pt x="60" y="1195"/>
                  </a:lnTo>
                  <a:lnTo>
                    <a:pt x="55" y="1184"/>
                  </a:lnTo>
                  <a:lnTo>
                    <a:pt x="54" y="1183"/>
                  </a:lnTo>
                  <a:lnTo>
                    <a:pt x="52" y="1172"/>
                  </a:lnTo>
                  <a:lnTo>
                    <a:pt x="50" y="1164"/>
                  </a:lnTo>
                  <a:lnTo>
                    <a:pt x="49" y="1160"/>
                  </a:lnTo>
                  <a:lnTo>
                    <a:pt x="47" y="1157"/>
                  </a:lnTo>
                  <a:lnTo>
                    <a:pt x="44" y="1154"/>
                  </a:lnTo>
                  <a:lnTo>
                    <a:pt x="29" y="1149"/>
                  </a:lnTo>
                  <a:lnTo>
                    <a:pt x="16" y="1149"/>
                  </a:lnTo>
                  <a:lnTo>
                    <a:pt x="10" y="1149"/>
                  </a:lnTo>
                  <a:lnTo>
                    <a:pt x="7" y="1149"/>
                  </a:lnTo>
                  <a:lnTo>
                    <a:pt x="5" y="1147"/>
                  </a:lnTo>
                  <a:lnTo>
                    <a:pt x="1" y="1129"/>
                  </a:lnTo>
                  <a:lnTo>
                    <a:pt x="0" y="1123"/>
                  </a:lnTo>
                  <a:lnTo>
                    <a:pt x="1" y="1119"/>
                  </a:lnTo>
                  <a:lnTo>
                    <a:pt x="4" y="1115"/>
                  </a:lnTo>
                  <a:lnTo>
                    <a:pt x="5" y="1112"/>
                  </a:lnTo>
                  <a:lnTo>
                    <a:pt x="30" y="1086"/>
                  </a:lnTo>
                  <a:lnTo>
                    <a:pt x="40" y="1083"/>
                  </a:lnTo>
                  <a:lnTo>
                    <a:pt x="37" y="1069"/>
                  </a:lnTo>
                  <a:lnTo>
                    <a:pt x="32" y="1043"/>
                  </a:lnTo>
                  <a:lnTo>
                    <a:pt x="36" y="1043"/>
                  </a:lnTo>
                  <a:lnTo>
                    <a:pt x="76" y="1041"/>
                  </a:lnTo>
                  <a:lnTo>
                    <a:pt x="77" y="1040"/>
                  </a:lnTo>
                  <a:lnTo>
                    <a:pt x="80" y="1001"/>
                  </a:lnTo>
                  <a:lnTo>
                    <a:pt x="82" y="989"/>
                  </a:lnTo>
                  <a:lnTo>
                    <a:pt x="89" y="966"/>
                  </a:lnTo>
                  <a:lnTo>
                    <a:pt x="91" y="956"/>
                  </a:lnTo>
                  <a:lnTo>
                    <a:pt x="102" y="920"/>
                  </a:lnTo>
                  <a:lnTo>
                    <a:pt x="104" y="912"/>
                  </a:lnTo>
                  <a:lnTo>
                    <a:pt x="106" y="909"/>
                  </a:lnTo>
                  <a:lnTo>
                    <a:pt x="114" y="913"/>
                  </a:lnTo>
                  <a:lnTo>
                    <a:pt x="171" y="885"/>
                  </a:lnTo>
                  <a:lnTo>
                    <a:pt x="189" y="890"/>
                  </a:lnTo>
                  <a:lnTo>
                    <a:pt x="217" y="906"/>
                  </a:lnTo>
                  <a:lnTo>
                    <a:pt x="219" y="907"/>
                  </a:lnTo>
                  <a:lnTo>
                    <a:pt x="223" y="911"/>
                  </a:lnTo>
                  <a:lnTo>
                    <a:pt x="226" y="915"/>
                  </a:lnTo>
                  <a:lnTo>
                    <a:pt x="238" y="935"/>
                  </a:lnTo>
                  <a:lnTo>
                    <a:pt x="245" y="948"/>
                  </a:lnTo>
                  <a:lnTo>
                    <a:pt x="246" y="953"/>
                  </a:lnTo>
                  <a:lnTo>
                    <a:pt x="247" y="955"/>
                  </a:lnTo>
                  <a:lnTo>
                    <a:pt x="251" y="957"/>
                  </a:lnTo>
                  <a:lnTo>
                    <a:pt x="252" y="959"/>
                  </a:lnTo>
                  <a:lnTo>
                    <a:pt x="282" y="974"/>
                  </a:lnTo>
                  <a:lnTo>
                    <a:pt x="286" y="972"/>
                  </a:lnTo>
                  <a:lnTo>
                    <a:pt x="301" y="967"/>
                  </a:lnTo>
                  <a:lnTo>
                    <a:pt x="310" y="969"/>
                  </a:lnTo>
                  <a:lnTo>
                    <a:pt x="315" y="972"/>
                  </a:lnTo>
                  <a:lnTo>
                    <a:pt x="325" y="977"/>
                  </a:lnTo>
                  <a:lnTo>
                    <a:pt x="367" y="990"/>
                  </a:lnTo>
                  <a:lnTo>
                    <a:pt x="395" y="996"/>
                  </a:lnTo>
                  <a:lnTo>
                    <a:pt x="455" y="992"/>
                  </a:lnTo>
                  <a:lnTo>
                    <a:pt x="477" y="989"/>
                  </a:lnTo>
                  <a:lnTo>
                    <a:pt x="414" y="896"/>
                  </a:lnTo>
                  <a:lnTo>
                    <a:pt x="353" y="809"/>
                  </a:lnTo>
                  <a:lnTo>
                    <a:pt x="345" y="795"/>
                  </a:lnTo>
                  <a:lnTo>
                    <a:pt x="339" y="786"/>
                  </a:lnTo>
                  <a:lnTo>
                    <a:pt x="346" y="787"/>
                  </a:lnTo>
                  <a:lnTo>
                    <a:pt x="353" y="788"/>
                  </a:lnTo>
                  <a:lnTo>
                    <a:pt x="359" y="788"/>
                  </a:lnTo>
                  <a:lnTo>
                    <a:pt x="361" y="787"/>
                  </a:lnTo>
                  <a:lnTo>
                    <a:pt x="369" y="783"/>
                  </a:lnTo>
                  <a:lnTo>
                    <a:pt x="395" y="763"/>
                  </a:lnTo>
                  <a:lnTo>
                    <a:pt x="424" y="705"/>
                  </a:lnTo>
                  <a:lnTo>
                    <a:pt x="460" y="633"/>
                  </a:lnTo>
                  <a:lnTo>
                    <a:pt x="454" y="601"/>
                  </a:lnTo>
                  <a:lnTo>
                    <a:pt x="451" y="588"/>
                  </a:lnTo>
                  <a:lnTo>
                    <a:pt x="449" y="579"/>
                  </a:lnTo>
                  <a:lnTo>
                    <a:pt x="447" y="566"/>
                  </a:lnTo>
                  <a:lnTo>
                    <a:pt x="453" y="561"/>
                  </a:lnTo>
                  <a:lnTo>
                    <a:pt x="461" y="554"/>
                  </a:lnTo>
                  <a:lnTo>
                    <a:pt x="461" y="549"/>
                  </a:lnTo>
                  <a:lnTo>
                    <a:pt x="461" y="379"/>
                  </a:lnTo>
                  <a:lnTo>
                    <a:pt x="461" y="369"/>
                  </a:lnTo>
                  <a:lnTo>
                    <a:pt x="409" y="256"/>
                  </a:lnTo>
                  <a:lnTo>
                    <a:pt x="372" y="195"/>
                  </a:lnTo>
                  <a:lnTo>
                    <a:pt x="361" y="177"/>
                  </a:lnTo>
                  <a:lnTo>
                    <a:pt x="348" y="154"/>
                  </a:lnTo>
                  <a:lnTo>
                    <a:pt x="341" y="141"/>
                  </a:lnTo>
                  <a:lnTo>
                    <a:pt x="275" y="31"/>
                  </a:lnTo>
                  <a:lnTo>
                    <a:pt x="268" y="16"/>
                  </a:lnTo>
                  <a:lnTo>
                    <a:pt x="316" y="1"/>
                  </a:lnTo>
                  <a:lnTo>
                    <a:pt x="318" y="1"/>
                  </a:lnTo>
                  <a:lnTo>
                    <a:pt x="348" y="8"/>
                  </a:lnTo>
                  <a:lnTo>
                    <a:pt x="379" y="15"/>
                  </a:lnTo>
                  <a:lnTo>
                    <a:pt x="407" y="15"/>
                  </a:lnTo>
                  <a:lnTo>
                    <a:pt x="431" y="15"/>
                  </a:lnTo>
                  <a:lnTo>
                    <a:pt x="436" y="14"/>
                  </a:lnTo>
                  <a:lnTo>
                    <a:pt x="448" y="8"/>
                  </a:lnTo>
                  <a:lnTo>
                    <a:pt x="457" y="3"/>
                  </a:lnTo>
                  <a:lnTo>
                    <a:pt x="463" y="1"/>
                  </a:lnTo>
                  <a:lnTo>
                    <a:pt x="467" y="1"/>
                  </a:lnTo>
                  <a:lnTo>
                    <a:pt x="475" y="0"/>
                  </a:lnTo>
                  <a:lnTo>
                    <a:pt x="487" y="3"/>
                  </a:lnTo>
                  <a:lnTo>
                    <a:pt x="496" y="6"/>
                  </a:lnTo>
                  <a:lnTo>
                    <a:pt x="499" y="7"/>
                  </a:lnTo>
                  <a:lnTo>
                    <a:pt x="503" y="9"/>
                  </a:lnTo>
                  <a:lnTo>
                    <a:pt x="508" y="14"/>
                  </a:lnTo>
                  <a:lnTo>
                    <a:pt x="514" y="18"/>
                  </a:lnTo>
                  <a:lnTo>
                    <a:pt x="533" y="22"/>
                  </a:lnTo>
                  <a:lnTo>
                    <a:pt x="546" y="25"/>
                  </a:lnTo>
                  <a:lnTo>
                    <a:pt x="567" y="31"/>
                  </a:lnTo>
                  <a:lnTo>
                    <a:pt x="613" y="49"/>
                  </a:lnTo>
                  <a:lnTo>
                    <a:pt x="618" y="52"/>
                  </a:lnTo>
                  <a:lnTo>
                    <a:pt x="621" y="55"/>
                  </a:lnTo>
                  <a:lnTo>
                    <a:pt x="651" y="87"/>
                  </a:lnTo>
                  <a:lnTo>
                    <a:pt x="671" y="110"/>
                  </a:lnTo>
                  <a:lnTo>
                    <a:pt x="672" y="128"/>
                  </a:lnTo>
                  <a:lnTo>
                    <a:pt x="675" y="159"/>
                  </a:lnTo>
                  <a:lnTo>
                    <a:pt x="675" y="159"/>
                  </a:lnTo>
                  <a:lnTo>
                    <a:pt x="697" y="171"/>
                  </a:lnTo>
                  <a:lnTo>
                    <a:pt x="701" y="172"/>
                  </a:lnTo>
                  <a:lnTo>
                    <a:pt x="711" y="174"/>
                  </a:lnTo>
                  <a:lnTo>
                    <a:pt x="713" y="175"/>
                  </a:lnTo>
                  <a:lnTo>
                    <a:pt x="718" y="177"/>
                  </a:lnTo>
                  <a:lnTo>
                    <a:pt x="727" y="183"/>
                  </a:lnTo>
                  <a:lnTo>
                    <a:pt x="729" y="184"/>
                  </a:lnTo>
                  <a:lnTo>
                    <a:pt x="731" y="188"/>
                  </a:lnTo>
                  <a:lnTo>
                    <a:pt x="737" y="201"/>
                  </a:lnTo>
                  <a:lnTo>
                    <a:pt x="768" y="300"/>
                  </a:lnTo>
                  <a:lnTo>
                    <a:pt x="774" y="319"/>
                  </a:lnTo>
                  <a:lnTo>
                    <a:pt x="784" y="366"/>
                  </a:lnTo>
                  <a:lnTo>
                    <a:pt x="785" y="369"/>
                  </a:lnTo>
                  <a:lnTo>
                    <a:pt x="786" y="372"/>
                  </a:lnTo>
                  <a:lnTo>
                    <a:pt x="789" y="376"/>
                  </a:lnTo>
                  <a:lnTo>
                    <a:pt x="796" y="384"/>
                  </a:lnTo>
                  <a:lnTo>
                    <a:pt x="798" y="385"/>
                  </a:lnTo>
                  <a:lnTo>
                    <a:pt x="810" y="445"/>
                  </a:lnTo>
                  <a:lnTo>
                    <a:pt x="815" y="492"/>
                  </a:lnTo>
                  <a:lnTo>
                    <a:pt x="848" y="534"/>
                  </a:lnTo>
                  <a:lnTo>
                    <a:pt x="848" y="535"/>
                  </a:lnTo>
                  <a:lnTo>
                    <a:pt x="846" y="548"/>
                  </a:lnTo>
                  <a:lnTo>
                    <a:pt x="846" y="562"/>
                  </a:lnTo>
                  <a:lnTo>
                    <a:pt x="845" y="565"/>
                  </a:lnTo>
                  <a:lnTo>
                    <a:pt x="846" y="597"/>
                  </a:lnTo>
                  <a:lnTo>
                    <a:pt x="846" y="600"/>
                  </a:lnTo>
                  <a:lnTo>
                    <a:pt x="852" y="641"/>
                  </a:lnTo>
                  <a:lnTo>
                    <a:pt x="860" y="673"/>
                  </a:lnTo>
                  <a:lnTo>
                    <a:pt x="896" y="657"/>
                  </a:lnTo>
                  <a:lnTo>
                    <a:pt x="970" y="624"/>
                  </a:lnTo>
                  <a:lnTo>
                    <a:pt x="1006" y="607"/>
                  </a:lnTo>
                  <a:lnTo>
                    <a:pt x="1050" y="587"/>
                  </a:lnTo>
                  <a:lnTo>
                    <a:pt x="1119" y="556"/>
                  </a:lnTo>
                  <a:lnTo>
                    <a:pt x="1142" y="555"/>
                  </a:lnTo>
                  <a:lnTo>
                    <a:pt x="1214" y="550"/>
                  </a:lnTo>
                  <a:lnTo>
                    <a:pt x="1240" y="549"/>
                  </a:lnTo>
                  <a:lnTo>
                    <a:pt x="1268" y="548"/>
                  </a:lnTo>
                  <a:lnTo>
                    <a:pt x="1284" y="547"/>
                  </a:lnTo>
                  <a:lnTo>
                    <a:pt x="1299" y="546"/>
                  </a:lnTo>
                  <a:lnTo>
                    <a:pt x="1304" y="544"/>
                  </a:lnTo>
                  <a:lnTo>
                    <a:pt x="1300" y="548"/>
                  </a:lnTo>
                  <a:lnTo>
                    <a:pt x="1295" y="552"/>
                  </a:lnTo>
                  <a:lnTo>
                    <a:pt x="1277" y="571"/>
                  </a:lnTo>
                  <a:lnTo>
                    <a:pt x="1270" y="580"/>
                  </a:lnTo>
                  <a:lnTo>
                    <a:pt x="1264" y="589"/>
                  </a:lnTo>
                  <a:lnTo>
                    <a:pt x="1263" y="595"/>
                  </a:lnTo>
                  <a:lnTo>
                    <a:pt x="1257" y="603"/>
                  </a:lnTo>
                  <a:lnTo>
                    <a:pt x="1224" y="638"/>
                  </a:lnTo>
                  <a:lnTo>
                    <a:pt x="1212" y="642"/>
                  </a:lnTo>
                  <a:lnTo>
                    <a:pt x="1186" y="643"/>
                  </a:lnTo>
                  <a:lnTo>
                    <a:pt x="1155" y="647"/>
                  </a:lnTo>
                  <a:lnTo>
                    <a:pt x="1118" y="663"/>
                  </a:lnTo>
                  <a:lnTo>
                    <a:pt x="1084" y="659"/>
                  </a:lnTo>
                  <a:lnTo>
                    <a:pt x="1091" y="692"/>
                  </a:lnTo>
                  <a:lnTo>
                    <a:pt x="1102" y="722"/>
                  </a:lnTo>
                  <a:lnTo>
                    <a:pt x="1109" y="727"/>
                  </a:lnTo>
                  <a:lnTo>
                    <a:pt x="1112" y="729"/>
                  </a:lnTo>
                  <a:lnTo>
                    <a:pt x="1114" y="735"/>
                  </a:lnTo>
                  <a:lnTo>
                    <a:pt x="1114" y="738"/>
                  </a:lnTo>
                  <a:lnTo>
                    <a:pt x="1108" y="751"/>
                  </a:lnTo>
                  <a:lnTo>
                    <a:pt x="1106" y="753"/>
                  </a:lnTo>
                  <a:lnTo>
                    <a:pt x="1103" y="756"/>
                  </a:lnTo>
                  <a:lnTo>
                    <a:pt x="1097" y="758"/>
                  </a:lnTo>
                  <a:lnTo>
                    <a:pt x="1094" y="758"/>
                  </a:lnTo>
                  <a:lnTo>
                    <a:pt x="1090" y="756"/>
                  </a:lnTo>
                  <a:lnTo>
                    <a:pt x="1090" y="753"/>
                  </a:lnTo>
                  <a:lnTo>
                    <a:pt x="1092" y="751"/>
                  </a:lnTo>
                  <a:lnTo>
                    <a:pt x="1095" y="750"/>
                  </a:lnTo>
                  <a:lnTo>
                    <a:pt x="1096" y="745"/>
                  </a:lnTo>
                  <a:lnTo>
                    <a:pt x="1085" y="727"/>
                  </a:lnTo>
                  <a:lnTo>
                    <a:pt x="1083" y="727"/>
                  </a:lnTo>
                  <a:lnTo>
                    <a:pt x="1072" y="729"/>
                  </a:lnTo>
                  <a:lnTo>
                    <a:pt x="1067" y="734"/>
                  </a:lnTo>
                  <a:lnTo>
                    <a:pt x="1050" y="749"/>
                  </a:lnTo>
                  <a:lnTo>
                    <a:pt x="1049" y="753"/>
                  </a:lnTo>
                  <a:lnTo>
                    <a:pt x="1049" y="759"/>
                  </a:lnTo>
                  <a:lnTo>
                    <a:pt x="1049" y="763"/>
                  </a:lnTo>
                  <a:lnTo>
                    <a:pt x="1056" y="769"/>
                  </a:lnTo>
                  <a:lnTo>
                    <a:pt x="1059" y="770"/>
                  </a:lnTo>
                  <a:lnTo>
                    <a:pt x="1061" y="773"/>
                  </a:lnTo>
                  <a:lnTo>
                    <a:pt x="1062" y="776"/>
                  </a:lnTo>
                  <a:lnTo>
                    <a:pt x="1061" y="780"/>
                  </a:lnTo>
                  <a:lnTo>
                    <a:pt x="1060" y="782"/>
                  </a:lnTo>
                  <a:lnTo>
                    <a:pt x="1058" y="785"/>
                  </a:lnTo>
                  <a:lnTo>
                    <a:pt x="1001" y="833"/>
                  </a:lnTo>
                  <a:lnTo>
                    <a:pt x="998" y="835"/>
                  </a:lnTo>
                  <a:lnTo>
                    <a:pt x="994" y="835"/>
                  </a:lnTo>
                  <a:lnTo>
                    <a:pt x="986" y="835"/>
                  </a:lnTo>
                  <a:lnTo>
                    <a:pt x="980" y="833"/>
                  </a:lnTo>
                  <a:lnTo>
                    <a:pt x="974" y="829"/>
                  </a:lnTo>
                  <a:lnTo>
                    <a:pt x="968" y="825"/>
                  </a:lnTo>
                  <a:lnTo>
                    <a:pt x="965" y="825"/>
                  </a:lnTo>
                  <a:lnTo>
                    <a:pt x="951" y="828"/>
                  </a:lnTo>
                  <a:lnTo>
                    <a:pt x="930" y="835"/>
                  </a:lnTo>
                  <a:lnTo>
                    <a:pt x="917" y="840"/>
                  </a:lnTo>
                  <a:lnTo>
                    <a:pt x="903" y="847"/>
                  </a:lnTo>
                  <a:lnTo>
                    <a:pt x="893" y="853"/>
                  </a:lnTo>
                  <a:lnTo>
                    <a:pt x="882" y="859"/>
                  </a:lnTo>
                  <a:lnTo>
                    <a:pt x="869" y="871"/>
                  </a:lnTo>
                  <a:lnTo>
                    <a:pt x="866" y="876"/>
                  </a:lnTo>
                  <a:lnTo>
                    <a:pt x="854" y="896"/>
                  </a:lnTo>
                  <a:lnTo>
                    <a:pt x="848" y="907"/>
                  </a:lnTo>
                  <a:lnTo>
                    <a:pt x="846" y="911"/>
                  </a:lnTo>
                  <a:lnTo>
                    <a:pt x="845" y="947"/>
                  </a:lnTo>
                  <a:lnTo>
                    <a:pt x="845" y="956"/>
                  </a:lnTo>
                  <a:lnTo>
                    <a:pt x="846" y="962"/>
                  </a:lnTo>
                  <a:lnTo>
                    <a:pt x="849" y="975"/>
                  </a:lnTo>
                  <a:lnTo>
                    <a:pt x="843" y="1008"/>
                  </a:lnTo>
                  <a:lnTo>
                    <a:pt x="830" y="1041"/>
                  </a:lnTo>
                  <a:lnTo>
                    <a:pt x="830" y="1045"/>
                  </a:lnTo>
                  <a:lnTo>
                    <a:pt x="831" y="1049"/>
                  </a:lnTo>
                  <a:lnTo>
                    <a:pt x="833" y="1052"/>
                  </a:lnTo>
                  <a:lnTo>
                    <a:pt x="836" y="1056"/>
                  </a:lnTo>
                  <a:lnTo>
                    <a:pt x="833" y="1067"/>
                  </a:lnTo>
                  <a:lnTo>
                    <a:pt x="832" y="1070"/>
                  </a:lnTo>
                  <a:lnTo>
                    <a:pt x="831" y="1073"/>
                  </a:lnTo>
                  <a:lnTo>
                    <a:pt x="828" y="1075"/>
                  </a:lnTo>
                  <a:lnTo>
                    <a:pt x="824" y="1080"/>
                  </a:lnTo>
                  <a:lnTo>
                    <a:pt x="812" y="1085"/>
                  </a:lnTo>
                  <a:lnTo>
                    <a:pt x="800" y="1093"/>
                  </a:lnTo>
                  <a:lnTo>
                    <a:pt x="783" y="1105"/>
                  </a:lnTo>
                  <a:lnTo>
                    <a:pt x="770" y="1135"/>
                  </a:lnTo>
                  <a:lnTo>
                    <a:pt x="749" y="1185"/>
                  </a:lnTo>
                  <a:lnTo>
                    <a:pt x="748" y="1193"/>
                  </a:lnTo>
                  <a:lnTo>
                    <a:pt x="749" y="1203"/>
                  </a:lnTo>
                  <a:lnTo>
                    <a:pt x="747" y="1211"/>
                  </a:lnTo>
                  <a:lnTo>
                    <a:pt x="737" y="1244"/>
                  </a:lnTo>
                  <a:lnTo>
                    <a:pt x="735" y="1250"/>
                  </a:lnTo>
                  <a:lnTo>
                    <a:pt x="726" y="1269"/>
                  </a:lnTo>
                  <a:lnTo>
                    <a:pt x="720" y="1285"/>
                  </a:lnTo>
                  <a:lnTo>
                    <a:pt x="718" y="1287"/>
                  </a:lnTo>
                  <a:lnTo>
                    <a:pt x="699" y="1316"/>
                  </a:lnTo>
                  <a:lnTo>
                    <a:pt x="691" y="1327"/>
                  </a:lnTo>
                  <a:lnTo>
                    <a:pt x="689" y="1329"/>
                  </a:lnTo>
                  <a:lnTo>
                    <a:pt x="687" y="1328"/>
                  </a:lnTo>
                  <a:lnTo>
                    <a:pt x="683" y="1340"/>
                  </a:lnTo>
                  <a:lnTo>
                    <a:pt x="635" y="1448"/>
                  </a:lnTo>
                  <a:lnTo>
                    <a:pt x="595" y="1518"/>
                  </a:lnTo>
                  <a:lnTo>
                    <a:pt x="593" y="1520"/>
                  </a:lnTo>
                  <a:lnTo>
                    <a:pt x="569" y="1521"/>
                  </a:lnTo>
                  <a:close/>
                  <a:moveTo>
                    <a:pt x="1119" y="719"/>
                  </a:moveTo>
                  <a:lnTo>
                    <a:pt x="1118" y="719"/>
                  </a:lnTo>
                  <a:lnTo>
                    <a:pt x="1116" y="719"/>
                  </a:lnTo>
                  <a:lnTo>
                    <a:pt x="1104" y="711"/>
                  </a:lnTo>
                  <a:lnTo>
                    <a:pt x="1103" y="709"/>
                  </a:lnTo>
                  <a:lnTo>
                    <a:pt x="1103" y="707"/>
                  </a:lnTo>
                  <a:lnTo>
                    <a:pt x="1112" y="689"/>
                  </a:lnTo>
                  <a:lnTo>
                    <a:pt x="1116" y="683"/>
                  </a:lnTo>
                  <a:lnTo>
                    <a:pt x="1118" y="681"/>
                  </a:lnTo>
                  <a:lnTo>
                    <a:pt x="1142" y="667"/>
                  </a:lnTo>
                  <a:lnTo>
                    <a:pt x="1145" y="666"/>
                  </a:lnTo>
                  <a:lnTo>
                    <a:pt x="1150" y="665"/>
                  </a:lnTo>
                  <a:lnTo>
                    <a:pt x="1152" y="665"/>
                  </a:lnTo>
                  <a:lnTo>
                    <a:pt x="1154" y="665"/>
                  </a:lnTo>
                  <a:lnTo>
                    <a:pt x="1162" y="669"/>
                  </a:lnTo>
                  <a:lnTo>
                    <a:pt x="1172" y="677"/>
                  </a:lnTo>
                  <a:lnTo>
                    <a:pt x="1174" y="679"/>
                  </a:lnTo>
                  <a:lnTo>
                    <a:pt x="1174" y="680"/>
                  </a:lnTo>
                  <a:lnTo>
                    <a:pt x="1175" y="684"/>
                  </a:lnTo>
                  <a:lnTo>
                    <a:pt x="1176" y="685"/>
                  </a:lnTo>
                  <a:lnTo>
                    <a:pt x="1175" y="687"/>
                  </a:lnTo>
                  <a:lnTo>
                    <a:pt x="1173" y="689"/>
                  </a:lnTo>
                  <a:lnTo>
                    <a:pt x="1166" y="693"/>
                  </a:lnTo>
                  <a:lnTo>
                    <a:pt x="1152" y="698"/>
                  </a:lnTo>
                  <a:lnTo>
                    <a:pt x="1150" y="698"/>
                  </a:lnTo>
                  <a:lnTo>
                    <a:pt x="1140" y="696"/>
                  </a:lnTo>
                  <a:lnTo>
                    <a:pt x="1125" y="701"/>
                  </a:lnTo>
                  <a:lnTo>
                    <a:pt x="1120" y="711"/>
                  </a:lnTo>
                  <a:lnTo>
                    <a:pt x="1119" y="719"/>
                  </a:lnTo>
                  <a:close/>
                </a:path>
              </a:pathLst>
            </a:custGeom>
            <a:solidFill>
              <a:schemeClr val="accent4"/>
            </a:solidFill>
            <a:ln w="5">
              <a:solidFill>
                <a:schemeClr val="bg2">
                  <a:lumMod val="40000"/>
                  <a:lumOff val="6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31" name="Freeform 7"/>
            <p:cNvSpPr>
              <a:spLocks/>
            </p:cNvSpPr>
            <p:nvPr/>
          </p:nvSpPr>
          <p:spPr bwMode="auto">
            <a:xfrm>
              <a:off x="1549" y="601"/>
              <a:ext cx="1125" cy="2467"/>
            </a:xfrm>
            <a:custGeom>
              <a:avLst/>
              <a:gdLst/>
              <a:ahLst/>
              <a:cxnLst>
                <a:cxn ang="0">
                  <a:pos x="290" y="1909"/>
                </a:cxn>
                <a:cxn ang="0">
                  <a:pos x="338" y="1894"/>
                </a:cxn>
                <a:cxn ang="0">
                  <a:pos x="373" y="1835"/>
                </a:cxn>
                <a:cxn ang="0">
                  <a:pos x="410" y="1815"/>
                </a:cxn>
                <a:cxn ang="0">
                  <a:pos x="439" y="1783"/>
                </a:cxn>
                <a:cxn ang="0">
                  <a:pos x="419" y="1786"/>
                </a:cxn>
                <a:cxn ang="0">
                  <a:pos x="404" y="1714"/>
                </a:cxn>
                <a:cxn ang="0">
                  <a:pos x="425" y="1727"/>
                </a:cxn>
                <a:cxn ang="0">
                  <a:pos x="473" y="1666"/>
                </a:cxn>
                <a:cxn ang="0">
                  <a:pos x="422" y="1517"/>
                </a:cxn>
                <a:cxn ang="0">
                  <a:pos x="382" y="1444"/>
                </a:cxn>
                <a:cxn ang="0">
                  <a:pos x="446" y="1361"/>
                </a:cxn>
                <a:cxn ang="0">
                  <a:pos x="277" y="1273"/>
                </a:cxn>
                <a:cxn ang="0">
                  <a:pos x="343" y="1204"/>
                </a:cxn>
                <a:cxn ang="0">
                  <a:pos x="422" y="1237"/>
                </a:cxn>
                <a:cxn ang="0">
                  <a:pos x="445" y="1271"/>
                </a:cxn>
                <a:cxn ang="0">
                  <a:pos x="613" y="1223"/>
                </a:cxn>
                <a:cxn ang="0">
                  <a:pos x="626" y="1052"/>
                </a:cxn>
                <a:cxn ang="0">
                  <a:pos x="561" y="982"/>
                </a:cxn>
                <a:cxn ang="0">
                  <a:pos x="500" y="996"/>
                </a:cxn>
                <a:cxn ang="0">
                  <a:pos x="476" y="945"/>
                </a:cxn>
                <a:cxn ang="0">
                  <a:pos x="448" y="917"/>
                </a:cxn>
                <a:cxn ang="0">
                  <a:pos x="439" y="881"/>
                </a:cxn>
                <a:cxn ang="0">
                  <a:pos x="349" y="800"/>
                </a:cxn>
                <a:cxn ang="0">
                  <a:pos x="260" y="714"/>
                </a:cxn>
                <a:cxn ang="0">
                  <a:pos x="2" y="182"/>
                </a:cxn>
                <a:cxn ang="0">
                  <a:pos x="200" y="0"/>
                </a:cxn>
                <a:cxn ang="0">
                  <a:pos x="359" y="53"/>
                </a:cxn>
                <a:cxn ang="0">
                  <a:pos x="793" y="280"/>
                </a:cxn>
                <a:cxn ang="0">
                  <a:pos x="990" y="303"/>
                </a:cxn>
                <a:cxn ang="0">
                  <a:pos x="1072" y="336"/>
                </a:cxn>
                <a:cxn ang="0">
                  <a:pos x="1065" y="479"/>
                </a:cxn>
                <a:cxn ang="0">
                  <a:pos x="1014" y="503"/>
                </a:cxn>
                <a:cxn ang="0">
                  <a:pos x="940" y="633"/>
                </a:cxn>
                <a:cxn ang="0">
                  <a:pos x="955" y="752"/>
                </a:cxn>
                <a:cxn ang="0">
                  <a:pos x="997" y="836"/>
                </a:cxn>
                <a:cxn ang="0">
                  <a:pos x="1034" y="882"/>
                </a:cxn>
                <a:cxn ang="0">
                  <a:pos x="1083" y="926"/>
                </a:cxn>
                <a:cxn ang="0">
                  <a:pos x="1098" y="1075"/>
                </a:cxn>
                <a:cxn ang="0">
                  <a:pos x="1044" y="1199"/>
                </a:cxn>
                <a:cxn ang="0">
                  <a:pos x="914" y="1274"/>
                </a:cxn>
                <a:cxn ang="0">
                  <a:pos x="891" y="1411"/>
                </a:cxn>
                <a:cxn ang="0">
                  <a:pos x="831" y="1472"/>
                </a:cxn>
                <a:cxn ang="0">
                  <a:pos x="885" y="1666"/>
                </a:cxn>
                <a:cxn ang="0">
                  <a:pos x="960" y="2037"/>
                </a:cxn>
                <a:cxn ang="0">
                  <a:pos x="882" y="2254"/>
                </a:cxn>
                <a:cxn ang="0">
                  <a:pos x="866" y="2280"/>
                </a:cxn>
                <a:cxn ang="0">
                  <a:pos x="828" y="2443"/>
                </a:cxn>
                <a:cxn ang="0">
                  <a:pos x="760" y="2426"/>
                </a:cxn>
                <a:cxn ang="0">
                  <a:pos x="730" y="2377"/>
                </a:cxn>
                <a:cxn ang="0">
                  <a:pos x="615" y="2366"/>
                </a:cxn>
                <a:cxn ang="0">
                  <a:pos x="511" y="2239"/>
                </a:cxn>
                <a:cxn ang="0">
                  <a:pos x="380" y="2098"/>
                </a:cxn>
                <a:cxn ang="0">
                  <a:pos x="334" y="2008"/>
                </a:cxn>
                <a:cxn ang="0">
                  <a:pos x="273" y="1946"/>
                </a:cxn>
              </a:cxnLst>
              <a:rect l="0" t="0" r="r" b="b"/>
              <a:pathLst>
                <a:path w="1125" h="2467">
                  <a:moveTo>
                    <a:pt x="273" y="1930"/>
                  </a:moveTo>
                  <a:lnTo>
                    <a:pt x="275" y="1931"/>
                  </a:lnTo>
                  <a:lnTo>
                    <a:pt x="280" y="1933"/>
                  </a:lnTo>
                  <a:lnTo>
                    <a:pt x="284" y="1931"/>
                  </a:lnTo>
                  <a:lnTo>
                    <a:pt x="292" y="1923"/>
                  </a:lnTo>
                  <a:lnTo>
                    <a:pt x="292" y="1922"/>
                  </a:lnTo>
                  <a:lnTo>
                    <a:pt x="290" y="1909"/>
                  </a:lnTo>
                  <a:lnTo>
                    <a:pt x="304" y="1889"/>
                  </a:lnTo>
                  <a:lnTo>
                    <a:pt x="305" y="1889"/>
                  </a:lnTo>
                  <a:lnTo>
                    <a:pt x="308" y="1888"/>
                  </a:lnTo>
                  <a:lnTo>
                    <a:pt x="316" y="1891"/>
                  </a:lnTo>
                  <a:lnTo>
                    <a:pt x="323" y="1892"/>
                  </a:lnTo>
                  <a:lnTo>
                    <a:pt x="331" y="1893"/>
                  </a:lnTo>
                  <a:lnTo>
                    <a:pt x="338" y="1894"/>
                  </a:lnTo>
                  <a:lnTo>
                    <a:pt x="350" y="1882"/>
                  </a:lnTo>
                  <a:lnTo>
                    <a:pt x="359" y="1871"/>
                  </a:lnTo>
                  <a:lnTo>
                    <a:pt x="361" y="1871"/>
                  </a:lnTo>
                  <a:lnTo>
                    <a:pt x="363" y="1869"/>
                  </a:lnTo>
                  <a:lnTo>
                    <a:pt x="364" y="1868"/>
                  </a:lnTo>
                  <a:lnTo>
                    <a:pt x="374" y="1838"/>
                  </a:lnTo>
                  <a:lnTo>
                    <a:pt x="373" y="1835"/>
                  </a:lnTo>
                  <a:lnTo>
                    <a:pt x="373" y="1833"/>
                  </a:lnTo>
                  <a:lnTo>
                    <a:pt x="373" y="1829"/>
                  </a:lnTo>
                  <a:lnTo>
                    <a:pt x="374" y="1828"/>
                  </a:lnTo>
                  <a:lnTo>
                    <a:pt x="379" y="1823"/>
                  </a:lnTo>
                  <a:lnTo>
                    <a:pt x="385" y="1819"/>
                  </a:lnTo>
                  <a:lnTo>
                    <a:pt x="409" y="1815"/>
                  </a:lnTo>
                  <a:lnTo>
                    <a:pt x="410" y="1815"/>
                  </a:lnTo>
                  <a:lnTo>
                    <a:pt x="412" y="1816"/>
                  </a:lnTo>
                  <a:lnTo>
                    <a:pt x="418" y="1821"/>
                  </a:lnTo>
                  <a:lnTo>
                    <a:pt x="422" y="1823"/>
                  </a:lnTo>
                  <a:lnTo>
                    <a:pt x="436" y="1810"/>
                  </a:lnTo>
                  <a:lnTo>
                    <a:pt x="442" y="1804"/>
                  </a:lnTo>
                  <a:lnTo>
                    <a:pt x="440" y="1785"/>
                  </a:lnTo>
                  <a:lnTo>
                    <a:pt x="439" y="1783"/>
                  </a:lnTo>
                  <a:lnTo>
                    <a:pt x="436" y="1780"/>
                  </a:lnTo>
                  <a:lnTo>
                    <a:pt x="435" y="1780"/>
                  </a:lnTo>
                  <a:lnTo>
                    <a:pt x="428" y="1785"/>
                  </a:lnTo>
                  <a:lnTo>
                    <a:pt x="425" y="1786"/>
                  </a:lnTo>
                  <a:lnTo>
                    <a:pt x="423" y="1787"/>
                  </a:lnTo>
                  <a:lnTo>
                    <a:pt x="421" y="1787"/>
                  </a:lnTo>
                  <a:lnTo>
                    <a:pt x="419" y="1786"/>
                  </a:lnTo>
                  <a:lnTo>
                    <a:pt x="417" y="1783"/>
                  </a:lnTo>
                  <a:lnTo>
                    <a:pt x="394" y="1750"/>
                  </a:lnTo>
                  <a:lnTo>
                    <a:pt x="394" y="1747"/>
                  </a:lnTo>
                  <a:lnTo>
                    <a:pt x="398" y="1724"/>
                  </a:lnTo>
                  <a:lnTo>
                    <a:pt x="398" y="1718"/>
                  </a:lnTo>
                  <a:lnTo>
                    <a:pt x="400" y="1717"/>
                  </a:lnTo>
                  <a:lnTo>
                    <a:pt x="404" y="1714"/>
                  </a:lnTo>
                  <a:lnTo>
                    <a:pt x="407" y="1714"/>
                  </a:lnTo>
                  <a:lnTo>
                    <a:pt x="410" y="1714"/>
                  </a:lnTo>
                  <a:lnTo>
                    <a:pt x="411" y="1714"/>
                  </a:lnTo>
                  <a:lnTo>
                    <a:pt x="413" y="1717"/>
                  </a:lnTo>
                  <a:lnTo>
                    <a:pt x="415" y="1718"/>
                  </a:lnTo>
                  <a:lnTo>
                    <a:pt x="418" y="1721"/>
                  </a:lnTo>
                  <a:lnTo>
                    <a:pt x="425" y="1727"/>
                  </a:lnTo>
                  <a:lnTo>
                    <a:pt x="428" y="1727"/>
                  </a:lnTo>
                  <a:lnTo>
                    <a:pt x="430" y="1727"/>
                  </a:lnTo>
                  <a:lnTo>
                    <a:pt x="439" y="1724"/>
                  </a:lnTo>
                  <a:lnTo>
                    <a:pt x="470" y="1713"/>
                  </a:lnTo>
                  <a:lnTo>
                    <a:pt x="478" y="1709"/>
                  </a:lnTo>
                  <a:lnTo>
                    <a:pt x="479" y="1708"/>
                  </a:lnTo>
                  <a:lnTo>
                    <a:pt x="473" y="1666"/>
                  </a:lnTo>
                  <a:lnTo>
                    <a:pt x="459" y="1641"/>
                  </a:lnTo>
                  <a:lnTo>
                    <a:pt x="459" y="1628"/>
                  </a:lnTo>
                  <a:lnTo>
                    <a:pt x="459" y="1610"/>
                  </a:lnTo>
                  <a:lnTo>
                    <a:pt x="458" y="1605"/>
                  </a:lnTo>
                  <a:lnTo>
                    <a:pt x="445" y="1574"/>
                  </a:lnTo>
                  <a:lnTo>
                    <a:pt x="424" y="1525"/>
                  </a:lnTo>
                  <a:lnTo>
                    <a:pt x="422" y="1517"/>
                  </a:lnTo>
                  <a:lnTo>
                    <a:pt x="380" y="1489"/>
                  </a:lnTo>
                  <a:lnTo>
                    <a:pt x="355" y="1468"/>
                  </a:lnTo>
                  <a:lnTo>
                    <a:pt x="345" y="1461"/>
                  </a:lnTo>
                  <a:lnTo>
                    <a:pt x="345" y="1459"/>
                  </a:lnTo>
                  <a:lnTo>
                    <a:pt x="373" y="1448"/>
                  </a:lnTo>
                  <a:lnTo>
                    <a:pt x="380" y="1445"/>
                  </a:lnTo>
                  <a:lnTo>
                    <a:pt x="382" y="1444"/>
                  </a:lnTo>
                  <a:lnTo>
                    <a:pt x="394" y="1437"/>
                  </a:lnTo>
                  <a:lnTo>
                    <a:pt x="401" y="1431"/>
                  </a:lnTo>
                  <a:lnTo>
                    <a:pt x="429" y="1403"/>
                  </a:lnTo>
                  <a:lnTo>
                    <a:pt x="434" y="1399"/>
                  </a:lnTo>
                  <a:lnTo>
                    <a:pt x="434" y="1397"/>
                  </a:lnTo>
                  <a:lnTo>
                    <a:pt x="445" y="1365"/>
                  </a:lnTo>
                  <a:lnTo>
                    <a:pt x="446" y="1361"/>
                  </a:lnTo>
                  <a:lnTo>
                    <a:pt x="447" y="1354"/>
                  </a:lnTo>
                  <a:lnTo>
                    <a:pt x="447" y="1352"/>
                  </a:lnTo>
                  <a:lnTo>
                    <a:pt x="446" y="1349"/>
                  </a:lnTo>
                  <a:lnTo>
                    <a:pt x="430" y="1291"/>
                  </a:lnTo>
                  <a:lnTo>
                    <a:pt x="380" y="1285"/>
                  </a:lnTo>
                  <a:lnTo>
                    <a:pt x="313" y="1276"/>
                  </a:lnTo>
                  <a:lnTo>
                    <a:pt x="277" y="1273"/>
                  </a:lnTo>
                  <a:lnTo>
                    <a:pt x="272" y="1271"/>
                  </a:lnTo>
                  <a:lnTo>
                    <a:pt x="271" y="1270"/>
                  </a:lnTo>
                  <a:lnTo>
                    <a:pt x="271" y="1265"/>
                  </a:lnTo>
                  <a:lnTo>
                    <a:pt x="271" y="1264"/>
                  </a:lnTo>
                  <a:lnTo>
                    <a:pt x="272" y="1263"/>
                  </a:lnTo>
                  <a:lnTo>
                    <a:pt x="303" y="1216"/>
                  </a:lnTo>
                  <a:lnTo>
                    <a:pt x="343" y="1204"/>
                  </a:lnTo>
                  <a:lnTo>
                    <a:pt x="344" y="1204"/>
                  </a:lnTo>
                  <a:lnTo>
                    <a:pt x="350" y="1204"/>
                  </a:lnTo>
                  <a:lnTo>
                    <a:pt x="398" y="1211"/>
                  </a:lnTo>
                  <a:lnTo>
                    <a:pt x="401" y="1213"/>
                  </a:lnTo>
                  <a:lnTo>
                    <a:pt x="411" y="1221"/>
                  </a:lnTo>
                  <a:lnTo>
                    <a:pt x="413" y="1223"/>
                  </a:lnTo>
                  <a:lnTo>
                    <a:pt x="422" y="1237"/>
                  </a:lnTo>
                  <a:lnTo>
                    <a:pt x="429" y="1249"/>
                  </a:lnTo>
                  <a:lnTo>
                    <a:pt x="431" y="1252"/>
                  </a:lnTo>
                  <a:lnTo>
                    <a:pt x="431" y="1259"/>
                  </a:lnTo>
                  <a:lnTo>
                    <a:pt x="433" y="1261"/>
                  </a:lnTo>
                  <a:lnTo>
                    <a:pt x="440" y="1269"/>
                  </a:lnTo>
                  <a:lnTo>
                    <a:pt x="441" y="1270"/>
                  </a:lnTo>
                  <a:lnTo>
                    <a:pt x="445" y="1271"/>
                  </a:lnTo>
                  <a:lnTo>
                    <a:pt x="448" y="1273"/>
                  </a:lnTo>
                  <a:lnTo>
                    <a:pt x="449" y="1273"/>
                  </a:lnTo>
                  <a:lnTo>
                    <a:pt x="490" y="1275"/>
                  </a:lnTo>
                  <a:lnTo>
                    <a:pt x="511" y="1268"/>
                  </a:lnTo>
                  <a:lnTo>
                    <a:pt x="520" y="1264"/>
                  </a:lnTo>
                  <a:lnTo>
                    <a:pt x="566" y="1239"/>
                  </a:lnTo>
                  <a:lnTo>
                    <a:pt x="613" y="1223"/>
                  </a:lnTo>
                  <a:lnTo>
                    <a:pt x="664" y="1205"/>
                  </a:lnTo>
                  <a:lnTo>
                    <a:pt x="664" y="1191"/>
                  </a:lnTo>
                  <a:lnTo>
                    <a:pt x="662" y="1163"/>
                  </a:lnTo>
                  <a:lnTo>
                    <a:pt x="660" y="1123"/>
                  </a:lnTo>
                  <a:lnTo>
                    <a:pt x="660" y="1109"/>
                  </a:lnTo>
                  <a:lnTo>
                    <a:pt x="657" y="1085"/>
                  </a:lnTo>
                  <a:lnTo>
                    <a:pt x="626" y="1052"/>
                  </a:lnTo>
                  <a:lnTo>
                    <a:pt x="623" y="996"/>
                  </a:lnTo>
                  <a:lnTo>
                    <a:pt x="597" y="971"/>
                  </a:lnTo>
                  <a:lnTo>
                    <a:pt x="595" y="970"/>
                  </a:lnTo>
                  <a:lnTo>
                    <a:pt x="593" y="970"/>
                  </a:lnTo>
                  <a:lnTo>
                    <a:pt x="591" y="971"/>
                  </a:lnTo>
                  <a:lnTo>
                    <a:pt x="565" y="980"/>
                  </a:lnTo>
                  <a:lnTo>
                    <a:pt x="561" y="982"/>
                  </a:lnTo>
                  <a:lnTo>
                    <a:pt x="559" y="983"/>
                  </a:lnTo>
                  <a:lnTo>
                    <a:pt x="553" y="987"/>
                  </a:lnTo>
                  <a:lnTo>
                    <a:pt x="551" y="987"/>
                  </a:lnTo>
                  <a:lnTo>
                    <a:pt x="508" y="998"/>
                  </a:lnTo>
                  <a:lnTo>
                    <a:pt x="505" y="998"/>
                  </a:lnTo>
                  <a:lnTo>
                    <a:pt x="501" y="998"/>
                  </a:lnTo>
                  <a:lnTo>
                    <a:pt x="500" y="996"/>
                  </a:lnTo>
                  <a:lnTo>
                    <a:pt x="497" y="996"/>
                  </a:lnTo>
                  <a:lnTo>
                    <a:pt x="496" y="994"/>
                  </a:lnTo>
                  <a:lnTo>
                    <a:pt x="489" y="976"/>
                  </a:lnTo>
                  <a:lnTo>
                    <a:pt x="487" y="970"/>
                  </a:lnTo>
                  <a:lnTo>
                    <a:pt x="484" y="963"/>
                  </a:lnTo>
                  <a:lnTo>
                    <a:pt x="478" y="950"/>
                  </a:lnTo>
                  <a:lnTo>
                    <a:pt x="476" y="945"/>
                  </a:lnTo>
                  <a:lnTo>
                    <a:pt x="475" y="942"/>
                  </a:lnTo>
                  <a:lnTo>
                    <a:pt x="472" y="938"/>
                  </a:lnTo>
                  <a:lnTo>
                    <a:pt x="470" y="935"/>
                  </a:lnTo>
                  <a:lnTo>
                    <a:pt x="467" y="933"/>
                  </a:lnTo>
                  <a:lnTo>
                    <a:pt x="463" y="929"/>
                  </a:lnTo>
                  <a:lnTo>
                    <a:pt x="454" y="922"/>
                  </a:lnTo>
                  <a:lnTo>
                    <a:pt x="448" y="917"/>
                  </a:lnTo>
                  <a:lnTo>
                    <a:pt x="446" y="914"/>
                  </a:lnTo>
                  <a:lnTo>
                    <a:pt x="443" y="910"/>
                  </a:lnTo>
                  <a:lnTo>
                    <a:pt x="442" y="908"/>
                  </a:lnTo>
                  <a:lnTo>
                    <a:pt x="442" y="902"/>
                  </a:lnTo>
                  <a:lnTo>
                    <a:pt x="441" y="890"/>
                  </a:lnTo>
                  <a:lnTo>
                    <a:pt x="440" y="886"/>
                  </a:lnTo>
                  <a:lnTo>
                    <a:pt x="439" y="881"/>
                  </a:lnTo>
                  <a:lnTo>
                    <a:pt x="401" y="836"/>
                  </a:lnTo>
                  <a:lnTo>
                    <a:pt x="397" y="830"/>
                  </a:lnTo>
                  <a:lnTo>
                    <a:pt x="374" y="806"/>
                  </a:lnTo>
                  <a:lnTo>
                    <a:pt x="373" y="804"/>
                  </a:lnTo>
                  <a:lnTo>
                    <a:pt x="368" y="803"/>
                  </a:lnTo>
                  <a:lnTo>
                    <a:pt x="363" y="801"/>
                  </a:lnTo>
                  <a:lnTo>
                    <a:pt x="349" y="800"/>
                  </a:lnTo>
                  <a:lnTo>
                    <a:pt x="345" y="798"/>
                  </a:lnTo>
                  <a:lnTo>
                    <a:pt x="332" y="798"/>
                  </a:lnTo>
                  <a:lnTo>
                    <a:pt x="326" y="798"/>
                  </a:lnTo>
                  <a:lnTo>
                    <a:pt x="304" y="789"/>
                  </a:lnTo>
                  <a:lnTo>
                    <a:pt x="293" y="759"/>
                  </a:lnTo>
                  <a:lnTo>
                    <a:pt x="283" y="731"/>
                  </a:lnTo>
                  <a:lnTo>
                    <a:pt x="260" y="714"/>
                  </a:lnTo>
                  <a:lnTo>
                    <a:pt x="237" y="646"/>
                  </a:lnTo>
                  <a:lnTo>
                    <a:pt x="230" y="628"/>
                  </a:lnTo>
                  <a:lnTo>
                    <a:pt x="219" y="627"/>
                  </a:lnTo>
                  <a:lnTo>
                    <a:pt x="4" y="398"/>
                  </a:lnTo>
                  <a:lnTo>
                    <a:pt x="0" y="398"/>
                  </a:lnTo>
                  <a:lnTo>
                    <a:pt x="2" y="209"/>
                  </a:lnTo>
                  <a:lnTo>
                    <a:pt x="2" y="182"/>
                  </a:lnTo>
                  <a:lnTo>
                    <a:pt x="2" y="69"/>
                  </a:lnTo>
                  <a:lnTo>
                    <a:pt x="2" y="41"/>
                  </a:lnTo>
                  <a:lnTo>
                    <a:pt x="2" y="0"/>
                  </a:lnTo>
                  <a:lnTo>
                    <a:pt x="57" y="0"/>
                  </a:lnTo>
                  <a:lnTo>
                    <a:pt x="76" y="3"/>
                  </a:lnTo>
                  <a:lnTo>
                    <a:pt x="130" y="3"/>
                  </a:lnTo>
                  <a:lnTo>
                    <a:pt x="200" y="0"/>
                  </a:lnTo>
                  <a:lnTo>
                    <a:pt x="206" y="5"/>
                  </a:lnTo>
                  <a:lnTo>
                    <a:pt x="221" y="5"/>
                  </a:lnTo>
                  <a:lnTo>
                    <a:pt x="279" y="5"/>
                  </a:lnTo>
                  <a:lnTo>
                    <a:pt x="329" y="24"/>
                  </a:lnTo>
                  <a:lnTo>
                    <a:pt x="347" y="38"/>
                  </a:lnTo>
                  <a:lnTo>
                    <a:pt x="350" y="40"/>
                  </a:lnTo>
                  <a:lnTo>
                    <a:pt x="359" y="53"/>
                  </a:lnTo>
                  <a:lnTo>
                    <a:pt x="409" y="84"/>
                  </a:lnTo>
                  <a:lnTo>
                    <a:pt x="645" y="237"/>
                  </a:lnTo>
                  <a:lnTo>
                    <a:pt x="656" y="248"/>
                  </a:lnTo>
                  <a:lnTo>
                    <a:pt x="664" y="262"/>
                  </a:lnTo>
                  <a:lnTo>
                    <a:pt x="685" y="275"/>
                  </a:lnTo>
                  <a:lnTo>
                    <a:pt x="752" y="276"/>
                  </a:lnTo>
                  <a:lnTo>
                    <a:pt x="793" y="280"/>
                  </a:lnTo>
                  <a:lnTo>
                    <a:pt x="816" y="270"/>
                  </a:lnTo>
                  <a:lnTo>
                    <a:pt x="850" y="279"/>
                  </a:lnTo>
                  <a:lnTo>
                    <a:pt x="885" y="291"/>
                  </a:lnTo>
                  <a:lnTo>
                    <a:pt x="912" y="298"/>
                  </a:lnTo>
                  <a:lnTo>
                    <a:pt x="946" y="308"/>
                  </a:lnTo>
                  <a:lnTo>
                    <a:pt x="961" y="306"/>
                  </a:lnTo>
                  <a:lnTo>
                    <a:pt x="990" y="303"/>
                  </a:lnTo>
                  <a:lnTo>
                    <a:pt x="1003" y="302"/>
                  </a:lnTo>
                  <a:lnTo>
                    <a:pt x="1017" y="309"/>
                  </a:lnTo>
                  <a:lnTo>
                    <a:pt x="1040" y="320"/>
                  </a:lnTo>
                  <a:lnTo>
                    <a:pt x="1057" y="322"/>
                  </a:lnTo>
                  <a:lnTo>
                    <a:pt x="1071" y="321"/>
                  </a:lnTo>
                  <a:lnTo>
                    <a:pt x="1072" y="321"/>
                  </a:lnTo>
                  <a:lnTo>
                    <a:pt x="1072" y="336"/>
                  </a:lnTo>
                  <a:lnTo>
                    <a:pt x="1076" y="389"/>
                  </a:lnTo>
                  <a:lnTo>
                    <a:pt x="1082" y="400"/>
                  </a:lnTo>
                  <a:lnTo>
                    <a:pt x="1083" y="458"/>
                  </a:lnTo>
                  <a:lnTo>
                    <a:pt x="1083" y="460"/>
                  </a:lnTo>
                  <a:lnTo>
                    <a:pt x="1081" y="464"/>
                  </a:lnTo>
                  <a:lnTo>
                    <a:pt x="1068" y="477"/>
                  </a:lnTo>
                  <a:lnTo>
                    <a:pt x="1065" y="479"/>
                  </a:lnTo>
                  <a:lnTo>
                    <a:pt x="1063" y="480"/>
                  </a:lnTo>
                  <a:lnTo>
                    <a:pt x="1059" y="482"/>
                  </a:lnTo>
                  <a:lnTo>
                    <a:pt x="1054" y="483"/>
                  </a:lnTo>
                  <a:lnTo>
                    <a:pt x="1051" y="484"/>
                  </a:lnTo>
                  <a:lnTo>
                    <a:pt x="1042" y="488"/>
                  </a:lnTo>
                  <a:lnTo>
                    <a:pt x="1016" y="502"/>
                  </a:lnTo>
                  <a:lnTo>
                    <a:pt x="1014" y="503"/>
                  </a:lnTo>
                  <a:lnTo>
                    <a:pt x="1011" y="506"/>
                  </a:lnTo>
                  <a:lnTo>
                    <a:pt x="1000" y="526"/>
                  </a:lnTo>
                  <a:lnTo>
                    <a:pt x="985" y="566"/>
                  </a:lnTo>
                  <a:lnTo>
                    <a:pt x="967" y="616"/>
                  </a:lnTo>
                  <a:lnTo>
                    <a:pt x="966" y="621"/>
                  </a:lnTo>
                  <a:lnTo>
                    <a:pt x="963" y="626"/>
                  </a:lnTo>
                  <a:lnTo>
                    <a:pt x="940" y="633"/>
                  </a:lnTo>
                  <a:lnTo>
                    <a:pt x="936" y="634"/>
                  </a:lnTo>
                  <a:lnTo>
                    <a:pt x="934" y="635"/>
                  </a:lnTo>
                  <a:lnTo>
                    <a:pt x="934" y="640"/>
                  </a:lnTo>
                  <a:lnTo>
                    <a:pt x="934" y="640"/>
                  </a:lnTo>
                  <a:lnTo>
                    <a:pt x="938" y="648"/>
                  </a:lnTo>
                  <a:lnTo>
                    <a:pt x="956" y="734"/>
                  </a:lnTo>
                  <a:lnTo>
                    <a:pt x="955" y="752"/>
                  </a:lnTo>
                  <a:lnTo>
                    <a:pt x="955" y="756"/>
                  </a:lnTo>
                  <a:lnTo>
                    <a:pt x="955" y="761"/>
                  </a:lnTo>
                  <a:lnTo>
                    <a:pt x="981" y="812"/>
                  </a:lnTo>
                  <a:lnTo>
                    <a:pt x="984" y="815"/>
                  </a:lnTo>
                  <a:lnTo>
                    <a:pt x="991" y="826"/>
                  </a:lnTo>
                  <a:lnTo>
                    <a:pt x="993" y="831"/>
                  </a:lnTo>
                  <a:lnTo>
                    <a:pt x="997" y="836"/>
                  </a:lnTo>
                  <a:lnTo>
                    <a:pt x="999" y="838"/>
                  </a:lnTo>
                  <a:lnTo>
                    <a:pt x="1003" y="840"/>
                  </a:lnTo>
                  <a:lnTo>
                    <a:pt x="1010" y="845"/>
                  </a:lnTo>
                  <a:lnTo>
                    <a:pt x="1016" y="850"/>
                  </a:lnTo>
                  <a:lnTo>
                    <a:pt x="1029" y="872"/>
                  </a:lnTo>
                  <a:lnTo>
                    <a:pt x="1033" y="878"/>
                  </a:lnTo>
                  <a:lnTo>
                    <a:pt x="1034" y="882"/>
                  </a:lnTo>
                  <a:lnTo>
                    <a:pt x="1035" y="888"/>
                  </a:lnTo>
                  <a:lnTo>
                    <a:pt x="1035" y="892"/>
                  </a:lnTo>
                  <a:lnTo>
                    <a:pt x="1038" y="897"/>
                  </a:lnTo>
                  <a:lnTo>
                    <a:pt x="1042" y="902"/>
                  </a:lnTo>
                  <a:lnTo>
                    <a:pt x="1046" y="903"/>
                  </a:lnTo>
                  <a:lnTo>
                    <a:pt x="1068" y="916"/>
                  </a:lnTo>
                  <a:lnTo>
                    <a:pt x="1083" y="926"/>
                  </a:lnTo>
                  <a:lnTo>
                    <a:pt x="1092" y="932"/>
                  </a:lnTo>
                  <a:lnTo>
                    <a:pt x="1125" y="962"/>
                  </a:lnTo>
                  <a:lnTo>
                    <a:pt x="1107" y="968"/>
                  </a:lnTo>
                  <a:lnTo>
                    <a:pt x="1080" y="978"/>
                  </a:lnTo>
                  <a:lnTo>
                    <a:pt x="1064" y="986"/>
                  </a:lnTo>
                  <a:lnTo>
                    <a:pt x="1081" y="1030"/>
                  </a:lnTo>
                  <a:lnTo>
                    <a:pt x="1098" y="1075"/>
                  </a:lnTo>
                  <a:lnTo>
                    <a:pt x="1106" y="1097"/>
                  </a:lnTo>
                  <a:lnTo>
                    <a:pt x="1118" y="1131"/>
                  </a:lnTo>
                  <a:lnTo>
                    <a:pt x="1124" y="1142"/>
                  </a:lnTo>
                  <a:lnTo>
                    <a:pt x="1096" y="1151"/>
                  </a:lnTo>
                  <a:lnTo>
                    <a:pt x="1083" y="1156"/>
                  </a:lnTo>
                  <a:lnTo>
                    <a:pt x="1076" y="1160"/>
                  </a:lnTo>
                  <a:lnTo>
                    <a:pt x="1044" y="1199"/>
                  </a:lnTo>
                  <a:lnTo>
                    <a:pt x="1034" y="1213"/>
                  </a:lnTo>
                  <a:lnTo>
                    <a:pt x="1030" y="1220"/>
                  </a:lnTo>
                  <a:lnTo>
                    <a:pt x="1029" y="1226"/>
                  </a:lnTo>
                  <a:lnTo>
                    <a:pt x="1028" y="1231"/>
                  </a:lnTo>
                  <a:lnTo>
                    <a:pt x="1015" y="1235"/>
                  </a:lnTo>
                  <a:lnTo>
                    <a:pt x="916" y="1273"/>
                  </a:lnTo>
                  <a:lnTo>
                    <a:pt x="914" y="1274"/>
                  </a:lnTo>
                  <a:lnTo>
                    <a:pt x="891" y="1297"/>
                  </a:lnTo>
                  <a:lnTo>
                    <a:pt x="873" y="1316"/>
                  </a:lnTo>
                  <a:lnTo>
                    <a:pt x="890" y="1388"/>
                  </a:lnTo>
                  <a:lnTo>
                    <a:pt x="892" y="1403"/>
                  </a:lnTo>
                  <a:lnTo>
                    <a:pt x="892" y="1406"/>
                  </a:lnTo>
                  <a:lnTo>
                    <a:pt x="892" y="1407"/>
                  </a:lnTo>
                  <a:lnTo>
                    <a:pt x="891" y="1411"/>
                  </a:lnTo>
                  <a:lnTo>
                    <a:pt x="888" y="1417"/>
                  </a:lnTo>
                  <a:lnTo>
                    <a:pt x="888" y="1418"/>
                  </a:lnTo>
                  <a:lnTo>
                    <a:pt x="891" y="1475"/>
                  </a:lnTo>
                  <a:lnTo>
                    <a:pt x="891" y="1484"/>
                  </a:lnTo>
                  <a:lnTo>
                    <a:pt x="892" y="1486"/>
                  </a:lnTo>
                  <a:lnTo>
                    <a:pt x="861" y="1479"/>
                  </a:lnTo>
                  <a:lnTo>
                    <a:pt x="831" y="1472"/>
                  </a:lnTo>
                  <a:lnTo>
                    <a:pt x="829" y="1472"/>
                  </a:lnTo>
                  <a:lnTo>
                    <a:pt x="781" y="1487"/>
                  </a:lnTo>
                  <a:lnTo>
                    <a:pt x="788" y="1502"/>
                  </a:lnTo>
                  <a:lnTo>
                    <a:pt x="854" y="1612"/>
                  </a:lnTo>
                  <a:lnTo>
                    <a:pt x="861" y="1625"/>
                  </a:lnTo>
                  <a:lnTo>
                    <a:pt x="874" y="1648"/>
                  </a:lnTo>
                  <a:lnTo>
                    <a:pt x="885" y="1666"/>
                  </a:lnTo>
                  <a:lnTo>
                    <a:pt x="922" y="1727"/>
                  </a:lnTo>
                  <a:lnTo>
                    <a:pt x="974" y="1840"/>
                  </a:lnTo>
                  <a:lnTo>
                    <a:pt x="974" y="1850"/>
                  </a:lnTo>
                  <a:lnTo>
                    <a:pt x="974" y="2020"/>
                  </a:lnTo>
                  <a:lnTo>
                    <a:pt x="974" y="2025"/>
                  </a:lnTo>
                  <a:lnTo>
                    <a:pt x="966" y="2032"/>
                  </a:lnTo>
                  <a:lnTo>
                    <a:pt x="960" y="2037"/>
                  </a:lnTo>
                  <a:lnTo>
                    <a:pt x="962" y="2050"/>
                  </a:lnTo>
                  <a:lnTo>
                    <a:pt x="964" y="2059"/>
                  </a:lnTo>
                  <a:lnTo>
                    <a:pt x="967" y="2072"/>
                  </a:lnTo>
                  <a:lnTo>
                    <a:pt x="973" y="2104"/>
                  </a:lnTo>
                  <a:lnTo>
                    <a:pt x="937" y="2176"/>
                  </a:lnTo>
                  <a:lnTo>
                    <a:pt x="908" y="2234"/>
                  </a:lnTo>
                  <a:lnTo>
                    <a:pt x="882" y="2254"/>
                  </a:lnTo>
                  <a:lnTo>
                    <a:pt x="874" y="2258"/>
                  </a:lnTo>
                  <a:lnTo>
                    <a:pt x="872" y="2259"/>
                  </a:lnTo>
                  <a:lnTo>
                    <a:pt x="866" y="2259"/>
                  </a:lnTo>
                  <a:lnTo>
                    <a:pt x="859" y="2258"/>
                  </a:lnTo>
                  <a:lnTo>
                    <a:pt x="852" y="2257"/>
                  </a:lnTo>
                  <a:lnTo>
                    <a:pt x="858" y="2266"/>
                  </a:lnTo>
                  <a:lnTo>
                    <a:pt x="866" y="2280"/>
                  </a:lnTo>
                  <a:lnTo>
                    <a:pt x="927" y="2367"/>
                  </a:lnTo>
                  <a:lnTo>
                    <a:pt x="990" y="2460"/>
                  </a:lnTo>
                  <a:lnTo>
                    <a:pt x="968" y="2463"/>
                  </a:lnTo>
                  <a:lnTo>
                    <a:pt x="908" y="2467"/>
                  </a:lnTo>
                  <a:lnTo>
                    <a:pt x="880" y="2461"/>
                  </a:lnTo>
                  <a:lnTo>
                    <a:pt x="838" y="2448"/>
                  </a:lnTo>
                  <a:lnTo>
                    <a:pt x="828" y="2443"/>
                  </a:lnTo>
                  <a:lnTo>
                    <a:pt x="823" y="2440"/>
                  </a:lnTo>
                  <a:lnTo>
                    <a:pt x="814" y="2438"/>
                  </a:lnTo>
                  <a:lnTo>
                    <a:pt x="799" y="2443"/>
                  </a:lnTo>
                  <a:lnTo>
                    <a:pt x="795" y="2445"/>
                  </a:lnTo>
                  <a:lnTo>
                    <a:pt x="765" y="2430"/>
                  </a:lnTo>
                  <a:lnTo>
                    <a:pt x="764" y="2428"/>
                  </a:lnTo>
                  <a:lnTo>
                    <a:pt x="760" y="2426"/>
                  </a:lnTo>
                  <a:lnTo>
                    <a:pt x="759" y="2424"/>
                  </a:lnTo>
                  <a:lnTo>
                    <a:pt x="758" y="2419"/>
                  </a:lnTo>
                  <a:lnTo>
                    <a:pt x="751" y="2406"/>
                  </a:lnTo>
                  <a:lnTo>
                    <a:pt x="739" y="2386"/>
                  </a:lnTo>
                  <a:lnTo>
                    <a:pt x="736" y="2382"/>
                  </a:lnTo>
                  <a:lnTo>
                    <a:pt x="732" y="2378"/>
                  </a:lnTo>
                  <a:lnTo>
                    <a:pt x="730" y="2377"/>
                  </a:lnTo>
                  <a:lnTo>
                    <a:pt x="702" y="2361"/>
                  </a:lnTo>
                  <a:lnTo>
                    <a:pt x="684" y="2356"/>
                  </a:lnTo>
                  <a:lnTo>
                    <a:pt x="627" y="2384"/>
                  </a:lnTo>
                  <a:lnTo>
                    <a:pt x="619" y="2380"/>
                  </a:lnTo>
                  <a:lnTo>
                    <a:pt x="617" y="2373"/>
                  </a:lnTo>
                  <a:lnTo>
                    <a:pt x="616" y="2370"/>
                  </a:lnTo>
                  <a:lnTo>
                    <a:pt x="615" y="2366"/>
                  </a:lnTo>
                  <a:lnTo>
                    <a:pt x="615" y="2362"/>
                  </a:lnTo>
                  <a:lnTo>
                    <a:pt x="611" y="2356"/>
                  </a:lnTo>
                  <a:lnTo>
                    <a:pt x="609" y="2352"/>
                  </a:lnTo>
                  <a:lnTo>
                    <a:pt x="607" y="2348"/>
                  </a:lnTo>
                  <a:lnTo>
                    <a:pt x="599" y="2341"/>
                  </a:lnTo>
                  <a:lnTo>
                    <a:pt x="512" y="2241"/>
                  </a:lnTo>
                  <a:lnTo>
                    <a:pt x="511" y="2239"/>
                  </a:lnTo>
                  <a:lnTo>
                    <a:pt x="511" y="2236"/>
                  </a:lnTo>
                  <a:lnTo>
                    <a:pt x="511" y="2234"/>
                  </a:lnTo>
                  <a:lnTo>
                    <a:pt x="537" y="2199"/>
                  </a:lnTo>
                  <a:lnTo>
                    <a:pt x="533" y="2176"/>
                  </a:lnTo>
                  <a:lnTo>
                    <a:pt x="495" y="2160"/>
                  </a:lnTo>
                  <a:lnTo>
                    <a:pt x="407" y="2115"/>
                  </a:lnTo>
                  <a:lnTo>
                    <a:pt x="380" y="2098"/>
                  </a:lnTo>
                  <a:lnTo>
                    <a:pt x="375" y="2096"/>
                  </a:lnTo>
                  <a:lnTo>
                    <a:pt x="370" y="2090"/>
                  </a:lnTo>
                  <a:lnTo>
                    <a:pt x="364" y="2068"/>
                  </a:lnTo>
                  <a:lnTo>
                    <a:pt x="365" y="2061"/>
                  </a:lnTo>
                  <a:lnTo>
                    <a:pt x="358" y="2036"/>
                  </a:lnTo>
                  <a:lnTo>
                    <a:pt x="357" y="2035"/>
                  </a:lnTo>
                  <a:lnTo>
                    <a:pt x="334" y="2008"/>
                  </a:lnTo>
                  <a:lnTo>
                    <a:pt x="321" y="1990"/>
                  </a:lnTo>
                  <a:lnTo>
                    <a:pt x="304" y="1960"/>
                  </a:lnTo>
                  <a:lnTo>
                    <a:pt x="292" y="1939"/>
                  </a:lnTo>
                  <a:lnTo>
                    <a:pt x="290" y="1941"/>
                  </a:lnTo>
                  <a:lnTo>
                    <a:pt x="279" y="1946"/>
                  </a:lnTo>
                  <a:lnTo>
                    <a:pt x="275" y="1947"/>
                  </a:lnTo>
                  <a:lnTo>
                    <a:pt x="273" y="1946"/>
                  </a:lnTo>
                  <a:lnTo>
                    <a:pt x="271" y="1945"/>
                  </a:lnTo>
                  <a:lnTo>
                    <a:pt x="269" y="1943"/>
                  </a:lnTo>
                  <a:lnTo>
                    <a:pt x="269" y="1941"/>
                  </a:lnTo>
                  <a:lnTo>
                    <a:pt x="273" y="1930"/>
                  </a:lnTo>
                  <a:lnTo>
                    <a:pt x="273" y="1930"/>
                  </a:lnTo>
                  <a:close/>
                </a:path>
              </a:pathLst>
            </a:custGeom>
            <a:solidFill>
              <a:schemeClr val="accent4"/>
            </a:solidFill>
            <a:ln w="5">
              <a:solidFill>
                <a:schemeClr val="bg2">
                  <a:lumMod val="40000"/>
                  <a:lumOff val="6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32" name="Freeform 8"/>
            <p:cNvSpPr>
              <a:spLocks/>
            </p:cNvSpPr>
            <p:nvPr/>
          </p:nvSpPr>
          <p:spPr bwMode="auto">
            <a:xfrm>
              <a:off x="1758" y="2451"/>
              <a:ext cx="150" cy="83"/>
            </a:xfrm>
            <a:custGeom>
              <a:avLst/>
              <a:gdLst/>
              <a:ahLst/>
              <a:cxnLst>
                <a:cxn ang="0">
                  <a:pos x="64" y="80"/>
                </a:cxn>
                <a:cxn ang="0">
                  <a:pos x="47" y="71"/>
                </a:cxn>
                <a:cxn ang="0">
                  <a:pos x="15" y="51"/>
                </a:cxn>
                <a:cxn ang="0">
                  <a:pos x="0" y="42"/>
                </a:cxn>
                <a:cxn ang="0">
                  <a:pos x="6" y="36"/>
                </a:cxn>
                <a:cxn ang="0">
                  <a:pos x="34" y="5"/>
                </a:cxn>
                <a:cxn ang="0">
                  <a:pos x="40" y="0"/>
                </a:cxn>
                <a:cxn ang="0">
                  <a:pos x="44" y="0"/>
                </a:cxn>
                <a:cxn ang="0">
                  <a:pos x="75" y="2"/>
                </a:cxn>
                <a:cxn ang="0">
                  <a:pos x="140" y="8"/>
                </a:cxn>
                <a:cxn ang="0">
                  <a:pos x="150" y="21"/>
                </a:cxn>
                <a:cxn ang="0">
                  <a:pos x="141" y="32"/>
                </a:cxn>
                <a:cxn ang="0">
                  <a:pos x="129" y="44"/>
                </a:cxn>
                <a:cxn ang="0">
                  <a:pos x="122" y="43"/>
                </a:cxn>
                <a:cxn ang="0">
                  <a:pos x="114" y="42"/>
                </a:cxn>
                <a:cxn ang="0">
                  <a:pos x="107" y="41"/>
                </a:cxn>
                <a:cxn ang="0">
                  <a:pos x="99" y="38"/>
                </a:cxn>
                <a:cxn ang="0">
                  <a:pos x="96" y="39"/>
                </a:cxn>
                <a:cxn ang="0">
                  <a:pos x="95" y="39"/>
                </a:cxn>
                <a:cxn ang="0">
                  <a:pos x="81" y="59"/>
                </a:cxn>
                <a:cxn ang="0">
                  <a:pos x="83" y="72"/>
                </a:cxn>
                <a:cxn ang="0">
                  <a:pos x="83" y="73"/>
                </a:cxn>
                <a:cxn ang="0">
                  <a:pos x="75" y="81"/>
                </a:cxn>
                <a:cxn ang="0">
                  <a:pos x="71" y="83"/>
                </a:cxn>
                <a:cxn ang="0">
                  <a:pos x="66" y="81"/>
                </a:cxn>
                <a:cxn ang="0">
                  <a:pos x="64" y="80"/>
                </a:cxn>
              </a:cxnLst>
              <a:rect l="0" t="0" r="r" b="b"/>
              <a:pathLst>
                <a:path w="150" h="83">
                  <a:moveTo>
                    <a:pt x="64" y="80"/>
                  </a:moveTo>
                  <a:lnTo>
                    <a:pt x="47" y="71"/>
                  </a:lnTo>
                  <a:lnTo>
                    <a:pt x="15" y="51"/>
                  </a:lnTo>
                  <a:lnTo>
                    <a:pt x="0" y="42"/>
                  </a:lnTo>
                  <a:lnTo>
                    <a:pt x="6" y="36"/>
                  </a:lnTo>
                  <a:lnTo>
                    <a:pt x="34" y="5"/>
                  </a:lnTo>
                  <a:lnTo>
                    <a:pt x="40" y="0"/>
                  </a:lnTo>
                  <a:lnTo>
                    <a:pt x="44" y="0"/>
                  </a:lnTo>
                  <a:lnTo>
                    <a:pt x="75" y="2"/>
                  </a:lnTo>
                  <a:lnTo>
                    <a:pt x="140" y="8"/>
                  </a:lnTo>
                  <a:lnTo>
                    <a:pt x="150" y="21"/>
                  </a:lnTo>
                  <a:lnTo>
                    <a:pt x="141" y="32"/>
                  </a:lnTo>
                  <a:lnTo>
                    <a:pt x="129" y="44"/>
                  </a:lnTo>
                  <a:lnTo>
                    <a:pt x="122" y="43"/>
                  </a:lnTo>
                  <a:lnTo>
                    <a:pt x="114" y="42"/>
                  </a:lnTo>
                  <a:lnTo>
                    <a:pt x="107" y="41"/>
                  </a:lnTo>
                  <a:lnTo>
                    <a:pt x="99" y="38"/>
                  </a:lnTo>
                  <a:lnTo>
                    <a:pt x="96" y="39"/>
                  </a:lnTo>
                  <a:lnTo>
                    <a:pt x="95" y="39"/>
                  </a:lnTo>
                  <a:lnTo>
                    <a:pt x="81" y="59"/>
                  </a:lnTo>
                  <a:lnTo>
                    <a:pt x="83" y="72"/>
                  </a:lnTo>
                  <a:lnTo>
                    <a:pt x="83" y="73"/>
                  </a:lnTo>
                  <a:lnTo>
                    <a:pt x="75" y="81"/>
                  </a:lnTo>
                  <a:lnTo>
                    <a:pt x="71" y="83"/>
                  </a:lnTo>
                  <a:lnTo>
                    <a:pt x="66" y="81"/>
                  </a:lnTo>
                  <a:lnTo>
                    <a:pt x="64" y="80"/>
                  </a:lnTo>
                  <a:close/>
                </a:path>
              </a:pathLst>
            </a:custGeom>
            <a:solidFill>
              <a:schemeClr val="accent4"/>
            </a:solidFill>
            <a:ln w="5">
              <a:solidFill>
                <a:schemeClr val="bg2">
                  <a:lumMod val="40000"/>
                  <a:lumOff val="6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33" name="Freeform 9"/>
            <p:cNvSpPr>
              <a:spLocks/>
            </p:cNvSpPr>
            <p:nvPr/>
          </p:nvSpPr>
          <p:spPr bwMode="auto">
            <a:xfrm>
              <a:off x="2422" y="654"/>
              <a:ext cx="1058" cy="2091"/>
            </a:xfrm>
            <a:custGeom>
              <a:avLst/>
              <a:gdLst/>
              <a:ahLst/>
              <a:cxnLst>
                <a:cxn ang="0">
                  <a:pos x="210" y="259"/>
                </a:cxn>
                <a:cxn ang="0">
                  <a:pos x="210" y="270"/>
                </a:cxn>
                <a:cxn ang="0">
                  <a:pos x="267" y="277"/>
                </a:cxn>
                <a:cxn ang="0">
                  <a:pos x="274" y="291"/>
                </a:cxn>
                <a:cxn ang="0">
                  <a:pos x="387" y="138"/>
                </a:cxn>
                <a:cxn ang="0">
                  <a:pos x="562" y="54"/>
                </a:cxn>
                <a:cxn ang="0">
                  <a:pos x="719" y="24"/>
                </a:cxn>
                <a:cxn ang="0">
                  <a:pos x="778" y="78"/>
                </a:cxn>
                <a:cxn ang="0">
                  <a:pos x="796" y="101"/>
                </a:cxn>
                <a:cxn ang="0">
                  <a:pos x="813" y="113"/>
                </a:cxn>
                <a:cxn ang="0">
                  <a:pos x="914" y="112"/>
                </a:cxn>
                <a:cxn ang="0">
                  <a:pos x="922" y="107"/>
                </a:cxn>
                <a:cxn ang="0">
                  <a:pos x="962" y="99"/>
                </a:cxn>
                <a:cxn ang="0">
                  <a:pos x="1018" y="102"/>
                </a:cxn>
                <a:cxn ang="0">
                  <a:pos x="1036" y="112"/>
                </a:cxn>
                <a:cxn ang="0">
                  <a:pos x="1055" y="103"/>
                </a:cxn>
                <a:cxn ang="0">
                  <a:pos x="870" y="369"/>
                </a:cxn>
                <a:cxn ang="0">
                  <a:pos x="756" y="517"/>
                </a:cxn>
                <a:cxn ang="0">
                  <a:pos x="760" y="1697"/>
                </a:cxn>
                <a:cxn ang="0">
                  <a:pos x="944" y="1962"/>
                </a:cxn>
                <a:cxn ang="0">
                  <a:pos x="880" y="1967"/>
                </a:cxn>
                <a:cxn ang="0">
                  <a:pos x="690" y="2005"/>
                </a:cxn>
                <a:cxn ang="0">
                  <a:pos x="500" y="2091"/>
                </a:cxn>
                <a:cxn ang="0">
                  <a:pos x="485" y="1983"/>
                </a:cxn>
                <a:cxn ang="0">
                  <a:pos x="488" y="1952"/>
                </a:cxn>
                <a:cxn ang="0">
                  <a:pos x="436" y="1802"/>
                </a:cxn>
                <a:cxn ang="0">
                  <a:pos x="424" y="1784"/>
                </a:cxn>
                <a:cxn ang="0">
                  <a:pos x="371" y="1606"/>
                </a:cxn>
                <a:cxn ang="0">
                  <a:pos x="353" y="1593"/>
                </a:cxn>
                <a:cxn ang="0">
                  <a:pos x="315" y="1577"/>
                </a:cxn>
                <a:cxn ang="0">
                  <a:pos x="291" y="1505"/>
                </a:cxn>
                <a:cxn ang="0">
                  <a:pos x="207" y="1449"/>
                </a:cxn>
                <a:cxn ang="0">
                  <a:pos x="148" y="1432"/>
                </a:cxn>
                <a:cxn ang="0">
                  <a:pos x="127" y="1421"/>
                </a:cxn>
                <a:cxn ang="0">
                  <a:pos x="97" y="1421"/>
                </a:cxn>
                <a:cxn ang="0">
                  <a:pos x="47" y="1433"/>
                </a:cxn>
                <a:cxn ang="0">
                  <a:pos x="15" y="1365"/>
                </a:cxn>
                <a:cxn ang="0">
                  <a:pos x="19" y="1353"/>
                </a:cxn>
                <a:cxn ang="0">
                  <a:pos x="18" y="1244"/>
                </a:cxn>
                <a:cxn ang="0">
                  <a:pos x="155" y="1178"/>
                </a:cxn>
                <a:cxn ang="0">
                  <a:pos x="171" y="1146"/>
                </a:cxn>
                <a:cxn ang="0">
                  <a:pos x="251" y="1089"/>
                </a:cxn>
                <a:cxn ang="0">
                  <a:pos x="208" y="977"/>
                </a:cxn>
                <a:cxn ang="0">
                  <a:pos x="252" y="909"/>
                </a:cxn>
                <a:cxn ang="0">
                  <a:pos x="173" y="850"/>
                </a:cxn>
                <a:cxn ang="0">
                  <a:pos x="162" y="835"/>
                </a:cxn>
                <a:cxn ang="0">
                  <a:pos x="143" y="797"/>
                </a:cxn>
                <a:cxn ang="0">
                  <a:pos x="124" y="783"/>
                </a:cxn>
                <a:cxn ang="0">
                  <a:pos x="108" y="759"/>
                </a:cxn>
                <a:cxn ang="0">
                  <a:pos x="83" y="681"/>
                </a:cxn>
                <a:cxn ang="0">
                  <a:pos x="61" y="582"/>
                </a:cxn>
                <a:cxn ang="0">
                  <a:pos x="93" y="568"/>
                </a:cxn>
                <a:cxn ang="0">
                  <a:pos x="138" y="453"/>
                </a:cxn>
                <a:cxn ang="0">
                  <a:pos x="178" y="431"/>
                </a:cxn>
                <a:cxn ang="0">
                  <a:pos x="192" y="426"/>
                </a:cxn>
                <a:cxn ang="0">
                  <a:pos x="210" y="405"/>
                </a:cxn>
                <a:cxn ang="0">
                  <a:pos x="199" y="268"/>
                </a:cxn>
              </a:cxnLst>
              <a:rect l="0" t="0" r="r" b="b"/>
              <a:pathLst>
                <a:path w="1058" h="2091">
                  <a:moveTo>
                    <a:pt x="199" y="268"/>
                  </a:moveTo>
                  <a:lnTo>
                    <a:pt x="207" y="259"/>
                  </a:lnTo>
                  <a:lnTo>
                    <a:pt x="208" y="259"/>
                  </a:lnTo>
                  <a:lnTo>
                    <a:pt x="210" y="259"/>
                  </a:lnTo>
                  <a:lnTo>
                    <a:pt x="211" y="259"/>
                  </a:lnTo>
                  <a:lnTo>
                    <a:pt x="213" y="259"/>
                  </a:lnTo>
                  <a:lnTo>
                    <a:pt x="214" y="262"/>
                  </a:lnTo>
                  <a:lnTo>
                    <a:pt x="210" y="270"/>
                  </a:lnTo>
                  <a:lnTo>
                    <a:pt x="240" y="273"/>
                  </a:lnTo>
                  <a:lnTo>
                    <a:pt x="250" y="271"/>
                  </a:lnTo>
                  <a:lnTo>
                    <a:pt x="265" y="274"/>
                  </a:lnTo>
                  <a:lnTo>
                    <a:pt x="267" y="277"/>
                  </a:lnTo>
                  <a:lnTo>
                    <a:pt x="265" y="283"/>
                  </a:lnTo>
                  <a:lnTo>
                    <a:pt x="268" y="287"/>
                  </a:lnTo>
                  <a:lnTo>
                    <a:pt x="270" y="288"/>
                  </a:lnTo>
                  <a:lnTo>
                    <a:pt x="274" y="291"/>
                  </a:lnTo>
                  <a:lnTo>
                    <a:pt x="286" y="291"/>
                  </a:lnTo>
                  <a:lnTo>
                    <a:pt x="298" y="259"/>
                  </a:lnTo>
                  <a:lnTo>
                    <a:pt x="359" y="201"/>
                  </a:lnTo>
                  <a:lnTo>
                    <a:pt x="387" y="138"/>
                  </a:lnTo>
                  <a:lnTo>
                    <a:pt x="431" y="119"/>
                  </a:lnTo>
                  <a:lnTo>
                    <a:pt x="491" y="88"/>
                  </a:lnTo>
                  <a:lnTo>
                    <a:pt x="558" y="63"/>
                  </a:lnTo>
                  <a:lnTo>
                    <a:pt x="562" y="54"/>
                  </a:lnTo>
                  <a:lnTo>
                    <a:pt x="652" y="19"/>
                  </a:lnTo>
                  <a:lnTo>
                    <a:pt x="689" y="0"/>
                  </a:lnTo>
                  <a:lnTo>
                    <a:pt x="712" y="18"/>
                  </a:lnTo>
                  <a:lnTo>
                    <a:pt x="719" y="24"/>
                  </a:lnTo>
                  <a:lnTo>
                    <a:pt x="764" y="59"/>
                  </a:lnTo>
                  <a:lnTo>
                    <a:pt x="774" y="72"/>
                  </a:lnTo>
                  <a:lnTo>
                    <a:pt x="777" y="77"/>
                  </a:lnTo>
                  <a:lnTo>
                    <a:pt x="778" y="78"/>
                  </a:lnTo>
                  <a:lnTo>
                    <a:pt x="779" y="83"/>
                  </a:lnTo>
                  <a:lnTo>
                    <a:pt x="783" y="87"/>
                  </a:lnTo>
                  <a:lnTo>
                    <a:pt x="791" y="96"/>
                  </a:lnTo>
                  <a:lnTo>
                    <a:pt x="796" y="101"/>
                  </a:lnTo>
                  <a:lnTo>
                    <a:pt x="800" y="105"/>
                  </a:lnTo>
                  <a:lnTo>
                    <a:pt x="802" y="107"/>
                  </a:lnTo>
                  <a:lnTo>
                    <a:pt x="807" y="111"/>
                  </a:lnTo>
                  <a:lnTo>
                    <a:pt x="813" y="113"/>
                  </a:lnTo>
                  <a:lnTo>
                    <a:pt x="816" y="114"/>
                  </a:lnTo>
                  <a:lnTo>
                    <a:pt x="822" y="114"/>
                  </a:lnTo>
                  <a:lnTo>
                    <a:pt x="850" y="114"/>
                  </a:lnTo>
                  <a:lnTo>
                    <a:pt x="914" y="112"/>
                  </a:lnTo>
                  <a:lnTo>
                    <a:pt x="916" y="112"/>
                  </a:lnTo>
                  <a:lnTo>
                    <a:pt x="917" y="111"/>
                  </a:lnTo>
                  <a:lnTo>
                    <a:pt x="921" y="107"/>
                  </a:lnTo>
                  <a:lnTo>
                    <a:pt x="922" y="107"/>
                  </a:lnTo>
                  <a:lnTo>
                    <a:pt x="923" y="106"/>
                  </a:lnTo>
                  <a:lnTo>
                    <a:pt x="935" y="103"/>
                  </a:lnTo>
                  <a:lnTo>
                    <a:pt x="936" y="102"/>
                  </a:lnTo>
                  <a:lnTo>
                    <a:pt x="962" y="99"/>
                  </a:lnTo>
                  <a:lnTo>
                    <a:pt x="998" y="95"/>
                  </a:lnTo>
                  <a:lnTo>
                    <a:pt x="1000" y="95"/>
                  </a:lnTo>
                  <a:lnTo>
                    <a:pt x="1016" y="100"/>
                  </a:lnTo>
                  <a:lnTo>
                    <a:pt x="1018" y="102"/>
                  </a:lnTo>
                  <a:lnTo>
                    <a:pt x="1022" y="107"/>
                  </a:lnTo>
                  <a:lnTo>
                    <a:pt x="1025" y="108"/>
                  </a:lnTo>
                  <a:lnTo>
                    <a:pt x="1034" y="112"/>
                  </a:lnTo>
                  <a:lnTo>
                    <a:pt x="1036" y="112"/>
                  </a:lnTo>
                  <a:lnTo>
                    <a:pt x="1037" y="112"/>
                  </a:lnTo>
                  <a:lnTo>
                    <a:pt x="1040" y="112"/>
                  </a:lnTo>
                  <a:lnTo>
                    <a:pt x="1052" y="106"/>
                  </a:lnTo>
                  <a:lnTo>
                    <a:pt x="1055" y="103"/>
                  </a:lnTo>
                  <a:lnTo>
                    <a:pt x="1058" y="101"/>
                  </a:lnTo>
                  <a:lnTo>
                    <a:pt x="1055" y="107"/>
                  </a:lnTo>
                  <a:lnTo>
                    <a:pt x="1023" y="153"/>
                  </a:lnTo>
                  <a:lnTo>
                    <a:pt x="870" y="369"/>
                  </a:lnTo>
                  <a:lnTo>
                    <a:pt x="855" y="385"/>
                  </a:lnTo>
                  <a:lnTo>
                    <a:pt x="759" y="477"/>
                  </a:lnTo>
                  <a:lnTo>
                    <a:pt x="755" y="480"/>
                  </a:lnTo>
                  <a:lnTo>
                    <a:pt x="756" y="517"/>
                  </a:lnTo>
                  <a:lnTo>
                    <a:pt x="756" y="652"/>
                  </a:lnTo>
                  <a:lnTo>
                    <a:pt x="756" y="980"/>
                  </a:lnTo>
                  <a:lnTo>
                    <a:pt x="756" y="1412"/>
                  </a:lnTo>
                  <a:lnTo>
                    <a:pt x="760" y="1697"/>
                  </a:lnTo>
                  <a:lnTo>
                    <a:pt x="810" y="1763"/>
                  </a:lnTo>
                  <a:lnTo>
                    <a:pt x="886" y="1860"/>
                  </a:lnTo>
                  <a:lnTo>
                    <a:pt x="942" y="1936"/>
                  </a:lnTo>
                  <a:lnTo>
                    <a:pt x="944" y="1962"/>
                  </a:lnTo>
                  <a:lnTo>
                    <a:pt x="939" y="1964"/>
                  </a:lnTo>
                  <a:lnTo>
                    <a:pt x="924" y="1965"/>
                  </a:lnTo>
                  <a:lnTo>
                    <a:pt x="908" y="1966"/>
                  </a:lnTo>
                  <a:lnTo>
                    <a:pt x="880" y="1967"/>
                  </a:lnTo>
                  <a:lnTo>
                    <a:pt x="854" y="1968"/>
                  </a:lnTo>
                  <a:lnTo>
                    <a:pt x="782" y="1973"/>
                  </a:lnTo>
                  <a:lnTo>
                    <a:pt x="759" y="1974"/>
                  </a:lnTo>
                  <a:lnTo>
                    <a:pt x="690" y="2005"/>
                  </a:lnTo>
                  <a:lnTo>
                    <a:pt x="646" y="2025"/>
                  </a:lnTo>
                  <a:lnTo>
                    <a:pt x="610" y="2042"/>
                  </a:lnTo>
                  <a:lnTo>
                    <a:pt x="536" y="2075"/>
                  </a:lnTo>
                  <a:lnTo>
                    <a:pt x="500" y="2091"/>
                  </a:lnTo>
                  <a:lnTo>
                    <a:pt x="492" y="2059"/>
                  </a:lnTo>
                  <a:lnTo>
                    <a:pt x="486" y="2018"/>
                  </a:lnTo>
                  <a:lnTo>
                    <a:pt x="486" y="2015"/>
                  </a:lnTo>
                  <a:lnTo>
                    <a:pt x="485" y="1983"/>
                  </a:lnTo>
                  <a:lnTo>
                    <a:pt x="486" y="1980"/>
                  </a:lnTo>
                  <a:lnTo>
                    <a:pt x="486" y="1966"/>
                  </a:lnTo>
                  <a:lnTo>
                    <a:pt x="488" y="1953"/>
                  </a:lnTo>
                  <a:lnTo>
                    <a:pt x="488" y="1952"/>
                  </a:lnTo>
                  <a:lnTo>
                    <a:pt x="455" y="1910"/>
                  </a:lnTo>
                  <a:lnTo>
                    <a:pt x="450" y="1863"/>
                  </a:lnTo>
                  <a:lnTo>
                    <a:pt x="438" y="1803"/>
                  </a:lnTo>
                  <a:lnTo>
                    <a:pt x="436" y="1802"/>
                  </a:lnTo>
                  <a:lnTo>
                    <a:pt x="429" y="1794"/>
                  </a:lnTo>
                  <a:lnTo>
                    <a:pt x="426" y="1790"/>
                  </a:lnTo>
                  <a:lnTo>
                    <a:pt x="425" y="1787"/>
                  </a:lnTo>
                  <a:lnTo>
                    <a:pt x="424" y="1784"/>
                  </a:lnTo>
                  <a:lnTo>
                    <a:pt x="414" y="1737"/>
                  </a:lnTo>
                  <a:lnTo>
                    <a:pt x="408" y="1718"/>
                  </a:lnTo>
                  <a:lnTo>
                    <a:pt x="377" y="1619"/>
                  </a:lnTo>
                  <a:lnTo>
                    <a:pt x="371" y="1606"/>
                  </a:lnTo>
                  <a:lnTo>
                    <a:pt x="369" y="1602"/>
                  </a:lnTo>
                  <a:lnTo>
                    <a:pt x="367" y="1601"/>
                  </a:lnTo>
                  <a:lnTo>
                    <a:pt x="358" y="1595"/>
                  </a:lnTo>
                  <a:lnTo>
                    <a:pt x="353" y="1593"/>
                  </a:lnTo>
                  <a:lnTo>
                    <a:pt x="351" y="1592"/>
                  </a:lnTo>
                  <a:lnTo>
                    <a:pt x="341" y="1590"/>
                  </a:lnTo>
                  <a:lnTo>
                    <a:pt x="337" y="1589"/>
                  </a:lnTo>
                  <a:lnTo>
                    <a:pt x="315" y="1577"/>
                  </a:lnTo>
                  <a:lnTo>
                    <a:pt x="315" y="1577"/>
                  </a:lnTo>
                  <a:lnTo>
                    <a:pt x="312" y="1546"/>
                  </a:lnTo>
                  <a:lnTo>
                    <a:pt x="311" y="1528"/>
                  </a:lnTo>
                  <a:lnTo>
                    <a:pt x="291" y="1505"/>
                  </a:lnTo>
                  <a:lnTo>
                    <a:pt x="261" y="1473"/>
                  </a:lnTo>
                  <a:lnTo>
                    <a:pt x="258" y="1470"/>
                  </a:lnTo>
                  <a:lnTo>
                    <a:pt x="253" y="1467"/>
                  </a:lnTo>
                  <a:lnTo>
                    <a:pt x="207" y="1449"/>
                  </a:lnTo>
                  <a:lnTo>
                    <a:pt x="186" y="1443"/>
                  </a:lnTo>
                  <a:lnTo>
                    <a:pt x="173" y="1440"/>
                  </a:lnTo>
                  <a:lnTo>
                    <a:pt x="154" y="1436"/>
                  </a:lnTo>
                  <a:lnTo>
                    <a:pt x="148" y="1432"/>
                  </a:lnTo>
                  <a:lnTo>
                    <a:pt x="143" y="1427"/>
                  </a:lnTo>
                  <a:lnTo>
                    <a:pt x="139" y="1425"/>
                  </a:lnTo>
                  <a:lnTo>
                    <a:pt x="136" y="1424"/>
                  </a:lnTo>
                  <a:lnTo>
                    <a:pt x="127" y="1421"/>
                  </a:lnTo>
                  <a:lnTo>
                    <a:pt x="115" y="1418"/>
                  </a:lnTo>
                  <a:lnTo>
                    <a:pt x="107" y="1419"/>
                  </a:lnTo>
                  <a:lnTo>
                    <a:pt x="103" y="1419"/>
                  </a:lnTo>
                  <a:lnTo>
                    <a:pt x="97" y="1421"/>
                  </a:lnTo>
                  <a:lnTo>
                    <a:pt x="88" y="1426"/>
                  </a:lnTo>
                  <a:lnTo>
                    <a:pt x="76" y="1432"/>
                  </a:lnTo>
                  <a:lnTo>
                    <a:pt x="71" y="1433"/>
                  </a:lnTo>
                  <a:lnTo>
                    <a:pt x="47" y="1433"/>
                  </a:lnTo>
                  <a:lnTo>
                    <a:pt x="19" y="1433"/>
                  </a:lnTo>
                  <a:lnTo>
                    <a:pt x="18" y="1431"/>
                  </a:lnTo>
                  <a:lnTo>
                    <a:pt x="18" y="1422"/>
                  </a:lnTo>
                  <a:lnTo>
                    <a:pt x="15" y="1365"/>
                  </a:lnTo>
                  <a:lnTo>
                    <a:pt x="15" y="1364"/>
                  </a:lnTo>
                  <a:lnTo>
                    <a:pt x="18" y="1358"/>
                  </a:lnTo>
                  <a:lnTo>
                    <a:pt x="19" y="1354"/>
                  </a:lnTo>
                  <a:lnTo>
                    <a:pt x="19" y="1353"/>
                  </a:lnTo>
                  <a:lnTo>
                    <a:pt x="19" y="1350"/>
                  </a:lnTo>
                  <a:lnTo>
                    <a:pt x="17" y="1335"/>
                  </a:lnTo>
                  <a:lnTo>
                    <a:pt x="0" y="1263"/>
                  </a:lnTo>
                  <a:lnTo>
                    <a:pt x="18" y="1244"/>
                  </a:lnTo>
                  <a:lnTo>
                    <a:pt x="41" y="1221"/>
                  </a:lnTo>
                  <a:lnTo>
                    <a:pt x="43" y="1220"/>
                  </a:lnTo>
                  <a:lnTo>
                    <a:pt x="142" y="1182"/>
                  </a:lnTo>
                  <a:lnTo>
                    <a:pt x="155" y="1178"/>
                  </a:lnTo>
                  <a:lnTo>
                    <a:pt x="156" y="1173"/>
                  </a:lnTo>
                  <a:lnTo>
                    <a:pt x="157" y="1167"/>
                  </a:lnTo>
                  <a:lnTo>
                    <a:pt x="161" y="1160"/>
                  </a:lnTo>
                  <a:lnTo>
                    <a:pt x="171" y="1146"/>
                  </a:lnTo>
                  <a:lnTo>
                    <a:pt x="203" y="1107"/>
                  </a:lnTo>
                  <a:lnTo>
                    <a:pt x="210" y="1103"/>
                  </a:lnTo>
                  <a:lnTo>
                    <a:pt x="223" y="1098"/>
                  </a:lnTo>
                  <a:lnTo>
                    <a:pt x="251" y="1089"/>
                  </a:lnTo>
                  <a:lnTo>
                    <a:pt x="245" y="1078"/>
                  </a:lnTo>
                  <a:lnTo>
                    <a:pt x="233" y="1044"/>
                  </a:lnTo>
                  <a:lnTo>
                    <a:pt x="225" y="1022"/>
                  </a:lnTo>
                  <a:lnTo>
                    <a:pt x="208" y="977"/>
                  </a:lnTo>
                  <a:lnTo>
                    <a:pt x="191" y="933"/>
                  </a:lnTo>
                  <a:lnTo>
                    <a:pt x="207" y="925"/>
                  </a:lnTo>
                  <a:lnTo>
                    <a:pt x="234" y="915"/>
                  </a:lnTo>
                  <a:lnTo>
                    <a:pt x="252" y="909"/>
                  </a:lnTo>
                  <a:lnTo>
                    <a:pt x="219" y="879"/>
                  </a:lnTo>
                  <a:lnTo>
                    <a:pt x="210" y="873"/>
                  </a:lnTo>
                  <a:lnTo>
                    <a:pt x="195" y="863"/>
                  </a:lnTo>
                  <a:lnTo>
                    <a:pt x="173" y="850"/>
                  </a:lnTo>
                  <a:lnTo>
                    <a:pt x="169" y="849"/>
                  </a:lnTo>
                  <a:lnTo>
                    <a:pt x="165" y="844"/>
                  </a:lnTo>
                  <a:lnTo>
                    <a:pt x="162" y="839"/>
                  </a:lnTo>
                  <a:lnTo>
                    <a:pt x="162" y="835"/>
                  </a:lnTo>
                  <a:lnTo>
                    <a:pt x="161" y="829"/>
                  </a:lnTo>
                  <a:lnTo>
                    <a:pt x="160" y="825"/>
                  </a:lnTo>
                  <a:lnTo>
                    <a:pt x="156" y="819"/>
                  </a:lnTo>
                  <a:lnTo>
                    <a:pt x="143" y="797"/>
                  </a:lnTo>
                  <a:lnTo>
                    <a:pt x="137" y="792"/>
                  </a:lnTo>
                  <a:lnTo>
                    <a:pt x="130" y="787"/>
                  </a:lnTo>
                  <a:lnTo>
                    <a:pt x="126" y="785"/>
                  </a:lnTo>
                  <a:lnTo>
                    <a:pt x="124" y="783"/>
                  </a:lnTo>
                  <a:lnTo>
                    <a:pt x="120" y="778"/>
                  </a:lnTo>
                  <a:lnTo>
                    <a:pt x="118" y="773"/>
                  </a:lnTo>
                  <a:lnTo>
                    <a:pt x="111" y="762"/>
                  </a:lnTo>
                  <a:lnTo>
                    <a:pt x="108" y="759"/>
                  </a:lnTo>
                  <a:lnTo>
                    <a:pt x="82" y="708"/>
                  </a:lnTo>
                  <a:lnTo>
                    <a:pt x="82" y="703"/>
                  </a:lnTo>
                  <a:lnTo>
                    <a:pt x="82" y="699"/>
                  </a:lnTo>
                  <a:lnTo>
                    <a:pt x="83" y="681"/>
                  </a:lnTo>
                  <a:lnTo>
                    <a:pt x="65" y="595"/>
                  </a:lnTo>
                  <a:lnTo>
                    <a:pt x="61" y="587"/>
                  </a:lnTo>
                  <a:lnTo>
                    <a:pt x="61" y="587"/>
                  </a:lnTo>
                  <a:lnTo>
                    <a:pt x="61" y="582"/>
                  </a:lnTo>
                  <a:lnTo>
                    <a:pt x="63" y="581"/>
                  </a:lnTo>
                  <a:lnTo>
                    <a:pt x="67" y="580"/>
                  </a:lnTo>
                  <a:lnTo>
                    <a:pt x="90" y="573"/>
                  </a:lnTo>
                  <a:lnTo>
                    <a:pt x="93" y="568"/>
                  </a:lnTo>
                  <a:lnTo>
                    <a:pt x="94" y="563"/>
                  </a:lnTo>
                  <a:lnTo>
                    <a:pt x="112" y="513"/>
                  </a:lnTo>
                  <a:lnTo>
                    <a:pt x="127" y="473"/>
                  </a:lnTo>
                  <a:lnTo>
                    <a:pt x="138" y="453"/>
                  </a:lnTo>
                  <a:lnTo>
                    <a:pt x="141" y="450"/>
                  </a:lnTo>
                  <a:lnTo>
                    <a:pt x="143" y="449"/>
                  </a:lnTo>
                  <a:lnTo>
                    <a:pt x="169" y="435"/>
                  </a:lnTo>
                  <a:lnTo>
                    <a:pt x="178" y="431"/>
                  </a:lnTo>
                  <a:lnTo>
                    <a:pt x="181" y="430"/>
                  </a:lnTo>
                  <a:lnTo>
                    <a:pt x="186" y="429"/>
                  </a:lnTo>
                  <a:lnTo>
                    <a:pt x="190" y="427"/>
                  </a:lnTo>
                  <a:lnTo>
                    <a:pt x="192" y="426"/>
                  </a:lnTo>
                  <a:lnTo>
                    <a:pt x="195" y="424"/>
                  </a:lnTo>
                  <a:lnTo>
                    <a:pt x="208" y="411"/>
                  </a:lnTo>
                  <a:lnTo>
                    <a:pt x="210" y="407"/>
                  </a:lnTo>
                  <a:lnTo>
                    <a:pt x="210" y="405"/>
                  </a:lnTo>
                  <a:lnTo>
                    <a:pt x="209" y="347"/>
                  </a:lnTo>
                  <a:lnTo>
                    <a:pt x="203" y="336"/>
                  </a:lnTo>
                  <a:lnTo>
                    <a:pt x="199" y="283"/>
                  </a:lnTo>
                  <a:lnTo>
                    <a:pt x="199" y="268"/>
                  </a:lnTo>
                  <a:close/>
                </a:path>
              </a:pathLst>
            </a:custGeom>
            <a:solidFill>
              <a:schemeClr val="accent4">
                <a:lumMod val="20000"/>
                <a:lumOff val="80000"/>
              </a:schemeClr>
            </a:solidFill>
            <a:ln w="5">
              <a:solidFill>
                <a:schemeClr val="bg2">
                  <a:lumMod val="40000"/>
                  <a:lumOff val="6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34" name="Freeform 10"/>
            <p:cNvSpPr>
              <a:spLocks/>
            </p:cNvSpPr>
            <p:nvPr/>
          </p:nvSpPr>
          <p:spPr bwMode="auto">
            <a:xfrm>
              <a:off x="851" y="1964"/>
              <a:ext cx="463" cy="562"/>
            </a:xfrm>
            <a:custGeom>
              <a:avLst/>
              <a:gdLst/>
              <a:ahLst/>
              <a:cxnLst>
                <a:cxn ang="0">
                  <a:pos x="191" y="523"/>
                </a:cxn>
                <a:cxn ang="0">
                  <a:pos x="51" y="444"/>
                </a:cxn>
                <a:cxn ang="0">
                  <a:pos x="32" y="432"/>
                </a:cxn>
                <a:cxn ang="0">
                  <a:pos x="0" y="432"/>
                </a:cxn>
                <a:cxn ang="0">
                  <a:pos x="0" y="250"/>
                </a:cxn>
                <a:cxn ang="0">
                  <a:pos x="11" y="189"/>
                </a:cxn>
                <a:cxn ang="0">
                  <a:pos x="15" y="135"/>
                </a:cxn>
                <a:cxn ang="0">
                  <a:pos x="13" y="116"/>
                </a:cxn>
                <a:cxn ang="0">
                  <a:pos x="21" y="111"/>
                </a:cxn>
                <a:cxn ang="0">
                  <a:pos x="48" y="63"/>
                </a:cxn>
                <a:cxn ang="0">
                  <a:pos x="56" y="33"/>
                </a:cxn>
                <a:cxn ang="0">
                  <a:pos x="63" y="25"/>
                </a:cxn>
                <a:cxn ang="0">
                  <a:pos x="100" y="3"/>
                </a:cxn>
                <a:cxn ang="0">
                  <a:pos x="104" y="1"/>
                </a:cxn>
                <a:cxn ang="0">
                  <a:pos x="145" y="0"/>
                </a:cxn>
                <a:cxn ang="0">
                  <a:pos x="149" y="1"/>
                </a:cxn>
                <a:cxn ang="0">
                  <a:pos x="155" y="8"/>
                </a:cxn>
                <a:cxn ang="0">
                  <a:pos x="167" y="36"/>
                </a:cxn>
                <a:cxn ang="0">
                  <a:pos x="197" y="70"/>
                </a:cxn>
                <a:cxn ang="0">
                  <a:pos x="198" y="74"/>
                </a:cxn>
                <a:cxn ang="0">
                  <a:pos x="196" y="93"/>
                </a:cxn>
                <a:cxn ang="0">
                  <a:pos x="242" y="109"/>
                </a:cxn>
                <a:cxn ang="0">
                  <a:pos x="268" y="106"/>
                </a:cxn>
                <a:cxn ang="0">
                  <a:pos x="275" y="105"/>
                </a:cxn>
                <a:cxn ang="0">
                  <a:pos x="294" y="114"/>
                </a:cxn>
                <a:cxn ang="0">
                  <a:pos x="299" y="115"/>
                </a:cxn>
                <a:cxn ang="0">
                  <a:pos x="374" y="121"/>
                </a:cxn>
                <a:cxn ang="0">
                  <a:pos x="382" y="118"/>
                </a:cxn>
                <a:cxn ang="0">
                  <a:pos x="384" y="112"/>
                </a:cxn>
                <a:cxn ang="0">
                  <a:pos x="388" y="109"/>
                </a:cxn>
                <a:cxn ang="0">
                  <a:pos x="391" y="108"/>
                </a:cxn>
                <a:cxn ang="0">
                  <a:pos x="424" y="112"/>
                </a:cxn>
                <a:cxn ang="0">
                  <a:pos x="426" y="114"/>
                </a:cxn>
                <a:cxn ang="0">
                  <a:pos x="462" y="162"/>
                </a:cxn>
                <a:cxn ang="0">
                  <a:pos x="463" y="170"/>
                </a:cxn>
                <a:cxn ang="0">
                  <a:pos x="460" y="184"/>
                </a:cxn>
                <a:cxn ang="0">
                  <a:pos x="448" y="182"/>
                </a:cxn>
                <a:cxn ang="0">
                  <a:pos x="433" y="170"/>
                </a:cxn>
                <a:cxn ang="0">
                  <a:pos x="424" y="158"/>
                </a:cxn>
                <a:cxn ang="0">
                  <a:pos x="403" y="153"/>
                </a:cxn>
                <a:cxn ang="0">
                  <a:pos x="373" y="170"/>
                </a:cxn>
                <a:cxn ang="0">
                  <a:pos x="355" y="219"/>
                </a:cxn>
                <a:cxn ang="0">
                  <a:pos x="359" y="235"/>
                </a:cxn>
                <a:cxn ang="0">
                  <a:pos x="362" y="241"/>
                </a:cxn>
                <a:cxn ang="0">
                  <a:pos x="366" y="244"/>
                </a:cxn>
                <a:cxn ang="0">
                  <a:pos x="382" y="360"/>
                </a:cxn>
                <a:cxn ang="0">
                  <a:pos x="338" y="399"/>
                </a:cxn>
                <a:cxn ang="0">
                  <a:pos x="258" y="422"/>
                </a:cxn>
                <a:cxn ang="0">
                  <a:pos x="242" y="421"/>
                </a:cxn>
                <a:cxn ang="0">
                  <a:pos x="240" y="418"/>
                </a:cxn>
                <a:cxn ang="0">
                  <a:pos x="235" y="420"/>
                </a:cxn>
                <a:cxn ang="0">
                  <a:pos x="216" y="433"/>
                </a:cxn>
                <a:cxn ang="0">
                  <a:pos x="215" y="435"/>
                </a:cxn>
                <a:cxn ang="0">
                  <a:pos x="223" y="464"/>
                </a:cxn>
                <a:cxn ang="0">
                  <a:pos x="244" y="494"/>
                </a:cxn>
                <a:cxn ang="0">
                  <a:pos x="258" y="541"/>
                </a:cxn>
                <a:cxn ang="0">
                  <a:pos x="263" y="562"/>
                </a:cxn>
              </a:cxnLst>
              <a:rect l="0" t="0" r="r" b="b"/>
              <a:pathLst>
                <a:path w="463" h="562">
                  <a:moveTo>
                    <a:pt x="263" y="562"/>
                  </a:moveTo>
                  <a:lnTo>
                    <a:pt x="191" y="523"/>
                  </a:lnTo>
                  <a:lnTo>
                    <a:pt x="162" y="506"/>
                  </a:lnTo>
                  <a:lnTo>
                    <a:pt x="51" y="444"/>
                  </a:lnTo>
                  <a:lnTo>
                    <a:pt x="33" y="432"/>
                  </a:lnTo>
                  <a:lnTo>
                    <a:pt x="32" y="432"/>
                  </a:lnTo>
                  <a:lnTo>
                    <a:pt x="9" y="432"/>
                  </a:lnTo>
                  <a:lnTo>
                    <a:pt x="0" y="432"/>
                  </a:lnTo>
                  <a:lnTo>
                    <a:pt x="1" y="415"/>
                  </a:lnTo>
                  <a:lnTo>
                    <a:pt x="0" y="250"/>
                  </a:lnTo>
                  <a:lnTo>
                    <a:pt x="9" y="193"/>
                  </a:lnTo>
                  <a:lnTo>
                    <a:pt x="11" y="189"/>
                  </a:lnTo>
                  <a:lnTo>
                    <a:pt x="19" y="146"/>
                  </a:lnTo>
                  <a:lnTo>
                    <a:pt x="15" y="135"/>
                  </a:lnTo>
                  <a:lnTo>
                    <a:pt x="11" y="117"/>
                  </a:lnTo>
                  <a:lnTo>
                    <a:pt x="13" y="116"/>
                  </a:lnTo>
                  <a:lnTo>
                    <a:pt x="17" y="115"/>
                  </a:lnTo>
                  <a:lnTo>
                    <a:pt x="21" y="111"/>
                  </a:lnTo>
                  <a:lnTo>
                    <a:pt x="25" y="106"/>
                  </a:lnTo>
                  <a:lnTo>
                    <a:pt x="48" y="63"/>
                  </a:lnTo>
                  <a:lnTo>
                    <a:pt x="55" y="39"/>
                  </a:lnTo>
                  <a:lnTo>
                    <a:pt x="56" y="33"/>
                  </a:lnTo>
                  <a:lnTo>
                    <a:pt x="59" y="31"/>
                  </a:lnTo>
                  <a:lnTo>
                    <a:pt x="63" y="25"/>
                  </a:lnTo>
                  <a:lnTo>
                    <a:pt x="74" y="18"/>
                  </a:lnTo>
                  <a:lnTo>
                    <a:pt x="100" y="3"/>
                  </a:lnTo>
                  <a:lnTo>
                    <a:pt x="101" y="2"/>
                  </a:lnTo>
                  <a:lnTo>
                    <a:pt x="104" y="1"/>
                  </a:lnTo>
                  <a:lnTo>
                    <a:pt x="109" y="1"/>
                  </a:lnTo>
                  <a:lnTo>
                    <a:pt x="145" y="0"/>
                  </a:lnTo>
                  <a:lnTo>
                    <a:pt x="148" y="0"/>
                  </a:lnTo>
                  <a:lnTo>
                    <a:pt x="149" y="1"/>
                  </a:lnTo>
                  <a:lnTo>
                    <a:pt x="152" y="6"/>
                  </a:lnTo>
                  <a:lnTo>
                    <a:pt x="155" y="8"/>
                  </a:lnTo>
                  <a:lnTo>
                    <a:pt x="157" y="14"/>
                  </a:lnTo>
                  <a:lnTo>
                    <a:pt x="167" y="36"/>
                  </a:lnTo>
                  <a:lnTo>
                    <a:pt x="193" y="67"/>
                  </a:lnTo>
                  <a:lnTo>
                    <a:pt x="197" y="70"/>
                  </a:lnTo>
                  <a:lnTo>
                    <a:pt x="198" y="72"/>
                  </a:lnTo>
                  <a:lnTo>
                    <a:pt x="198" y="74"/>
                  </a:lnTo>
                  <a:lnTo>
                    <a:pt x="198" y="90"/>
                  </a:lnTo>
                  <a:lnTo>
                    <a:pt x="196" y="93"/>
                  </a:lnTo>
                  <a:lnTo>
                    <a:pt x="210" y="106"/>
                  </a:lnTo>
                  <a:lnTo>
                    <a:pt x="242" y="109"/>
                  </a:lnTo>
                  <a:lnTo>
                    <a:pt x="245" y="109"/>
                  </a:lnTo>
                  <a:lnTo>
                    <a:pt x="268" y="106"/>
                  </a:lnTo>
                  <a:lnTo>
                    <a:pt x="271" y="106"/>
                  </a:lnTo>
                  <a:lnTo>
                    <a:pt x="275" y="105"/>
                  </a:lnTo>
                  <a:lnTo>
                    <a:pt x="276" y="104"/>
                  </a:lnTo>
                  <a:lnTo>
                    <a:pt x="294" y="114"/>
                  </a:lnTo>
                  <a:lnTo>
                    <a:pt x="295" y="114"/>
                  </a:lnTo>
                  <a:lnTo>
                    <a:pt x="299" y="115"/>
                  </a:lnTo>
                  <a:lnTo>
                    <a:pt x="373" y="122"/>
                  </a:lnTo>
                  <a:lnTo>
                    <a:pt x="374" y="121"/>
                  </a:lnTo>
                  <a:lnTo>
                    <a:pt x="378" y="120"/>
                  </a:lnTo>
                  <a:lnTo>
                    <a:pt x="382" y="118"/>
                  </a:lnTo>
                  <a:lnTo>
                    <a:pt x="382" y="117"/>
                  </a:lnTo>
                  <a:lnTo>
                    <a:pt x="384" y="112"/>
                  </a:lnTo>
                  <a:lnTo>
                    <a:pt x="385" y="110"/>
                  </a:lnTo>
                  <a:lnTo>
                    <a:pt x="388" y="109"/>
                  </a:lnTo>
                  <a:lnTo>
                    <a:pt x="389" y="108"/>
                  </a:lnTo>
                  <a:lnTo>
                    <a:pt x="391" y="108"/>
                  </a:lnTo>
                  <a:lnTo>
                    <a:pt x="419" y="111"/>
                  </a:lnTo>
                  <a:lnTo>
                    <a:pt x="424" y="112"/>
                  </a:lnTo>
                  <a:lnTo>
                    <a:pt x="425" y="112"/>
                  </a:lnTo>
                  <a:lnTo>
                    <a:pt x="426" y="114"/>
                  </a:lnTo>
                  <a:lnTo>
                    <a:pt x="428" y="116"/>
                  </a:lnTo>
                  <a:lnTo>
                    <a:pt x="462" y="162"/>
                  </a:lnTo>
                  <a:lnTo>
                    <a:pt x="463" y="164"/>
                  </a:lnTo>
                  <a:lnTo>
                    <a:pt x="463" y="170"/>
                  </a:lnTo>
                  <a:lnTo>
                    <a:pt x="463" y="175"/>
                  </a:lnTo>
                  <a:lnTo>
                    <a:pt x="460" y="184"/>
                  </a:lnTo>
                  <a:lnTo>
                    <a:pt x="450" y="183"/>
                  </a:lnTo>
                  <a:lnTo>
                    <a:pt x="448" y="182"/>
                  </a:lnTo>
                  <a:lnTo>
                    <a:pt x="446" y="181"/>
                  </a:lnTo>
                  <a:lnTo>
                    <a:pt x="433" y="170"/>
                  </a:lnTo>
                  <a:lnTo>
                    <a:pt x="426" y="160"/>
                  </a:lnTo>
                  <a:lnTo>
                    <a:pt x="424" y="158"/>
                  </a:lnTo>
                  <a:lnTo>
                    <a:pt x="422" y="157"/>
                  </a:lnTo>
                  <a:lnTo>
                    <a:pt x="403" y="153"/>
                  </a:lnTo>
                  <a:lnTo>
                    <a:pt x="389" y="158"/>
                  </a:lnTo>
                  <a:lnTo>
                    <a:pt x="373" y="170"/>
                  </a:lnTo>
                  <a:lnTo>
                    <a:pt x="370" y="174"/>
                  </a:lnTo>
                  <a:lnTo>
                    <a:pt x="355" y="219"/>
                  </a:lnTo>
                  <a:lnTo>
                    <a:pt x="355" y="225"/>
                  </a:lnTo>
                  <a:lnTo>
                    <a:pt x="359" y="235"/>
                  </a:lnTo>
                  <a:lnTo>
                    <a:pt x="360" y="237"/>
                  </a:lnTo>
                  <a:lnTo>
                    <a:pt x="362" y="241"/>
                  </a:lnTo>
                  <a:lnTo>
                    <a:pt x="364" y="242"/>
                  </a:lnTo>
                  <a:lnTo>
                    <a:pt x="366" y="244"/>
                  </a:lnTo>
                  <a:lnTo>
                    <a:pt x="366" y="247"/>
                  </a:lnTo>
                  <a:lnTo>
                    <a:pt x="382" y="360"/>
                  </a:lnTo>
                  <a:lnTo>
                    <a:pt x="354" y="394"/>
                  </a:lnTo>
                  <a:lnTo>
                    <a:pt x="338" y="399"/>
                  </a:lnTo>
                  <a:lnTo>
                    <a:pt x="286" y="415"/>
                  </a:lnTo>
                  <a:lnTo>
                    <a:pt x="258" y="422"/>
                  </a:lnTo>
                  <a:lnTo>
                    <a:pt x="254" y="422"/>
                  </a:lnTo>
                  <a:lnTo>
                    <a:pt x="242" y="421"/>
                  </a:lnTo>
                  <a:lnTo>
                    <a:pt x="242" y="420"/>
                  </a:lnTo>
                  <a:lnTo>
                    <a:pt x="240" y="418"/>
                  </a:lnTo>
                  <a:lnTo>
                    <a:pt x="239" y="418"/>
                  </a:lnTo>
                  <a:lnTo>
                    <a:pt x="235" y="420"/>
                  </a:lnTo>
                  <a:lnTo>
                    <a:pt x="222" y="427"/>
                  </a:lnTo>
                  <a:lnTo>
                    <a:pt x="216" y="433"/>
                  </a:lnTo>
                  <a:lnTo>
                    <a:pt x="215" y="433"/>
                  </a:lnTo>
                  <a:lnTo>
                    <a:pt x="215" y="435"/>
                  </a:lnTo>
                  <a:lnTo>
                    <a:pt x="214" y="439"/>
                  </a:lnTo>
                  <a:lnTo>
                    <a:pt x="223" y="464"/>
                  </a:lnTo>
                  <a:lnTo>
                    <a:pt x="234" y="487"/>
                  </a:lnTo>
                  <a:lnTo>
                    <a:pt x="244" y="494"/>
                  </a:lnTo>
                  <a:lnTo>
                    <a:pt x="248" y="496"/>
                  </a:lnTo>
                  <a:lnTo>
                    <a:pt x="258" y="541"/>
                  </a:lnTo>
                  <a:lnTo>
                    <a:pt x="262" y="559"/>
                  </a:lnTo>
                  <a:lnTo>
                    <a:pt x="263" y="562"/>
                  </a:lnTo>
                  <a:close/>
                </a:path>
              </a:pathLst>
            </a:custGeom>
            <a:solidFill>
              <a:schemeClr val="accent4">
                <a:lumMod val="50000"/>
              </a:schemeClr>
            </a:solidFill>
            <a:ln w="5">
              <a:solidFill>
                <a:schemeClr val="bg2">
                  <a:lumMod val="40000"/>
                  <a:lumOff val="6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36" name="Freeform 12"/>
            <p:cNvSpPr>
              <a:spLocks/>
            </p:cNvSpPr>
            <p:nvPr/>
          </p:nvSpPr>
          <p:spPr bwMode="auto">
            <a:xfrm>
              <a:off x="847" y="1700"/>
              <a:ext cx="416" cy="381"/>
            </a:xfrm>
            <a:custGeom>
              <a:avLst/>
              <a:gdLst/>
              <a:ahLst/>
              <a:cxnLst>
                <a:cxn ang="0">
                  <a:pos x="275" y="370"/>
                </a:cxn>
                <a:cxn ang="0">
                  <a:pos x="246" y="373"/>
                </a:cxn>
                <a:cxn ang="0">
                  <a:pos x="202" y="354"/>
                </a:cxn>
                <a:cxn ang="0">
                  <a:pos x="201" y="334"/>
                </a:cxn>
                <a:cxn ang="0">
                  <a:pos x="161" y="278"/>
                </a:cxn>
                <a:cxn ang="0">
                  <a:pos x="153" y="265"/>
                </a:cxn>
                <a:cxn ang="0">
                  <a:pos x="113" y="265"/>
                </a:cxn>
                <a:cxn ang="0">
                  <a:pos x="104" y="267"/>
                </a:cxn>
                <a:cxn ang="0">
                  <a:pos x="63" y="295"/>
                </a:cxn>
                <a:cxn ang="0">
                  <a:pos x="52" y="327"/>
                </a:cxn>
                <a:cxn ang="0">
                  <a:pos x="21" y="379"/>
                </a:cxn>
                <a:cxn ang="0">
                  <a:pos x="10" y="366"/>
                </a:cxn>
                <a:cxn ang="0">
                  <a:pos x="0" y="332"/>
                </a:cxn>
                <a:cxn ang="0">
                  <a:pos x="65" y="238"/>
                </a:cxn>
                <a:cxn ang="0">
                  <a:pos x="88" y="163"/>
                </a:cxn>
                <a:cxn ang="0">
                  <a:pos x="112" y="156"/>
                </a:cxn>
                <a:cxn ang="0">
                  <a:pos x="120" y="152"/>
                </a:cxn>
                <a:cxn ang="0">
                  <a:pos x="176" y="79"/>
                </a:cxn>
                <a:cxn ang="0">
                  <a:pos x="190" y="44"/>
                </a:cxn>
                <a:cxn ang="0">
                  <a:pos x="189" y="33"/>
                </a:cxn>
                <a:cxn ang="0">
                  <a:pos x="190" y="24"/>
                </a:cxn>
                <a:cxn ang="0">
                  <a:pos x="197" y="8"/>
                </a:cxn>
                <a:cxn ang="0">
                  <a:pos x="220" y="6"/>
                </a:cxn>
                <a:cxn ang="0">
                  <a:pos x="269" y="64"/>
                </a:cxn>
                <a:cxn ang="0">
                  <a:pos x="280" y="81"/>
                </a:cxn>
                <a:cxn ang="0">
                  <a:pos x="282" y="88"/>
                </a:cxn>
                <a:cxn ang="0">
                  <a:pos x="290" y="93"/>
                </a:cxn>
                <a:cxn ang="0">
                  <a:pos x="305" y="92"/>
                </a:cxn>
                <a:cxn ang="0">
                  <a:pos x="344" y="76"/>
                </a:cxn>
                <a:cxn ang="0">
                  <a:pos x="358" y="74"/>
                </a:cxn>
                <a:cxn ang="0">
                  <a:pos x="380" y="75"/>
                </a:cxn>
                <a:cxn ang="0">
                  <a:pos x="401" y="86"/>
                </a:cxn>
                <a:cxn ang="0">
                  <a:pos x="416" y="127"/>
                </a:cxn>
                <a:cxn ang="0">
                  <a:pos x="414" y="134"/>
                </a:cxn>
                <a:cxn ang="0">
                  <a:pos x="393" y="154"/>
                </a:cxn>
                <a:cxn ang="0">
                  <a:pos x="384" y="158"/>
                </a:cxn>
                <a:cxn ang="0">
                  <a:pos x="376" y="156"/>
                </a:cxn>
                <a:cxn ang="0">
                  <a:pos x="350" y="158"/>
                </a:cxn>
                <a:cxn ang="0">
                  <a:pos x="309" y="177"/>
                </a:cxn>
                <a:cxn ang="0">
                  <a:pos x="305" y="186"/>
                </a:cxn>
                <a:cxn ang="0">
                  <a:pos x="310" y="204"/>
                </a:cxn>
                <a:cxn ang="0">
                  <a:pos x="320" y="208"/>
                </a:cxn>
                <a:cxn ang="0">
                  <a:pos x="328" y="217"/>
                </a:cxn>
                <a:cxn ang="0">
                  <a:pos x="339" y="283"/>
                </a:cxn>
                <a:cxn ang="0">
                  <a:pos x="305" y="342"/>
                </a:cxn>
              </a:cxnLst>
              <a:rect l="0" t="0" r="r" b="b"/>
              <a:pathLst>
                <a:path w="416" h="381">
                  <a:moveTo>
                    <a:pt x="280" y="368"/>
                  </a:moveTo>
                  <a:lnTo>
                    <a:pt x="279" y="369"/>
                  </a:lnTo>
                  <a:lnTo>
                    <a:pt x="275" y="370"/>
                  </a:lnTo>
                  <a:lnTo>
                    <a:pt x="272" y="370"/>
                  </a:lnTo>
                  <a:lnTo>
                    <a:pt x="249" y="373"/>
                  </a:lnTo>
                  <a:lnTo>
                    <a:pt x="246" y="373"/>
                  </a:lnTo>
                  <a:lnTo>
                    <a:pt x="214" y="370"/>
                  </a:lnTo>
                  <a:lnTo>
                    <a:pt x="200" y="357"/>
                  </a:lnTo>
                  <a:lnTo>
                    <a:pt x="202" y="354"/>
                  </a:lnTo>
                  <a:lnTo>
                    <a:pt x="202" y="338"/>
                  </a:lnTo>
                  <a:lnTo>
                    <a:pt x="202" y="336"/>
                  </a:lnTo>
                  <a:lnTo>
                    <a:pt x="201" y="334"/>
                  </a:lnTo>
                  <a:lnTo>
                    <a:pt x="197" y="331"/>
                  </a:lnTo>
                  <a:lnTo>
                    <a:pt x="171" y="300"/>
                  </a:lnTo>
                  <a:lnTo>
                    <a:pt x="161" y="278"/>
                  </a:lnTo>
                  <a:lnTo>
                    <a:pt x="159" y="272"/>
                  </a:lnTo>
                  <a:lnTo>
                    <a:pt x="156" y="270"/>
                  </a:lnTo>
                  <a:lnTo>
                    <a:pt x="153" y="265"/>
                  </a:lnTo>
                  <a:lnTo>
                    <a:pt x="152" y="264"/>
                  </a:lnTo>
                  <a:lnTo>
                    <a:pt x="149" y="264"/>
                  </a:lnTo>
                  <a:lnTo>
                    <a:pt x="113" y="265"/>
                  </a:lnTo>
                  <a:lnTo>
                    <a:pt x="108" y="265"/>
                  </a:lnTo>
                  <a:lnTo>
                    <a:pt x="105" y="266"/>
                  </a:lnTo>
                  <a:lnTo>
                    <a:pt x="104" y="267"/>
                  </a:lnTo>
                  <a:lnTo>
                    <a:pt x="78" y="282"/>
                  </a:lnTo>
                  <a:lnTo>
                    <a:pt x="67" y="289"/>
                  </a:lnTo>
                  <a:lnTo>
                    <a:pt x="63" y="295"/>
                  </a:lnTo>
                  <a:lnTo>
                    <a:pt x="60" y="297"/>
                  </a:lnTo>
                  <a:lnTo>
                    <a:pt x="59" y="303"/>
                  </a:lnTo>
                  <a:lnTo>
                    <a:pt x="52" y="327"/>
                  </a:lnTo>
                  <a:lnTo>
                    <a:pt x="29" y="370"/>
                  </a:lnTo>
                  <a:lnTo>
                    <a:pt x="25" y="375"/>
                  </a:lnTo>
                  <a:lnTo>
                    <a:pt x="21" y="379"/>
                  </a:lnTo>
                  <a:lnTo>
                    <a:pt x="17" y="380"/>
                  </a:lnTo>
                  <a:lnTo>
                    <a:pt x="15" y="381"/>
                  </a:lnTo>
                  <a:lnTo>
                    <a:pt x="10" y="366"/>
                  </a:lnTo>
                  <a:lnTo>
                    <a:pt x="5" y="350"/>
                  </a:lnTo>
                  <a:lnTo>
                    <a:pt x="1" y="338"/>
                  </a:lnTo>
                  <a:lnTo>
                    <a:pt x="0" y="332"/>
                  </a:lnTo>
                  <a:lnTo>
                    <a:pt x="24" y="298"/>
                  </a:lnTo>
                  <a:lnTo>
                    <a:pt x="48" y="266"/>
                  </a:lnTo>
                  <a:lnTo>
                    <a:pt x="65" y="238"/>
                  </a:lnTo>
                  <a:lnTo>
                    <a:pt x="83" y="166"/>
                  </a:lnTo>
                  <a:lnTo>
                    <a:pt x="83" y="165"/>
                  </a:lnTo>
                  <a:lnTo>
                    <a:pt x="88" y="163"/>
                  </a:lnTo>
                  <a:lnTo>
                    <a:pt x="99" y="158"/>
                  </a:lnTo>
                  <a:lnTo>
                    <a:pt x="102" y="157"/>
                  </a:lnTo>
                  <a:lnTo>
                    <a:pt x="112" y="156"/>
                  </a:lnTo>
                  <a:lnTo>
                    <a:pt x="117" y="154"/>
                  </a:lnTo>
                  <a:lnTo>
                    <a:pt x="118" y="153"/>
                  </a:lnTo>
                  <a:lnTo>
                    <a:pt x="120" y="152"/>
                  </a:lnTo>
                  <a:lnTo>
                    <a:pt x="123" y="150"/>
                  </a:lnTo>
                  <a:lnTo>
                    <a:pt x="166" y="96"/>
                  </a:lnTo>
                  <a:lnTo>
                    <a:pt x="176" y="79"/>
                  </a:lnTo>
                  <a:lnTo>
                    <a:pt x="188" y="52"/>
                  </a:lnTo>
                  <a:lnTo>
                    <a:pt x="190" y="48"/>
                  </a:lnTo>
                  <a:lnTo>
                    <a:pt x="190" y="44"/>
                  </a:lnTo>
                  <a:lnTo>
                    <a:pt x="190" y="39"/>
                  </a:lnTo>
                  <a:lnTo>
                    <a:pt x="190" y="38"/>
                  </a:lnTo>
                  <a:lnTo>
                    <a:pt x="189" y="33"/>
                  </a:lnTo>
                  <a:lnTo>
                    <a:pt x="189" y="32"/>
                  </a:lnTo>
                  <a:lnTo>
                    <a:pt x="190" y="27"/>
                  </a:lnTo>
                  <a:lnTo>
                    <a:pt x="190" y="24"/>
                  </a:lnTo>
                  <a:lnTo>
                    <a:pt x="191" y="21"/>
                  </a:lnTo>
                  <a:lnTo>
                    <a:pt x="196" y="12"/>
                  </a:lnTo>
                  <a:lnTo>
                    <a:pt x="197" y="8"/>
                  </a:lnTo>
                  <a:lnTo>
                    <a:pt x="200" y="4"/>
                  </a:lnTo>
                  <a:lnTo>
                    <a:pt x="203" y="0"/>
                  </a:lnTo>
                  <a:lnTo>
                    <a:pt x="220" y="6"/>
                  </a:lnTo>
                  <a:lnTo>
                    <a:pt x="232" y="12"/>
                  </a:lnTo>
                  <a:lnTo>
                    <a:pt x="230" y="22"/>
                  </a:lnTo>
                  <a:lnTo>
                    <a:pt x="269" y="64"/>
                  </a:lnTo>
                  <a:lnTo>
                    <a:pt x="281" y="74"/>
                  </a:lnTo>
                  <a:lnTo>
                    <a:pt x="280" y="78"/>
                  </a:lnTo>
                  <a:lnTo>
                    <a:pt x="280" y="81"/>
                  </a:lnTo>
                  <a:lnTo>
                    <a:pt x="281" y="86"/>
                  </a:lnTo>
                  <a:lnTo>
                    <a:pt x="281" y="87"/>
                  </a:lnTo>
                  <a:lnTo>
                    <a:pt x="282" y="88"/>
                  </a:lnTo>
                  <a:lnTo>
                    <a:pt x="285" y="91"/>
                  </a:lnTo>
                  <a:lnTo>
                    <a:pt x="287" y="92"/>
                  </a:lnTo>
                  <a:lnTo>
                    <a:pt x="290" y="93"/>
                  </a:lnTo>
                  <a:lnTo>
                    <a:pt x="293" y="94"/>
                  </a:lnTo>
                  <a:lnTo>
                    <a:pt x="302" y="93"/>
                  </a:lnTo>
                  <a:lnTo>
                    <a:pt x="305" y="92"/>
                  </a:lnTo>
                  <a:lnTo>
                    <a:pt x="326" y="87"/>
                  </a:lnTo>
                  <a:lnTo>
                    <a:pt x="342" y="78"/>
                  </a:lnTo>
                  <a:lnTo>
                    <a:pt x="344" y="76"/>
                  </a:lnTo>
                  <a:lnTo>
                    <a:pt x="345" y="76"/>
                  </a:lnTo>
                  <a:lnTo>
                    <a:pt x="347" y="75"/>
                  </a:lnTo>
                  <a:lnTo>
                    <a:pt x="358" y="74"/>
                  </a:lnTo>
                  <a:lnTo>
                    <a:pt x="364" y="74"/>
                  </a:lnTo>
                  <a:lnTo>
                    <a:pt x="377" y="75"/>
                  </a:lnTo>
                  <a:lnTo>
                    <a:pt x="380" y="75"/>
                  </a:lnTo>
                  <a:lnTo>
                    <a:pt x="398" y="82"/>
                  </a:lnTo>
                  <a:lnTo>
                    <a:pt x="400" y="85"/>
                  </a:lnTo>
                  <a:lnTo>
                    <a:pt x="401" y="86"/>
                  </a:lnTo>
                  <a:lnTo>
                    <a:pt x="411" y="100"/>
                  </a:lnTo>
                  <a:lnTo>
                    <a:pt x="416" y="122"/>
                  </a:lnTo>
                  <a:lnTo>
                    <a:pt x="416" y="127"/>
                  </a:lnTo>
                  <a:lnTo>
                    <a:pt x="416" y="129"/>
                  </a:lnTo>
                  <a:lnTo>
                    <a:pt x="416" y="130"/>
                  </a:lnTo>
                  <a:lnTo>
                    <a:pt x="414" y="134"/>
                  </a:lnTo>
                  <a:lnTo>
                    <a:pt x="398" y="151"/>
                  </a:lnTo>
                  <a:lnTo>
                    <a:pt x="395" y="153"/>
                  </a:lnTo>
                  <a:lnTo>
                    <a:pt x="393" y="154"/>
                  </a:lnTo>
                  <a:lnTo>
                    <a:pt x="388" y="158"/>
                  </a:lnTo>
                  <a:lnTo>
                    <a:pt x="387" y="158"/>
                  </a:lnTo>
                  <a:lnTo>
                    <a:pt x="384" y="158"/>
                  </a:lnTo>
                  <a:lnTo>
                    <a:pt x="381" y="158"/>
                  </a:lnTo>
                  <a:lnTo>
                    <a:pt x="378" y="158"/>
                  </a:lnTo>
                  <a:lnTo>
                    <a:pt x="376" y="156"/>
                  </a:lnTo>
                  <a:lnTo>
                    <a:pt x="375" y="156"/>
                  </a:lnTo>
                  <a:lnTo>
                    <a:pt x="370" y="156"/>
                  </a:lnTo>
                  <a:lnTo>
                    <a:pt x="350" y="158"/>
                  </a:lnTo>
                  <a:lnTo>
                    <a:pt x="347" y="159"/>
                  </a:lnTo>
                  <a:lnTo>
                    <a:pt x="312" y="175"/>
                  </a:lnTo>
                  <a:lnTo>
                    <a:pt x="309" y="177"/>
                  </a:lnTo>
                  <a:lnTo>
                    <a:pt x="308" y="178"/>
                  </a:lnTo>
                  <a:lnTo>
                    <a:pt x="306" y="180"/>
                  </a:lnTo>
                  <a:lnTo>
                    <a:pt x="305" y="186"/>
                  </a:lnTo>
                  <a:lnTo>
                    <a:pt x="303" y="196"/>
                  </a:lnTo>
                  <a:lnTo>
                    <a:pt x="304" y="200"/>
                  </a:lnTo>
                  <a:lnTo>
                    <a:pt x="310" y="204"/>
                  </a:lnTo>
                  <a:lnTo>
                    <a:pt x="312" y="206"/>
                  </a:lnTo>
                  <a:lnTo>
                    <a:pt x="316" y="207"/>
                  </a:lnTo>
                  <a:lnTo>
                    <a:pt x="320" y="208"/>
                  </a:lnTo>
                  <a:lnTo>
                    <a:pt x="326" y="211"/>
                  </a:lnTo>
                  <a:lnTo>
                    <a:pt x="326" y="212"/>
                  </a:lnTo>
                  <a:lnTo>
                    <a:pt x="328" y="217"/>
                  </a:lnTo>
                  <a:lnTo>
                    <a:pt x="332" y="223"/>
                  </a:lnTo>
                  <a:lnTo>
                    <a:pt x="336" y="241"/>
                  </a:lnTo>
                  <a:lnTo>
                    <a:pt x="339" y="283"/>
                  </a:lnTo>
                  <a:lnTo>
                    <a:pt x="330" y="306"/>
                  </a:lnTo>
                  <a:lnTo>
                    <a:pt x="328" y="309"/>
                  </a:lnTo>
                  <a:lnTo>
                    <a:pt x="305" y="342"/>
                  </a:lnTo>
                  <a:lnTo>
                    <a:pt x="299" y="349"/>
                  </a:lnTo>
                  <a:lnTo>
                    <a:pt x="280" y="368"/>
                  </a:lnTo>
                  <a:close/>
                </a:path>
              </a:pathLst>
            </a:custGeom>
            <a:solidFill>
              <a:schemeClr val="accent4"/>
            </a:solidFill>
            <a:ln w="5">
              <a:solidFill>
                <a:schemeClr val="bg2">
                  <a:lumMod val="40000"/>
                  <a:lumOff val="6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15" name="TextBox 14"/>
          <p:cNvSpPr txBox="1"/>
          <p:nvPr/>
        </p:nvSpPr>
        <p:spPr>
          <a:xfrm>
            <a:off x="4495800" y="2362200"/>
            <a:ext cx="990600" cy="923330"/>
          </a:xfrm>
          <a:prstGeom prst="rect">
            <a:avLst/>
          </a:prstGeom>
          <a:noFill/>
          <a:ln>
            <a:noFill/>
          </a:ln>
        </p:spPr>
        <p:txBody>
          <a:bodyPr wrap="square" rtlCol="0">
            <a:spAutoFit/>
          </a:bodyPr>
          <a:lstStyle/>
          <a:p>
            <a:pPr algn="ctr"/>
            <a:r>
              <a:rPr lang="en-US" dirty="0" smtClean="0">
                <a:solidFill>
                  <a:sysClr val="windowText" lastClr="000000"/>
                </a:solidFill>
                <a:latin typeface="+mn-lt"/>
              </a:rPr>
              <a:t>North Eastern</a:t>
            </a:r>
          </a:p>
          <a:p>
            <a:pPr algn="ctr"/>
            <a:r>
              <a:rPr lang="en-US" dirty="0" smtClean="0">
                <a:solidFill>
                  <a:sysClr val="windowText" lastClr="000000"/>
                </a:solidFill>
                <a:latin typeface="+mn-lt"/>
              </a:rPr>
              <a:t>0.9%</a:t>
            </a:r>
            <a:endParaRPr lang="en-US" dirty="0">
              <a:solidFill>
                <a:sysClr val="windowText" lastClr="000000"/>
              </a:solidFill>
              <a:latin typeface="+mn-lt"/>
            </a:endParaRPr>
          </a:p>
        </p:txBody>
      </p:sp>
      <p:sp>
        <p:nvSpPr>
          <p:cNvPr id="16" name="TextBox 15"/>
          <p:cNvSpPr txBox="1"/>
          <p:nvPr/>
        </p:nvSpPr>
        <p:spPr>
          <a:xfrm>
            <a:off x="3124200" y="1905000"/>
            <a:ext cx="1066800" cy="646331"/>
          </a:xfrm>
          <a:prstGeom prst="rect">
            <a:avLst/>
          </a:prstGeom>
          <a:noFill/>
          <a:ln>
            <a:noFill/>
          </a:ln>
        </p:spPr>
        <p:txBody>
          <a:bodyPr wrap="square" rtlCol="0">
            <a:spAutoFit/>
          </a:bodyPr>
          <a:lstStyle/>
          <a:p>
            <a:pPr algn="ctr"/>
            <a:r>
              <a:rPr lang="en-US" dirty="0" smtClean="0">
                <a:solidFill>
                  <a:schemeClr val="bg1"/>
                </a:solidFill>
                <a:latin typeface="+mn-lt"/>
              </a:rPr>
              <a:t>Eastern</a:t>
            </a:r>
          </a:p>
          <a:p>
            <a:pPr algn="ctr"/>
            <a:r>
              <a:rPr lang="en-US" dirty="0" smtClean="0">
                <a:solidFill>
                  <a:schemeClr val="bg1"/>
                </a:solidFill>
                <a:latin typeface="+mn-lt"/>
              </a:rPr>
              <a:t>3.5%</a:t>
            </a:r>
            <a:endParaRPr lang="en-US" dirty="0">
              <a:solidFill>
                <a:schemeClr val="bg1"/>
              </a:solidFill>
              <a:latin typeface="+mn-lt"/>
            </a:endParaRPr>
          </a:p>
        </p:txBody>
      </p:sp>
      <p:sp>
        <p:nvSpPr>
          <p:cNvPr id="17" name="TextBox 16"/>
          <p:cNvSpPr txBox="1"/>
          <p:nvPr/>
        </p:nvSpPr>
        <p:spPr>
          <a:xfrm>
            <a:off x="2133600" y="2590800"/>
            <a:ext cx="914400" cy="923330"/>
          </a:xfrm>
          <a:prstGeom prst="rect">
            <a:avLst/>
          </a:prstGeom>
          <a:noFill/>
          <a:ln>
            <a:noFill/>
          </a:ln>
        </p:spPr>
        <p:txBody>
          <a:bodyPr wrap="square" rtlCol="0">
            <a:spAutoFit/>
          </a:bodyPr>
          <a:lstStyle/>
          <a:p>
            <a:pPr algn="ctr"/>
            <a:r>
              <a:rPr lang="en-US" dirty="0" smtClean="0">
                <a:solidFill>
                  <a:schemeClr val="bg1"/>
                </a:solidFill>
                <a:latin typeface="+mn-lt"/>
              </a:rPr>
              <a:t>Rift Valley</a:t>
            </a:r>
          </a:p>
          <a:p>
            <a:pPr algn="ctr"/>
            <a:r>
              <a:rPr lang="en-US" dirty="0" smtClean="0">
                <a:solidFill>
                  <a:schemeClr val="bg1"/>
                </a:solidFill>
                <a:latin typeface="+mn-lt"/>
              </a:rPr>
              <a:t>4.7%</a:t>
            </a:r>
            <a:endParaRPr lang="en-US" dirty="0">
              <a:solidFill>
                <a:schemeClr val="bg1"/>
              </a:solidFill>
              <a:latin typeface="+mn-lt"/>
            </a:endParaRPr>
          </a:p>
        </p:txBody>
      </p:sp>
      <p:sp>
        <p:nvSpPr>
          <p:cNvPr id="18" name="TextBox 17"/>
          <p:cNvSpPr txBox="1"/>
          <p:nvPr/>
        </p:nvSpPr>
        <p:spPr>
          <a:xfrm>
            <a:off x="152400" y="4382869"/>
            <a:ext cx="990600" cy="646331"/>
          </a:xfrm>
          <a:prstGeom prst="rect">
            <a:avLst/>
          </a:prstGeom>
          <a:noFill/>
          <a:ln>
            <a:noFill/>
          </a:ln>
        </p:spPr>
        <p:txBody>
          <a:bodyPr wrap="square" rtlCol="0">
            <a:spAutoFit/>
          </a:bodyPr>
          <a:lstStyle/>
          <a:p>
            <a:pPr algn="ctr"/>
            <a:r>
              <a:rPr lang="en-US" dirty="0" smtClean="0">
                <a:solidFill>
                  <a:sysClr val="windowText" lastClr="000000"/>
                </a:solidFill>
                <a:latin typeface="+mn-lt"/>
              </a:rPr>
              <a:t>Nyanza</a:t>
            </a:r>
          </a:p>
          <a:p>
            <a:pPr algn="ctr"/>
            <a:r>
              <a:rPr lang="en-US" dirty="0" smtClean="0">
                <a:solidFill>
                  <a:sysClr val="windowText" lastClr="000000"/>
                </a:solidFill>
                <a:latin typeface="+mn-lt"/>
              </a:rPr>
              <a:t>13.9%</a:t>
            </a:r>
            <a:endParaRPr lang="en-US" dirty="0">
              <a:solidFill>
                <a:sysClr val="windowText" lastClr="000000"/>
              </a:solidFill>
              <a:latin typeface="+mn-lt"/>
            </a:endParaRPr>
          </a:p>
        </p:txBody>
      </p:sp>
      <p:sp>
        <p:nvSpPr>
          <p:cNvPr id="19" name="TextBox 18"/>
          <p:cNvSpPr txBox="1"/>
          <p:nvPr/>
        </p:nvSpPr>
        <p:spPr>
          <a:xfrm>
            <a:off x="381000" y="3048000"/>
            <a:ext cx="1143000" cy="646331"/>
          </a:xfrm>
          <a:prstGeom prst="rect">
            <a:avLst/>
          </a:prstGeom>
          <a:noFill/>
          <a:ln>
            <a:noFill/>
          </a:ln>
        </p:spPr>
        <p:txBody>
          <a:bodyPr wrap="square" rtlCol="0">
            <a:spAutoFit/>
          </a:bodyPr>
          <a:lstStyle/>
          <a:p>
            <a:pPr algn="ctr"/>
            <a:r>
              <a:rPr lang="en-US" dirty="0" smtClean="0">
                <a:solidFill>
                  <a:sysClr val="windowText" lastClr="000000"/>
                </a:solidFill>
                <a:latin typeface="+mn-lt"/>
              </a:rPr>
              <a:t>Western</a:t>
            </a:r>
          </a:p>
          <a:p>
            <a:pPr algn="ctr"/>
            <a:r>
              <a:rPr lang="en-US" dirty="0" smtClean="0">
                <a:solidFill>
                  <a:sysClr val="windowText" lastClr="000000"/>
                </a:solidFill>
                <a:latin typeface="+mn-lt"/>
              </a:rPr>
              <a:t>6.6%</a:t>
            </a:r>
            <a:endParaRPr lang="en-US" dirty="0">
              <a:solidFill>
                <a:sysClr val="windowText" lastClr="000000"/>
              </a:solidFill>
              <a:latin typeface="+mn-lt"/>
            </a:endParaRPr>
          </a:p>
        </p:txBody>
      </p:sp>
      <p:sp>
        <p:nvSpPr>
          <p:cNvPr id="20" name="TextBox 19"/>
          <p:cNvSpPr txBox="1"/>
          <p:nvPr/>
        </p:nvSpPr>
        <p:spPr>
          <a:xfrm>
            <a:off x="2590800" y="3962400"/>
            <a:ext cx="990600" cy="646331"/>
          </a:xfrm>
          <a:prstGeom prst="rect">
            <a:avLst/>
          </a:prstGeom>
          <a:noFill/>
          <a:ln>
            <a:noFill/>
          </a:ln>
        </p:spPr>
        <p:txBody>
          <a:bodyPr wrap="square" rtlCol="0">
            <a:spAutoFit/>
          </a:bodyPr>
          <a:lstStyle/>
          <a:p>
            <a:pPr algn="ctr"/>
            <a:r>
              <a:rPr lang="en-US" dirty="0" smtClean="0">
                <a:solidFill>
                  <a:schemeClr val="bg1"/>
                </a:solidFill>
                <a:latin typeface="+mn-lt"/>
              </a:rPr>
              <a:t>Central</a:t>
            </a:r>
          </a:p>
          <a:p>
            <a:pPr algn="ctr"/>
            <a:r>
              <a:rPr lang="en-US" dirty="0" smtClean="0">
                <a:solidFill>
                  <a:schemeClr val="bg1"/>
                </a:solidFill>
                <a:latin typeface="+mn-lt"/>
              </a:rPr>
              <a:t>4.6%</a:t>
            </a:r>
            <a:endParaRPr lang="en-US" dirty="0">
              <a:solidFill>
                <a:schemeClr val="bg1"/>
              </a:solidFill>
              <a:latin typeface="+mn-lt"/>
            </a:endParaRPr>
          </a:p>
        </p:txBody>
      </p:sp>
      <p:sp>
        <p:nvSpPr>
          <p:cNvPr id="21" name="TextBox 20"/>
          <p:cNvSpPr txBox="1"/>
          <p:nvPr/>
        </p:nvSpPr>
        <p:spPr>
          <a:xfrm>
            <a:off x="1524000" y="5410200"/>
            <a:ext cx="914400" cy="646331"/>
          </a:xfrm>
          <a:prstGeom prst="rect">
            <a:avLst/>
          </a:prstGeom>
          <a:noFill/>
          <a:ln>
            <a:noFill/>
          </a:ln>
        </p:spPr>
        <p:txBody>
          <a:bodyPr wrap="square" rtlCol="0">
            <a:spAutoFit/>
          </a:bodyPr>
          <a:lstStyle/>
          <a:p>
            <a:pPr algn="ctr"/>
            <a:r>
              <a:rPr lang="en-US" dirty="0" smtClean="0">
                <a:solidFill>
                  <a:sysClr val="windowText" lastClr="000000"/>
                </a:solidFill>
                <a:latin typeface="+mn-lt"/>
              </a:rPr>
              <a:t>Nairobi</a:t>
            </a:r>
          </a:p>
          <a:p>
            <a:pPr algn="ctr"/>
            <a:r>
              <a:rPr lang="en-US" dirty="0" smtClean="0">
                <a:solidFill>
                  <a:sysClr val="windowText" lastClr="000000"/>
                </a:solidFill>
                <a:latin typeface="+mn-lt"/>
              </a:rPr>
              <a:t>7.0%</a:t>
            </a:r>
            <a:endParaRPr lang="en-US" dirty="0">
              <a:solidFill>
                <a:sysClr val="windowText" lastClr="000000"/>
              </a:solidFill>
              <a:latin typeface="+mn-lt"/>
            </a:endParaRPr>
          </a:p>
        </p:txBody>
      </p:sp>
      <p:cxnSp>
        <p:nvCxnSpPr>
          <p:cNvPr id="23" name="Straight Connector 22"/>
          <p:cNvCxnSpPr/>
          <p:nvPr/>
        </p:nvCxnSpPr>
        <p:spPr>
          <a:xfrm flipV="1">
            <a:off x="2209800" y="4648200"/>
            <a:ext cx="762000" cy="76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191000" y="5029200"/>
            <a:ext cx="914400" cy="646331"/>
          </a:xfrm>
          <a:prstGeom prst="rect">
            <a:avLst/>
          </a:prstGeom>
          <a:noFill/>
          <a:ln>
            <a:noFill/>
          </a:ln>
        </p:spPr>
        <p:txBody>
          <a:bodyPr wrap="square" rtlCol="0">
            <a:spAutoFit/>
          </a:bodyPr>
          <a:lstStyle/>
          <a:p>
            <a:pPr algn="ctr"/>
            <a:r>
              <a:rPr lang="en-US" dirty="0" smtClean="0">
                <a:solidFill>
                  <a:schemeClr val="bg1"/>
                </a:solidFill>
                <a:latin typeface="+mn-lt"/>
              </a:rPr>
              <a:t>Coast</a:t>
            </a:r>
          </a:p>
          <a:p>
            <a:pPr algn="ctr"/>
            <a:r>
              <a:rPr lang="en-US" dirty="0" smtClean="0">
                <a:solidFill>
                  <a:schemeClr val="bg1"/>
                </a:solidFill>
                <a:latin typeface="+mn-lt"/>
              </a:rPr>
              <a:t>4.2%</a:t>
            </a:r>
            <a:endParaRPr lang="en-US" dirty="0">
              <a:solidFill>
                <a:schemeClr val="bg1"/>
              </a:solidFill>
              <a:latin typeface="+mn-lt"/>
            </a:endParaRPr>
          </a:p>
        </p:txBody>
      </p:sp>
      <p:sp>
        <p:nvSpPr>
          <p:cNvPr id="25" name="TextBox 24"/>
          <p:cNvSpPr txBox="1"/>
          <p:nvPr/>
        </p:nvSpPr>
        <p:spPr>
          <a:xfrm>
            <a:off x="6248400" y="2133600"/>
            <a:ext cx="2133600" cy="646331"/>
          </a:xfrm>
          <a:prstGeom prst="rect">
            <a:avLst/>
          </a:prstGeom>
          <a:noFill/>
        </p:spPr>
        <p:txBody>
          <a:bodyPr wrap="square" rtlCol="0">
            <a:spAutoFit/>
          </a:bodyPr>
          <a:lstStyle/>
          <a:p>
            <a:pPr algn="ctr"/>
            <a:r>
              <a:rPr lang="en-US" b="1" dirty="0" smtClean="0">
                <a:solidFill>
                  <a:sysClr val="windowText" lastClr="000000"/>
                </a:solidFill>
                <a:latin typeface="+mn-lt"/>
              </a:rPr>
              <a:t>National Average: </a:t>
            </a:r>
          </a:p>
          <a:p>
            <a:pPr algn="ctr"/>
            <a:r>
              <a:rPr lang="en-US" b="1" dirty="0" smtClean="0">
                <a:solidFill>
                  <a:sysClr val="windowText" lastClr="000000"/>
                </a:solidFill>
                <a:latin typeface="+mn-lt"/>
              </a:rPr>
              <a:t>6.3%</a:t>
            </a:r>
            <a:endParaRPr lang="en-US" b="1" dirty="0">
              <a:solidFill>
                <a:sysClr val="windowText" lastClr="000000"/>
              </a:solidFill>
              <a:latin typeface="+mn-lt"/>
            </a:endParaRPr>
          </a:p>
        </p:txBody>
      </p:sp>
      <p:cxnSp>
        <p:nvCxnSpPr>
          <p:cNvPr id="30" name="Straight Connector 29"/>
          <p:cNvCxnSpPr/>
          <p:nvPr/>
        </p:nvCxnSpPr>
        <p:spPr>
          <a:xfrm flipV="1">
            <a:off x="1066800" y="4343400"/>
            <a:ext cx="152400"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Rectangle 33"/>
          <p:cNvSpPr txBox="1">
            <a:spLocks noChangeArrowheads="1"/>
          </p:cNvSpPr>
          <p:nvPr/>
        </p:nvSpPr>
        <p:spPr bwMode="auto">
          <a:xfrm>
            <a:off x="0" y="1"/>
            <a:ext cx="9144000" cy="68579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a:defRPr/>
            </a:pPr>
            <a:r>
              <a:rPr kumimoji="0" lang="en-US" sz="3600" b="1" i="0" u="none" strike="noStrike" kern="0" cap="none" spc="0" normalizeH="0" baseline="0" noProof="0" dirty="0" smtClean="0">
                <a:ln>
                  <a:noFill/>
                </a:ln>
                <a:solidFill>
                  <a:sysClr val="windowText" lastClr="000000"/>
                </a:solidFill>
                <a:effectLst/>
                <a:uLnTx/>
                <a:uFillTx/>
                <a:latin typeface="+mj-lt"/>
                <a:ea typeface="+mj-ea"/>
                <a:cs typeface="+mj-cs"/>
              </a:rPr>
              <a:t>HIV Prevalence by Province </a:t>
            </a:r>
            <a:r>
              <a:rPr lang="en-US" sz="3600" b="1" dirty="0">
                <a:latin typeface="+mj-lt"/>
              </a:rPr>
              <a:t>(KDHS 2008-09)</a:t>
            </a:r>
            <a:endParaRPr kumimoji="0" lang="en-US" sz="3600" b="1" i="0" u="none" strike="noStrike" kern="0" cap="none" spc="0" normalizeH="0" baseline="0" noProof="0" dirty="0" smtClean="0">
              <a:ln>
                <a:noFill/>
              </a:ln>
              <a:solidFill>
                <a:sysClr val="windowText" lastClr="000000"/>
              </a:solidFill>
              <a:effectLst/>
              <a:uLnTx/>
              <a:uFillTx/>
              <a:latin typeface="+mj-lt"/>
              <a:ea typeface="+mj-ea"/>
              <a:cs typeface="+mj-cs"/>
            </a:endParaRPr>
          </a:p>
        </p:txBody>
      </p:sp>
      <p:sp>
        <p:nvSpPr>
          <p:cNvPr id="28" name="TextBox 27"/>
          <p:cNvSpPr txBox="1"/>
          <p:nvPr/>
        </p:nvSpPr>
        <p:spPr>
          <a:xfrm>
            <a:off x="6629400" y="5105400"/>
            <a:ext cx="2057400" cy="923330"/>
          </a:xfrm>
          <a:prstGeom prst="rect">
            <a:avLst/>
          </a:prstGeom>
          <a:noFill/>
        </p:spPr>
        <p:txBody>
          <a:bodyPr wrap="square" rtlCol="0">
            <a:spAutoFit/>
          </a:bodyPr>
          <a:lstStyle/>
          <a:p>
            <a:pPr algn="ctr"/>
            <a:r>
              <a:rPr lang="en-US" i="1" dirty="0" smtClean="0">
                <a:solidFill>
                  <a:sysClr val="windowText" lastClr="000000"/>
                </a:solidFill>
                <a:latin typeface="+mn-lt"/>
              </a:rPr>
              <a:t>Percentage HIV positive, women and men age 15-49</a:t>
            </a:r>
            <a:endParaRPr lang="en-US" i="1" dirty="0">
              <a:solidFill>
                <a:sysClr val="windowText" lastClr="000000"/>
              </a:solidFill>
              <a:latin typeface="+mn-lt"/>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fontScale="90000"/>
          </a:bodyPr>
          <a:lstStyle/>
          <a:p>
            <a:pPr eaLnBrk="1" fontAlgn="auto" hangingPunct="1">
              <a:spcAft>
                <a:spcPts val="0"/>
              </a:spcAft>
              <a:defRPr/>
            </a:pPr>
            <a:r>
              <a:rPr lang="en-US" b="1" dirty="0" smtClean="0"/>
              <a:t>Prevention of Mother-to-Child Transmission (PMTCT) Key Findings</a:t>
            </a:r>
            <a:endParaRPr lang="en-US" b="1" dirty="0"/>
          </a:p>
        </p:txBody>
      </p:sp>
      <p:sp>
        <p:nvSpPr>
          <p:cNvPr id="43011" name="Content Placeholder 2"/>
          <p:cNvSpPr>
            <a:spLocks noGrp="1"/>
          </p:cNvSpPr>
          <p:nvPr>
            <p:ph idx="1"/>
          </p:nvPr>
        </p:nvSpPr>
        <p:spPr>
          <a:xfrm>
            <a:off x="0" y="1447800"/>
            <a:ext cx="9144000" cy="5181600"/>
          </a:xfrm>
        </p:spPr>
        <p:txBody>
          <a:bodyPr/>
          <a:lstStyle/>
          <a:p>
            <a:pPr eaLnBrk="1" hangingPunct="1">
              <a:lnSpc>
                <a:spcPct val="90000"/>
              </a:lnSpc>
            </a:pPr>
            <a:r>
              <a:rPr lang="en-US" sz="2800" b="1" dirty="0" smtClean="0"/>
              <a:t>58% </a:t>
            </a:r>
            <a:r>
              <a:rPr lang="en-US" sz="2800" dirty="0" smtClean="0"/>
              <a:t>of </a:t>
            </a:r>
            <a:r>
              <a:rPr lang="en-US" sz="2800" b="1" dirty="0" smtClean="0"/>
              <a:t>all</a:t>
            </a:r>
            <a:r>
              <a:rPr lang="en-US" sz="2800" dirty="0" smtClean="0"/>
              <a:t> facilities </a:t>
            </a:r>
            <a:r>
              <a:rPr lang="en-US" sz="2800" b="1" dirty="0" smtClean="0"/>
              <a:t>and 78%</a:t>
            </a:r>
            <a:r>
              <a:rPr lang="en-US" sz="2800" dirty="0" smtClean="0"/>
              <a:t> of facilities offering </a:t>
            </a:r>
            <a:r>
              <a:rPr lang="en-US" sz="2800" b="1" dirty="0" smtClean="0"/>
              <a:t>ANC services </a:t>
            </a:r>
            <a:r>
              <a:rPr lang="en-US" sz="2800" dirty="0" smtClean="0"/>
              <a:t>provide at least one of the 4 components of </a:t>
            </a:r>
            <a:r>
              <a:rPr lang="en-US" sz="2800" b="1" dirty="0" smtClean="0"/>
              <a:t>PMTCT </a:t>
            </a:r>
            <a:r>
              <a:rPr lang="en-US" sz="2800" dirty="0" smtClean="0"/>
              <a:t>services</a:t>
            </a:r>
            <a:r>
              <a:rPr lang="en-US" sz="2800" b="1" dirty="0" smtClean="0"/>
              <a:t>.</a:t>
            </a:r>
          </a:p>
          <a:p>
            <a:pPr eaLnBrk="1" hangingPunct="1">
              <a:lnSpc>
                <a:spcPct val="90000"/>
              </a:lnSpc>
            </a:pPr>
            <a:r>
              <a:rPr lang="en-US" sz="2800" dirty="0" smtClean="0"/>
              <a:t>The </a:t>
            </a:r>
            <a:r>
              <a:rPr lang="en-US" sz="2800" b="1" dirty="0" smtClean="0"/>
              <a:t>minimum PMTCT package </a:t>
            </a:r>
            <a:r>
              <a:rPr lang="en-US" sz="2800" dirty="0" smtClean="0"/>
              <a:t>with all 4 components is available in </a:t>
            </a:r>
            <a:r>
              <a:rPr lang="en-US" sz="2800" b="1" dirty="0" smtClean="0"/>
              <a:t>33%</a:t>
            </a:r>
            <a:r>
              <a:rPr lang="en-US" sz="2800" dirty="0" smtClean="0"/>
              <a:t> of </a:t>
            </a:r>
            <a:r>
              <a:rPr lang="en-US" sz="2800" b="1" dirty="0" smtClean="0"/>
              <a:t>all facilities</a:t>
            </a:r>
            <a:r>
              <a:rPr lang="en-US" sz="2800" dirty="0" smtClean="0"/>
              <a:t> and </a:t>
            </a:r>
            <a:r>
              <a:rPr lang="en-US" sz="2800" b="1" dirty="0" smtClean="0"/>
              <a:t>33%</a:t>
            </a:r>
            <a:r>
              <a:rPr lang="en-US" sz="2800" dirty="0" smtClean="0"/>
              <a:t> of facilities offering </a:t>
            </a:r>
            <a:r>
              <a:rPr lang="en-US" sz="2800" b="1" dirty="0" smtClean="0"/>
              <a:t>ANC and PMTCT services</a:t>
            </a:r>
            <a:r>
              <a:rPr lang="en-US" sz="2800" dirty="0" smtClean="0"/>
              <a:t>. </a:t>
            </a:r>
          </a:p>
          <a:p>
            <a:pPr eaLnBrk="1" hangingPunct="1">
              <a:lnSpc>
                <a:spcPct val="90000"/>
              </a:lnSpc>
            </a:pPr>
            <a:r>
              <a:rPr lang="en-US" sz="2800" b="1" dirty="0" smtClean="0"/>
              <a:t>PMTCT+</a:t>
            </a:r>
            <a:r>
              <a:rPr lang="en-US" sz="2800" dirty="0" smtClean="0"/>
              <a:t> is available in </a:t>
            </a:r>
            <a:r>
              <a:rPr lang="en-US" sz="2800" b="1" dirty="0" smtClean="0"/>
              <a:t>48%</a:t>
            </a:r>
            <a:r>
              <a:rPr lang="en-US" sz="2800" dirty="0" smtClean="0"/>
              <a:t> of all facilities and in </a:t>
            </a:r>
            <a:r>
              <a:rPr lang="en-US" sz="2800" b="1" dirty="0" smtClean="0"/>
              <a:t>48% </a:t>
            </a:r>
            <a:r>
              <a:rPr lang="en-US" sz="2800" dirty="0" smtClean="0"/>
              <a:t>of facilities that offer ANC and PMTCT services.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0" y="0"/>
            <a:ext cx="9144000" cy="1143000"/>
          </a:xfrm>
        </p:spPr>
        <p:txBody>
          <a:bodyPr/>
          <a:lstStyle/>
          <a:p>
            <a:pPr eaLnBrk="1" hangingPunct="1"/>
            <a:r>
              <a:rPr lang="en-US" b="1" smtClean="0"/>
              <a:t>Outline</a:t>
            </a:r>
          </a:p>
        </p:txBody>
      </p:sp>
      <p:sp>
        <p:nvSpPr>
          <p:cNvPr id="6" name="Content Placeholder 2"/>
          <p:cNvSpPr>
            <a:spLocks noGrp="1"/>
          </p:cNvSpPr>
          <p:nvPr>
            <p:ph idx="1"/>
          </p:nvPr>
        </p:nvSpPr>
        <p:spPr>
          <a:xfrm>
            <a:off x="304800" y="1143000"/>
            <a:ext cx="5105400" cy="4525963"/>
          </a:xfrm>
        </p:spPr>
        <p:txBody>
          <a:bodyPr rtlCol="0">
            <a:normAutofit fontScale="77500" lnSpcReduction="20000"/>
          </a:bodyPr>
          <a:lstStyle/>
          <a:p>
            <a:pPr eaLnBrk="1" fontAlgn="auto" hangingPunct="1">
              <a:lnSpc>
                <a:spcPct val="85000"/>
              </a:lnSpc>
              <a:spcBef>
                <a:spcPct val="30000"/>
              </a:spcBef>
              <a:spcAft>
                <a:spcPct val="20000"/>
              </a:spcAft>
              <a:buFont typeface="Arial" pitchFamily="34" charset="0"/>
              <a:buChar char="•"/>
              <a:defRPr/>
            </a:pPr>
            <a:r>
              <a:rPr lang="en-US" dirty="0" smtClean="0"/>
              <a:t>HIV/AIDS-Related Services</a:t>
            </a:r>
          </a:p>
          <a:p>
            <a:pPr eaLnBrk="1" fontAlgn="auto" hangingPunct="1">
              <a:lnSpc>
                <a:spcPct val="85000"/>
              </a:lnSpc>
              <a:spcBef>
                <a:spcPct val="30000"/>
              </a:spcBef>
              <a:spcAft>
                <a:spcPct val="20000"/>
              </a:spcAft>
              <a:buFont typeface="Arial" pitchFamily="34" charset="0"/>
              <a:buChar char="•"/>
              <a:defRPr/>
            </a:pPr>
            <a:r>
              <a:rPr lang="en-US" dirty="0" err="1" smtClean="0"/>
              <a:t>Counselling</a:t>
            </a:r>
            <a:r>
              <a:rPr lang="en-US" dirty="0" smtClean="0"/>
              <a:t> and Testing (CT)</a:t>
            </a:r>
          </a:p>
          <a:p>
            <a:pPr eaLnBrk="1" fontAlgn="auto" hangingPunct="1">
              <a:lnSpc>
                <a:spcPct val="85000"/>
              </a:lnSpc>
              <a:spcBef>
                <a:spcPct val="30000"/>
              </a:spcBef>
              <a:spcAft>
                <a:spcPct val="20000"/>
              </a:spcAft>
              <a:buFont typeface="Arial" pitchFamily="34" charset="0"/>
              <a:buChar char="•"/>
              <a:defRPr/>
            </a:pPr>
            <a:r>
              <a:rPr lang="en-US" dirty="0" smtClean="0"/>
              <a:t>Care and Support Services (TB, STIs, malaria)</a:t>
            </a:r>
          </a:p>
          <a:p>
            <a:pPr eaLnBrk="1" fontAlgn="auto" hangingPunct="1">
              <a:lnSpc>
                <a:spcPct val="85000"/>
              </a:lnSpc>
              <a:spcBef>
                <a:spcPct val="30000"/>
              </a:spcBef>
              <a:spcAft>
                <a:spcPct val="20000"/>
              </a:spcAft>
              <a:buFont typeface="Arial" pitchFamily="34" charset="0"/>
              <a:buChar char="•"/>
              <a:defRPr/>
            </a:pPr>
            <a:r>
              <a:rPr lang="en-US" dirty="0" smtClean="0"/>
              <a:t>Treatment of Opportunistic Infections and Advanced Level Services for HIV/AIDS</a:t>
            </a:r>
          </a:p>
          <a:p>
            <a:pPr eaLnBrk="1" fontAlgn="auto" hangingPunct="1">
              <a:lnSpc>
                <a:spcPct val="85000"/>
              </a:lnSpc>
              <a:spcBef>
                <a:spcPct val="30000"/>
              </a:spcBef>
              <a:spcAft>
                <a:spcPct val="20000"/>
              </a:spcAft>
              <a:buFont typeface="Arial" pitchFamily="34" charset="0"/>
              <a:buChar char="•"/>
              <a:defRPr/>
            </a:pPr>
            <a:r>
              <a:rPr lang="en-US" dirty="0" smtClean="0"/>
              <a:t>Antiretroviral Therapy (ART)</a:t>
            </a:r>
          </a:p>
          <a:p>
            <a:pPr eaLnBrk="1" fontAlgn="auto" hangingPunct="1">
              <a:lnSpc>
                <a:spcPct val="85000"/>
              </a:lnSpc>
              <a:spcBef>
                <a:spcPct val="30000"/>
              </a:spcBef>
              <a:spcAft>
                <a:spcPct val="20000"/>
              </a:spcAft>
              <a:buFont typeface="Arial" pitchFamily="34" charset="0"/>
              <a:buChar char="•"/>
              <a:defRPr/>
            </a:pPr>
            <a:r>
              <a:rPr lang="en-US" dirty="0" smtClean="0"/>
              <a:t>Prevention of Mother-to-Child-Transmission (PMTCT) </a:t>
            </a:r>
          </a:p>
          <a:p>
            <a:pPr eaLnBrk="1" fontAlgn="auto" hangingPunct="1">
              <a:lnSpc>
                <a:spcPct val="85000"/>
              </a:lnSpc>
              <a:spcBef>
                <a:spcPct val="30000"/>
              </a:spcBef>
              <a:spcAft>
                <a:spcPct val="20000"/>
              </a:spcAft>
              <a:buFont typeface="Arial" pitchFamily="34" charset="0"/>
              <a:buChar char="•"/>
              <a:defRPr/>
            </a:pPr>
            <a:r>
              <a:rPr lang="en-US" b="1" dirty="0" smtClean="0">
                <a:solidFill>
                  <a:schemeClr val="accent1"/>
                </a:solidFill>
              </a:rPr>
              <a:t>Post-exposure prophylaxis (PEP) and Youth Friendly Services (YFS)</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Placeholder 9"/>
          <p:cNvGraphicFramePr>
            <a:graphicFrameLocks noGrp="1"/>
          </p:cNvGraphicFramePr>
          <p:nvPr>
            <p:ph type="chart" idx="1"/>
          </p:nvPr>
        </p:nvGraphicFramePr>
        <p:xfrm>
          <a:off x="0" y="2057400"/>
          <a:ext cx="91440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1"/>
          <p:cNvSpPr>
            <a:spLocks noGrp="1"/>
          </p:cNvSpPr>
          <p:nvPr>
            <p:ph type="title"/>
          </p:nvPr>
        </p:nvSpPr>
        <p:spPr>
          <a:xfrm>
            <a:off x="0" y="0"/>
            <a:ext cx="9144000" cy="1295400"/>
          </a:xfrm>
        </p:spPr>
        <p:txBody>
          <a:bodyPr rtlCol="0">
            <a:normAutofit fontScale="90000"/>
          </a:bodyPr>
          <a:lstStyle/>
          <a:p>
            <a:pPr eaLnBrk="1" fontAlgn="auto" hangingPunct="1">
              <a:spcAft>
                <a:spcPts val="0"/>
              </a:spcAft>
              <a:defRPr/>
            </a:pPr>
            <a:r>
              <a:rPr lang="en-US" b="1" dirty="0" smtClean="0"/>
              <a:t>Availability of Post-Exposure Prophylaxis (PEP) by Type of Facility</a:t>
            </a:r>
            <a:endParaRPr lang="en-US" dirty="0"/>
          </a:p>
        </p:txBody>
      </p:sp>
      <p:sp>
        <p:nvSpPr>
          <p:cNvPr id="4" name="TextBox 3"/>
          <p:cNvSpPr txBox="1">
            <a:spLocks noChangeArrowheads="1"/>
          </p:cNvSpPr>
          <p:nvPr/>
        </p:nvSpPr>
        <p:spPr bwMode="auto">
          <a:xfrm>
            <a:off x="0" y="12954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A-8.20)</a:t>
            </a:r>
          </a:p>
        </p:txBody>
      </p:sp>
      <p:sp>
        <p:nvSpPr>
          <p:cNvPr id="5" name="TextBox 4"/>
          <p:cNvSpPr txBox="1">
            <a:spLocks noChangeArrowheads="1"/>
          </p:cNvSpPr>
          <p:nvPr/>
        </p:nvSpPr>
        <p:spPr bwMode="auto">
          <a:xfrm>
            <a:off x="0" y="1828800"/>
            <a:ext cx="9144000" cy="369332"/>
          </a:xfrm>
          <a:prstGeom prst="rect">
            <a:avLst/>
          </a:prstGeom>
          <a:noFill/>
          <a:ln w="9525">
            <a:noFill/>
            <a:miter lim="800000"/>
            <a:headEnd/>
            <a:tailEnd/>
          </a:ln>
        </p:spPr>
        <p:txBody>
          <a:bodyPr>
            <a:spAutoFit/>
          </a:bodyPr>
          <a:lstStyle/>
          <a:p>
            <a:pPr algn="ctr"/>
            <a:r>
              <a:rPr lang="en-US" i="1" dirty="0">
                <a:latin typeface="Calibri" pitchFamily="34" charset="0"/>
              </a:rPr>
              <a:t>Percentage of all facilities where staff have access to PEP (</a:t>
            </a:r>
            <a:r>
              <a:rPr lang="en-US" i="1" dirty="0" smtClean="0">
                <a:latin typeface="Calibri" pitchFamily="34" charset="0"/>
              </a:rPr>
              <a:t>N=695) </a:t>
            </a:r>
            <a:endParaRPr lang="en-US" i="1" dirty="0">
              <a:latin typeface="Calibri"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381000" y="2895600"/>
          <a:ext cx="8534400" cy="3733800"/>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1"/>
          <p:cNvSpPr>
            <a:spLocks noGrp="1"/>
          </p:cNvSpPr>
          <p:nvPr>
            <p:ph type="title"/>
          </p:nvPr>
        </p:nvSpPr>
        <p:spPr>
          <a:xfrm>
            <a:off x="0" y="0"/>
            <a:ext cx="9144000" cy="1295400"/>
          </a:xfrm>
        </p:spPr>
        <p:txBody>
          <a:bodyPr rtlCol="0">
            <a:normAutofit fontScale="90000"/>
          </a:bodyPr>
          <a:lstStyle/>
          <a:p>
            <a:pPr eaLnBrk="1" fontAlgn="auto" hangingPunct="1">
              <a:spcAft>
                <a:spcPts val="0"/>
              </a:spcAft>
              <a:defRPr/>
            </a:pPr>
            <a:r>
              <a:rPr lang="en-US" b="1" dirty="0" smtClean="0"/>
              <a:t>Availability of Post-Exposure Prophylaxis (PEP) by Managing Authority</a:t>
            </a:r>
            <a:endParaRPr lang="en-US" dirty="0"/>
          </a:p>
        </p:txBody>
      </p:sp>
      <p:sp>
        <p:nvSpPr>
          <p:cNvPr id="4" name="TextBox 3"/>
          <p:cNvSpPr txBox="1">
            <a:spLocks noChangeArrowheads="1"/>
          </p:cNvSpPr>
          <p:nvPr/>
        </p:nvSpPr>
        <p:spPr bwMode="auto">
          <a:xfrm>
            <a:off x="0" y="12954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A-8.20)</a:t>
            </a:r>
          </a:p>
        </p:txBody>
      </p:sp>
      <p:sp>
        <p:nvSpPr>
          <p:cNvPr id="5" name="TextBox 4"/>
          <p:cNvSpPr txBox="1">
            <a:spLocks noChangeArrowheads="1"/>
          </p:cNvSpPr>
          <p:nvPr/>
        </p:nvSpPr>
        <p:spPr bwMode="auto">
          <a:xfrm>
            <a:off x="0" y="18288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Percentage of all facilities where staff have access to PEP (</a:t>
            </a:r>
            <a:r>
              <a:rPr lang="en-US" i="1" dirty="0" smtClean="0">
                <a:latin typeface="Calibri" pitchFamily="34" charset="0"/>
              </a:rPr>
              <a:t>N=695) </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0" y="0"/>
            <a:ext cx="9144000" cy="838200"/>
          </a:xfrm>
        </p:spPr>
        <p:txBody>
          <a:bodyPr/>
          <a:lstStyle/>
          <a:p>
            <a:pPr eaLnBrk="1" hangingPunct="1"/>
            <a:r>
              <a:rPr lang="en-US" b="1" smtClean="0"/>
              <a:t>PEP Components</a:t>
            </a:r>
            <a:endParaRPr lang="en-US" smtClean="0"/>
          </a:p>
        </p:txBody>
      </p:sp>
      <p:graphicFrame>
        <p:nvGraphicFramePr>
          <p:cNvPr id="6" name="Content Placeholder 5"/>
          <p:cNvGraphicFramePr>
            <a:graphicFrameLocks noGrp="1"/>
          </p:cNvGraphicFramePr>
          <p:nvPr>
            <p:ph idx="1"/>
          </p:nvPr>
        </p:nvGraphicFramePr>
        <p:xfrm>
          <a:off x="50800" y="2032000"/>
          <a:ext cx="9042400" cy="4775200"/>
        </p:xfrm>
        <a:graphic>
          <a:graphicData uri="http://schemas.openxmlformats.org/drawingml/2006/chart">
            <c:chart xmlns:c="http://schemas.openxmlformats.org/drawingml/2006/chart" xmlns:r="http://schemas.openxmlformats.org/officeDocument/2006/relationships" r:id="rId3"/>
          </a:graphicData>
        </a:graphic>
      </p:graphicFrame>
      <p:sp>
        <p:nvSpPr>
          <p:cNvPr id="46084" name="TextBox 3"/>
          <p:cNvSpPr txBox="1">
            <a:spLocks noChangeArrowheads="1"/>
          </p:cNvSpPr>
          <p:nvPr/>
        </p:nvSpPr>
        <p:spPr bwMode="auto">
          <a:xfrm>
            <a:off x="0" y="8382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A-8.20)</a:t>
            </a:r>
          </a:p>
        </p:txBody>
      </p:sp>
      <p:sp>
        <p:nvSpPr>
          <p:cNvPr id="46085" name="TextBox 4"/>
          <p:cNvSpPr txBox="1">
            <a:spLocks noChangeArrowheads="1"/>
          </p:cNvSpPr>
          <p:nvPr/>
        </p:nvSpPr>
        <p:spPr bwMode="auto">
          <a:xfrm>
            <a:off x="0" y="14478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facilities where staff have access to PEP, percentage that </a:t>
            </a:r>
            <a:r>
              <a:rPr lang="en-US" i="1" dirty="0" smtClean="0">
                <a:latin typeface="Calibri" pitchFamily="34" charset="0"/>
              </a:rPr>
              <a:t>have: </a:t>
            </a:r>
            <a:r>
              <a:rPr lang="en-US" i="1" dirty="0">
                <a:latin typeface="Calibri" pitchFamily="34" charset="0"/>
              </a:rPr>
              <a:t>(</a:t>
            </a:r>
            <a:r>
              <a:rPr lang="en-US" i="1" dirty="0" smtClean="0">
                <a:latin typeface="Calibri" pitchFamily="34" charset="0"/>
              </a:rPr>
              <a:t>N=367) </a:t>
            </a:r>
            <a:endParaRPr lang="en-US" i="1" dirty="0">
              <a:latin typeface="Calibri"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0" y="0"/>
            <a:ext cx="9144000" cy="1447800"/>
          </a:xfrm>
        </p:spPr>
        <p:txBody>
          <a:bodyPr/>
          <a:lstStyle/>
          <a:p>
            <a:pPr eaLnBrk="1" hangingPunct="1"/>
            <a:r>
              <a:rPr lang="en-US" b="1" dirty="0" smtClean="0"/>
              <a:t>Youth-Friendly Services (YFS)</a:t>
            </a:r>
            <a:br>
              <a:rPr lang="en-US" b="1" dirty="0" smtClean="0"/>
            </a:br>
            <a:r>
              <a:rPr lang="en-US" b="1" dirty="0" smtClean="0"/>
              <a:t>KSPA Definition</a:t>
            </a:r>
          </a:p>
        </p:txBody>
      </p:sp>
      <p:sp>
        <p:nvSpPr>
          <p:cNvPr id="47107" name="Content Placeholder 2"/>
          <p:cNvSpPr>
            <a:spLocks noGrp="1"/>
          </p:cNvSpPr>
          <p:nvPr>
            <p:ph idx="1"/>
          </p:nvPr>
        </p:nvSpPr>
        <p:spPr>
          <a:xfrm>
            <a:off x="0" y="1524000"/>
            <a:ext cx="9144000" cy="5334000"/>
          </a:xfrm>
        </p:spPr>
        <p:txBody>
          <a:bodyPr/>
          <a:lstStyle/>
          <a:p>
            <a:pPr eaLnBrk="1" hangingPunct="1"/>
            <a:r>
              <a:rPr lang="en-US" sz="2800" dirty="0" smtClean="0"/>
              <a:t>Ideally, YFS involve young people in all aspects of a </a:t>
            </a:r>
            <a:r>
              <a:rPr lang="en-US" sz="2800" dirty="0" err="1" smtClean="0"/>
              <a:t>programme’s</a:t>
            </a:r>
            <a:r>
              <a:rPr lang="en-US" sz="2800" dirty="0" smtClean="0"/>
              <a:t> planning, operations, and evaluation. The services should include culturally competent workers who are members of the target population and sensitive to youth culture, ethnic cultures, and issues of gender, sexual orientation, and HIV status. YFS should also provide outreach services for homeless youth and tailored support groups for substance users and teen parents. The services usually have convenient locations and flexible hours, including walk-in appointments, to improve access by youth.</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Placeholder 9"/>
          <p:cNvGraphicFramePr>
            <a:graphicFrameLocks noGrp="1"/>
          </p:cNvGraphicFramePr>
          <p:nvPr>
            <p:ph type="chart" idx="1"/>
          </p:nvPr>
        </p:nvGraphicFramePr>
        <p:xfrm>
          <a:off x="0" y="2057400"/>
          <a:ext cx="91440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1"/>
          <p:cNvSpPr>
            <a:spLocks noGrp="1"/>
          </p:cNvSpPr>
          <p:nvPr>
            <p:ph type="title"/>
          </p:nvPr>
        </p:nvSpPr>
        <p:spPr>
          <a:xfrm>
            <a:off x="0" y="0"/>
            <a:ext cx="9144000" cy="1295400"/>
          </a:xfrm>
        </p:spPr>
        <p:txBody>
          <a:bodyPr rtlCol="0">
            <a:normAutofit fontScale="90000"/>
          </a:bodyPr>
          <a:lstStyle/>
          <a:p>
            <a:pPr eaLnBrk="1" fontAlgn="auto" hangingPunct="1">
              <a:spcAft>
                <a:spcPts val="0"/>
              </a:spcAft>
              <a:defRPr/>
            </a:pPr>
            <a:r>
              <a:rPr lang="en-US" b="1" dirty="0" smtClean="0"/>
              <a:t>Availability of Youth-Friendly Testing Services by Type of Facility</a:t>
            </a:r>
            <a:endParaRPr lang="en-US" dirty="0"/>
          </a:p>
        </p:txBody>
      </p:sp>
      <p:sp>
        <p:nvSpPr>
          <p:cNvPr id="4" name="TextBox 3"/>
          <p:cNvSpPr txBox="1">
            <a:spLocks noChangeArrowheads="1"/>
          </p:cNvSpPr>
          <p:nvPr/>
        </p:nvSpPr>
        <p:spPr bwMode="auto">
          <a:xfrm>
            <a:off x="9525" y="1317625"/>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A-8.17.1)</a:t>
            </a:r>
          </a:p>
        </p:txBody>
      </p:sp>
      <p:sp>
        <p:nvSpPr>
          <p:cNvPr id="5" name="TextBox 4"/>
          <p:cNvSpPr txBox="1">
            <a:spLocks noChangeArrowheads="1"/>
          </p:cNvSpPr>
          <p:nvPr/>
        </p:nvSpPr>
        <p:spPr bwMode="auto">
          <a:xfrm>
            <a:off x="0" y="1828800"/>
            <a:ext cx="9144000" cy="646113"/>
          </a:xfrm>
          <a:prstGeom prst="rect">
            <a:avLst/>
          </a:prstGeom>
          <a:noFill/>
          <a:ln w="9525">
            <a:noFill/>
            <a:miter lim="800000"/>
            <a:headEnd/>
            <a:tailEnd/>
          </a:ln>
        </p:spPr>
        <p:txBody>
          <a:bodyPr>
            <a:spAutoFit/>
          </a:bodyPr>
          <a:lstStyle/>
          <a:p>
            <a:pPr algn="ctr"/>
            <a:r>
              <a:rPr lang="en-US" i="1" dirty="0">
                <a:latin typeface="Calibri" pitchFamily="34" charset="0"/>
              </a:rPr>
              <a:t>Among facilities with an HIV testing system, percentage offering youth-friendly testing services (</a:t>
            </a:r>
            <a:r>
              <a:rPr lang="en-US" i="1" dirty="0" smtClean="0">
                <a:latin typeface="Calibri" pitchFamily="34" charset="0"/>
              </a:rPr>
              <a:t>N=513) </a:t>
            </a:r>
            <a:endParaRPr lang="en-US" i="1" dirty="0">
              <a:latin typeface="Calibri"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381000" y="2895600"/>
          <a:ext cx="8534400" cy="3733800"/>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1"/>
          <p:cNvSpPr>
            <a:spLocks noGrp="1"/>
          </p:cNvSpPr>
          <p:nvPr>
            <p:ph type="title"/>
          </p:nvPr>
        </p:nvSpPr>
        <p:spPr>
          <a:xfrm>
            <a:off x="0" y="0"/>
            <a:ext cx="9144000" cy="1295400"/>
          </a:xfrm>
        </p:spPr>
        <p:txBody>
          <a:bodyPr rtlCol="0">
            <a:normAutofit fontScale="90000"/>
          </a:bodyPr>
          <a:lstStyle/>
          <a:p>
            <a:pPr eaLnBrk="1" fontAlgn="auto" hangingPunct="1">
              <a:spcAft>
                <a:spcPts val="0"/>
              </a:spcAft>
              <a:defRPr/>
            </a:pPr>
            <a:r>
              <a:rPr lang="en-US" b="1" dirty="0" smtClean="0"/>
              <a:t>Availability of Youth-Friendly Testing Services by Managing Authority</a:t>
            </a:r>
            <a:endParaRPr lang="en-US" dirty="0"/>
          </a:p>
        </p:txBody>
      </p:sp>
      <p:sp>
        <p:nvSpPr>
          <p:cNvPr id="4" name="TextBox 3"/>
          <p:cNvSpPr txBox="1">
            <a:spLocks noChangeArrowheads="1"/>
          </p:cNvSpPr>
          <p:nvPr/>
        </p:nvSpPr>
        <p:spPr bwMode="auto">
          <a:xfrm>
            <a:off x="9525" y="1317625"/>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A-8.17.1)</a:t>
            </a:r>
          </a:p>
        </p:txBody>
      </p:sp>
      <p:sp>
        <p:nvSpPr>
          <p:cNvPr id="5" name="TextBox 4"/>
          <p:cNvSpPr txBox="1">
            <a:spLocks noChangeArrowheads="1"/>
          </p:cNvSpPr>
          <p:nvPr/>
        </p:nvSpPr>
        <p:spPr bwMode="auto">
          <a:xfrm>
            <a:off x="0" y="1828800"/>
            <a:ext cx="9144000" cy="646113"/>
          </a:xfrm>
          <a:prstGeom prst="rect">
            <a:avLst/>
          </a:prstGeom>
          <a:noFill/>
          <a:ln w="9525">
            <a:noFill/>
            <a:miter lim="800000"/>
            <a:headEnd/>
            <a:tailEnd/>
          </a:ln>
        </p:spPr>
        <p:txBody>
          <a:bodyPr>
            <a:spAutoFit/>
          </a:bodyPr>
          <a:lstStyle/>
          <a:p>
            <a:pPr algn="ctr"/>
            <a:r>
              <a:rPr lang="en-US" i="1" dirty="0">
                <a:latin typeface="Calibri" pitchFamily="34" charset="0"/>
              </a:rPr>
              <a:t>Among facilities with an HIV testing system, percentage offering youth-friendly testing services (</a:t>
            </a:r>
            <a:r>
              <a:rPr lang="en-US" i="1" dirty="0" smtClean="0">
                <a:latin typeface="Calibri" pitchFamily="34" charset="0"/>
              </a:rPr>
              <a:t>N=513) </a:t>
            </a:r>
            <a:endParaRPr lang="en-US" i="1" dirty="0">
              <a:latin typeface="Calibri"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0" y="0"/>
            <a:ext cx="9144000" cy="838200"/>
          </a:xfrm>
        </p:spPr>
        <p:txBody>
          <a:bodyPr/>
          <a:lstStyle/>
          <a:p>
            <a:pPr eaLnBrk="1" hangingPunct="1"/>
            <a:r>
              <a:rPr lang="en-US" b="1" smtClean="0"/>
              <a:t>Youth-Friendly Services (YFS)</a:t>
            </a:r>
            <a:endParaRPr lang="en-US" smtClean="0"/>
          </a:p>
        </p:txBody>
      </p:sp>
      <p:graphicFrame>
        <p:nvGraphicFramePr>
          <p:cNvPr id="6" name="Content Placeholder 5"/>
          <p:cNvGraphicFramePr>
            <a:graphicFrameLocks noGrp="1"/>
          </p:cNvGraphicFramePr>
          <p:nvPr>
            <p:ph idx="1"/>
          </p:nvPr>
        </p:nvGraphicFramePr>
        <p:xfrm>
          <a:off x="50800" y="2032000"/>
          <a:ext cx="9042400" cy="4775200"/>
        </p:xfrm>
        <a:graphic>
          <a:graphicData uri="http://schemas.openxmlformats.org/drawingml/2006/chart">
            <c:chart xmlns:c="http://schemas.openxmlformats.org/drawingml/2006/chart" xmlns:r="http://schemas.openxmlformats.org/officeDocument/2006/relationships" r:id="rId3"/>
          </a:graphicData>
        </a:graphic>
      </p:graphicFrame>
      <p:sp>
        <p:nvSpPr>
          <p:cNvPr id="49156" name="TextBox 4"/>
          <p:cNvSpPr txBox="1">
            <a:spLocks noChangeArrowheads="1"/>
          </p:cNvSpPr>
          <p:nvPr/>
        </p:nvSpPr>
        <p:spPr bwMode="auto">
          <a:xfrm>
            <a:off x="0" y="1447800"/>
            <a:ext cx="9144000" cy="369888"/>
          </a:xfrm>
          <a:prstGeom prst="rect">
            <a:avLst/>
          </a:prstGeom>
          <a:noFill/>
          <a:ln w="9525">
            <a:noFill/>
            <a:miter lim="800000"/>
            <a:headEnd/>
            <a:tailEnd/>
          </a:ln>
        </p:spPr>
        <p:txBody>
          <a:bodyPr>
            <a:spAutoFit/>
          </a:bodyPr>
          <a:lstStyle/>
          <a:p>
            <a:pPr algn="ctr"/>
            <a:r>
              <a:rPr lang="en-US" i="1" dirty="0">
                <a:latin typeface="Calibri" pitchFamily="34" charset="0"/>
              </a:rPr>
              <a:t>Among offering youth-friendly HIV testing services, </a:t>
            </a:r>
            <a:r>
              <a:rPr lang="en-US" i="1">
                <a:latin typeface="Calibri" pitchFamily="34" charset="0"/>
              </a:rPr>
              <a:t>percentage </a:t>
            </a:r>
            <a:r>
              <a:rPr lang="en-US" i="1" smtClean="0">
                <a:latin typeface="Calibri" pitchFamily="34" charset="0"/>
              </a:rPr>
              <a:t>with: </a:t>
            </a:r>
            <a:r>
              <a:rPr lang="en-US" i="1" dirty="0">
                <a:latin typeface="Calibri" pitchFamily="34" charset="0"/>
              </a:rPr>
              <a:t>(</a:t>
            </a:r>
            <a:r>
              <a:rPr lang="en-US" i="1" dirty="0" smtClean="0">
                <a:latin typeface="Calibri" pitchFamily="34" charset="0"/>
              </a:rPr>
              <a:t>N=51) </a:t>
            </a:r>
            <a:endParaRPr lang="en-US" i="1" dirty="0">
              <a:latin typeface="Calibri" pitchFamily="34" charset="0"/>
            </a:endParaRPr>
          </a:p>
        </p:txBody>
      </p:sp>
      <p:sp>
        <p:nvSpPr>
          <p:cNvPr id="49157" name="TextBox 6"/>
          <p:cNvSpPr txBox="1">
            <a:spLocks noChangeArrowheads="1"/>
          </p:cNvSpPr>
          <p:nvPr/>
        </p:nvSpPr>
        <p:spPr bwMode="auto">
          <a:xfrm>
            <a:off x="0" y="9144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A-8.17.1)</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71600"/>
          </a:xfrm>
        </p:spPr>
        <p:txBody>
          <a:bodyPr rtlCol="0">
            <a:normAutofit fontScale="90000"/>
          </a:bodyPr>
          <a:lstStyle/>
          <a:p>
            <a:pPr eaLnBrk="1" fontAlgn="auto" hangingPunct="1">
              <a:spcAft>
                <a:spcPts val="0"/>
              </a:spcAft>
              <a:defRPr/>
            </a:pPr>
            <a:r>
              <a:rPr lang="en-US" b="1" dirty="0" smtClean="0"/>
              <a:t>Post-Exposure Prophylaxis (PEP) and Youth-Friendly Services (YFS) Key Findings</a:t>
            </a:r>
            <a:endParaRPr lang="en-US" b="1" dirty="0"/>
          </a:p>
        </p:txBody>
      </p:sp>
      <p:sp>
        <p:nvSpPr>
          <p:cNvPr id="50179" name="Content Placeholder 2"/>
          <p:cNvSpPr>
            <a:spLocks noGrp="1"/>
          </p:cNvSpPr>
          <p:nvPr>
            <p:ph idx="1"/>
          </p:nvPr>
        </p:nvSpPr>
        <p:spPr>
          <a:xfrm>
            <a:off x="0" y="1828800"/>
            <a:ext cx="9144000" cy="4800600"/>
          </a:xfrm>
        </p:spPr>
        <p:txBody>
          <a:bodyPr/>
          <a:lstStyle/>
          <a:p>
            <a:pPr eaLnBrk="1" hangingPunct="1">
              <a:lnSpc>
                <a:spcPct val="90000"/>
              </a:lnSpc>
            </a:pPr>
            <a:r>
              <a:rPr lang="en-US" sz="2800" dirty="0" smtClean="0"/>
              <a:t>In</a:t>
            </a:r>
            <a:r>
              <a:rPr lang="en-US" sz="2800" b="1" dirty="0" smtClean="0"/>
              <a:t> 53%</a:t>
            </a:r>
            <a:r>
              <a:rPr lang="en-US" sz="2800" dirty="0" smtClean="0"/>
              <a:t> of facilities staff have </a:t>
            </a:r>
            <a:r>
              <a:rPr lang="en-US" sz="2800" b="1" dirty="0" smtClean="0"/>
              <a:t>access to PEP</a:t>
            </a:r>
            <a:r>
              <a:rPr lang="en-US" sz="2800" dirty="0" smtClean="0"/>
              <a:t>.  Among these facilities, </a:t>
            </a:r>
            <a:r>
              <a:rPr lang="en-US" sz="2800" b="1" dirty="0" smtClean="0"/>
              <a:t>PEP</a:t>
            </a:r>
            <a:r>
              <a:rPr lang="en-US" sz="2800" dirty="0" smtClean="0"/>
              <a:t> was observed to be </a:t>
            </a:r>
            <a:r>
              <a:rPr lang="en-US" sz="2800" b="1" dirty="0" smtClean="0"/>
              <a:t>available in 29%.  </a:t>
            </a:r>
          </a:p>
          <a:p>
            <a:pPr eaLnBrk="1" hangingPunct="1">
              <a:lnSpc>
                <a:spcPct val="90000"/>
              </a:lnSpc>
            </a:pPr>
            <a:r>
              <a:rPr lang="en-US" sz="2800" b="1" dirty="0" smtClean="0"/>
              <a:t>10%</a:t>
            </a:r>
            <a:r>
              <a:rPr lang="en-US" sz="2800" dirty="0" smtClean="0"/>
              <a:t> of facilities with an HIV testing system have </a:t>
            </a:r>
            <a:r>
              <a:rPr lang="en-US" sz="2800" b="1" dirty="0" smtClean="0"/>
              <a:t>youth-friendly testing</a:t>
            </a:r>
            <a:r>
              <a:rPr lang="en-US" sz="2800" dirty="0" smtClean="0"/>
              <a:t> services.</a:t>
            </a:r>
          </a:p>
          <a:p>
            <a:pPr eaLnBrk="1" hangingPunct="1">
              <a:lnSpc>
                <a:spcPct val="90000"/>
              </a:lnSpc>
            </a:pPr>
            <a:r>
              <a:rPr lang="en-US" sz="2800" b="1" dirty="0" smtClean="0"/>
              <a:t>44</a:t>
            </a:r>
            <a:r>
              <a:rPr lang="en-US" sz="2800" b="1" smtClean="0"/>
              <a:t>% </a:t>
            </a:r>
            <a:r>
              <a:rPr lang="en-US" sz="2800" smtClean="0"/>
              <a:t>of facilities </a:t>
            </a:r>
            <a:r>
              <a:rPr lang="en-US" sz="2800" dirty="0" smtClean="0"/>
              <a:t>with youth-friendly testing services have </a:t>
            </a:r>
            <a:r>
              <a:rPr lang="en-US" sz="2800" b="1" dirty="0" smtClean="0"/>
              <a:t>all items for youth-friendly services</a:t>
            </a:r>
            <a:r>
              <a:rPr lang="en-US" sz="2800" dirty="0" smtClean="0"/>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0"/>
            <a:ext cx="9144000" cy="685800"/>
          </a:xfrm>
        </p:spPr>
        <p:txBody>
          <a:bodyPr/>
          <a:lstStyle/>
          <a:p>
            <a:pPr eaLnBrk="1" hangingPunct="1"/>
            <a:r>
              <a:rPr lang="en-US" sz="3600" b="1" dirty="0" smtClean="0"/>
              <a:t>Trends in Availability of HIV-Related Services</a:t>
            </a:r>
          </a:p>
        </p:txBody>
      </p:sp>
      <p:graphicFrame>
        <p:nvGraphicFramePr>
          <p:cNvPr id="6" name="Content Placeholder 3"/>
          <p:cNvGraphicFramePr>
            <a:graphicFrameLocks noGrp="1"/>
          </p:cNvGraphicFramePr>
          <p:nvPr>
            <p:ph idx="1"/>
          </p:nvPr>
        </p:nvGraphicFramePr>
        <p:xfrm>
          <a:off x="101600" y="1295400"/>
          <a:ext cx="9042400" cy="4775200"/>
        </p:xfrm>
        <a:graphic>
          <a:graphicData uri="http://schemas.openxmlformats.org/drawingml/2006/chart">
            <c:chart xmlns:c="http://schemas.openxmlformats.org/drawingml/2006/chart" xmlns:r="http://schemas.openxmlformats.org/officeDocument/2006/relationships" r:id="rId2"/>
          </a:graphicData>
        </a:graphic>
      </p:graphicFrame>
      <p:sp>
        <p:nvSpPr>
          <p:cNvPr id="5124" name="TextBox 4"/>
          <p:cNvSpPr txBox="1">
            <a:spLocks noChangeArrowheads="1"/>
          </p:cNvSpPr>
          <p:nvPr/>
        </p:nvSpPr>
        <p:spPr bwMode="auto">
          <a:xfrm>
            <a:off x="0" y="762000"/>
            <a:ext cx="9144000" cy="381000"/>
          </a:xfrm>
          <a:prstGeom prst="rect">
            <a:avLst/>
          </a:prstGeom>
          <a:noFill/>
          <a:ln w="9525">
            <a:noFill/>
            <a:miter lim="800000"/>
            <a:headEnd/>
            <a:tailEnd/>
          </a:ln>
        </p:spPr>
        <p:txBody>
          <a:bodyPr>
            <a:spAutoFit/>
          </a:bodyPr>
          <a:lstStyle/>
          <a:p>
            <a:pPr algn="ctr"/>
            <a:r>
              <a:rPr lang="en-US" i="1" dirty="0">
                <a:latin typeface="Calibri" pitchFamily="34" charset="0"/>
              </a:rPr>
              <a:t>Percentage of all facilities</a:t>
            </a:r>
          </a:p>
        </p:txBody>
      </p:sp>
      <p:sp>
        <p:nvSpPr>
          <p:cNvPr id="7" name="TextBox 4"/>
          <p:cNvSpPr txBox="1">
            <a:spLocks noChangeArrowheads="1"/>
          </p:cNvSpPr>
          <p:nvPr/>
        </p:nvSpPr>
        <p:spPr bwMode="auto">
          <a:xfrm>
            <a:off x="0" y="6477000"/>
            <a:ext cx="9144000" cy="381000"/>
          </a:xfrm>
          <a:prstGeom prst="rect">
            <a:avLst/>
          </a:prstGeom>
          <a:noFill/>
          <a:ln w="9525">
            <a:noFill/>
            <a:miter lim="800000"/>
            <a:headEnd/>
            <a:tailEnd/>
          </a:ln>
        </p:spPr>
        <p:txBody>
          <a:bodyPr>
            <a:spAutoFit/>
          </a:bodyPr>
          <a:lstStyle/>
          <a:p>
            <a:r>
              <a:rPr lang="en-US" i="1" dirty="0" smtClean="0">
                <a:latin typeface="Calibri" pitchFamily="34" charset="0"/>
              </a:rPr>
              <a:t>*N=695 including stand-alone VCTs</a:t>
            </a:r>
            <a:endParaRPr lang="en-US" i="1" dirty="0">
              <a:latin typeface="Calibri"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0" y="0"/>
            <a:ext cx="9144000" cy="1143000"/>
          </a:xfrm>
        </p:spPr>
        <p:txBody>
          <a:bodyPr/>
          <a:lstStyle/>
          <a:p>
            <a:pPr eaLnBrk="1" hangingPunct="1"/>
            <a:r>
              <a:rPr lang="en-US" b="1" smtClean="0"/>
              <a:t>Outline</a:t>
            </a:r>
          </a:p>
        </p:txBody>
      </p:sp>
      <p:sp>
        <p:nvSpPr>
          <p:cNvPr id="6" name="Content Placeholder 2"/>
          <p:cNvSpPr>
            <a:spLocks noGrp="1"/>
          </p:cNvSpPr>
          <p:nvPr>
            <p:ph idx="1"/>
          </p:nvPr>
        </p:nvSpPr>
        <p:spPr>
          <a:xfrm>
            <a:off x="304800" y="1143000"/>
            <a:ext cx="5105400" cy="4525963"/>
          </a:xfrm>
        </p:spPr>
        <p:txBody>
          <a:bodyPr rtlCol="0">
            <a:normAutofit fontScale="77500" lnSpcReduction="20000"/>
          </a:bodyPr>
          <a:lstStyle/>
          <a:p>
            <a:pPr eaLnBrk="1" fontAlgn="auto" hangingPunct="1">
              <a:lnSpc>
                <a:spcPct val="85000"/>
              </a:lnSpc>
              <a:spcBef>
                <a:spcPct val="30000"/>
              </a:spcBef>
              <a:spcAft>
                <a:spcPct val="20000"/>
              </a:spcAft>
              <a:buFont typeface="Arial" pitchFamily="34" charset="0"/>
              <a:buChar char="•"/>
              <a:defRPr/>
            </a:pPr>
            <a:r>
              <a:rPr lang="en-US" dirty="0" smtClean="0"/>
              <a:t>HIV/AIDS-Related Services</a:t>
            </a:r>
          </a:p>
          <a:p>
            <a:pPr eaLnBrk="1" fontAlgn="auto" hangingPunct="1">
              <a:lnSpc>
                <a:spcPct val="85000"/>
              </a:lnSpc>
              <a:spcBef>
                <a:spcPct val="30000"/>
              </a:spcBef>
              <a:spcAft>
                <a:spcPct val="20000"/>
              </a:spcAft>
              <a:buFont typeface="Arial" pitchFamily="34" charset="0"/>
              <a:buChar char="•"/>
              <a:defRPr/>
            </a:pPr>
            <a:r>
              <a:rPr lang="en-US" b="1" dirty="0" err="1" smtClean="0">
                <a:solidFill>
                  <a:schemeClr val="accent1"/>
                </a:solidFill>
              </a:rPr>
              <a:t>Counselling</a:t>
            </a:r>
            <a:r>
              <a:rPr lang="en-US" b="1" dirty="0" smtClean="0">
                <a:solidFill>
                  <a:schemeClr val="accent1"/>
                </a:solidFill>
              </a:rPr>
              <a:t> and Testing (CT)</a:t>
            </a:r>
          </a:p>
          <a:p>
            <a:pPr eaLnBrk="1" fontAlgn="auto" hangingPunct="1">
              <a:lnSpc>
                <a:spcPct val="85000"/>
              </a:lnSpc>
              <a:spcBef>
                <a:spcPct val="30000"/>
              </a:spcBef>
              <a:spcAft>
                <a:spcPct val="20000"/>
              </a:spcAft>
              <a:buFont typeface="Arial" pitchFamily="34" charset="0"/>
              <a:buChar char="•"/>
              <a:defRPr/>
            </a:pPr>
            <a:r>
              <a:rPr lang="en-US" dirty="0" smtClean="0"/>
              <a:t>Care and Support Services (TB, STIs, malaria)</a:t>
            </a:r>
          </a:p>
          <a:p>
            <a:pPr eaLnBrk="1" fontAlgn="auto" hangingPunct="1">
              <a:lnSpc>
                <a:spcPct val="85000"/>
              </a:lnSpc>
              <a:spcBef>
                <a:spcPct val="30000"/>
              </a:spcBef>
              <a:spcAft>
                <a:spcPct val="20000"/>
              </a:spcAft>
              <a:buFont typeface="Arial" pitchFamily="34" charset="0"/>
              <a:buChar char="•"/>
              <a:defRPr/>
            </a:pPr>
            <a:r>
              <a:rPr lang="en-US" dirty="0" smtClean="0"/>
              <a:t>Treatment of Opportunistic Infections and Advanced Level Services for HIV/AIDS</a:t>
            </a:r>
          </a:p>
          <a:p>
            <a:pPr eaLnBrk="1" fontAlgn="auto" hangingPunct="1">
              <a:lnSpc>
                <a:spcPct val="85000"/>
              </a:lnSpc>
              <a:spcBef>
                <a:spcPct val="30000"/>
              </a:spcBef>
              <a:spcAft>
                <a:spcPct val="20000"/>
              </a:spcAft>
              <a:buFont typeface="Arial" pitchFamily="34" charset="0"/>
              <a:buChar char="•"/>
              <a:defRPr/>
            </a:pPr>
            <a:r>
              <a:rPr lang="en-US" dirty="0" smtClean="0"/>
              <a:t>Antiretroviral Therapy (ART)</a:t>
            </a:r>
          </a:p>
          <a:p>
            <a:pPr eaLnBrk="1" fontAlgn="auto" hangingPunct="1">
              <a:lnSpc>
                <a:spcPct val="85000"/>
              </a:lnSpc>
              <a:spcBef>
                <a:spcPct val="30000"/>
              </a:spcBef>
              <a:spcAft>
                <a:spcPct val="20000"/>
              </a:spcAft>
              <a:buFont typeface="Arial" pitchFamily="34" charset="0"/>
              <a:buChar char="•"/>
              <a:defRPr/>
            </a:pPr>
            <a:r>
              <a:rPr lang="en-US" dirty="0" smtClean="0"/>
              <a:t>Prevention of Mother-to-Child-Transmission (PMTCT) </a:t>
            </a:r>
          </a:p>
          <a:p>
            <a:pPr eaLnBrk="1" fontAlgn="auto" hangingPunct="1">
              <a:lnSpc>
                <a:spcPct val="85000"/>
              </a:lnSpc>
              <a:spcBef>
                <a:spcPct val="30000"/>
              </a:spcBef>
              <a:spcAft>
                <a:spcPct val="20000"/>
              </a:spcAft>
              <a:buFont typeface="Arial" pitchFamily="34" charset="0"/>
              <a:buChar char="•"/>
              <a:defRPr/>
            </a:pPr>
            <a:r>
              <a:rPr lang="en-US" dirty="0" smtClean="0"/>
              <a:t>Post-exposure prophylaxis (PEP) and Youth Friendly Services (YFS)</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rtlCol="0">
            <a:normAutofit fontScale="90000"/>
          </a:bodyPr>
          <a:lstStyle/>
          <a:p>
            <a:pPr eaLnBrk="1" fontAlgn="auto" hangingPunct="1">
              <a:spcAft>
                <a:spcPts val="0"/>
              </a:spcAft>
              <a:defRPr/>
            </a:pPr>
            <a:r>
              <a:rPr lang="en-US" b="1" dirty="0" err="1" smtClean="0"/>
              <a:t>Counselling</a:t>
            </a:r>
            <a:r>
              <a:rPr lang="en-US" b="1" dirty="0" smtClean="0"/>
              <a:t> and Testing Key Elements</a:t>
            </a:r>
            <a:endParaRPr lang="en-US" b="1" dirty="0"/>
          </a:p>
        </p:txBody>
      </p:sp>
      <p:sp>
        <p:nvSpPr>
          <p:cNvPr id="7171" name="Content Placeholder 2"/>
          <p:cNvSpPr>
            <a:spLocks noGrp="1"/>
          </p:cNvSpPr>
          <p:nvPr>
            <p:ph idx="1"/>
          </p:nvPr>
        </p:nvSpPr>
        <p:spPr>
          <a:xfrm>
            <a:off x="0" y="1143000"/>
            <a:ext cx="9144000" cy="5715000"/>
          </a:xfrm>
        </p:spPr>
        <p:txBody>
          <a:bodyPr>
            <a:normAutofit lnSpcReduction="10000"/>
          </a:bodyPr>
          <a:lstStyle/>
          <a:p>
            <a:pPr eaLnBrk="1" hangingPunct="1"/>
            <a:r>
              <a:rPr lang="en-US" sz="2200" dirty="0" err="1" smtClean="0"/>
              <a:t>Counselling</a:t>
            </a:r>
            <a:r>
              <a:rPr lang="en-US" sz="2200" dirty="0" smtClean="0"/>
              <a:t> must take place before testing. The </a:t>
            </a:r>
            <a:r>
              <a:rPr lang="en-US" sz="2200" dirty="0" err="1" smtClean="0"/>
              <a:t>counsellor</a:t>
            </a:r>
            <a:r>
              <a:rPr lang="en-US" sz="2200" dirty="0" smtClean="0"/>
              <a:t> must ascertain that the client is taking the test voluntarily and understands that he/she can interrupt or stop the process at any point.</a:t>
            </a:r>
          </a:p>
          <a:p>
            <a:pPr eaLnBrk="1" hangingPunct="1"/>
            <a:r>
              <a:rPr lang="en-US" sz="2200" dirty="0" smtClean="0"/>
              <a:t>The </a:t>
            </a:r>
            <a:r>
              <a:rPr lang="en-US" sz="2200" dirty="0" err="1" smtClean="0"/>
              <a:t>counsellor</a:t>
            </a:r>
            <a:r>
              <a:rPr lang="en-US" sz="2200" dirty="0" smtClean="0"/>
              <a:t> shall ascertain that the client’s mental state is sound and that he/she is not under the influence of any substance or undue pressure from any source. In case of doubt the </a:t>
            </a:r>
            <a:r>
              <a:rPr lang="en-US" sz="2200" dirty="0" err="1" smtClean="0"/>
              <a:t>counsellor</a:t>
            </a:r>
            <a:r>
              <a:rPr lang="en-US" sz="2200" dirty="0" smtClean="0"/>
              <a:t> should consult or refer the client to senior colleagues.</a:t>
            </a:r>
          </a:p>
          <a:p>
            <a:pPr eaLnBrk="1" hangingPunct="1"/>
            <a:r>
              <a:rPr lang="en-US" sz="2200" dirty="0" smtClean="0"/>
              <a:t>Where HIV testing involves a person who is unable to provide consent, a close relative or next-of-kin shall be given information and asked to provide consent.</a:t>
            </a:r>
          </a:p>
          <a:p>
            <a:pPr eaLnBrk="1" hangingPunct="1"/>
            <a:r>
              <a:rPr lang="en-US" sz="2200" dirty="0" smtClean="0"/>
              <a:t>The client must receive an assurance that test results are confidential and that no one will be told the results without his/her consent.</a:t>
            </a:r>
          </a:p>
          <a:p>
            <a:pPr eaLnBrk="1" hangingPunct="1"/>
            <a:r>
              <a:rPr lang="en-US" sz="2200" dirty="0" smtClean="0"/>
              <a:t>Both HIV-positive and HIV-negative clients must receive post-test </a:t>
            </a:r>
            <a:r>
              <a:rPr lang="en-US" sz="2200" dirty="0" err="1" smtClean="0"/>
              <a:t>counselling</a:t>
            </a:r>
            <a:r>
              <a:rPr lang="en-US" sz="2200" dirty="0" smtClean="0"/>
              <a:t> on preventive measures, as well as treatment and follow-up as appropriate.</a:t>
            </a:r>
          </a:p>
          <a:p>
            <a:pPr eaLnBrk="1" hangingPunct="1"/>
            <a:r>
              <a:rPr lang="en-US" sz="2200" dirty="0" smtClean="0"/>
              <a:t>Same-day test results are encouraged</a:t>
            </a:r>
            <a:r>
              <a:rPr lang="en-US" sz="2000" dirty="0" smtClean="0"/>
              <a: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Placeholder 9"/>
          <p:cNvGraphicFramePr>
            <a:graphicFrameLocks noGrp="1"/>
          </p:cNvGraphicFramePr>
          <p:nvPr>
            <p:ph type="chart" idx="1"/>
          </p:nvPr>
        </p:nvGraphicFramePr>
        <p:xfrm>
          <a:off x="0" y="1676400"/>
          <a:ext cx="91440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0" y="762000"/>
            <a:ext cx="9144000" cy="400110"/>
          </a:xfrm>
          <a:prstGeom prst="rect">
            <a:avLst/>
          </a:prstGeom>
          <a:noFill/>
        </p:spPr>
        <p:txBody>
          <a:bodyPr wrap="square" rtlCol="0">
            <a:spAutoFit/>
          </a:bodyPr>
          <a:lstStyle/>
          <a:p>
            <a:pPr algn="ctr"/>
            <a:r>
              <a:rPr lang="en-US" sz="2000" i="1" dirty="0" smtClean="0">
                <a:latin typeface="+mn-lt"/>
              </a:rPr>
              <a:t>(Table 8.1)</a:t>
            </a:r>
            <a:endParaRPr lang="en-US" sz="2000" i="1" dirty="0">
              <a:latin typeface="+mn-lt"/>
            </a:endParaRPr>
          </a:p>
        </p:txBody>
      </p:sp>
      <p:sp>
        <p:nvSpPr>
          <p:cNvPr id="8" name="TextBox 7"/>
          <p:cNvSpPr txBox="1"/>
          <p:nvPr/>
        </p:nvSpPr>
        <p:spPr>
          <a:xfrm>
            <a:off x="0" y="1143000"/>
            <a:ext cx="9144000" cy="369332"/>
          </a:xfrm>
          <a:prstGeom prst="rect">
            <a:avLst/>
          </a:prstGeom>
          <a:noFill/>
        </p:spPr>
        <p:txBody>
          <a:bodyPr wrap="square" rtlCol="0">
            <a:spAutoFit/>
          </a:bodyPr>
          <a:lstStyle/>
          <a:p>
            <a:pPr algn="ctr"/>
            <a:r>
              <a:rPr lang="en-US" i="1" dirty="0" smtClean="0">
                <a:latin typeface="+mn-lt"/>
              </a:rPr>
              <a:t>Percentage of all facilities reporting an HIV testing system* (N=695) </a:t>
            </a:r>
            <a:endParaRPr lang="en-US" i="1" dirty="0">
              <a:latin typeface="+mn-lt"/>
            </a:endParaRPr>
          </a:p>
        </p:txBody>
      </p:sp>
      <p:sp>
        <p:nvSpPr>
          <p:cNvPr id="9" name="Title 1"/>
          <p:cNvSpPr>
            <a:spLocks noGrp="1"/>
          </p:cNvSpPr>
          <p:nvPr>
            <p:ph type="title"/>
          </p:nvPr>
        </p:nvSpPr>
        <p:spPr>
          <a:xfrm>
            <a:off x="0" y="0"/>
            <a:ext cx="9144000" cy="838200"/>
          </a:xfrm>
        </p:spPr>
        <p:txBody>
          <a:bodyPr/>
          <a:lstStyle/>
          <a:p>
            <a:pPr eaLnBrk="1" hangingPunct="1"/>
            <a:r>
              <a:rPr lang="en-US" b="1" dirty="0" smtClean="0"/>
              <a:t>HIV Testing Systems by Facility Type</a:t>
            </a:r>
            <a:endParaRPr lang="en-US" dirty="0" smtClean="0"/>
          </a:p>
        </p:txBody>
      </p:sp>
      <p:sp>
        <p:nvSpPr>
          <p:cNvPr id="11" name="TextBox 6"/>
          <p:cNvSpPr txBox="1">
            <a:spLocks noChangeArrowheads="1"/>
          </p:cNvSpPr>
          <p:nvPr/>
        </p:nvSpPr>
        <p:spPr bwMode="auto">
          <a:xfrm>
            <a:off x="0" y="6334125"/>
            <a:ext cx="9144000" cy="523875"/>
          </a:xfrm>
          <a:prstGeom prst="rect">
            <a:avLst/>
          </a:prstGeom>
          <a:noFill/>
          <a:ln w="9525">
            <a:noFill/>
            <a:miter lim="800000"/>
            <a:headEnd/>
            <a:tailEnd/>
          </a:ln>
        </p:spPr>
        <p:txBody>
          <a:bodyPr>
            <a:spAutoFit/>
          </a:bodyPr>
          <a:lstStyle/>
          <a:p>
            <a:r>
              <a:rPr lang="en-US" sz="1400" i="1" dirty="0">
                <a:latin typeface="Calibri" pitchFamily="34" charset="0"/>
              </a:rPr>
              <a:t>* </a:t>
            </a:r>
            <a:r>
              <a:rPr lang="en-US" sz="1400" dirty="0">
                <a:latin typeface="Calibri" pitchFamily="34" charset="0"/>
              </a:rPr>
              <a:t>Facility reports conducting the test in the facility or in an affiliated external laboratory, or has an agreement with a testing site that is expected to return the test results to the facility.</a:t>
            </a:r>
            <a:endParaRPr lang="en-US" sz="1400" i="1" dirty="0">
              <a:latin typeface="Calibri" pitchFamily="34" charset="0"/>
            </a:endParaRPr>
          </a:p>
        </p:txBody>
      </p:sp>
    </p:spTree>
  </p:cSld>
  <p:clrMapOvr>
    <a:masterClrMapping/>
  </p:clrMapOvr>
</p:sld>
</file>

<file path=ppt/theme/theme1.xml><?xml version="1.0" encoding="utf-8"?>
<a:theme xmlns:a="http://schemas.openxmlformats.org/drawingml/2006/main" name="KSPA Theme2">
  <a:themeElements>
    <a:clrScheme name="KSPA">
      <a:dk1>
        <a:srgbClr val="000000"/>
      </a:dk1>
      <a:lt1>
        <a:sysClr val="window" lastClr="FFFFFF"/>
      </a:lt1>
      <a:dk2>
        <a:srgbClr val="638DC8"/>
      </a:dk2>
      <a:lt2>
        <a:srgbClr val="C0B08B"/>
      </a:lt2>
      <a:accent1>
        <a:srgbClr val="B52438"/>
      </a:accent1>
      <a:accent2>
        <a:srgbClr val="000000"/>
      </a:accent2>
      <a:accent3>
        <a:srgbClr val="EA96A2"/>
      </a:accent3>
      <a:accent4>
        <a:srgbClr val="32578E"/>
      </a:accent4>
      <a:accent5>
        <a:srgbClr val="645636"/>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KSPA">
      <a:dk1>
        <a:srgbClr val="000000"/>
      </a:dk1>
      <a:lt1>
        <a:sysClr val="window" lastClr="FFFFFF"/>
      </a:lt1>
      <a:dk2>
        <a:srgbClr val="638DC8"/>
      </a:dk2>
      <a:lt2>
        <a:srgbClr val="C0B08B"/>
      </a:lt2>
      <a:accent1>
        <a:srgbClr val="B52438"/>
      </a:accent1>
      <a:accent2>
        <a:srgbClr val="000000"/>
      </a:accent2>
      <a:accent3>
        <a:srgbClr val="EA96A2"/>
      </a:accent3>
      <a:accent4>
        <a:srgbClr val="32578E"/>
      </a:accent4>
      <a:accent5>
        <a:srgbClr val="645636"/>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2929</TotalTime>
  <Words>3293</Words>
  <Application>Microsoft Office PowerPoint</Application>
  <PresentationFormat>On-screen Show (4:3)</PresentationFormat>
  <Paragraphs>392</Paragraphs>
  <Slides>59</Slides>
  <Notes>27</Notes>
  <HiddenSlides>0</HiddenSlides>
  <MMClips>0</MMClips>
  <ScaleCrop>false</ScaleCrop>
  <HeadingPairs>
    <vt:vector size="4" baseType="variant">
      <vt:variant>
        <vt:lpstr>Theme</vt:lpstr>
      </vt:variant>
      <vt:variant>
        <vt:i4>2</vt:i4>
      </vt:variant>
      <vt:variant>
        <vt:lpstr>Slide Titles</vt:lpstr>
      </vt:variant>
      <vt:variant>
        <vt:i4>59</vt:i4>
      </vt:variant>
    </vt:vector>
  </HeadingPairs>
  <TitlesOfParts>
    <vt:vector size="61" baseType="lpstr">
      <vt:lpstr>KSPA Theme2</vt:lpstr>
      <vt:lpstr>1_Custom Design</vt:lpstr>
      <vt:lpstr>Slide 1</vt:lpstr>
      <vt:lpstr>Outline</vt:lpstr>
      <vt:lpstr>Women and Men Tested for HIV (2008-09 KDHS)</vt:lpstr>
      <vt:lpstr>HIV Prevalence (2008-09 KDHS)</vt:lpstr>
      <vt:lpstr>Slide 5</vt:lpstr>
      <vt:lpstr>Trends in Availability of HIV-Related Services</vt:lpstr>
      <vt:lpstr>Outline</vt:lpstr>
      <vt:lpstr>Counselling and Testing Key Elements</vt:lpstr>
      <vt:lpstr>HIV Testing Systems by Facility Type</vt:lpstr>
      <vt:lpstr>HIV Testing Systems by Managing Authority</vt:lpstr>
      <vt:lpstr>Availability of HIV Testing Systems by Province</vt:lpstr>
      <vt:lpstr>Record Keeping and Informed Consent by Facility Type</vt:lpstr>
      <vt:lpstr>HIV Counselling and Testing Items</vt:lpstr>
      <vt:lpstr>Key Findings for HIV Counselling and Testing</vt:lpstr>
      <vt:lpstr>Outline</vt:lpstr>
      <vt:lpstr>HIV/AIDS Care and Support Services (CSS) KSPA Definition</vt:lpstr>
      <vt:lpstr>Availability of CSS by Facility Type</vt:lpstr>
      <vt:lpstr>Availability of CSS by Managing Authority</vt:lpstr>
      <vt:lpstr>Availability of Care and Support Services  by Province</vt:lpstr>
      <vt:lpstr>Availability of Trained CSS Providers</vt:lpstr>
      <vt:lpstr>CSS and TB services</vt:lpstr>
      <vt:lpstr>Availability of STI Services</vt:lpstr>
      <vt:lpstr>Key Findings for Care and Support Services</vt:lpstr>
      <vt:lpstr>Outline</vt:lpstr>
      <vt:lpstr>Primary Preventive Treatment for Opportunistic Infections  by Type of Facility</vt:lpstr>
      <vt:lpstr>Primary Preventive Treatment for Opportunistic Infections  by Managing Authority</vt:lpstr>
      <vt:lpstr>Primary Preventive Treatment for Opportunistic Infections</vt:lpstr>
      <vt:lpstr>Co-trimoxazole Prophylaxis (CPT)</vt:lpstr>
      <vt:lpstr>Availability of CPT</vt:lpstr>
      <vt:lpstr>Advanced Level Services for HIV/AIDS KSPA Definition</vt:lpstr>
      <vt:lpstr>Advanced Level Treatment of Opportunistic Infections and Palliative Care for HIV/AIDS KSPA Definition</vt:lpstr>
      <vt:lpstr>Availability of Advanced CSS</vt:lpstr>
      <vt:lpstr>Availability of Treatments for Opportunistic Infections</vt:lpstr>
      <vt:lpstr>Treatment of Opportunistic Infections and Advanced Level Services for HIV/AIDS Key Findings</vt:lpstr>
      <vt:lpstr>Outline</vt:lpstr>
      <vt:lpstr>Availability of Antiretrovial Therapy (ART) by Type of Facility</vt:lpstr>
      <vt:lpstr>Availability of Antiretrovial Therapy (ART) by Managing Authority</vt:lpstr>
      <vt:lpstr>Availability of ART by Province</vt:lpstr>
      <vt:lpstr>Items to Support ART</vt:lpstr>
      <vt:lpstr>Key Findings for Antiretroviral Therapy</vt:lpstr>
      <vt:lpstr>Outline</vt:lpstr>
      <vt:lpstr>Prevention of Mother-to-Child Transmission NFHC Definition</vt:lpstr>
      <vt:lpstr>Availability of any of the Four Components of PMTCT among All Facilities</vt:lpstr>
      <vt:lpstr>Availability of any of the Four Components of PMTCT among All Facilities by Managing Authority</vt:lpstr>
      <vt:lpstr>Availability of any of the Four Components of PMTCT  among Antenatal Care (ANC) Facilities</vt:lpstr>
      <vt:lpstr>Availability of any of the Four Components of PMTCT  among Antenatal Care (ANC) Facilities  by Managing Authority</vt:lpstr>
      <vt:lpstr>Minimum PMTCT package</vt:lpstr>
      <vt:lpstr>Availability of Minimum PMTCT Package by Province </vt:lpstr>
      <vt:lpstr>Prevention of Mother-to-Child Transmission (PMTCT)+ </vt:lpstr>
      <vt:lpstr>Prevention of Mother-to-Child Transmission (PMTCT) Key Findings</vt:lpstr>
      <vt:lpstr>Outline</vt:lpstr>
      <vt:lpstr>Availability of Post-Exposure Prophylaxis (PEP) by Type of Facility</vt:lpstr>
      <vt:lpstr>Availability of Post-Exposure Prophylaxis (PEP) by Managing Authority</vt:lpstr>
      <vt:lpstr>PEP Components</vt:lpstr>
      <vt:lpstr>Youth-Friendly Services (YFS) KSPA Definition</vt:lpstr>
      <vt:lpstr>Availability of Youth-Friendly Testing Services by Type of Facility</vt:lpstr>
      <vt:lpstr>Availability of Youth-Friendly Testing Services by Managing Authority</vt:lpstr>
      <vt:lpstr>Youth-Friendly Services (YFS)</vt:lpstr>
      <vt:lpstr>Post-Exposure Prophylaxis (PEP) and Youth-Friendly Services (YFS) 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Namibia Health Facility Census 2009</dc:title>
  <dc:creator>Sarah Schneider</dc:creator>
  <cp:lastModifiedBy>Administrator</cp:lastModifiedBy>
  <cp:revision>694</cp:revision>
  <dcterms:created xsi:type="dcterms:W3CDTF">2010-08-17T13:53:29Z</dcterms:created>
  <dcterms:modified xsi:type="dcterms:W3CDTF">2012-05-09T18:09:57Z</dcterms:modified>
</cp:coreProperties>
</file>