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charts/chart14.xml" ContentType="application/vnd.openxmlformats-officedocument.drawingml.char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Override PartName="/ppt/notesSlides/notesSlide11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charts/chart19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35"/>
  </p:notesMasterIdLst>
  <p:sldIdLst>
    <p:sldId id="336" r:id="rId3"/>
    <p:sldId id="265" r:id="rId4"/>
    <p:sldId id="327" r:id="rId5"/>
    <p:sldId id="328" r:id="rId6"/>
    <p:sldId id="329" r:id="rId7"/>
    <p:sldId id="330" r:id="rId8"/>
    <p:sldId id="314" r:id="rId9"/>
    <p:sldId id="331" r:id="rId10"/>
    <p:sldId id="286" r:id="rId11"/>
    <p:sldId id="276" r:id="rId12"/>
    <p:sldId id="332" r:id="rId13"/>
    <p:sldId id="315" r:id="rId14"/>
    <p:sldId id="316" r:id="rId15"/>
    <p:sldId id="317" r:id="rId16"/>
    <p:sldId id="291" r:id="rId17"/>
    <p:sldId id="318" r:id="rId18"/>
    <p:sldId id="333" r:id="rId19"/>
    <p:sldId id="319" r:id="rId20"/>
    <p:sldId id="320" r:id="rId21"/>
    <p:sldId id="321" r:id="rId22"/>
    <p:sldId id="322" r:id="rId23"/>
    <p:sldId id="301" r:id="rId24"/>
    <p:sldId id="323" r:id="rId25"/>
    <p:sldId id="324" r:id="rId26"/>
    <p:sldId id="295" r:id="rId27"/>
    <p:sldId id="297" r:id="rId28"/>
    <p:sldId id="300" r:id="rId29"/>
    <p:sldId id="296" r:id="rId30"/>
    <p:sldId id="325" r:id="rId31"/>
    <p:sldId id="326" r:id="rId32"/>
    <p:sldId id="310" r:id="rId33"/>
    <p:sldId id="311" r:id="rId34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450" autoAdjust="0"/>
  </p:normalViewPr>
  <p:slideViewPr>
    <p:cSldViewPr>
      <p:cViewPr>
        <p:scale>
          <a:sx n="80" d="100"/>
          <a:sy n="80" d="100"/>
        </p:scale>
        <p:origin x="-226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0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Currently married women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Any method</c:v>
                </c:pt>
                <c:pt idx="1">
                  <c:v>Any modern method</c:v>
                </c:pt>
                <c:pt idx="2">
                  <c:v>Injectables</c:v>
                </c:pt>
                <c:pt idx="3">
                  <c:v>Male condom</c:v>
                </c:pt>
                <c:pt idx="4">
                  <c:v>Pill</c:v>
                </c:pt>
                <c:pt idx="5">
                  <c:v>Any traditional method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46</c:v>
                </c:pt>
                <c:pt idx="1">
                  <c:v>39</c:v>
                </c:pt>
                <c:pt idx="2">
                  <c:v>22</c:v>
                </c:pt>
                <c:pt idx="3">
                  <c:v>2</c:v>
                </c:pt>
                <c:pt idx="4">
                  <c:v>7</c:v>
                </c:pt>
                <c:pt idx="5">
                  <c:v>6</c:v>
                </c:pt>
              </c:numCache>
            </c:numRef>
          </c:val>
        </c:ser>
        <c:dLbls>
          <c:showVal val="1"/>
        </c:dLbls>
        <c:overlap val="-25"/>
        <c:axId val="48248320"/>
        <c:axId val="48249856"/>
      </c:barChart>
      <c:catAx>
        <c:axId val="4824832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48249856"/>
        <c:crosses val="autoZero"/>
        <c:auto val="1"/>
        <c:lblAlgn val="ctr"/>
        <c:lblOffset val="100"/>
      </c:catAx>
      <c:valAx>
        <c:axId val="48249856"/>
        <c:scaling>
          <c:orientation val="minMax"/>
          <c:max val="60"/>
        </c:scaling>
        <c:delete val="1"/>
        <c:axPos val="l"/>
        <c:numFmt formatCode="General" sourceLinked="1"/>
        <c:tickLblPos val="none"/>
        <c:crossAx val="48248320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44907591529872332"/>
          <c:y val="1.4492753623188409E-2"/>
          <c:w val="0.50007662707415812"/>
          <c:h val="0.9468599033816426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Pt>
            <c:idx val="0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All items for infection control</c:v>
                </c:pt>
                <c:pt idx="1">
                  <c:v>Sharps box</c:v>
                </c:pt>
                <c:pt idx="2">
                  <c:v>Disinfecting solution</c:v>
                </c:pt>
                <c:pt idx="3">
                  <c:v>Disposable latex gloves</c:v>
                </c:pt>
                <c:pt idx="4">
                  <c:v>Soap &amp; running water or else hand disinfectant</c:v>
                </c:pt>
                <c:pt idx="5">
                  <c:v>Hand disinfectant</c:v>
                </c:pt>
                <c:pt idx="6">
                  <c:v>Running water</c:v>
                </c:pt>
                <c:pt idx="7">
                  <c:v>Soap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55</c:v>
                </c:pt>
                <c:pt idx="1">
                  <c:v>97</c:v>
                </c:pt>
                <c:pt idx="2">
                  <c:v>77</c:v>
                </c:pt>
                <c:pt idx="3">
                  <c:v>91</c:v>
                </c:pt>
                <c:pt idx="4">
                  <c:v>72</c:v>
                </c:pt>
                <c:pt idx="5">
                  <c:v>26</c:v>
                </c:pt>
                <c:pt idx="6">
                  <c:v>79</c:v>
                </c:pt>
                <c:pt idx="7">
                  <c:v>75</c:v>
                </c:pt>
              </c:numCache>
            </c:numRef>
          </c:val>
        </c:ser>
        <c:dLbls>
          <c:showVal val="1"/>
        </c:dLbls>
        <c:axId val="119067392"/>
        <c:axId val="119068928"/>
      </c:barChart>
      <c:catAx>
        <c:axId val="119067392"/>
        <c:scaling>
          <c:orientation val="minMax"/>
        </c:scaling>
        <c:axPos val="l"/>
        <c:majorTickMark val="none"/>
        <c:tickLblPos val="nextTo"/>
        <c:spPr>
          <a:ln>
            <a:solidFill>
              <a:schemeClr val="bg1"/>
            </a:solidFill>
          </a:ln>
        </c:spPr>
        <c:crossAx val="119068928"/>
        <c:crosses val="autoZero"/>
        <c:auto val="1"/>
        <c:lblAlgn val="ctr"/>
        <c:lblOffset val="100"/>
      </c:catAx>
      <c:valAx>
        <c:axId val="119068928"/>
        <c:scaling>
          <c:orientation val="minMax"/>
          <c:max val="100"/>
        </c:scaling>
        <c:delete val="1"/>
        <c:axPos val="b"/>
        <c:numFmt formatCode="General" sourceLinked="1"/>
        <c:tickLblPos val="none"/>
        <c:crossAx val="119067392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419E-2"/>
          <c:y val="0.14027041514176924"/>
          <c:w val="0.96604938271604934"/>
          <c:h val="0.588366234150305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2004 KSPA (N=322)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Visual and auditory privacy</c:v>
                </c:pt>
                <c:pt idx="1">
                  <c:v>Examination bed or couch</c:v>
                </c:pt>
                <c:pt idx="2">
                  <c:v>Examination light</c:v>
                </c:pt>
                <c:pt idx="3">
                  <c:v>Vaginal speculum</c:v>
                </c:pt>
                <c:pt idx="4">
                  <c:v>All furnishings and equipment for pelvic examination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85</c:v>
                </c:pt>
                <c:pt idx="1">
                  <c:v>98</c:v>
                </c:pt>
                <c:pt idx="2">
                  <c:v>22</c:v>
                </c:pt>
                <c:pt idx="3">
                  <c:v>27</c:v>
                </c:pt>
                <c:pt idx="4">
                  <c:v>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2010 KSPA (N=612)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Visual and auditory privacy</c:v>
                </c:pt>
                <c:pt idx="1">
                  <c:v>Examination bed or couch</c:v>
                </c:pt>
                <c:pt idx="2">
                  <c:v>Examination light</c:v>
                </c:pt>
                <c:pt idx="3">
                  <c:v>Vaginal speculum</c:v>
                </c:pt>
                <c:pt idx="4">
                  <c:v>All furnishings and equipment for pelvic examination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94</c:v>
                </c:pt>
                <c:pt idx="1">
                  <c:v>97</c:v>
                </c:pt>
                <c:pt idx="2">
                  <c:v>31</c:v>
                </c:pt>
                <c:pt idx="3">
                  <c:v>32</c:v>
                </c:pt>
                <c:pt idx="4">
                  <c:v>16</c:v>
                </c:pt>
              </c:numCache>
            </c:numRef>
          </c:val>
        </c:ser>
        <c:dLbls>
          <c:showVal val="1"/>
        </c:dLbls>
        <c:overlap val="-25"/>
        <c:axId val="119098368"/>
        <c:axId val="119112448"/>
      </c:barChart>
      <c:catAx>
        <c:axId val="119098368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119112448"/>
        <c:crosses val="autoZero"/>
        <c:auto val="1"/>
        <c:lblAlgn val="ctr"/>
        <c:lblOffset val="100"/>
      </c:catAx>
      <c:valAx>
        <c:axId val="119112448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11909836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"/>
          <c:y val="0.140625"/>
          <c:w val="0.99978073053368699"/>
          <c:h val="0.71699003444882914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accent3">
                <a:lumMod val="60000"/>
                <a:lumOff val="40000"/>
              </a:schemeClr>
            </a:solidFill>
          </c:spPr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bg2"/>
              </a:solidFill>
            </c:spPr>
          </c:dPt>
          <c:dPt>
            <c:idx val="2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3"/>
            <c:spPr>
              <a:solidFill>
                <a:schemeClr val="accent3"/>
              </a:solidFill>
            </c:spPr>
          </c:dPt>
          <c:dPt>
            <c:idx val="4"/>
            <c:spPr>
              <a:solidFill>
                <a:schemeClr val="tx2"/>
              </a:solidFill>
            </c:spPr>
          </c:dPt>
          <c:dPt>
            <c:idx val="5"/>
            <c:spPr>
              <a:solidFill>
                <a:schemeClr val="accent6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Sheet1!$A$1:$F$1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Total</c:v>
                </c:pt>
              </c:strCache>
            </c:strRef>
          </c:cat>
          <c:val>
            <c:numRef>
              <c:f>Sheet1!$A$2:$F$2</c:f>
              <c:numCache>
                <c:formatCode>General</c:formatCode>
                <c:ptCount val="6"/>
                <c:pt idx="0">
                  <c:v>46</c:v>
                </c:pt>
                <c:pt idx="1">
                  <c:v>63</c:v>
                </c:pt>
                <c:pt idx="2">
                  <c:v>70</c:v>
                </c:pt>
                <c:pt idx="3">
                  <c:v>82</c:v>
                </c:pt>
                <c:pt idx="4">
                  <c:v>93</c:v>
                </c:pt>
                <c:pt idx="5">
                  <c:v>83</c:v>
                </c:pt>
              </c:numCache>
            </c:numRef>
          </c:val>
        </c:ser>
        <c:dLbls>
          <c:showVal val="1"/>
        </c:dLbls>
        <c:overlap val="-25"/>
        <c:axId val="124992512"/>
        <c:axId val="125002496"/>
      </c:barChart>
      <c:catAx>
        <c:axId val="124992512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125002496"/>
        <c:crosses val="autoZero"/>
        <c:auto val="1"/>
        <c:lblAlgn val="ctr"/>
        <c:lblOffset val="100"/>
      </c:catAx>
      <c:valAx>
        <c:axId val="125002496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24992512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2.5896762904636982E-4"/>
          <c:y val="0.18571428571428794"/>
          <c:w val="0.99948206474189705"/>
          <c:h val="0.59224221972252977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Pt>
            <c:idx val="4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Trichomoniasis</c:v>
                </c:pt>
                <c:pt idx="1">
                  <c:v>Gonorrhea</c:v>
                </c:pt>
                <c:pt idx="2">
                  <c:v>Chlamydia</c:v>
                </c:pt>
                <c:pt idx="3">
                  <c:v>Syphilis</c:v>
                </c:pt>
                <c:pt idx="4">
                  <c:v>All four STIs assessed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64</c:v>
                </c:pt>
                <c:pt idx="1">
                  <c:v>60</c:v>
                </c:pt>
                <c:pt idx="2">
                  <c:v>85</c:v>
                </c:pt>
                <c:pt idx="3">
                  <c:v>91</c:v>
                </c:pt>
                <c:pt idx="4">
                  <c:v>43</c:v>
                </c:pt>
              </c:numCache>
            </c:numRef>
          </c:val>
        </c:ser>
        <c:dLbls>
          <c:showVal val="1"/>
        </c:dLbls>
        <c:overlap val="-25"/>
        <c:axId val="125022976"/>
        <c:axId val="125024512"/>
      </c:barChart>
      <c:catAx>
        <c:axId val="125022976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125024512"/>
        <c:crosses val="autoZero"/>
        <c:auto val="1"/>
        <c:lblAlgn val="ctr"/>
        <c:lblOffset val="100"/>
      </c:catAx>
      <c:valAx>
        <c:axId val="125024512"/>
        <c:scaling>
          <c:orientation val="minMax"/>
        </c:scaling>
        <c:delete val="1"/>
        <c:axPos val="l"/>
        <c:numFmt formatCode="General" sourceLinked="1"/>
        <c:tickLblPos val="none"/>
        <c:crossAx val="125022976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Staff reports routine training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Total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26</c:v>
                </c:pt>
                <c:pt idx="1">
                  <c:v>25</c:v>
                </c:pt>
                <c:pt idx="2">
                  <c:v>50</c:v>
                </c:pt>
                <c:pt idx="3">
                  <c:v>26</c:v>
                </c:pt>
                <c:pt idx="4">
                  <c:v>16</c:v>
                </c:pt>
                <c:pt idx="5">
                  <c:v>22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Staff reports routine personal supervision</c:v>
                </c:pt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Total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88</c:v>
                </c:pt>
                <c:pt idx="1">
                  <c:v>94</c:v>
                </c:pt>
                <c:pt idx="2">
                  <c:v>75</c:v>
                </c:pt>
                <c:pt idx="3">
                  <c:v>62</c:v>
                </c:pt>
                <c:pt idx="4">
                  <c:v>88</c:v>
                </c:pt>
                <c:pt idx="5">
                  <c:v>81</c:v>
                </c:pt>
              </c:numCache>
            </c:numRef>
          </c:val>
        </c:ser>
        <c:dLbls>
          <c:showVal val="1"/>
        </c:dLbls>
        <c:overlap val="-25"/>
        <c:axId val="124969344"/>
        <c:axId val="124970880"/>
      </c:barChart>
      <c:catAx>
        <c:axId val="124969344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124970880"/>
        <c:crosses val="autoZero"/>
        <c:auto val="1"/>
        <c:lblAlgn val="ctr"/>
        <c:lblOffset val="100"/>
      </c:catAx>
      <c:valAx>
        <c:axId val="124970880"/>
        <c:scaling>
          <c:orientation val="minMax"/>
        </c:scaling>
        <c:delete val="1"/>
        <c:axPos val="l"/>
        <c:numFmt formatCode="General" sourceLinked="1"/>
        <c:tickLblPos val="none"/>
        <c:crossAx val="12496934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47307753718285522"/>
          <c:y val="0.1205939314403886"/>
          <c:w val="0.5269224628171475"/>
          <c:h val="0.85920404835759501"/>
        </c:manualLayout>
      </c:layout>
      <c:barChart>
        <c:barDir val="bar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Received training in past 12 months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Any other FP topics</c:v>
                </c:pt>
                <c:pt idx="1">
                  <c:v>FP topics for HIV+ women</c:v>
                </c:pt>
                <c:pt idx="2">
                  <c:v>Insertion/removal of implants</c:v>
                </c:pt>
                <c:pt idx="3">
                  <c:v>Insertion/removal of IUCDs</c:v>
                </c:pt>
                <c:pt idx="4">
                  <c:v>FP-related clinical issues</c:v>
                </c:pt>
                <c:pt idx="5">
                  <c:v>Counselling on FP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</c:v>
                </c:pt>
                <c:pt idx="1">
                  <c:v>19</c:v>
                </c:pt>
                <c:pt idx="2">
                  <c:v>15</c:v>
                </c:pt>
                <c:pt idx="3">
                  <c:v>14</c:v>
                </c:pt>
                <c:pt idx="4">
                  <c:v>17</c:v>
                </c:pt>
                <c:pt idx="5">
                  <c:v>20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Received training in past 13-35 months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Any other FP topics</c:v>
                </c:pt>
                <c:pt idx="1">
                  <c:v>FP topics for HIV+ women</c:v>
                </c:pt>
                <c:pt idx="2">
                  <c:v>Insertion/removal of implants</c:v>
                </c:pt>
                <c:pt idx="3">
                  <c:v>Insertion/removal of IUCDs</c:v>
                </c:pt>
                <c:pt idx="4">
                  <c:v>FP-related clinical issues</c:v>
                </c:pt>
                <c:pt idx="5">
                  <c:v>Counselling on FP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3</c:v>
                </c:pt>
                <c:pt idx="1">
                  <c:v>14</c:v>
                </c:pt>
                <c:pt idx="2">
                  <c:v>15</c:v>
                </c:pt>
                <c:pt idx="3">
                  <c:v>15</c:v>
                </c:pt>
                <c:pt idx="4">
                  <c:v>17</c:v>
                </c:pt>
                <c:pt idx="5">
                  <c:v>18</c:v>
                </c:pt>
              </c:numCache>
            </c:numRef>
          </c:val>
        </c:ser>
        <c:dLbls>
          <c:showVal val="1"/>
        </c:dLbls>
        <c:gapWidth val="95"/>
        <c:overlap val="100"/>
        <c:axId val="124947456"/>
        <c:axId val="125088512"/>
      </c:barChart>
      <c:catAx>
        <c:axId val="124947456"/>
        <c:scaling>
          <c:orientation val="minMax"/>
        </c:scaling>
        <c:axPos val="l"/>
        <c:majorTickMark val="none"/>
        <c:tickLblPos val="nextTo"/>
        <c:spPr>
          <a:ln>
            <a:solidFill>
              <a:schemeClr val="bg1"/>
            </a:solidFill>
          </a:ln>
        </c:spPr>
        <c:crossAx val="125088512"/>
        <c:crosses val="autoZero"/>
        <c:auto val="1"/>
        <c:lblAlgn val="ctr"/>
        <c:lblOffset val="100"/>
      </c:catAx>
      <c:valAx>
        <c:axId val="125088512"/>
        <c:scaling>
          <c:orientation val="minMax"/>
          <c:max val="60"/>
        </c:scaling>
        <c:delete val="1"/>
        <c:axPos val="b"/>
        <c:numFmt formatCode="General" sourceLinked="1"/>
        <c:tickLblPos val="none"/>
        <c:crossAx val="12494745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25"/>
          <c:dPt>
            <c:idx val="0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1"/>
            <c:spPr>
              <a:solidFill>
                <a:schemeClr val="accent3"/>
              </a:solidFill>
            </c:spPr>
          </c:dPt>
          <c:dPt>
            <c:idx val="2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3"/>
            <c:spPr>
              <a:solidFill>
                <a:schemeClr val="accent3">
                  <a:lumMod val="20000"/>
                  <a:lumOff val="80000"/>
                </a:schemeClr>
              </a:solidFill>
            </c:spPr>
          </c:dPt>
          <c:dPt>
            <c:idx val="4"/>
            <c:spPr>
              <a:solidFill>
                <a:schemeClr val="accent2">
                  <a:lumMod val="50000"/>
                </a:schemeClr>
              </a:solidFill>
            </c:spPr>
          </c:dPt>
          <c:dPt>
            <c:idx val="5"/>
            <c:spPr>
              <a:solidFill>
                <a:schemeClr val="accent2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tx1"/>
                        </a:solidFill>
                      </a:defRPr>
                    </a:pPr>
                    <a:r>
                      <a:rPr lang="en-US" dirty="0"/>
                      <a:t>Current user: Re-supply  current method/routine visit</a:t>
                    </a:r>
                    <a:r>
                      <a:rPr lang="en-US"/>
                      <a:t>
</a:t>
                    </a:r>
                    <a:r>
                      <a:rPr lang="en-US" smtClean="0"/>
                      <a:t>66%</a:t>
                    </a:r>
                    <a:endParaRPr lang="en-US" dirty="0"/>
                  </a:p>
                </c:rich>
              </c:tx>
              <c:spPr/>
              <c:showCatName val="1"/>
              <c:showPercent val="1"/>
            </c:dLbl>
            <c:dLbl>
              <c:idx val="5"/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Current user: Re-supply  current method/routine visit</c:v>
                </c:pt>
                <c:pt idx="1">
                  <c:v>Current user: Elective method change</c:v>
                </c:pt>
                <c:pt idx="2">
                  <c:v>Current user: Discuss problem with current method</c:v>
                </c:pt>
                <c:pt idx="3">
                  <c:v>Current user: Other</c:v>
                </c:pt>
                <c:pt idx="4">
                  <c:v>Non-user: Used method in past</c:v>
                </c:pt>
                <c:pt idx="5">
                  <c:v>Non-user: Never used method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66</c:v>
                </c:pt>
                <c:pt idx="1">
                  <c:v>3</c:v>
                </c:pt>
                <c:pt idx="2">
                  <c:v>4</c:v>
                </c:pt>
                <c:pt idx="3">
                  <c:v>1</c:v>
                </c:pt>
                <c:pt idx="4">
                  <c:v>11</c:v>
                </c:pt>
                <c:pt idx="5">
                  <c:v>13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Return visit discussed</c:v>
                </c:pt>
                <c:pt idx="1">
                  <c:v>Visual aids used</c:v>
                </c:pt>
                <c:pt idx="2">
                  <c:v>Asked about concerns with methods</c:v>
                </c:pt>
                <c:pt idx="3">
                  <c:v>Assured of confidentality</c:v>
                </c:pt>
                <c:pt idx="4">
                  <c:v>Auditory privacy assured</c:v>
                </c:pt>
                <c:pt idx="5">
                  <c:v>Visual privacy assured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97</c:v>
                </c:pt>
                <c:pt idx="1">
                  <c:v>25</c:v>
                </c:pt>
                <c:pt idx="2">
                  <c:v>80</c:v>
                </c:pt>
                <c:pt idx="3">
                  <c:v>47</c:v>
                </c:pt>
                <c:pt idx="4">
                  <c:v>83</c:v>
                </c:pt>
                <c:pt idx="5">
                  <c:v>91</c:v>
                </c:pt>
              </c:numCache>
            </c:numRef>
          </c:val>
        </c:ser>
        <c:dLbls>
          <c:showVal val="1"/>
        </c:dLbls>
        <c:axId val="125160448"/>
        <c:axId val="125162240"/>
      </c:barChart>
      <c:catAx>
        <c:axId val="125160448"/>
        <c:scaling>
          <c:orientation val="minMax"/>
        </c:scaling>
        <c:axPos val="l"/>
        <c:majorTickMark val="none"/>
        <c:tickLblPos val="nextTo"/>
        <c:spPr>
          <a:ln>
            <a:solidFill>
              <a:schemeClr val="bg1"/>
            </a:solidFill>
          </a:ln>
        </c:spPr>
        <c:crossAx val="125162240"/>
        <c:crosses val="autoZero"/>
        <c:auto val="1"/>
        <c:lblAlgn val="ctr"/>
        <c:lblOffset val="100"/>
      </c:catAx>
      <c:valAx>
        <c:axId val="125162240"/>
        <c:scaling>
          <c:orientation val="minMax"/>
        </c:scaling>
        <c:delete val="1"/>
        <c:axPos val="b"/>
        <c:numFmt formatCode="General" sourceLinked="1"/>
        <c:tickLblPos val="none"/>
        <c:crossAx val="125160448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53360279965004376"/>
          <c:y val="1.7543223763696204E-2"/>
          <c:w val="0.46639720034995891"/>
          <c:h val="0.94086022757170695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Any chronic illness</c:v>
                </c:pt>
                <c:pt idx="1">
                  <c:v>Symptoms of STIs</c:v>
                </c:pt>
                <c:pt idx="2">
                  <c:v>Smoking</c:v>
                </c:pt>
                <c:pt idx="4">
                  <c:v>Regularity of menstrual cycle</c:v>
                </c:pt>
                <c:pt idx="5">
                  <c:v>Breastfeeding status</c:v>
                </c:pt>
                <c:pt idx="6">
                  <c:v>Desired timing for next child</c:v>
                </c:pt>
                <c:pt idx="7">
                  <c:v>Current pregnancy status</c:v>
                </c:pt>
                <c:pt idx="8">
                  <c:v>History of pregnancy</c:v>
                </c:pt>
                <c:pt idx="9">
                  <c:v>Age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30</c:v>
                </c:pt>
                <c:pt idx="1">
                  <c:v>21</c:v>
                </c:pt>
                <c:pt idx="2">
                  <c:v>17</c:v>
                </c:pt>
                <c:pt idx="4">
                  <c:v>49</c:v>
                </c:pt>
                <c:pt idx="5">
                  <c:v>48</c:v>
                </c:pt>
                <c:pt idx="6">
                  <c:v>30</c:v>
                </c:pt>
                <c:pt idx="7">
                  <c:v>65</c:v>
                </c:pt>
                <c:pt idx="8">
                  <c:v>84</c:v>
                </c:pt>
                <c:pt idx="9">
                  <c:v>76</c:v>
                </c:pt>
              </c:numCache>
            </c:numRef>
          </c:val>
        </c:ser>
        <c:dLbls>
          <c:showVal val="1"/>
        </c:dLbls>
        <c:axId val="125292928"/>
        <c:axId val="125294464"/>
      </c:barChart>
      <c:catAx>
        <c:axId val="125292928"/>
        <c:scaling>
          <c:orientation val="minMax"/>
        </c:scaling>
        <c:axPos val="l"/>
        <c:majorTickMark val="none"/>
        <c:tickLblPos val="nextTo"/>
        <c:spPr>
          <a:ln>
            <a:solidFill>
              <a:schemeClr val="bg1"/>
            </a:solidFill>
          </a:ln>
        </c:spPr>
        <c:txPr>
          <a:bodyPr rot="0"/>
          <a:lstStyle/>
          <a:p>
            <a:pPr>
              <a:defRPr/>
            </a:pPr>
            <a:endParaRPr lang="en-US"/>
          </a:p>
        </c:txPr>
        <c:crossAx val="125294464"/>
        <c:crosses val="autoZero"/>
        <c:auto val="1"/>
        <c:lblAlgn val="ctr"/>
        <c:lblOffset val="100"/>
      </c:catAx>
      <c:valAx>
        <c:axId val="125294464"/>
        <c:scaling>
          <c:orientation val="minMax"/>
        </c:scaling>
        <c:delete val="1"/>
        <c:axPos val="b"/>
        <c:numFmt formatCode="General" sourceLinked="1"/>
        <c:tickLblPos val="none"/>
        <c:crossAx val="125292928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Use of condoms to prevent STIs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Total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23</c:v>
                </c:pt>
                <c:pt idx="1">
                  <c:v>21</c:v>
                </c:pt>
                <c:pt idx="2">
                  <c:v>0</c:v>
                </c:pt>
                <c:pt idx="3">
                  <c:v>32</c:v>
                </c:pt>
                <c:pt idx="4">
                  <c:v>32</c:v>
                </c:pt>
                <c:pt idx="5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Use of condoms as a dual method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Total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23</c:v>
                </c:pt>
                <c:pt idx="1">
                  <c:v>19</c:v>
                </c:pt>
                <c:pt idx="2">
                  <c:v>0</c:v>
                </c:pt>
                <c:pt idx="3">
                  <c:v>32</c:v>
                </c:pt>
                <c:pt idx="4">
                  <c:v>27</c:v>
                </c:pt>
                <c:pt idx="5">
                  <c:v>23</c:v>
                </c:pt>
              </c:numCache>
            </c:numRef>
          </c:val>
        </c:ser>
        <c:dLbls>
          <c:showVal val="1"/>
        </c:dLbls>
        <c:overlap val="-25"/>
        <c:axId val="125348864"/>
        <c:axId val="125358848"/>
      </c:barChart>
      <c:catAx>
        <c:axId val="125348864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125358848"/>
        <c:crosses val="autoZero"/>
        <c:auto val="1"/>
        <c:lblAlgn val="ctr"/>
        <c:lblOffset val="100"/>
      </c:catAx>
      <c:valAx>
        <c:axId val="125358848"/>
        <c:scaling>
          <c:orientation val="minMax"/>
          <c:max val="50"/>
        </c:scaling>
        <c:delete val="1"/>
        <c:axPos val="l"/>
        <c:numFmt formatCode="General" sourceLinked="1"/>
        <c:tickLblPos val="none"/>
        <c:crossAx val="12534886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6.7811132983377084E-2"/>
          <c:y val="0.13432835820895517"/>
          <c:w val="0.86159995625547114"/>
          <c:h val="6.9042778234810434E-2"/>
        </c:manualLayout>
      </c:layout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0.32053831528028537"/>
          <c:y val="1.375271025904372E-2"/>
          <c:w val="0.64525139664806508"/>
          <c:h val="0.97666685686028465"/>
        </c:manualLayout>
      </c:layout>
      <c:barChart>
        <c:barDir val="bar"/>
        <c:grouping val="clustered"/>
        <c:ser>
          <c:idx val="0"/>
          <c:order val="0"/>
          <c:spPr>
            <a:solidFill>
              <a:schemeClr val="bg2">
                <a:lumMod val="75000"/>
              </a:schemeClr>
            </a:solidFill>
          </c:spPr>
          <c:dPt>
            <c:idx val="6"/>
            <c:spPr>
              <a:solidFill>
                <a:schemeClr val="accent1">
                  <a:lumMod val="75000"/>
                </a:schemeClr>
              </a:solidFill>
            </c:spPr>
          </c:dPt>
          <c:dLbls>
            <c:dLbl>
              <c:idx val="6"/>
              <c:layout>
                <c:manualLayout>
                  <c:x val="-3.6806990661893313E-3"/>
                  <c:y val="-7.9051383399209481E-3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Sheet1!$A$1:$A$9</c:f>
              <c:strCache>
                <c:ptCount val="9"/>
                <c:pt idx="0">
                  <c:v>DRC 2007</c:v>
                </c:pt>
                <c:pt idx="1">
                  <c:v>Ethiopia 2005</c:v>
                </c:pt>
                <c:pt idx="2">
                  <c:v>Uganda 2006</c:v>
                </c:pt>
                <c:pt idx="3">
                  <c:v>Tanzania 2004-05</c:v>
                </c:pt>
                <c:pt idx="4">
                  <c:v>Rwanda Interim 2007-08</c:v>
                </c:pt>
                <c:pt idx="5">
                  <c:v>Zambia 2007</c:v>
                </c:pt>
                <c:pt idx="6">
                  <c:v>Kenya 2008-09</c:v>
                </c:pt>
                <c:pt idx="7">
                  <c:v>Namibia 2006-07</c:v>
                </c:pt>
                <c:pt idx="8">
                  <c:v>Zimbabwe 2005-06</c:v>
                </c:pt>
              </c:strCache>
            </c:strRef>
          </c:cat>
          <c:val>
            <c:numRef>
              <c:f>Sheet1!$B$1:$B$9</c:f>
              <c:numCache>
                <c:formatCode>0</c:formatCode>
                <c:ptCount val="9"/>
                <c:pt idx="0">
                  <c:v>5.8</c:v>
                </c:pt>
                <c:pt idx="1">
                  <c:v>13.9</c:v>
                </c:pt>
                <c:pt idx="2">
                  <c:v>17.899999999999999</c:v>
                </c:pt>
                <c:pt idx="3">
                  <c:v>20</c:v>
                </c:pt>
                <c:pt idx="4">
                  <c:v>27.4</c:v>
                </c:pt>
                <c:pt idx="5">
                  <c:v>33</c:v>
                </c:pt>
                <c:pt idx="6">
                  <c:v>39.4</c:v>
                </c:pt>
                <c:pt idx="7">
                  <c:v>53.4</c:v>
                </c:pt>
                <c:pt idx="8">
                  <c:v>58.4</c:v>
                </c:pt>
              </c:numCache>
            </c:numRef>
          </c:val>
        </c:ser>
        <c:dLbls>
          <c:showVal val="1"/>
        </c:dLbls>
        <c:gapWidth val="75"/>
        <c:axId val="48433792"/>
        <c:axId val="48447872"/>
      </c:barChart>
      <c:catAx>
        <c:axId val="48433792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48447872"/>
        <c:crosses val="autoZero"/>
        <c:auto val="1"/>
        <c:lblAlgn val="ctr"/>
        <c:lblOffset val="100"/>
        <c:tickLblSkip val="1"/>
        <c:tickMarkSkip val="1"/>
      </c:catAx>
      <c:valAx>
        <c:axId val="48447872"/>
        <c:scaling>
          <c:orientation val="minMax"/>
        </c:scaling>
        <c:delete val="1"/>
        <c:axPos val="b"/>
        <c:numFmt formatCode="0" sourceLinked="1"/>
        <c:tickLblPos val="none"/>
        <c:crossAx val="484337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Mentioned follow-up visit</c:v>
                </c:pt>
                <c:pt idx="1">
                  <c:v>What to do if client forgets to take method</c:v>
                </c:pt>
                <c:pt idx="2">
                  <c:v>Any side effect</c:v>
                </c:pt>
                <c:pt idx="3">
                  <c:v>Menstrual changes</c:v>
                </c:pt>
                <c:pt idx="4">
                  <c:v>When to take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98</c:v>
                </c:pt>
                <c:pt idx="1">
                  <c:v>25</c:v>
                </c:pt>
                <c:pt idx="2">
                  <c:v>57</c:v>
                </c:pt>
                <c:pt idx="3">
                  <c:v>54</c:v>
                </c:pt>
                <c:pt idx="4">
                  <c:v>82</c:v>
                </c:pt>
              </c:numCache>
            </c:numRef>
          </c:val>
        </c:ser>
        <c:dLbls>
          <c:showVal val="1"/>
        </c:dLbls>
        <c:axId val="125440768"/>
        <c:axId val="125442304"/>
      </c:barChart>
      <c:catAx>
        <c:axId val="125440768"/>
        <c:scaling>
          <c:orientation val="minMax"/>
        </c:scaling>
        <c:axPos val="l"/>
        <c:majorTickMark val="none"/>
        <c:tickLblPos val="nextTo"/>
        <c:spPr>
          <a:ln>
            <a:solidFill>
              <a:schemeClr val="bg1"/>
            </a:solidFill>
          </a:ln>
        </c:spPr>
        <c:crossAx val="125442304"/>
        <c:crosses val="autoZero"/>
        <c:auto val="1"/>
        <c:lblAlgn val="ctr"/>
        <c:lblOffset val="100"/>
      </c:catAx>
      <c:valAx>
        <c:axId val="125442304"/>
        <c:scaling>
          <c:orientation val="minMax"/>
        </c:scaling>
        <c:delete val="1"/>
        <c:axPos val="b"/>
        <c:numFmt formatCode="General" sourceLinked="1"/>
        <c:tickLblPos val="none"/>
        <c:crossAx val="125440768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34686812797049"/>
          <c:y val="7.2982235916163818E-2"/>
          <c:w val="0.53193906504930122"/>
          <c:h val="0.8557280611662672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Lbls>
            <c:dLbl>
              <c:idx val="0"/>
              <c:layout>
                <c:manualLayout>
                  <c:x val="-0.21474167080466341"/>
                  <c:y val="0.23309178743961353"/>
                </c:manualLayout>
              </c:layout>
              <c:showCatName val="1"/>
              <c:showPercent val="1"/>
            </c:dLbl>
            <c:dLbl>
              <c:idx val="2"/>
              <c:layout>
                <c:manualLayout>
                  <c:x val="8.6319429665886363E-2"/>
                  <c:y val="-0.16666666666666677"/>
                </c:manualLayout>
              </c:layout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tx1"/>
                        </a:solidFill>
                      </a:defRPr>
                    </a:pPr>
                    <a:r>
                      <a:rPr lang="en-US" b="1">
                        <a:solidFill>
                          <a:schemeClr val="tx1"/>
                        </a:solidFill>
                      </a:rPr>
                      <a:t>Have another later
27%</a:t>
                    </a:r>
                  </a:p>
                </c:rich>
              </c:tx>
              <c:spPr/>
              <c:showCatName val="1"/>
              <c:showPercent val="1"/>
            </c:dLbl>
            <c:dLbl>
              <c:idx val="3"/>
              <c:layout>
                <c:manualLayout>
                  <c:x val="0.17974060674848091"/>
                  <c:y val="-6.8235764007759875E-3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dLbl>
              <c:idx val="5"/>
              <c:layout>
                <c:manualLayout>
                  <c:x val="6.6950296753446534E-2"/>
                  <c:y val="-2.8592186846209438E-2"/>
                </c:manualLayout>
              </c:layout>
              <c:tx>
                <c:rich>
                  <a:bodyPr/>
                  <a:lstStyle/>
                  <a:p>
                    <a:r>
                      <a:rPr lang="en-US" b="1">
                        <a:solidFill>
                          <a:schemeClr val="bg1"/>
                        </a:solidFill>
                      </a:rPr>
                      <a:t>Undecided
3%</a:t>
                    </a:r>
                  </a:p>
                </c:rich>
              </c:tx>
              <c:showCatName val="1"/>
              <c:showPercent val="1"/>
            </c:dLbl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Want no more or sterilised</c:v>
                </c:pt>
                <c:pt idx="1">
                  <c:v>Infecund</c:v>
                </c:pt>
                <c:pt idx="2">
                  <c:v>Have another later</c:v>
                </c:pt>
                <c:pt idx="3">
                  <c:v>Have another soon</c:v>
                </c:pt>
                <c:pt idx="4">
                  <c:v>Have another, undecided when</c:v>
                </c:pt>
                <c:pt idx="5">
                  <c:v>Undecided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53.6</c:v>
                </c:pt>
                <c:pt idx="1">
                  <c:v>0.9</c:v>
                </c:pt>
                <c:pt idx="2">
                  <c:v>26.5</c:v>
                </c:pt>
                <c:pt idx="3">
                  <c:v>13.7</c:v>
                </c:pt>
                <c:pt idx="4">
                  <c:v>2.2000000000000002</c:v>
                </c:pt>
                <c:pt idx="5">
                  <c:v>2.9</c:v>
                </c:pt>
              </c:numCache>
            </c:numRef>
          </c:val>
        </c:ser>
        <c:dLbls>
          <c:showCatName val="1"/>
          <c:showPercent val="1"/>
        </c:dLbls>
        <c:firstSliceAng val="309"/>
      </c:pieChart>
    </c:plotArea>
    <c:plotVisOnly val="1"/>
  </c:chart>
  <c:spPr>
    <a:ln>
      <a:noFill/>
    </a:ln>
  </c:spPr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Offering any modern method of FP</c:v>
                </c:pt>
                <c:pt idx="1">
                  <c:v>Offering counselling on natual method</c:v>
                </c:pt>
                <c:pt idx="2">
                  <c:v>Offering any temporary method of FP</c:v>
                </c:pt>
                <c:pt idx="3">
                  <c:v>Offering male or female sterilisation</c:v>
                </c:pt>
                <c:pt idx="4">
                  <c:v>Providing male or female sterilisation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85</c:v>
                </c:pt>
                <c:pt idx="1">
                  <c:v>56</c:v>
                </c:pt>
                <c:pt idx="2">
                  <c:v>89</c:v>
                </c:pt>
                <c:pt idx="3">
                  <c:v>26</c:v>
                </c:pt>
                <c:pt idx="4">
                  <c:v>8</c:v>
                </c:pt>
              </c:numCache>
            </c:numRef>
          </c:val>
        </c:ser>
        <c:dLbls>
          <c:showVal val="1"/>
        </c:dLbls>
        <c:overlap val="-25"/>
        <c:axId val="87200512"/>
        <c:axId val="87202048"/>
      </c:barChart>
      <c:catAx>
        <c:axId val="87200512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87202048"/>
        <c:crosses val="autoZero"/>
        <c:auto val="1"/>
        <c:lblAlgn val="ctr"/>
        <c:lblOffset val="100"/>
      </c:catAx>
      <c:valAx>
        <c:axId val="87202048"/>
        <c:scaling>
          <c:orientation val="minMax"/>
        </c:scaling>
        <c:delete val="1"/>
        <c:axPos val="l"/>
        <c:numFmt formatCode="General" sourceLinked="1"/>
        <c:tickLblPos val="none"/>
        <c:crossAx val="87200512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277777777777781E-2"/>
          <c:y val="0.14864476828456138"/>
          <c:w val="0.96944444444444766"/>
          <c:h val="0.7277835233282407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Hospital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Offers temporary methods</c:v>
                </c:pt>
                <c:pt idx="1">
                  <c:v>Provides male or female sterilisation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91</c:v>
                </c:pt>
                <c:pt idx="1">
                  <c:v>46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Health centre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Offers temporary methods</c:v>
                </c:pt>
                <c:pt idx="1">
                  <c:v>Provides male or female sterilisation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86</c:v>
                </c:pt>
                <c:pt idx="1">
                  <c:v>20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Maternity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Offers temporary methods</c:v>
                </c:pt>
                <c:pt idx="1">
                  <c:v>Provides male or female sterilisation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88</c:v>
                </c:pt>
                <c:pt idx="1">
                  <c:v>31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Clinic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Offers temporary methods</c:v>
                </c:pt>
                <c:pt idx="1">
                  <c:v>Provides male or female sterilisation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81</c:v>
                </c:pt>
                <c:pt idx="1">
                  <c:v>3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Dispensary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Offers temporary methods</c:v>
                </c:pt>
                <c:pt idx="1">
                  <c:v>Provides male or female sterilisation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94</c:v>
                </c:pt>
                <c:pt idx="1">
                  <c:v>2</c:v>
                </c:pt>
              </c:numCache>
            </c:numRef>
          </c:val>
        </c:ser>
        <c:dLbls>
          <c:showVal val="1"/>
        </c:dLbls>
        <c:overlap val="-25"/>
        <c:axId val="92824320"/>
        <c:axId val="92825856"/>
      </c:barChart>
      <c:catAx>
        <c:axId val="9282432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92825856"/>
        <c:crosses val="autoZero"/>
        <c:auto val="1"/>
        <c:lblAlgn val="ctr"/>
        <c:lblOffset val="100"/>
      </c:catAx>
      <c:valAx>
        <c:axId val="92825856"/>
        <c:scaling>
          <c:orientation val="minMax"/>
        </c:scaling>
        <c:delete val="1"/>
        <c:axPos val="l"/>
        <c:numFmt formatCode="General" sourceLinked="1"/>
        <c:tickLblPos val="none"/>
        <c:crossAx val="9282432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2004 KSPA (N=430)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Offering any modern method of FP</c:v>
                </c:pt>
                <c:pt idx="1">
                  <c:v>Providing male or female sterilisation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2010 KSPA (N=690)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Offering any modern method of FP</c:v>
                </c:pt>
                <c:pt idx="1">
                  <c:v>Providing male or female sterilisation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85</c:v>
                </c:pt>
                <c:pt idx="1">
                  <c:v>8</c:v>
                </c:pt>
              </c:numCache>
            </c:numRef>
          </c:val>
        </c:ser>
        <c:dLbls>
          <c:showVal val="1"/>
        </c:dLbls>
        <c:overlap val="-25"/>
        <c:axId val="93350528"/>
        <c:axId val="93356416"/>
      </c:barChart>
      <c:catAx>
        <c:axId val="93350528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93356416"/>
        <c:crosses val="autoZero"/>
        <c:auto val="1"/>
        <c:lblAlgn val="ctr"/>
        <c:lblOffset val="100"/>
      </c:catAx>
      <c:valAx>
        <c:axId val="93356416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9335052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Hospital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1-2 days per week</c:v>
                </c:pt>
                <c:pt idx="1">
                  <c:v>5 or more days per week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91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Health centre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1-2 days per week</c:v>
                </c:pt>
                <c:pt idx="1">
                  <c:v>5 or more days per week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9</c:v>
                </c:pt>
                <c:pt idx="1">
                  <c:v>91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Maternity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1-2 days per week</c:v>
                </c:pt>
                <c:pt idx="1">
                  <c:v>5 or more days per week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18</c:v>
                </c:pt>
                <c:pt idx="1">
                  <c:v>80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Clinic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1-2 days per week</c:v>
                </c:pt>
                <c:pt idx="1">
                  <c:v>5 or more days per week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13</c:v>
                </c:pt>
                <c:pt idx="1">
                  <c:v>87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Dispensary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1-2 days per week</c:v>
                </c:pt>
                <c:pt idx="1">
                  <c:v>5 or more days per week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13</c:v>
                </c:pt>
                <c:pt idx="1">
                  <c:v>87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1-2 days per week</c:v>
                </c:pt>
                <c:pt idx="1">
                  <c:v>5 or more days per week</c:v>
                </c:pt>
              </c:strCache>
            </c:strRef>
          </c:cat>
          <c:val>
            <c:numRef>
              <c:f>Sheet1!$G$2:$G$3</c:f>
              <c:numCache>
                <c:formatCode>General</c:formatCode>
                <c:ptCount val="2"/>
                <c:pt idx="0">
                  <c:v>12</c:v>
                </c:pt>
                <c:pt idx="1">
                  <c:v>88</c:v>
                </c:pt>
              </c:numCache>
            </c:numRef>
          </c:val>
        </c:ser>
        <c:dLbls>
          <c:showVal val="1"/>
        </c:dLbls>
        <c:overlap val="-25"/>
        <c:axId val="93541504"/>
        <c:axId val="93543040"/>
      </c:barChart>
      <c:catAx>
        <c:axId val="93541504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93543040"/>
        <c:crosses val="autoZero"/>
        <c:auto val="1"/>
        <c:lblAlgn val="ctr"/>
        <c:lblOffset val="100"/>
      </c:catAx>
      <c:valAx>
        <c:axId val="93543040"/>
        <c:scaling>
          <c:orientation val="minMax"/>
        </c:scaling>
        <c:delete val="1"/>
        <c:axPos val="l"/>
        <c:numFmt formatCode="General" sourceLinked="1"/>
        <c:tickLblPos val="none"/>
        <c:crossAx val="9354150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48273720472440945"/>
          <c:y val="0.14079595164240952"/>
          <c:w val="0.47420723972003476"/>
          <c:h val="0.85920404835759678"/>
        </c:manualLayout>
      </c:layout>
      <c:barChart>
        <c:barDir val="bar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Method provided and available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Emergency contraceptive pill</c:v>
                </c:pt>
                <c:pt idx="1">
                  <c:v>Implant</c:v>
                </c:pt>
                <c:pt idx="2">
                  <c:v>IUCD</c:v>
                </c:pt>
                <c:pt idx="3">
                  <c:v>Female condom</c:v>
                </c:pt>
                <c:pt idx="4">
                  <c:v>Male condom</c:v>
                </c:pt>
                <c:pt idx="5">
                  <c:v>Progestin-only injectable (2 or 3 monthly)</c:v>
                </c:pt>
                <c:pt idx="6">
                  <c:v>Progestin-only oral pill</c:v>
                </c:pt>
                <c:pt idx="7">
                  <c:v>Combined oral contraceptive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61</c:v>
                </c:pt>
                <c:pt idx="1">
                  <c:v>23</c:v>
                </c:pt>
                <c:pt idx="2">
                  <c:v>32</c:v>
                </c:pt>
                <c:pt idx="3">
                  <c:v>28</c:v>
                </c:pt>
                <c:pt idx="4">
                  <c:v>82</c:v>
                </c:pt>
                <c:pt idx="5">
                  <c:v>86</c:v>
                </c:pt>
                <c:pt idx="6">
                  <c:v>74</c:v>
                </c:pt>
                <c:pt idx="7">
                  <c:v>85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Method provided, not available</c:v>
                </c:pt>
              </c:strCache>
            </c:strRef>
          </c:tx>
          <c:spPr>
            <a:solidFill>
              <a:schemeClr val="tx2">
                <a:lumMod val="25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Emergency contraceptive pill</c:v>
                </c:pt>
                <c:pt idx="1">
                  <c:v>Implant</c:v>
                </c:pt>
                <c:pt idx="2">
                  <c:v>IUCD</c:v>
                </c:pt>
                <c:pt idx="3">
                  <c:v>Female condom</c:v>
                </c:pt>
                <c:pt idx="4">
                  <c:v>Male condom</c:v>
                </c:pt>
                <c:pt idx="5">
                  <c:v>Progestin-only injectable (2 or 3 monthly)</c:v>
                </c:pt>
                <c:pt idx="6">
                  <c:v>Progestin-only oral pill</c:v>
                </c:pt>
                <c:pt idx="7">
                  <c:v>Combined oral contraceptive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11</c:v>
                </c:pt>
                <c:pt idx="1">
                  <c:v>8</c:v>
                </c:pt>
                <c:pt idx="2">
                  <c:v>4</c:v>
                </c:pt>
                <c:pt idx="3">
                  <c:v>6</c:v>
                </c:pt>
                <c:pt idx="4">
                  <c:v>7</c:v>
                </c:pt>
                <c:pt idx="5">
                  <c:v>6</c:v>
                </c:pt>
                <c:pt idx="6">
                  <c:v>3</c:v>
                </c:pt>
                <c:pt idx="7">
                  <c:v>6</c:v>
                </c:pt>
              </c:numCache>
            </c:numRef>
          </c:val>
        </c:ser>
        <c:dLbls>
          <c:showVal val="1"/>
        </c:dLbls>
        <c:gapWidth val="95"/>
        <c:overlap val="100"/>
        <c:axId val="115201920"/>
        <c:axId val="115218304"/>
      </c:barChart>
      <c:catAx>
        <c:axId val="115201920"/>
        <c:scaling>
          <c:orientation val="minMax"/>
        </c:scaling>
        <c:axPos val="l"/>
        <c:majorTickMark val="none"/>
        <c:tickLblPos val="nextTo"/>
        <c:spPr>
          <a:ln>
            <a:solidFill>
              <a:schemeClr val="bg1"/>
            </a:solidFill>
          </a:ln>
        </c:spPr>
        <c:crossAx val="115218304"/>
        <c:crosses val="autoZero"/>
        <c:auto val="1"/>
        <c:lblAlgn val="ctr"/>
        <c:lblOffset val="100"/>
      </c:catAx>
      <c:valAx>
        <c:axId val="115218304"/>
        <c:scaling>
          <c:orientation val="minMax"/>
        </c:scaling>
        <c:delete val="1"/>
        <c:axPos val="b"/>
        <c:numFmt formatCode="General" sourceLinked="1"/>
        <c:tickLblPos val="none"/>
        <c:crossAx val="11520192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43449263757285089"/>
          <c:y val="2.6570048309178806E-2"/>
          <c:w val="0.48923617598647884"/>
          <c:h val="0.9468599033816426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Pt>
            <c:idx val="0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All items to support quality counseling</c:v>
                </c:pt>
                <c:pt idx="1">
                  <c:v>Visual aids for health education on FP</c:v>
                </c:pt>
                <c:pt idx="2">
                  <c:v>Written family planning guidelines</c:v>
                </c:pt>
                <c:pt idx="3">
                  <c:v>Individual client health cards</c:v>
                </c:pt>
                <c:pt idx="4">
                  <c:v>Visual and auditory privacy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25</c:v>
                </c:pt>
                <c:pt idx="1">
                  <c:v>81</c:v>
                </c:pt>
                <c:pt idx="2">
                  <c:v>36</c:v>
                </c:pt>
                <c:pt idx="3">
                  <c:v>64</c:v>
                </c:pt>
                <c:pt idx="4">
                  <c:v>93</c:v>
                </c:pt>
              </c:numCache>
            </c:numRef>
          </c:val>
        </c:ser>
        <c:dLbls>
          <c:showVal val="1"/>
        </c:dLbls>
        <c:axId val="116542464"/>
        <c:axId val="119042816"/>
      </c:barChart>
      <c:catAx>
        <c:axId val="116542464"/>
        <c:scaling>
          <c:orientation val="minMax"/>
        </c:scaling>
        <c:axPos val="l"/>
        <c:majorTickMark val="none"/>
        <c:tickLblPos val="nextTo"/>
        <c:spPr>
          <a:ln>
            <a:solidFill>
              <a:schemeClr val="bg1"/>
            </a:solidFill>
          </a:ln>
        </c:spPr>
        <c:crossAx val="119042816"/>
        <c:crosses val="autoZero"/>
        <c:auto val="1"/>
        <c:lblAlgn val="ctr"/>
        <c:lblOffset val="100"/>
      </c:catAx>
      <c:valAx>
        <c:axId val="119042816"/>
        <c:scaling>
          <c:orientation val="minMax"/>
        </c:scaling>
        <c:delete val="1"/>
        <c:axPos val="b"/>
        <c:numFmt formatCode="General" sourceLinked="1"/>
        <c:tickLblPos val="none"/>
        <c:crossAx val="116542464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FC82-AF31-435B-B731-A115BFBAA201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4A25E8-8DE2-4826-8107-42AC57632BF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17FDFE-066A-40DA-A6EB-EE209ECE7B39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facility has routine staff training if at least half of interviewed providers reported they had received pre- or in-service training related to their work during the 12 months preceding the survey. This refers to structured sessions and does not include individual instructions received during routine supervision.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i="0" dirty="0" smtClean="0"/>
          </a:p>
          <a:p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facility has routine staff supervision if at least half of interviewed providers reported they had been personally supervised at least once during the 6 months preceding the survey.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355672-4F1B-461E-9C68-EC507AAA775B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 smtClean="0"/>
              <a:t>Offering</a:t>
            </a:r>
            <a:r>
              <a:rPr lang="en-US" baseline="0" dirty="0" smtClean="0"/>
              <a:t> any modern method of family planning is: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Facility provides, prescribes or counsels clients on any of the following: contraceptive pills (combined or progestin-only),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injectables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(combined or progestin-only), implants, intrauterine devices (IUCDs), male condoms, or female condoms.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Font typeface="Arial" pitchFamily="34" charset="0"/>
              <a:buChar char="•"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Natural methods are standard days method and periodic abstinence.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Offering any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temporary method of FP means: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Facility provides, prescribes or counsels clients on any of the following: contraceptive pills (combined or progestin-only),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injectables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(combined or progestin-only), implants, intrauterine devices (IUCDs), male condoms, female condoms or counselling on standard days or periodic abstinence method.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Font typeface="Arial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 smtClean="0"/>
              <a:t>Offering</a:t>
            </a:r>
            <a:r>
              <a:rPr lang="en-US" baseline="0" dirty="0" smtClean="0"/>
              <a:t> any modern method of family planning is: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Facility provides, prescribes or counsels clients on any of the following: contraceptive pills (combined or progestin-only),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injectables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(combined or progestin-only), implants, intrauterine devices (IUCDs), male condoms, or female condoms.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Offering any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temporary method of FP means: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Facility provides, prescribes or counsels clients on any of the following: contraceptive pills (combined or progestin-only),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injectables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(combined or progestin-only), implants, intrauterine devices (IUCDs), male condoms, female condoms or counselling on standard days or periodic abstinence method.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Offering any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temporary method of FP means: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Facility provides, prescribes or counsels clients on any of the following: contraceptive pills (combined or progestin-only),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injectables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(combined or progestin-only), implants, intrauterine devices (IUCDs), male condoms, female condoms or counselling on standard days or periodic abstinence method.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Offering</a:t>
            </a:r>
            <a:r>
              <a:rPr lang="en-US" baseline="0" dirty="0" smtClean="0"/>
              <a:t> any modern method of family planning is: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Facility provides, prescribes or counsels clients on any of the following: contraceptive pills (combined or progestin-only),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injectables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(combined or progestin-only), implants, intrauterine devices (IUCDs), male condoms, or female condoms.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Temporary</a:t>
            </a:r>
            <a:r>
              <a:rPr lang="en-GB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methods of family planning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includes services for contraceptive pills (combined or progestin-only),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injectables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(combined or progestin-only), implants, intrauterine devices (IUCDs), male condoms, female condoms, standard days method or periodic abstinence.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Temporary methods of family planning includes:</a:t>
            </a:r>
            <a:r>
              <a:rPr lang="en-US" baseline="0" dirty="0" smtClean="0"/>
              <a:t>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contraceptive pills (combined or progestin-only), </a:t>
            </a:r>
            <a:r>
              <a:rPr lang="en-GB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injectables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(combined or progestin-only), implants, intrauterine devices (IUCD), condoms (male or female). Permanent methods (sterilization), natural methods (periodic abstinence) or emergency contraceptive pills are not included.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B0F3D-4682-4691-A9F5-4BF1805E0F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73D79-A30C-4630-8317-9669D775F450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FDFE7-C416-4361-A356-08D8B98F6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73D79-A30C-4630-8317-9669D775F450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FDFE7-C416-4361-A356-08D8B98F6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73D79-A30C-4630-8317-9669D775F450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FDFE7-C416-4361-A356-08D8B98F6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73D79-A30C-4630-8317-9669D775F450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FDFE7-C416-4361-A356-08D8B98F6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73D79-A30C-4630-8317-9669D775F450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FDFE7-C416-4361-A356-08D8B98F6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73D79-A30C-4630-8317-9669D775F450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FDFE7-C416-4361-A356-08D8B98F6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73D79-A30C-4630-8317-9669D775F450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FDFE7-C416-4361-A356-08D8B98F6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73D79-A30C-4630-8317-9669D775F450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FDFE7-C416-4361-A356-08D8B98F6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73D79-A30C-4630-8317-9669D775F450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FDFE7-C416-4361-A356-08D8B98F6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73D79-A30C-4630-8317-9669D775F450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FDFE7-C416-4361-A356-08D8B98F6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73D79-A30C-4630-8317-9669D775F450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FDFE7-C416-4361-A356-08D8B98F6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D804A-7DAA-47DB-8886-6475C74600F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139D60-AD69-4FE6-8C4F-39EA8FFBD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073D79-A30C-4630-8317-9669D775F450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FDFE7-C416-4361-A356-08D8B98F64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0" y="457200"/>
            <a:ext cx="9144000" cy="12192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Kenya Service Provision Assessment (KSPA) 2010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49530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Family Planning</a:t>
            </a:r>
            <a:endParaRPr lang="en-US" sz="3600" dirty="0"/>
          </a:p>
        </p:txBody>
      </p:sp>
      <p:pic>
        <p:nvPicPr>
          <p:cNvPr id="6" name="Picture 5" descr="KSPA_2010_Cover_Insert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62137"/>
            <a:ext cx="9144000" cy="3133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</a:rPr>
              <a:t>Availability of Temporary Family Planning Methods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172200" y="5562600"/>
            <a:ext cx="259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all facilities that offer temporary family planning methods</a:t>
            </a:r>
          </a:p>
          <a:p>
            <a:pPr algn="ctr"/>
            <a:r>
              <a:rPr lang="en-US" i="1" dirty="0" smtClean="0">
                <a:solidFill>
                  <a:schemeClr val="bg1"/>
                </a:solidFill>
              </a:rPr>
              <a:t>(N=690)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629400" y="2209800"/>
            <a:ext cx="16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Kenya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89%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705600" y="3505200"/>
            <a:ext cx="16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5.1)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1733550" y="552450"/>
            <a:ext cx="2454275" cy="5192844"/>
          </a:xfrm>
          <a:custGeom>
            <a:avLst/>
            <a:gdLst/>
            <a:ahLst/>
            <a:cxnLst>
              <a:cxn ang="0">
                <a:pos x="101" y="109"/>
              </a:cxn>
              <a:cxn ang="0">
                <a:pos x="139" y="76"/>
              </a:cxn>
              <a:cxn ang="0">
                <a:pos x="185" y="39"/>
              </a:cxn>
              <a:cxn ang="0">
                <a:pos x="216" y="2"/>
              </a:cxn>
              <a:cxn ang="0">
                <a:pos x="254" y="4"/>
              </a:cxn>
              <a:cxn ang="0">
                <a:pos x="308" y="21"/>
              </a:cxn>
              <a:cxn ang="0">
                <a:pos x="305" y="58"/>
              </a:cxn>
              <a:cxn ang="0">
                <a:pos x="344" y="168"/>
              </a:cxn>
              <a:cxn ang="0">
                <a:pos x="453" y="487"/>
              </a:cxn>
              <a:cxn ang="0">
                <a:pos x="497" y="569"/>
              </a:cxn>
              <a:cxn ang="0">
                <a:pos x="547" y="593"/>
              </a:cxn>
              <a:cxn ang="0">
                <a:pos x="573" y="637"/>
              </a:cxn>
              <a:cxn ang="0">
                <a:pos x="591" y="660"/>
              </a:cxn>
              <a:cxn ang="0">
                <a:pos x="645" y="661"/>
              </a:cxn>
              <a:cxn ang="0">
                <a:pos x="681" y="759"/>
              </a:cxn>
              <a:cxn ang="0">
                <a:pos x="603" y="811"/>
              </a:cxn>
              <a:cxn ang="0">
                <a:pos x="558" y="796"/>
              </a:cxn>
              <a:cxn ang="0">
                <a:pos x="480" y="811"/>
              </a:cxn>
              <a:cxn ang="0">
                <a:pos x="564" y="879"/>
              </a:cxn>
              <a:cxn ang="0">
                <a:pos x="513" y="917"/>
              </a:cxn>
              <a:cxn ang="0">
                <a:pos x="485" y="959"/>
              </a:cxn>
              <a:cxn ang="0">
                <a:pos x="470" y="932"/>
              </a:cxn>
              <a:cxn ang="0">
                <a:pos x="429" y="904"/>
              </a:cxn>
              <a:cxn ang="0">
                <a:pos x="372" y="929"/>
              </a:cxn>
              <a:cxn ang="0">
                <a:pos x="421" y="1014"/>
              </a:cxn>
              <a:cxn ang="0">
                <a:pos x="426" y="1056"/>
              </a:cxn>
              <a:cxn ang="0">
                <a:pos x="418" y="1120"/>
              </a:cxn>
              <a:cxn ang="0">
                <a:pos x="482" y="1147"/>
              </a:cxn>
              <a:cxn ang="0">
                <a:pos x="513" y="1187"/>
              </a:cxn>
              <a:cxn ang="0">
                <a:pos x="550" y="1241"/>
              </a:cxn>
              <a:cxn ang="0">
                <a:pos x="652" y="1360"/>
              </a:cxn>
              <a:cxn ang="0">
                <a:pos x="656" y="1381"/>
              </a:cxn>
              <a:cxn ang="0">
                <a:pos x="622" y="1443"/>
              </a:cxn>
              <a:cxn ang="0">
                <a:pos x="576" y="1398"/>
              </a:cxn>
              <a:cxn ang="0">
                <a:pos x="362" y="1279"/>
              </a:cxn>
              <a:cxn ang="0">
                <a:pos x="120" y="1145"/>
              </a:cxn>
              <a:cxn ang="0">
                <a:pos x="99" y="1078"/>
              </a:cxn>
              <a:cxn ang="0">
                <a:pos x="180" y="1042"/>
              </a:cxn>
              <a:cxn ang="0">
                <a:pos x="192" y="938"/>
              </a:cxn>
              <a:cxn ang="0">
                <a:pos x="222" y="943"/>
              </a:cxn>
              <a:cxn ang="0">
                <a:pos x="126" y="913"/>
              </a:cxn>
              <a:cxn ang="0">
                <a:pos x="152" y="840"/>
              </a:cxn>
              <a:cxn ang="0">
                <a:pos x="143" y="815"/>
              </a:cxn>
              <a:cxn ang="0">
                <a:pos x="196" y="788"/>
              </a:cxn>
              <a:cxn ang="0">
                <a:pos x="150" y="770"/>
              </a:cxn>
              <a:cxn ang="0">
                <a:pos x="101" y="736"/>
              </a:cxn>
              <a:cxn ang="0">
                <a:pos x="128" y="708"/>
              </a:cxn>
              <a:cxn ang="0">
                <a:pos x="135" y="688"/>
              </a:cxn>
              <a:cxn ang="0">
                <a:pos x="148" y="654"/>
              </a:cxn>
              <a:cxn ang="0">
                <a:pos x="169" y="595"/>
              </a:cxn>
              <a:cxn ang="0">
                <a:pos x="148" y="509"/>
              </a:cxn>
              <a:cxn ang="0">
                <a:pos x="126" y="434"/>
              </a:cxn>
              <a:cxn ang="0">
                <a:pos x="95" y="396"/>
              </a:cxn>
              <a:cxn ang="0">
                <a:pos x="68" y="329"/>
              </a:cxn>
              <a:cxn ang="0">
                <a:pos x="61" y="285"/>
              </a:cxn>
              <a:cxn ang="0">
                <a:pos x="9" y="209"/>
              </a:cxn>
              <a:cxn ang="0">
                <a:pos x="67" y="140"/>
              </a:cxn>
            </a:cxnLst>
            <a:rect l="0" t="0" r="r" b="b"/>
            <a:pathLst>
              <a:path w="682" h="1443">
                <a:moveTo>
                  <a:pt x="67" y="140"/>
                </a:moveTo>
                <a:lnTo>
                  <a:pt x="67" y="138"/>
                </a:lnTo>
                <a:lnTo>
                  <a:pt x="76" y="130"/>
                </a:lnTo>
                <a:lnTo>
                  <a:pt x="87" y="122"/>
                </a:lnTo>
                <a:lnTo>
                  <a:pt x="92" y="115"/>
                </a:lnTo>
                <a:lnTo>
                  <a:pt x="101" y="109"/>
                </a:lnTo>
                <a:lnTo>
                  <a:pt x="106" y="104"/>
                </a:lnTo>
                <a:lnTo>
                  <a:pt x="111" y="99"/>
                </a:lnTo>
                <a:lnTo>
                  <a:pt x="120" y="94"/>
                </a:lnTo>
                <a:lnTo>
                  <a:pt x="125" y="88"/>
                </a:lnTo>
                <a:lnTo>
                  <a:pt x="133" y="81"/>
                </a:lnTo>
                <a:lnTo>
                  <a:pt x="139" y="76"/>
                </a:lnTo>
                <a:lnTo>
                  <a:pt x="144" y="72"/>
                </a:lnTo>
                <a:lnTo>
                  <a:pt x="152" y="65"/>
                </a:lnTo>
                <a:lnTo>
                  <a:pt x="163" y="57"/>
                </a:lnTo>
                <a:lnTo>
                  <a:pt x="170" y="51"/>
                </a:lnTo>
                <a:lnTo>
                  <a:pt x="175" y="46"/>
                </a:lnTo>
                <a:lnTo>
                  <a:pt x="185" y="39"/>
                </a:lnTo>
                <a:lnTo>
                  <a:pt x="190" y="34"/>
                </a:lnTo>
                <a:lnTo>
                  <a:pt x="196" y="25"/>
                </a:lnTo>
                <a:lnTo>
                  <a:pt x="204" y="15"/>
                </a:lnTo>
                <a:lnTo>
                  <a:pt x="214" y="2"/>
                </a:lnTo>
                <a:lnTo>
                  <a:pt x="216" y="0"/>
                </a:lnTo>
                <a:lnTo>
                  <a:pt x="216" y="2"/>
                </a:lnTo>
                <a:lnTo>
                  <a:pt x="220" y="12"/>
                </a:lnTo>
                <a:lnTo>
                  <a:pt x="225" y="16"/>
                </a:lnTo>
                <a:lnTo>
                  <a:pt x="229" y="16"/>
                </a:lnTo>
                <a:lnTo>
                  <a:pt x="239" y="9"/>
                </a:lnTo>
                <a:lnTo>
                  <a:pt x="245" y="4"/>
                </a:lnTo>
                <a:lnTo>
                  <a:pt x="254" y="4"/>
                </a:lnTo>
                <a:lnTo>
                  <a:pt x="259" y="4"/>
                </a:lnTo>
                <a:lnTo>
                  <a:pt x="291" y="15"/>
                </a:lnTo>
                <a:lnTo>
                  <a:pt x="297" y="19"/>
                </a:lnTo>
                <a:lnTo>
                  <a:pt x="299" y="20"/>
                </a:lnTo>
                <a:lnTo>
                  <a:pt x="303" y="21"/>
                </a:lnTo>
                <a:lnTo>
                  <a:pt x="308" y="21"/>
                </a:lnTo>
                <a:lnTo>
                  <a:pt x="303" y="31"/>
                </a:lnTo>
                <a:lnTo>
                  <a:pt x="303" y="36"/>
                </a:lnTo>
                <a:lnTo>
                  <a:pt x="305" y="42"/>
                </a:lnTo>
                <a:lnTo>
                  <a:pt x="309" y="47"/>
                </a:lnTo>
                <a:lnTo>
                  <a:pt x="308" y="53"/>
                </a:lnTo>
                <a:lnTo>
                  <a:pt x="305" y="58"/>
                </a:lnTo>
                <a:lnTo>
                  <a:pt x="301" y="62"/>
                </a:lnTo>
                <a:lnTo>
                  <a:pt x="299" y="110"/>
                </a:lnTo>
                <a:lnTo>
                  <a:pt x="324" y="136"/>
                </a:lnTo>
                <a:lnTo>
                  <a:pt x="327" y="138"/>
                </a:lnTo>
                <a:lnTo>
                  <a:pt x="328" y="156"/>
                </a:lnTo>
                <a:lnTo>
                  <a:pt x="344" y="168"/>
                </a:lnTo>
                <a:lnTo>
                  <a:pt x="344" y="189"/>
                </a:lnTo>
                <a:lnTo>
                  <a:pt x="344" y="204"/>
                </a:lnTo>
                <a:lnTo>
                  <a:pt x="344" y="260"/>
                </a:lnTo>
                <a:lnTo>
                  <a:pt x="343" y="275"/>
                </a:lnTo>
                <a:lnTo>
                  <a:pt x="344" y="370"/>
                </a:lnTo>
                <a:lnTo>
                  <a:pt x="453" y="487"/>
                </a:lnTo>
                <a:lnTo>
                  <a:pt x="460" y="487"/>
                </a:lnTo>
                <a:lnTo>
                  <a:pt x="463" y="497"/>
                </a:lnTo>
                <a:lnTo>
                  <a:pt x="475" y="531"/>
                </a:lnTo>
                <a:lnTo>
                  <a:pt x="487" y="540"/>
                </a:lnTo>
                <a:lnTo>
                  <a:pt x="491" y="554"/>
                </a:lnTo>
                <a:lnTo>
                  <a:pt x="497" y="569"/>
                </a:lnTo>
                <a:lnTo>
                  <a:pt x="510" y="573"/>
                </a:lnTo>
                <a:lnTo>
                  <a:pt x="519" y="574"/>
                </a:lnTo>
                <a:lnTo>
                  <a:pt x="528" y="575"/>
                </a:lnTo>
                <a:lnTo>
                  <a:pt x="532" y="577"/>
                </a:lnTo>
                <a:lnTo>
                  <a:pt x="544" y="589"/>
                </a:lnTo>
                <a:lnTo>
                  <a:pt x="547" y="593"/>
                </a:lnTo>
                <a:lnTo>
                  <a:pt x="566" y="615"/>
                </a:lnTo>
                <a:lnTo>
                  <a:pt x="566" y="619"/>
                </a:lnTo>
                <a:lnTo>
                  <a:pt x="568" y="626"/>
                </a:lnTo>
                <a:lnTo>
                  <a:pt x="569" y="630"/>
                </a:lnTo>
                <a:lnTo>
                  <a:pt x="570" y="633"/>
                </a:lnTo>
                <a:lnTo>
                  <a:pt x="573" y="637"/>
                </a:lnTo>
                <a:lnTo>
                  <a:pt x="579" y="641"/>
                </a:lnTo>
                <a:lnTo>
                  <a:pt x="581" y="644"/>
                </a:lnTo>
                <a:lnTo>
                  <a:pt x="584" y="645"/>
                </a:lnTo>
                <a:lnTo>
                  <a:pt x="585" y="649"/>
                </a:lnTo>
                <a:lnTo>
                  <a:pt x="589" y="657"/>
                </a:lnTo>
                <a:lnTo>
                  <a:pt x="591" y="660"/>
                </a:lnTo>
                <a:lnTo>
                  <a:pt x="592" y="664"/>
                </a:lnTo>
                <a:lnTo>
                  <a:pt x="596" y="675"/>
                </a:lnTo>
                <a:lnTo>
                  <a:pt x="600" y="675"/>
                </a:lnTo>
                <a:lnTo>
                  <a:pt x="625" y="669"/>
                </a:lnTo>
                <a:lnTo>
                  <a:pt x="629" y="667"/>
                </a:lnTo>
                <a:lnTo>
                  <a:pt x="645" y="661"/>
                </a:lnTo>
                <a:lnTo>
                  <a:pt x="660" y="675"/>
                </a:lnTo>
                <a:lnTo>
                  <a:pt x="662" y="702"/>
                </a:lnTo>
                <a:lnTo>
                  <a:pt x="678" y="720"/>
                </a:lnTo>
                <a:lnTo>
                  <a:pt x="679" y="732"/>
                </a:lnTo>
                <a:lnTo>
                  <a:pt x="679" y="739"/>
                </a:lnTo>
                <a:lnTo>
                  <a:pt x="681" y="759"/>
                </a:lnTo>
                <a:lnTo>
                  <a:pt x="681" y="773"/>
                </a:lnTo>
                <a:lnTo>
                  <a:pt x="682" y="780"/>
                </a:lnTo>
                <a:lnTo>
                  <a:pt x="655" y="789"/>
                </a:lnTo>
                <a:lnTo>
                  <a:pt x="632" y="797"/>
                </a:lnTo>
                <a:lnTo>
                  <a:pt x="607" y="810"/>
                </a:lnTo>
                <a:lnTo>
                  <a:pt x="603" y="811"/>
                </a:lnTo>
                <a:lnTo>
                  <a:pt x="592" y="815"/>
                </a:lnTo>
                <a:lnTo>
                  <a:pt x="572" y="814"/>
                </a:lnTo>
                <a:lnTo>
                  <a:pt x="569" y="814"/>
                </a:lnTo>
                <a:lnTo>
                  <a:pt x="562" y="808"/>
                </a:lnTo>
                <a:lnTo>
                  <a:pt x="562" y="803"/>
                </a:lnTo>
                <a:lnTo>
                  <a:pt x="558" y="796"/>
                </a:lnTo>
                <a:lnTo>
                  <a:pt x="553" y="789"/>
                </a:lnTo>
                <a:lnTo>
                  <a:pt x="546" y="784"/>
                </a:lnTo>
                <a:lnTo>
                  <a:pt x="521" y="780"/>
                </a:lnTo>
                <a:lnTo>
                  <a:pt x="517" y="780"/>
                </a:lnTo>
                <a:lnTo>
                  <a:pt x="497" y="785"/>
                </a:lnTo>
                <a:lnTo>
                  <a:pt x="480" y="811"/>
                </a:lnTo>
                <a:lnTo>
                  <a:pt x="502" y="816"/>
                </a:lnTo>
                <a:lnTo>
                  <a:pt x="536" y="821"/>
                </a:lnTo>
                <a:lnTo>
                  <a:pt x="562" y="823"/>
                </a:lnTo>
                <a:lnTo>
                  <a:pt x="570" y="855"/>
                </a:lnTo>
                <a:lnTo>
                  <a:pt x="569" y="860"/>
                </a:lnTo>
                <a:lnTo>
                  <a:pt x="564" y="879"/>
                </a:lnTo>
                <a:lnTo>
                  <a:pt x="547" y="895"/>
                </a:lnTo>
                <a:lnTo>
                  <a:pt x="543" y="898"/>
                </a:lnTo>
                <a:lnTo>
                  <a:pt x="536" y="902"/>
                </a:lnTo>
                <a:lnTo>
                  <a:pt x="532" y="904"/>
                </a:lnTo>
                <a:lnTo>
                  <a:pt x="519" y="908"/>
                </a:lnTo>
                <a:lnTo>
                  <a:pt x="513" y="917"/>
                </a:lnTo>
                <a:lnTo>
                  <a:pt x="509" y="940"/>
                </a:lnTo>
                <a:lnTo>
                  <a:pt x="509" y="946"/>
                </a:lnTo>
                <a:lnTo>
                  <a:pt x="508" y="950"/>
                </a:lnTo>
                <a:lnTo>
                  <a:pt x="498" y="961"/>
                </a:lnTo>
                <a:lnTo>
                  <a:pt x="489" y="962"/>
                </a:lnTo>
                <a:lnTo>
                  <a:pt x="485" y="959"/>
                </a:lnTo>
                <a:lnTo>
                  <a:pt x="482" y="957"/>
                </a:lnTo>
                <a:lnTo>
                  <a:pt x="476" y="951"/>
                </a:lnTo>
                <a:lnTo>
                  <a:pt x="476" y="946"/>
                </a:lnTo>
                <a:lnTo>
                  <a:pt x="479" y="942"/>
                </a:lnTo>
                <a:lnTo>
                  <a:pt x="480" y="936"/>
                </a:lnTo>
                <a:lnTo>
                  <a:pt x="470" y="932"/>
                </a:lnTo>
                <a:lnTo>
                  <a:pt x="446" y="938"/>
                </a:lnTo>
                <a:lnTo>
                  <a:pt x="434" y="936"/>
                </a:lnTo>
                <a:lnTo>
                  <a:pt x="427" y="929"/>
                </a:lnTo>
                <a:lnTo>
                  <a:pt x="426" y="924"/>
                </a:lnTo>
                <a:lnTo>
                  <a:pt x="436" y="910"/>
                </a:lnTo>
                <a:lnTo>
                  <a:pt x="429" y="904"/>
                </a:lnTo>
                <a:lnTo>
                  <a:pt x="415" y="891"/>
                </a:lnTo>
                <a:lnTo>
                  <a:pt x="392" y="901"/>
                </a:lnTo>
                <a:lnTo>
                  <a:pt x="381" y="910"/>
                </a:lnTo>
                <a:lnTo>
                  <a:pt x="378" y="915"/>
                </a:lnTo>
                <a:lnTo>
                  <a:pt x="373" y="924"/>
                </a:lnTo>
                <a:lnTo>
                  <a:pt x="372" y="929"/>
                </a:lnTo>
                <a:lnTo>
                  <a:pt x="369" y="953"/>
                </a:lnTo>
                <a:lnTo>
                  <a:pt x="369" y="957"/>
                </a:lnTo>
                <a:lnTo>
                  <a:pt x="373" y="965"/>
                </a:lnTo>
                <a:lnTo>
                  <a:pt x="380" y="977"/>
                </a:lnTo>
                <a:lnTo>
                  <a:pt x="400" y="992"/>
                </a:lnTo>
                <a:lnTo>
                  <a:pt x="421" y="1014"/>
                </a:lnTo>
                <a:lnTo>
                  <a:pt x="422" y="1021"/>
                </a:lnTo>
                <a:lnTo>
                  <a:pt x="425" y="1037"/>
                </a:lnTo>
                <a:lnTo>
                  <a:pt x="422" y="1041"/>
                </a:lnTo>
                <a:lnTo>
                  <a:pt x="423" y="1045"/>
                </a:lnTo>
                <a:lnTo>
                  <a:pt x="425" y="1052"/>
                </a:lnTo>
                <a:lnTo>
                  <a:pt x="426" y="1056"/>
                </a:lnTo>
                <a:lnTo>
                  <a:pt x="430" y="1068"/>
                </a:lnTo>
                <a:lnTo>
                  <a:pt x="433" y="1083"/>
                </a:lnTo>
                <a:lnTo>
                  <a:pt x="434" y="1094"/>
                </a:lnTo>
                <a:lnTo>
                  <a:pt x="427" y="1097"/>
                </a:lnTo>
                <a:lnTo>
                  <a:pt x="421" y="1115"/>
                </a:lnTo>
                <a:lnTo>
                  <a:pt x="418" y="1120"/>
                </a:lnTo>
                <a:lnTo>
                  <a:pt x="434" y="1123"/>
                </a:lnTo>
                <a:lnTo>
                  <a:pt x="444" y="1126"/>
                </a:lnTo>
                <a:lnTo>
                  <a:pt x="449" y="1128"/>
                </a:lnTo>
                <a:lnTo>
                  <a:pt x="456" y="1134"/>
                </a:lnTo>
                <a:lnTo>
                  <a:pt x="472" y="1143"/>
                </a:lnTo>
                <a:lnTo>
                  <a:pt x="482" y="1147"/>
                </a:lnTo>
                <a:lnTo>
                  <a:pt x="482" y="1147"/>
                </a:lnTo>
                <a:lnTo>
                  <a:pt x="480" y="1155"/>
                </a:lnTo>
                <a:lnTo>
                  <a:pt x="490" y="1153"/>
                </a:lnTo>
                <a:lnTo>
                  <a:pt x="497" y="1162"/>
                </a:lnTo>
                <a:lnTo>
                  <a:pt x="506" y="1179"/>
                </a:lnTo>
                <a:lnTo>
                  <a:pt x="513" y="1187"/>
                </a:lnTo>
                <a:lnTo>
                  <a:pt x="525" y="1200"/>
                </a:lnTo>
                <a:lnTo>
                  <a:pt x="528" y="1214"/>
                </a:lnTo>
                <a:lnTo>
                  <a:pt x="528" y="1218"/>
                </a:lnTo>
                <a:lnTo>
                  <a:pt x="531" y="1229"/>
                </a:lnTo>
                <a:lnTo>
                  <a:pt x="535" y="1232"/>
                </a:lnTo>
                <a:lnTo>
                  <a:pt x="550" y="1241"/>
                </a:lnTo>
                <a:lnTo>
                  <a:pt x="595" y="1264"/>
                </a:lnTo>
                <a:lnTo>
                  <a:pt x="614" y="1273"/>
                </a:lnTo>
                <a:lnTo>
                  <a:pt x="617" y="1283"/>
                </a:lnTo>
                <a:lnTo>
                  <a:pt x="603" y="1304"/>
                </a:lnTo>
                <a:lnTo>
                  <a:pt x="648" y="1356"/>
                </a:lnTo>
                <a:lnTo>
                  <a:pt x="652" y="1360"/>
                </a:lnTo>
                <a:lnTo>
                  <a:pt x="655" y="1362"/>
                </a:lnTo>
                <a:lnTo>
                  <a:pt x="656" y="1368"/>
                </a:lnTo>
                <a:lnTo>
                  <a:pt x="657" y="1371"/>
                </a:lnTo>
                <a:lnTo>
                  <a:pt x="657" y="1376"/>
                </a:lnTo>
                <a:lnTo>
                  <a:pt x="657" y="1377"/>
                </a:lnTo>
                <a:lnTo>
                  <a:pt x="656" y="1381"/>
                </a:lnTo>
                <a:lnTo>
                  <a:pt x="651" y="1399"/>
                </a:lnTo>
                <a:lnTo>
                  <a:pt x="649" y="1405"/>
                </a:lnTo>
                <a:lnTo>
                  <a:pt x="645" y="1416"/>
                </a:lnTo>
                <a:lnTo>
                  <a:pt x="645" y="1421"/>
                </a:lnTo>
                <a:lnTo>
                  <a:pt x="644" y="1443"/>
                </a:lnTo>
                <a:lnTo>
                  <a:pt x="622" y="1443"/>
                </a:lnTo>
                <a:lnTo>
                  <a:pt x="622" y="1443"/>
                </a:lnTo>
                <a:lnTo>
                  <a:pt x="617" y="1421"/>
                </a:lnTo>
                <a:lnTo>
                  <a:pt x="604" y="1411"/>
                </a:lnTo>
                <a:lnTo>
                  <a:pt x="592" y="1405"/>
                </a:lnTo>
                <a:lnTo>
                  <a:pt x="588" y="1402"/>
                </a:lnTo>
                <a:lnTo>
                  <a:pt x="576" y="1398"/>
                </a:lnTo>
                <a:lnTo>
                  <a:pt x="551" y="1383"/>
                </a:lnTo>
                <a:lnTo>
                  <a:pt x="542" y="1379"/>
                </a:lnTo>
                <a:lnTo>
                  <a:pt x="538" y="1376"/>
                </a:lnTo>
                <a:lnTo>
                  <a:pt x="451" y="1328"/>
                </a:lnTo>
                <a:lnTo>
                  <a:pt x="391" y="1296"/>
                </a:lnTo>
                <a:lnTo>
                  <a:pt x="362" y="1279"/>
                </a:lnTo>
                <a:lnTo>
                  <a:pt x="342" y="1267"/>
                </a:lnTo>
                <a:lnTo>
                  <a:pt x="316" y="1254"/>
                </a:lnTo>
                <a:lnTo>
                  <a:pt x="282" y="1236"/>
                </a:lnTo>
                <a:lnTo>
                  <a:pt x="212" y="1198"/>
                </a:lnTo>
                <a:lnTo>
                  <a:pt x="120" y="1146"/>
                </a:lnTo>
                <a:lnTo>
                  <a:pt x="120" y="1145"/>
                </a:lnTo>
                <a:lnTo>
                  <a:pt x="117" y="1135"/>
                </a:lnTo>
                <a:lnTo>
                  <a:pt x="111" y="1112"/>
                </a:lnTo>
                <a:lnTo>
                  <a:pt x="105" y="1106"/>
                </a:lnTo>
                <a:lnTo>
                  <a:pt x="99" y="1096"/>
                </a:lnTo>
                <a:lnTo>
                  <a:pt x="95" y="1081"/>
                </a:lnTo>
                <a:lnTo>
                  <a:pt x="99" y="1078"/>
                </a:lnTo>
                <a:lnTo>
                  <a:pt x="109" y="1072"/>
                </a:lnTo>
                <a:lnTo>
                  <a:pt x="117" y="1074"/>
                </a:lnTo>
                <a:lnTo>
                  <a:pt x="132" y="1071"/>
                </a:lnTo>
                <a:lnTo>
                  <a:pt x="158" y="1063"/>
                </a:lnTo>
                <a:lnTo>
                  <a:pt x="166" y="1060"/>
                </a:lnTo>
                <a:lnTo>
                  <a:pt x="180" y="1042"/>
                </a:lnTo>
                <a:lnTo>
                  <a:pt x="171" y="984"/>
                </a:lnTo>
                <a:lnTo>
                  <a:pt x="169" y="980"/>
                </a:lnTo>
                <a:lnTo>
                  <a:pt x="167" y="973"/>
                </a:lnTo>
                <a:lnTo>
                  <a:pt x="175" y="947"/>
                </a:lnTo>
                <a:lnTo>
                  <a:pt x="184" y="940"/>
                </a:lnTo>
                <a:lnTo>
                  <a:pt x="192" y="938"/>
                </a:lnTo>
                <a:lnTo>
                  <a:pt x="203" y="940"/>
                </a:lnTo>
                <a:lnTo>
                  <a:pt x="207" y="946"/>
                </a:lnTo>
                <a:lnTo>
                  <a:pt x="215" y="953"/>
                </a:lnTo>
                <a:lnTo>
                  <a:pt x="220" y="954"/>
                </a:lnTo>
                <a:lnTo>
                  <a:pt x="222" y="947"/>
                </a:lnTo>
                <a:lnTo>
                  <a:pt x="222" y="943"/>
                </a:lnTo>
                <a:lnTo>
                  <a:pt x="201" y="917"/>
                </a:lnTo>
                <a:lnTo>
                  <a:pt x="184" y="915"/>
                </a:lnTo>
                <a:lnTo>
                  <a:pt x="180" y="920"/>
                </a:lnTo>
                <a:lnTo>
                  <a:pt x="177" y="921"/>
                </a:lnTo>
                <a:lnTo>
                  <a:pt x="136" y="917"/>
                </a:lnTo>
                <a:lnTo>
                  <a:pt x="126" y="913"/>
                </a:lnTo>
                <a:lnTo>
                  <a:pt x="136" y="902"/>
                </a:lnTo>
                <a:lnTo>
                  <a:pt x="139" y="900"/>
                </a:lnTo>
                <a:lnTo>
                  <a:pt x="151" y="882"/>
                </a:lnTo>
                <a:lnTo>
                  <a:pt x="156" y="870"/>
                </a:lnTo>
                <a:lnTo>
                  <a:pt x="155" y="848"/>
                </a:lnTo>
                <a:lnTo>
                  <a:pt x="152" y="840"/>
                </a:lnTo>
                <a:lnTo>
                  <a:pt x="150" y="834"/>
                </a:lnTo>
                <a:lnTo>
                  <a:pt x="146" y="831"/>
                </a:lnTo>
                <a:lnTo>
                  <a:pt x="143" y="830"/>
                </a:lnTo>
                <a:lnTo>
                  <a:pt x="139" y="826"/>
                </a:lnTo>
                <a:lnTo>
                  <a:pt x="140" y="818"/>
                </a:lnTo>
                <a:lnTo>
                  <a:pt x="143" y="815"/>
                </a:lnTo>
                <a:lnTo>
                  <a:pt x="162" y="807"/>
                </a:lnTo>
                <a:lnTo>
                  <a:pt x="175" y="806"/>
                </a:lnTo>
                <a:lnTo>
                  <a:pt x="180" y="807"/>
                </a:lnTo>
                <a:lnTo>
                  <a:pt x="185" y="803"/>
                </a:lnTo>
                <a:lnTo>
                  <a:pt x="196" y="792"/>
                </a:lnTo>
                <a:lnTo>
                  <a:pt x="196" y="788"/>
                </a:lnTo>
                <a:lnTo>
                  <a:pt x="193" y="777"/>
                </a:lnTo>
                <a:lnTo>
                  <a:pt x="186" y="767"/>
                </a:lnTo>
                <a:lnTo>
                  <a:pt x="177" y="763"/>
                </a:lnTo>
                <a:lnTo>
                  <a:pt x="167" y="763"/>
                </a:lnTo>
                <a:lnTo>
                  <a:pt x="159" y="765"/>
                </a:lnTo>
                <a:lnTo>
                  <a:pt x="150" y="770"/>
                </a:lnTo>
                <a:lnTo>
                  <a:pt x="139" y="773"/>
                </a:lnTo>
                <a:lnTo>
                  <a:pt x="131" y="773"/>
                </a:lnTo>
                <a:lnTo>
                  <a:pt x="126" y="769"/>
                </a:lnTo>
                <a:lnTo>
                  <a:pt x="126" y="763"/>
                </a:lnTo>
                <a:lnTo>
                  <a:pt x="121" y="758"/>
                </a:lnTo>
                <a:lnTo>
                  <a:pt x="101" y="736"/>
                </a:lnTo>
                <a:lnTo>
                  <a:pt x="102" y="732"/>
                </a:lnTo>
                <a:lnTo>
                  <a:pt x="95" y="729"/>
                </a:lnTo>
                <a:lnTo>
                  <a:pt x="99" y="720"/>
                </a:lnTo>
                <a:lnTo>
                  <a:pt x="114" y="709"/>
                </a:lnTo>
                <a:lnTo>
                  <a:pt x="124" y="708"/>
                </a:lnTo>
                <a:lnTo>
                  <a:pt x="128" y="708"/>
                </a:lnTo>
                <a:lnTo>
                  <a:pt x="135" y="708"/>
                </a:lnTo>
                <a:lnTo>
                  <a:pt x="136" y="705"/>
                </a:lnTo>
                <a:lnTo>
                  <a:pt x="139" y="699"/>
                </a:lnTo>
                <a:lnTo>
                  <a:pt x="139" y="695"/>
                </a:lnTo>
                <a:lnTo>
                  <a:pt x="137" y="691"/>
                </a:lnTo>
                <a:lnTo>
                  <a:pt x="135" y="688"/>
                </a:lnTo>
                <a:lnTo>
                  <a:pt x="132" y="679"/>
                </a:lnTo>
                <a:lnTo>
                  <a:pt x="133" y="678"/>
                </a:lnTo>
                <a:lnTo>
                  <a:pt x="143" y="672"/>
                </a:lnTo>
                <a:lnTo>
                  <a:pt x="144" y="667"/>
                </a:lnTo>
                <a:lnTo>
                  <a:pt x="146" y="660"/>
                </a:lnTo>
                <a:lnTo>
                  <a:pt x="148" y="654"/>
                </a:lnTo>
                <a:lnTo>
                  <a:pt x="151" y="652"/>
                </a:lnTo>
                <a:lnTo>
                  <a:pt x="154" y="650"/>
                </a:lnTo>
                <a:lnTo>
                  <a:pt x="158" y="649"/>
                </a:lnTo>
                <a:lnTo>
                  <a:pt x="161" y="646"/>
                </a:lnTo>
                <a:lnTo>
                  <a:pt x="167" y="633"/>
                </a:lnTo>
                <a:lnTo>
                  <a:pt x="169" y="595"/>
                </a:lnTo>
                <a:lnTo>
                  <a:pt x="166" y="563"/>
                </a:lnTo>
                <a:lnTo>
                  <a:pt x="158" y="540"/>
                </a:lnTo>
                <a:lnTo>
                  <a:pt x="154" y="531"/>
                </a:lnTo>
                <a:lnTo>
                  <a:pt x="148" y="517"/>
                </a:lnTo>
                <a:lnTo>
                  <a:pt x="148" y="513"/>
                </a:lnTo>
                <a:lnTo>
                  <a:pt x="148" y="509"/>
                </a:lnTo>
                <a:lnTo>
                  <a:pt x="152" y="490"/>
                </a:lnTo>
                <a:lnTo>
                  <a:pt x="141" y="477"/>
                </a:lnTo>
                <a:lnTo>
                  <a:pt x="133" y="462"/>
                </a:lnTo>
                <a:lnTo>
                  <a:pt x="132" y="460"/>
                </a:lnTo>
                <a:lnTo>
                  <a:pt x="132" y="445"/>
                </a:lnTo>
                <a:lnTo>
                  <a:pt x="126" y="434"/>
                </a:lnTo>
                <a:lnTo>
                  <a:pt x="120" y="430"/>
                </a:lnTo>
                <a:lnTo>
                  <a:pt x="114" y="433"/>
                </a:lnTo>
                <a:lnTo>
                  <a:pt x="111" y="433"/>
                </a:lnTo>
                <a:lnTo>
                  <a:pt x="99" y="420"/>
                </a:lnTo>
                <a:lnTo>
                  <a:pt x="98" y="408"/>
                </a:lnTo>
                <a:lnTo>
                  <a:pt x="95" y="396"/>
                </a:lnTo>
                <a:lnTo>
                  <a:pt x="94" y="392"/>
                </a:lnTo>
                <a:lnTo>
                  <a:pt x="91" y="389"/>
                </a:lnTo>
                <a:lnTo>
                  <a:pt x="86" y="385"/>
                </a:lnTo>
                <a:lnTo>
                  <a:pt x="76" y="369"/>
                </a:lnTo>
                <a:lnTo>
                  <a:pt x="68" y="345"/>
                </a:lnTo>
                <a:lnTo>
                  <a:pt x="68" y="329"/>
                </a:lnTo>
                <a:lnTo>
                  <a:pt x="73" y="326"/>
                </a:lnTo>
                <a:lnTo>
                  <a:pt x="76" y="322"/>
                </a:lnTo>
                <a:lnTo>
                  <a:pt x="79" y="307"/>
                </a:lnTo>
                <a:lnTo>
                  <a:pt x="79" y="298"/>
                </a:lnTo>
                <a:lnTo>
                  <a:pt x="64" y="287"/>
                </a:lnTo>
                <a:lnTo>
                  <a:pt x="61" y="285"/>
                </a:lnTo>
                <a:lnTo>
                  <a:pt x="38" y="279"/>
                </a:lnTo>
                <a:lnTo>
                  <a:pt x="31" y="268"/>
                </a:lnTo>
                <a:lnTo>
                  <a:pt x="22" y="249"/>
                </a:lnTo>
                <a:lnTo>
                  <a:pt x="16" y="226"/>
                </a:lnTo>
                <a:lnTo>
                  <a:pt x="12" y="213"/>
                </a:lnTo>
                <a:lnTo>
                  <a:pt x="9" y="209"/>
                </a:lnTo>
                <a:lnTo>
                  <a:pt x="5" y="207"/>
                </a:lnTo>
                <a:lnTo>
                  <a:pt x="0" y="204"/>
                </a:lnTo>
                <a:lnTo>
                  <a:pt x="16" y="187"/>
                </a:lnTo>
                <a:lnTo>
                  <a:pt x="64" y="141"/>
                </a:lnTo>
                <a:lnTo>
                  <a:pt x="67" y="140"/>
                </a:lnTo>
                <a:lnTo>
                  <a:pt x="67" y="14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1694585" y="1170451"/>
            <a:ext cx="4769761" cy="5458949"/>
            <a:chOff x="857" y="601"/>
            <a:chExt cx="2623" cy="300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1601" y="2026"/>
              <a:ext cx="427" cy="467"/>
            </a:xfrm>
            <a:custGeom>
              <a:avLst/>
              <a:gdLst/>
              <a:ahLst/>
              <a:cxnLst>
                <a:cxn ang="0">
                  <a:pos x="303" y="43"/>
                </a:cxn>
                <a:cxn ang="0">
                  <a:pos x="372" y="100"/>
                </a:cxn>
                <a:cxn ang="0">
                  <a:pos x="407" y="185"/>
                </a:cxn>
                <a:cxn ang="0">
                  <a:pos x="421" y="241"/>
                </a:cxn>
                <a:cxn ang="0">
                  <a:pos x="418" y="288"/>
                </a:cxn>
                <a:cxn ang="0">
                  <a:pos x="376" y="302"/>
                </a:cxn>
                <a:cxn ang="0">
                  <a:pos x="363" y="293"/>
                </a:cxn>
                <a:cxn ang="0">
                  <a:pos x="358" y="289"/>
                </a:cxn>
                <a:cxn ang="0">
                  <a:pos x="348" y="292"/>
                </a:cxn>
                <a:cxn ang="0">
                  <a:pos x="342" y="322"/>
                </a:cxn>
                <a:cxn ang="0">
                  <a:pos x="367" y="361"/>
                </a:cxn>
                <a:cxn ang="0">
                  <a:pos x="373" y="361"/>
                </a:cxn>
                <a:cxn ang="0">
                  <a:pos x="384" y="355"/>
                </a:cxn>
                <a:cxn ang="0">
                  <a:pos x="390" y="379"/>
                </a:cxn>
                <a:cxn ang="0">
                  <a:pos x="366" y="396"/>
                </a:cxn>
                <a:cxn ang="0">
                  <a:pos x="357" y="390"/>
                </a:cxn>
                <a:cxn ang="0">
                  <a:pos x="322" y="403"/>
                </a:cxn>
                <a:cxn ang="0">
                  <a:pos x="321" y="410"/>
                </a:cxn>
                <a:cxn ang="0">
                  <a:pos x="311" y="444"/>
                </a:cxn>
                <a:cxn ang="0">
                  <a:pos x="297" y="433"/>
                </a:cxn>
                <a:cxn ang="0">
                  <a:pos x="197" y="425"/>
                </a:cxn>
                <a:cxn ang="0">
                  <a:pos x="157" y="467"/>
                </a:cxn>
                <a:cxn ang="0">
                  <a:pos x="96" y="451"/>
                </a:cxn>
                <a:cxn ang="0">
                  <a:pos x="117" y="407"/>
                </a:cxn>
                <a:cxn ang="0">
                  <a:pos x="127" y="403"/>
                </a:cxn>
                <a:cxn ang="0">
                  <a:pos x="125" y="378"/>
                </a:cxn>
                <a:cxn ang="0">
                  <a:pos x="109" y="314"/>
                </a:cxn>
                <a:cxn ang="0">
                  <a:pos x="106" y="293"/>
                </a:cxn>
                <a:cxn ang="0">
                  <a:pos x="111" y="286"/>
                </a:cxn>
                <a:cxn ang="0">
                  <a:pos x="102" y="241"/>
                </a:cxn>
                <a:cxn ang="0">
                  <a:pos x="19" y="168"/>
                </a:cxn>
                <a:cxn ang="0">
                  <a:pos x="1" y="126"/>
                </a:cxn>
                <a:cxn ang="0">
                  <a:pos x="6" y="78"/>
                </a:cxn>
                <a:cxn ang="0">
                  <a:pos x="10" y="64"/>
                </a:cxn>
                <a:cxn ang="0">
                  <a:pos x="25" y="35"/>
                </a:cxn>
                <a:cxn ang="0">
                  <a:pos x="91" y="0"/>
                </a:cxn>
                <a:cxn ang="0">
                  <a:pos x="131" y="38"/>
                </a:cxn>
                <a:cxn ang="0">
                  <a:pos x="112" y="66"/>
                </a:cxn>
                <a:cxn ang="0">
                  <a:pos x="151" y="91"/>
                </a:cxn>
                <a:cxn ang="0">
                  <a:pos x="219" y="86"/>
                </a:cxn>
                <a:cxn ang="0">
                  <a:pos x="216" y="102"/>
                </a:cxn>
                <a:cxn ang="0">
                  <a:pos x="213" y="106"/>
                </a:cxn>
                <a:cxn ang="0">
                  <a:pos x="211" y="116"/>
                </a:cxn>
                <a:cxn ang="0">
                  <a:pos x="228" y="136"/>
                </a:cxn>
                <a:cxn ang="0">
                  <a:pos x="253" y="138"/>
                </a:cxn>
                <a:cxn ang="0">
                  <a:pos x="275" y="106"/>
                </a:cxn>
                <a:cxn ang="0">
                  <a:pos x="283" y="50"/>
                </a:cxn>
              </a:cxnLst>
              <a:rect l="0" t="0" r="r" b="b"/>
              <a:pathLst>
                <a:path w="427" h="467">
                  <a:moveTo>
                    <a:pt x="293" y="34"/>
                  </a:moveTo>
                  <a:lnTo>
                    <a:pt x="293" y="36"/>
                  </a:lnTo>
                  <a:lnTo>
                    <a:pt x="303" y="43"/>
                  </a:lnTo>
                  <a:lnTo>
                    <a:pt x="328" y="64"/>
                  </a:lnTo>
                  <a:lnTo>
                    <a:pt x="370" y="92"/>
                  </a:lnTo>
                  <a:lnTo>
                    <a:pt x="372" y="100"/>
                  </a:lnTo>
                  <a:lnTo>
                    <a:pt x="393" y="149"/>
                  </a:lnTo>
                  <a:lnTo>
                    <a:pt x="406" y="180"/>
                  </a:lnTo>
                  <a:lnTo>
                    <a:pt x="407" y="185"/>
                  </a:lnTo>
                  <a:lnTo>
                    <a:pt x="407" y="203"/>
                  </a:lnTo>
                  <a:lnTo>
                    <a:pt x="407" y="216"/>
                  </a:lnTo>
                  <a:lnTo>
                    <a:pt x="421" y="241"/>
                  </a:lnTo>
                  <a:lnTo>
                    <a:pt x="427" y="283"/>
                  </a:lnTo>
                  <a:lnTo>
                    <a:pt x="426" y="284"/>
                  </a:lnTo>
                  <a:lnTo>
                    <a:pt x="418" y="288"/>
                  </a:lnTo>
                  <a:lnTo>
                    <a:pt x="387" y="299"/>
                  </a:lnTo>
                  <a:lnTo>
                    <a:pt x="378" y="302"/>
                  </a:lnTo>
                  <a:lnTo>
                    <a:pt x="376" y="302"/>
                  </a:lnTo>
                  <a:lnTo>
                    <a:pt x="373" y="302"/>
                  </a:lnTo>
                  <a:lnTo>
                    <a:pt x="366" y="296"/>
                  </a:lnTo>
                  <a:lnTo>
                    <a:pt x="363" y="293"/>
                  </a:lnTo>
                  <a:lnTo>
                    <a:pt x="361" y="292"/>
                  </a:lnTo>
                  <a:lnTo>
                    <a:pt x="359" y="289"/>
                  </a:lnTo>
                  <a:lnTo>
                    <a:pt x="358" y="289"/>
                  </a:lnTo>
                  <a:lnTo>
                    <a:pt x="355" y="289"/>
                  </a:lnTo>
                  <a:lnTo>
                    <a:pt x="352" y="289"/>
                  </a:lnTo>
                  <a:lnTo>
                    <a:pt x="348" y="292"/>
                  </a:lnTo>
                  <a:lnTo>
                    <a:pt x="346" y="293"/>
                  </a:lnTo>
                  <a:lnTo>
                    <a:pt x="346" y="299"/>
                  </a:lnTo>
                  <a:lnTo>
                    <a:pt x="342" y="322"/>
                  </a:lnTo>
                  <a:lnTo>
                    <a:pt x="342" y="325"/>
                  </a:lnTo>
                  <a:lnTo>
                    <a:pt x="365" y="358"/>
                  </a:lnTo>
                  <a:lnTo>
                    <a:pt x="367" y="361"/>
                  </a:lnTo>
                  <a:lnTo>
                    <a:pt x="369" y="362"/>
                  </a:lnTo>
                  <a:lnTo>
                    <a:pt x="371" y="362"/>
                  </a:lnTo>
                  <a:lnTo>
                    <a:pt x="373" y="361"/>
                  </a:lnTo>
                  <a:lnTo>
                    <a:pt x="376" y="360"/>
                  </a:lnTo>
                  <a:lnTo>
                    <a:pt x="383" y="355"/>
                  </a:lnTo>
                  <a:lnTo>
                    <a:pt x="384" y="355"/>
                  </a:lnTo>
                  <a:lnTo>
                    <a:pt x="387" y="358"/>
                  </a:lnTo>
                  <a:lnTo>
                    <a:pt x="388" y="360"/>
                  </a:lnTo>
                  <a:lnTo>
                    <a:pt x="390" y="379"/>
                  </a:lnTo>
                  <a:lnTo>
                    <a:pt x="384" y="385"/>
                  </a:lnTo>
                  <a:lnTo>
                    <a:pt x="370" y="398"/>
                  </a:lnTo>
                  <a:lnTo>
                    <a:pt x="366" y="396"/>
                  </a:lnTo>
                  <a:lnTo>
                    <a:pt x="360" y="391"/>
                  </a:lnTo>
                  <a:lnTo>
                    <a:pt x="358" y="390"/>
                  </a:lnTo>
                  <a:lnTo>
                    <a:pt x="357" y="390"/>
                  </a:lnTo>
                  <a:lnTo>
                    <a:pt x="333" y="394"/>
                  </a:lnTo>
                  <a:lnTo>
                    <a:pt x="327" y="398"/>
                  </a:lnTo>
                  <a:lnTo>
                    <a:pt x="322" y="403"/>
                  </a:lnTo>
                  <a:lnTo>
                    <a:pt x="321" y="404"/>
                  </a:lnTo>
                  <a:lnTo>
                    <a:pt x="321" y="408"/>
                  </a:lnTo>
                  <a:lnTo>
                    <a:pt x="321" y="410"/>
                  </a:lnTo>
                  <a:lnTo>
                    <a:pt x="322" y="413"/>
                  </a:lnTo>
                  <a:lnTo>
                    <a:pt x="312" y="443"/>
                  </a:lnTo>
                  <a:lnTo>
                    <a:pt x="311" y="444"/>
                  </a:lnTo>
                  <a:lnTo>
                    <a:pt x="309" y="446"/>
                  </a:lnTo>
                  <a:lnTo>
                    <a:pt x="307" y="446"/>
                  </a:lnTo>
                  <a:lnTo>
                    <a:pt x="297" y="433"/>
                  </a:lnTo>
                  <a:lnTo>
                    <a:pt x="232" y="427"/>
                  </a:lnTo>
                  <a:lnTo>
                    <a:pt x="201" y="425"/>
                  </a:lnTo>
                  <a:lnTo>
                    <a:pt x="197" y="425"/>
                  </a:lnTo>
                  <a:lnTo>
                    <a:pt x="191" y="430"/>
                  </a:lnTo>
                  <a:lnTo>
                    <a:pt x="163" y="461"/>
                  </a:lnTo>
                  <a:lnTo>
                    <a:pt x="157" y="467"/>
                  </a:lnTo>
                  <a:lnTo>
                    <a:pt x="147" y="461"/>
                  </a:lnTo>
                  <a:lnTo>
                    <a:pt x="129" y="456"/>
                  </a:lnTo>
                  <a:lnTo>
                    <a:pt x="96" y="451"/>
                  </a:lnTo>
                  <a:lnTo>
                    <a:pt x="101" y="438"/>
                  </a:lnTo>
                  <a:lnTo>
                    <a:pt x="113" y="406"/>
                  </a:lnTo>
                  <a:lnTo>
                    <a:pt x="117" y="407"/>
                  </a:lnTo>
                  <a:lnTo>
                    <a:pt x="121" y="407"/>
                  </a:lnTo>
                  <a:lnTo>
                    <a:pt x="126" y="404"/>
                  </a:lnTo>
                  <a:lnTo>
                    <a:pt x="127" y="403"/>
                  </a:lnTo>
                  <a:lnTo>
                    <a:pt x="127" y="400"/>
                  </a:lnTo>
                  <a:lnTo>
                    <a:pt x="127" y="397"/>
                  </a:lnTo>
                  <a:lnTo>
                    <a:pt x="125" y="378"/>
                  </a:lnTo>
                  <a:lnTo>
                    <a:pt x="119" y="348"/>
                  </a:lnTo>
                  <a:lnTo>
                    <a:pt x="113" y="323"/>
                  </a:lnTo>
                  <a:lnTo>
                    <a:pt x="109" y="314"/>
                  </a:lnTo>
                  <a:lnTo>
                    <a:pt x="107" y="304"/>
                  </a:lnTo>
                  <a:lnTo>
                    <a:pt x="106" y="295"/>
                  </a:lnTo>
                  <a:lnTo>
                    <a:pt x="106" y="293"/>
                  </a:lnTo>
                  <a:lnTo>
                    <a:pt x="106" y="292"/>
                  </a:lnTo>
                  <a:lnTo>
                    <a:pt x="108" y="288"/>
                  </a:lnTo>
                  <a:lnTo>
                    <a:pt x="111" y="286"/>
                  </a:lnTo>
                  <a:lnTo>
                    <a:pt x="111" y="284"/>
                  </a:lnTo>
                  <a:lnTo>
                    <a:pt x="105" y="253"/>
                  </a:lnTo>
                  <a:lnTo>
                    <a:pt x="102" y="241"/>
                  </a:lnTo>
                  <a:lnTo>
                    <a:pt x="61" y="198"/>
                  </a:lnTo>
                  <a:lnTo>
                    <a:pt x="24" y="170"/>
                  </a:lnTo>
                  <a:lnTo>
                    <a:pt x="19" y="168"/>
                  </a:lnTo>
                  <a:lnTo>
                    <a:pt x="9" y="144"/>
                  </a:lnTo>
                  <a:lnTo>
                    <a:pt x="3" y="132"/>
                  </a:lnTo>
                  <a:lnTo>
                    <a:pt x="1" y="126"/>
                  </a:lnTo>
                  <a:lnTo>
                    <a:pt x="1" y="122"/>
                  </a:lnTo>
                  <a:lnTo>
                    <a:pt x="0" y="120"/>
                  </a:lnTo>
                  <a:lnTo>
                    <a:pt x="6" y="78"/>
                  </a:lnTo>
                  <a:lnTo>
                    <a:pt x="6" y="74"/>
                  </a:lnTo>
                  <a:lnTo>
                    <a:pt x="9" y="66"/>
                  </a:lnTo>
                  <a:lnTo>
                    <a:pt x="10" y="64"/>
                  </a:lnTo>
                  <a:lnTo>
                    <a:pt x="18" y="44"/>
                  </a:lnTo>
                  <a:lnTo>
                    <a:pt x="21" y="40"/>
                  </a:lnTo>
                  <a:lnTo>
                    <a:pt x="25" y="35"/>
                  </a:lnTo>
                  <a:lnTo>
                    <a:pt x="46" y="19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3" y="1"/>
                  </a:lnTo>
                  <a:lnTo>
                    <a:pt x="117" y="24"/>
                  </a:lnTo>
                  <a:lnTo>
                    <a:pt x="131" y="38"/>
                  </a:lnTo>
                  <a:lnTo>
                    <a:pt x="112" y="62"/>
                  </a:lnTo>
                  <a:lnTo>
                    <a:pt x="112" y="65"/>
                  </a:lnTo>
                  <a:lnTo>
                    <a:pt x="112" y="66"/>
                  </a:lnTo>
                  <a:lnTo>
                    <a:pt x="114" y="73"/>
                  </a:lnTo>
                  <a:lnTo>
                    <a:pt x="127" y="88"/>
                  </a:lnTo>
                  <a:lnTo>
                    <a:pt x="151" y="91"/>
                  </a:lnTo>
                  <a:lnTo>
                    <a:pt x="195" y="80"/>
                  </a:lnTo>
                  <a:lnTo>
                    <a:pt x="199" y="79"/>
                  </a:lnTo>
                  <a:lnTo>
                    <a:pt x="219" y="86"/>
                  </a:lnTo>
                  <a:lnTo>
                    <a:pt x="219" y="88"/>
                  </a:lnTo>
                  <a:lnTo>
                    <a:pt x="217" y="97"/>
                  </a:lnTo>
                  <a:lnTo>
                    <a:pt x="216" y="102"/>
                  </a:lnTo>
                  <a:lnTo>
                    <a:pt x="215" y="103"/>
                  </a:lnTo>
                  <a:lnTo>
                    <a:pt x="214" y="106"/>
                  </a:lnTo>
                  <a:lnTo>
                    <a:pt x="213" y="106"/>
                  </a:lnTo>
                  <a:lnTo>
                    <a:pt x="209" y="107"/>
                  </a:lnTo>
                  <a:lnTo>
                    <a:pt x="209" y="108"/>
                  </a:lnTo>
                  <a:lnTo>
                    <a:pt x="211" y="116"/>
                  </a:lnTo>
                  <a:lnTo>
                    <a:pt x="222" y="128"/>
                  </a:lnTo>
                  <a:lnTo>
                    <a:pt x="225" y="132"/>
                  </a:lnTo>
                  <a:lnTo>
                    <a:pt x="228" y="136"/>
                  </a:lnTo>
                  <a:lnTo>
                    <a:pt x="233" y="138"/>
                  </a:lnTo>
                  <a:lnTo>
                    <a:pt x="235" y="139"/>
                  </a:lnTo>
                  <a:lnTo>
                    <a:pt x="253" y="138"/>
                  </a:lnTo>
                  <a:lnTo>
                    <a:pt x="271" y="116"/>
                  </a:lnTo>
                  <a:lnTo>
                    <a:pt x="274" y="113"/>
                  </a:lnTo>
                  <a:lnTo>
                    <a:pt x="275" y="106"/>
                  </a:lnTo>
                  <a:lnTo>
                    <a:pt x="276" y="97"/>
                  </a:lnTo>
                  <a:lnTo>
                    <a:pt x="276" y="96"/>
                  </a:lnTo>
                  <a:lnTo>
                    <a:pt x="283" y="50"/>
                  </a:lnTo>
                  <a:lnTo>
                    <a:pt x="293" y="3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2062" y="2072"/>
              <a:ext cx="1304" cy="1531"/>
            </a:xfrm>
            <a:custGeom>
              <a:avLst/>
              <a:gdLst/>
              <a:ahLst/>
              <a:cxnLst>
                <a:cxn ang="0">
                  <a:pos x="528" y="1531"/>
                </a:cxn>
                <a:cxn ang="0">
                  <a:pos x="293" y="1362"/>
                </a:cxn>
                <a:cxn ang="0">
                  <a:pos x="55" y="1184"/>
                </a:cxn>
                <a:cxn ang="0">
                  <a:pos x="47" y="1157"/>
                </a:cxn>
                <a:cxn ang="0">
                  <a:pos x="7" y="1149"/>
                </a:cxn>
                <a:cxn ang="0">
                  <a:pos x="4" y="1115"/>
                </a:cxn>
                <a:cxn ang="0">
                  <a:pos x="32" y="1043"/>
                </a:cxn>
                <a:cxn ang="0">
                  <a:pos x="82" y="989"/>
                </a:cxn>
                <a:cxn ang="0">
                  <a:pos x="106" y="909"/>
                </a:cxn>
                <a:cxn ang="0">
                  <a:pos x="219" y="907"/>
                </a:cxn>
                <a:cxn ang="0">
                  <a:pos x="246" y="953"/>
                </a:cxn>
                <a:cxn ang="0">
                  <a:pos x="286" y="972"/>
                </a:cxn>
                <a:cxn ang="0">
                  <a:pos x="367" y="990"/>
                </a:cxn>
                <a:cxn ang="0">
                  <a:pos x="353" y="809"/>
                </a:cxn>
                <a:cxn ang="0">
                  <a:pos x="359" y="788"/>
                </a:cxn>
                <a:cxn ang="0">
                  <a:pos x="460" y="633"/>
                </a:cxn>
                <a:cxn ang="0">
                  <a:pos x="453" y="561"/>
                </a:cxn>
                <a:cxn ang="0">
                  <a:pos x="409" y="256"/>
                </a:cxn>
                <a:cxn ang="0">
                  <a:pos x="275" y="31"/>
                </a:cxn>
                <a:cxn ang="0">
                  <a:pos x="379" y="15"/>
                </a:cxn>
                <a:cxn ang="0">
                  <a:pos x="457" y="3"/>
                </a:cxn>
                <a:cxn ang="0">
                  <a:pos x="496" y="6"/>
                </a:cxn>
                <a:cxn ang="0">
                  <a:pos x="533" y="22"/>
                </a:cxn>
                <a:cxn ang="0">
                  <a:pos x="621" y="55"/>
                </a:cxn>
                <a:cxn ang="0">
                  <a:pos x="675" y="159"/>
                </a:cxn>
                <a:cxn ang="0">
                  <a:pos x="718" y="177"/>
                </a:cxn>
                <a:cxn ang="0">
                  <a:pos x="768" y="300"/>
                </a:cxn>
                <a:cxn ang="0">
                  <a:pos x="789" y="376"/>
                </a:cxn>
                <a:cxn ang="0">
                  <a:pos x="848" y="534"/>
                </a:cxn>
                <a:cxn ang="0">
                  <a:pos x="846" y="597"/>
                </a:cxn>
                <a:cxn ang="0">
                  <a:pos x="970" y="624"/>
                </a:cxn>
                <a:cxn ang="0">
                  <a:pos x="1214" y="550"/>
                </a:cxn>
                <a:cxn ang="0">
                  <a:pos x="1304" y="544"/>
                </a:cxn>
                <a:cxn ang="0">
                  <a:pos x="1264" y="589"/>
                </a:cxn>
                <a:cxn ang="0">
                  <a:pos x="1186" y="643"/>
                </a:cxn>
                <a:cxn ang="0">
                  <a:pos x="1102" y="722"/>
                </a:cxn>
                <a:cxn ang="0">
                  <a:pos x="1108" y="751"/>
                </a:cxn>
                <a:cxn ang="0">
                  <a:pos x="1090" y="756"/>
                </a:cxn>
                <a:cxn ang="0">
                  <a:pos x="1085" y="727"/>
                </a:cxn>
                <a:cxn ang="0">
                  <a:pos x="1049" y="753"/>
                </a:cxn>
                <a:cxn ang="0">
                  <a:pos x="1061" y="773"/>
                </a:cxn>
                <a:cxn ang="0">
                  <a:pos x="1001" y="833"/>
                </a:cxn>
                <a:cxn ang="0">
                  <a:pos x="974" y="829"/>
                </a:cxn>
                <a:cxn ang="0">
                  <a:pos x="917" y="840"/>
                </a:cxn>
                <a:cxn ang="0">
                  <a:pos x="866" y="876"/>
                </a:cxn>
                <a:cxn ang="0">
                  <a:pos x="845" y="956"/>
                </a:cxn>
                <a:cxn ang="0">
                  <a:pos x="830" y="1045"/>
                </a:cxn>
                <a:cxn ang="0">
                  <a:pos x="832" y="1070"/>
                </a:cxn>
                <a:cxn ang="0">
                  <a:pos x="800" y="1093"/>
                </a:cxn>
                <a:cxn ang="0">
                  <a:pos x="749" y="1203"/>
                </a:cxn>
                <a:cxn ang="0">
                  <a:pos x="720" y="1285"/>
                </a:cxn>
                <a:cxn ang="0">
                  <a:pos x="687" y="1328"/>
                </a:cxn>
                <a:cxn ang="0">
                  <a:pos x="569" y="1521"/>
                </a:cxn>
                <a:cxn ang="0">
                  <a:pos x="1103" y="709"/>
                </a:cxn>
                <a:cxn ang="0">
                  <a:pos x="1142" y="667"/>
                </a:cxn>
                <a:cxn ang="0">
                  <a:pos x="1162" y="669"/>
                </a:cxn>
                <a:cxn ang="0">
                  <a:pos x="1176" y="685"/>
                </a:cxn>
                <a:cxn ang="0">
                  <a:pos x="1150" y="698"/>
                </a:cxn>
              </a:cxnLst>
              <a:rect l="0" t="0" r="r" b="b"/>
              <a:pathLst>
                <a:path w="1304" h="1531">
                  <a:moveTo>
                    <a:pt x="569" y="1521"/>
                  </a:moveTo>
                  <a:lnTo>
                    <a:pt x="563" y="1511"/>
                  </a:lnTo>
                  <a:lnTo>
                    <a:pt x="561" y="1507"/>
                  </a:lnTo>
                  <a:lnTo>
                    <a:pt x="546" y="1512"/>
                  </a:lnTo>
                  <a:lnTo>
                    <a:pt x="528" y="1531"/>
                  </a:lnTo>
                  <a:lnTo>
                    <a:pt x="515" y="1521"/>
                  </a:lnTo>
                  <a:lnTo>
                    <a:pt x="474" y="1491"/>
                  </a:lnTo>
                  <a:lnTo>
                    <a:pt x="370" y="1417"/>
                  </a:lnTo>
                  <a:lnTo>
                    <a:pt x="337" y="1394"/>
                  </a:lnTo>
                  <a:lnTo>
                    <a:pt x="293" y="1362"/>
                  </a:lnTo>
                  <a:lnTo>
                    <a:pt x="270" y="1345"/>
                  </a:lnTo>
                  <a:lnTo>
                    <a:pt x="83" y="1212"/>
                  </a:lnTo>
                  <a:lnTo>
                    <a:pt x="61" y="1195"/>
                  </a:lnTo>
                  <a:lnTo>
                    <a:pt x="60" y="1195"/>
                  </a:lnTo>
                  <a:lnTo>
                    <a:pt x="55" y="1184"/>
                  </a:lnTo>
                  <a:lnTo>
                    <a:pt x="54" y="1183"/>
                  </a:lnTo>
                  <a:lnTo>
                    <a:pt x="52" y="1172"/>
                  </a:lnTo>
                  <a:lnTo>
                    <a:pt x="50" y="1164"/>
                  </a:lnTo>
                  <a:lnTo>
                    <a:pt x="49" y="1160"/>
                  </a:lnTo>
                  <a:lnTo>
                    <a:pt x="47" y="1157"/>
                  </a:lnTo>
                  <a:lnTo>
                    <a:pt x="44" y="1154"/>
                  </a:lnTo>
                  <a:lnTo>
                    <a:pt x="29" y="1149"/>
                  </a:lnTo>
                  <a:lnTo>
                    <a:pt x="16" y="1149"/>
                  </a:lnTo>
                  <a:lnTo>
                    <a:pt x="10" y="1149"/>
                  </a:lnTo>
                  <a:lnTo>
                    <a:pt x="7" y="1149"/>
                  </a:lnTo>
                  <a:lnTo>
                    <a:pt x="5" y="1147"/>
                  </a:lnTo>
                  <a:lnTo>
                    <a:pt x="1" y="1129"/>
                  </a:lnTo>
                  <a:lnTo>
                    <a:pt x="0" y="1123"/>
                  </a:lnTo>
                  <a:lnTo>
                    <a:pt x="1" y="1119"/>
                  </a:lnTo>
                  <a:lnTo>
                    <a:pt x="4" y="1115"/>
                  </a:lnTo>
                  <a:lnTo>
                    <a:pt x="5" y="1112"/>
                  </a:lnTo>
                  <a:lnTo>
                    <a:pt x="30" y="1086"/>
                  </a:lnTo>
                  <a:lnTo>
                    <a:pt x="40" y="1083"/>
                  </a:lnTo>
                  <a:lnTo>
                    <a:pt x="37" y="1069"/>
                  </a:lnTo>
                  <a:lnTo>
                    <a:pt x="32" y="1043"/>
                  </a:lnTo>
                  <a:lnTo>
                    <a:pt x="36" y="1043"/>
                  </a:lnTo>
                  <a:lnTo>
                    <a:pt x="76" y="1041"/>
                  </a:lnTo>
                  <a:lnTo>
                    <a:pt x="77" y="1040"/>
                  </a:lnTo>
                  <a:lnTo>
                    <a:pt x="80" y="1001"/>
                  </a:lnTo>
                  <a:lnTo>
                    <a:pt x="82" y="989"/>
                  </a:lnTo>
                  <a:lnTo>
                    <a:pt x="89" y="966"/>
                  </a:lnTo>
                  <a:lnTo>
                    <a:pt x="91" y="956"/>
                  </a:lnTo>
                  <a:lnTo>
                    <a:pt x="102" y="920"/>
                  </a:lnTo>
                  <a:lnTo>
                    <a:pt x="104" y="912"/>
                  </a:lnTo>
                  <a:lnTo>
                    <a:pt x="106" y="909"/>
                  </a:lnTo>
                  <a:lnTo>
                    <a:pt x="114" y="913"/>
                  </a:lnTo>
                  <a:lnTo>
                    <a:pt x="171" y="885"/>
                  </a:lnTo>
                  <a:lnTo>
                    <a:pt x="189" y="890"/>
                  </a:lnTo>
                  <a:lnTo>
                    <a:pt x="217" y="906"/>
                  </a:lnTo>
                  <a:lnTo>
                    <a:pt x="219" y="907"/>
                  </a:lnTo>
                  <a:lnTo>
                    <a:pt x="223" y="911"/>
                  </a:lnTo>
                  <a:lnTo>
                    <a:pt x="226" y="915"/>
                  </a:lnTo>
                  <a:lnTo>
                    <a:pt x="238" y="935"/>
                  </a:lnTo>
                  <a:lnTo>
                    <a:pt x="245" y="948"/>
                  </a:lnTo>
                  <a:lnTo>
                    <a:pt x="246" y="953"/>
                  </a:lnTo>
                  <a:lnTo>
                    <a:pt x="247" y="955"/>
                  </a:lnTo>
                  <a:lnTo>
                    <a:pt x="251" y="957"/>
                  </a:lnTo>
                  <a:lnTo>
                    <a:pt x="252" y="959"/>
                  </a:lnTo>
                  <a:lnTo>
                    <a:pt x="282" y="974"/>
                  </a:lnTo>
                  <a:lnTo>
                    <a:pt x="286" y="972"/>
                  </a:lnTo>
                  <a:lnTo>
                    <a:pt x="301" y="967"/>
                  </a:lnTo>
                  <a:lnTo>
                    <a:pt x="310" y="969"/>
                  </a:lnTo>
                  <a:lnTo>
                    <a:pt x="315" y="972"/>
                  </a:lnTo>
                  <a:lnTo>
                    <a:pt x="325" y="977"/>
                  </a:lnTo>
                  <a:lnTo>
                    <a:pt x="367" y="990"/>
                  </a:lnTo>
                  <a:lnTo>
                    <a:pt x="395" y="996"/>
                  </a:lnTo>
                  <a:lnTo>
                    <a:pt x="455" y="992"/>
                  </a:lnTo>
                  <a:lnTo>
                    <a:pt x="477" y="989"/>
                  </a:lnTo>
                  <a:lnTo>
                    <a:pt x="414" y="896"/>
                  </a:lnTo>
                  <a:lnTo>
                    <a:pt x="353" y="809"/>
                  </a:lnTo>
                  <a:lnTo>
                    <a:pt x="345" y="795"/>
                  </a:lnTo>
                  <a:lnTo>
                    <a:pt x="339" y="786"/>
                  </a:lnTo>
                  <a:lnTo>
                    <a:pt x="346" y="787"/>
                  </a:lnTo>
                  <a:lnTo>
                    <a:pt x="353" y="788"/>
                  </a:lnTo>
                  <a:lnTo>
                    <a:pt x="359" y="788"/>
                  </a:lnTo>
                  <a:lnTo>
                    <a:pt x="361" y="787"/>
                  </a:lnTo>
                  <a:lnTo>
                    <a:pt x="369" y="783"/>
                  </a:lnTo>
                  <a:lnTo>
                    <a:pt x="395" y="763"/>
                  </a:lnTo>
                  <a:lnTo>
                    <a:pt x="424" y="705"/>
                  </a:lnTo>
                  <a:lnTo>
                    <a:pt x="460" y="633"/>
                  </a:lnTo>
                  <a:lnTo>
                    <a:pt x="454" y="601"/>
                  </a:lnTo>
                  <a:lnTo>
                    <a:pt x="451" y="588"/>
                  </a:lnTo>
                  <a:lnTo>
                    <a:pt x="449" y="579"/>
                  </a:lnTo>
                  <a:lnTo>
                    <a:pt x="447" y="566"/>
                  </a:lnTo>
                  <a:lnTo>
                    <a:pt x="453" y="561"/>
                  </a:lnTo>
                  <a:lnTo>
                    <a:pt x="461" y="554"/>
                  </a:lnTo>
                  <a:lnTo>
                    <a:pt x="461" y="549"/>
                  </a:lnTo>
                  <a:lnTo>
                    <a:pt x="461" y="379"/>
                  </a:lnTo>
                  <a:lnTo>
                    <a:pt x="461" y="369"/>
                  </a:lnTo>
                  <a:lnTo>
                    <a:pt x="409" y="256"/>
                  </a:lnTo>
                  <a:lnTo>
                    <a:pt x="372" y="195"/>
                  </a:lnTo>
                  <a:lnTo>
                    <a:pt x="361" y="177"/>
                  </a:lnTo>
                  <a:lnTo>
                    <a:pt x="348" y="154"/>
                  </a:lnTo>
                  <a:lnTo>
                    <a:pt x="341" y="141"/>
                  </a:lnTo>
                  <a:lnTo>
                    <a:pt x="275" y="31"/>
                  </a:lnTo>
                  <a:lnTo>
                    <a:pt x="268" y="16"/>
                  </a:lnTo>
                  <a:lnTo>
                    <a:pt x="316" y="1"/>
                  </a:lnTo>
                  <a:lnTo>
                    <a:pt x="318" y="1"/>
                  </a:lnTo>
                  <a:lnTo>
                    <a:pt x="348" y="8"/>
                  </a:lnTo>
                  <a:lnTo>
                    <a:pt x="379" y="15"/>
                  </a:lnTo>
                  <a:lnTo>
                    <a:pt x="407" y="15"/>
                  </a:lnTo>
                  <a:lnTo>
                    <a:pt x="431" y="15"/>
                  </a:lnTo>
                  <a:lnTo>
                    <a:pt x="436" y="14"/>
                  </a:lnTo>
                  <a:lnTo>
                    <a:pt x="448" y="8"/>
                  </a:lnTo>
                  <a:lnTo>
                    <a:pt x="457" y="3"/>
                  </a:lnTo>
                  <a:lnTo>
                    <a:pt x="463" y="1"/>
                  </a:lnTo>
                  <a:lnTo>
                    <a:pt x="467" y="1"/>
                  </a:lnTo>
                  <a:lnTo>
                    <a:pt x="475" y="0"/>
                  </a:lnTo>
                  <a:lnTo>
                    <a:pt x="487" y="3"/>
                  </a:lnTo>
                  <a:lnTo>
                    <a:pt x="496" y="6"/>
                  </a:lnTo>
                  <a:lnTo>
                    <a:pt x="499" y="7"/>
                  </a:lnTo>
                  <a:lnTo>
                    <a:pt x="503" y="9"/>
                  </a:lnTo>
                  <a:lnTo>
                    <a:pt x="508" y="14"/>
                  </a:lnTo>
                  <a:lnTo>
                    <a:pt x="514" y="18"/>
                  </a:lnTo>
                  <a:lnTo>
                    <a:pt x="533" y="22"/>
                  </a:lnTo>
                  <a:lnTo>
                    <a:pt x="546" y="25"/>
                  </a:lnTo>
                  <a:lnTo>
                    <a:pt x="567" y="31"/>
                  </a:lnTo>
                  <a:lnTo>
                    <a:pt x="613" y="49"/>
                  </a:lnTo>
                  <a:lnTo>
                    <a:pt x="618" y="52"/>
                  </a:lnTo>
                  <a:lnTo>
                    <a:pt x="621" y="55"/>
                  </a:lnTo>
                  <a:lnTo>
                    <a:pt x="651" y="87"/>
                  </a:lnTo>
                  <a:lnTo>
                    <a:pt x="671" y="110"/>
                  </a:lnTo>
                  <a:lnTo>
                    <a:pt x="672" y="128"/>
                  </a:lnTo>
                  <a:lnTo>
                    <a:pt x="675" y="159"/>
                  </a:lnTo>
                  <a:lnTo>
                    <a:pt x="675" y="159"/>
                  </a:lnTo>
                  <a:lnTo>
                    <a:pt x="697" y="171"/>
                  </a:lnTo>
                  <a:lnTo>
                    <a:pt x="701" y="172"/>
                  </a:lnTo>
                  <a:lnTo>
                    <a:pt x="711" y="174"/>
                  </a:lnTo>
                  <a:lnTo>
                    <a:pt x="713" y="175"/>
                  </a:lnTo>
                  <a:lnTo>
                    <a:pt x="718" y="177"/>
                  </a:lnTo>
                  <a:lnTo>
                    <a:pt x="727" y="183"/>
                  </a:lnTo>
                  <a:lnTo>
                    <a:pt x="729" y="184"/>
                  </a:lnTo>
                  <a:lnTo>
                    <a:pt x="731" y="188"/>
                  </a:lnTo>
                  <a:lnTo>
                    <a:pt x="737" y="201"/>
                  </a:lnTo>
                  <a:lnTo>
                    <a:pt x="768" y="300"/>
                  </a:lnTo>
                  <a:lnTo>
                    <a:pt x="774" y="319"/>
                  </a:lnTo>
                  <a:lnTo>
                    <a:pt x="784" y="366"/>
                  </a:lnTo>
                  <a:lnTo>
                    <a:pt x="785" y="369"/>
                  </a:lnTo>
                  <a:lnTo>
                    <a:pt x="786" y="372"/>
                  </a:lnTo>
                  <a:lnTo>
                    <a:pt x="789" y="376"/>
                  </a:lnTo>
                  <a:lnTo>
                    <a:pt x="796" y="384"/>
                  </a:lnTo>
                  <a:lnTo>
                    <a:pt x="798" y="385"/>
                  </a:lnTo>
                  <a:lnTo>
                    <a:pt x="810" y="445"/>
                  </a:lnTo>
                  <a:lnTo>
                    <a:pt x="815" y="492"/>
                  </a:lnTo>
                  <a:lnTo>
                    <a:pt x="848" y="534"/>
                  </a:lnTo>
                  <a:lnTo>
                    <a:pt x="848" y="535"/>
                  </a:lnTo>
                  <a:lnTo>
                    <a:pt x="846" y="548"/>
                  </a:lnTo>
                  <a:lnTo>
                    <a:pt x="846" y="562"/>
                  </a:lnTo>
                  <a:lnTo>
                    <a:pt x="845" y="565"/>
                  </a:lnTo>
                  <a:lnTo>
                    <a:pt x="846" y="597"/>
                  </a:lnTo>
                  <a:lnTo>
                    <a:pt x="846" y="600"/>
                  </a:lnTo>
                  <a:lnTo>
                    <a:pt x="852" y="641"/>
                  </a:lnTo>
                  <a:lnTo>
                    <a:pt x="860" y="673"/>
                  </a:lnTo>
                  <a:lnTo>
                    <a:pt x="896" y="657"/>
                  </a:lnTo>
                  <a:lnTo>
                    <a:pt x="970" y="624"/>
                  </a:lnTo>
                  <a:lnTo>
                    <a:pt x="1006" y="607"/>
                  </a:lnTo>
                  <a:lnTo>
                    <a:pt x="1050" y="587"/>
                  </a:lnTo>
                  <a:lnTo>
                    <a:pt x="1119" y="556"/>
                  </a:lnTo>
                  <a:lnTo>
                    <a:pt x="1142" y="555"/>
                  </a:lnTo>
                  <a:lnTo>
                    <a:pt x="1214" y="550"/>
                  </a:lnTo>
                  <a:lnTo>
                    <a:pt x="1240" y="549"/>
                  </a:lnTo>
                  <a:lnTo>
                    <a:pt x="1268" y="548"/>
                  </a:lnTo>
                  <a:lnTo>
                    <a:pt x="1284" y="547"/>
                  </a:lnTo>
                  <a:lnTo>
                    <a:pt x="1299" y="546"/>
                  </a:lnTo>
                  <a:lnTo>
                    <a:pt x="1304" y="544"/>
                  </a:lnTo>
                  <a:lnTo>
                    <a:pt x="1300" y="548"/>
                  </a:lnTo>
                  <a:lnTo>
                    <a:pt x="1295" y="552"/>
                  </a:lnTo>
                  <a:lnTo>
                    <a:pt x="1277" y="571"/>
                  </a:lnTo>
                  <a:lnTo>
                    <a:pt x="1270" y="580"/>
                  </a:lnTo>
                  <a:lnTo>
                    <a:pt x="1264" y="589"/>
                  </a:lnTo>
                  <a:lnTo>
                    <a:pt x="1263" y="595"/>
                  </a:lnTo>
                  <a:lnTo>
                    <a:pt x="1257" y="603"/>
                  </a:lnTo>
                  <a:lnTo>
                    <a:pt x="1224" y="638"/>
                  </a:lnTo>
                  <a:lnTo>
                    <a:pt x="1212" y="642"/>
                  </a:lnTo>
                  <a:lnTo>
                    <a:pt x="1186" y="643"/>
                  </a:lnTo>
                  <a:lnTo>
                    <a:pt x="1155" y="647"/>
                  </a:lnTo>
                  <a:lnTo>
                    <a:pt x="1118" y="663"/>
                  </a:lnTo>
                  <a:lnTo>
                    <a:pt x="1084" y="659"/>
                  </a:lnTo>
                  <a:lnTo>
                    <a:pt x="1091" y="692"/>
                  </a:lnTo>
                  <a:lnTo>
                    <a:pt x="1102" y="722"/>
                  </a:lnTo>
                  <a:lnTo>
                    <a:pt x="1109" y="727"/>
                  </a:lnTo>
                  <a:lnTo>
                    <a:pt x="1112" y="729"/>
                  </a:lnTo>
                  <a:lnTo>
                    <a:pt x="1114" y="735"/>
                  </a:lnTo>
                  <a:lnTo>
                    <a:pt x="1114" y="738"/>
                  </a:lnTo>
                  <a:lnTo>
                    <a:pt x="1108" y="751"/>
                  </a:lnTo>
                  <a:lnTo>
                    <a:pt x="1106" y="753"/>
                  </a:lnTo>
                  <a:lnTo>
                    <a:pt x="1103" y="756"/>
                  </a:lnTo>
                  <a:lnTo>
                    <a:pt x="1097" y="758"/>
                  </a:lnTo>
                  <a:lnTo>
                    <a:pt x="1094" y="758"/>
                  </a:lnTo>
                  <a:lnTo>
                    <a:pt x="1090" y="756"/>
                  </a:lnTo>
                  <a:lnTo>
                    <a:pt x="1090" y="753"/>
                  </a:lnTo>
                  <a:lnTo>
                    <a:pt x="1092" y="751"/>
                  </a:lnTo>
                  <a:lnTo>
                    <a:pt x="1095" y="750"/>
                  </a:lnTo>
                  <a:lnTo>
                    <a:pt x="1096" y="745"/>
                  </a:lnTo>
                  <a:lnTo>
                    <a:pt x="1085" y="727"/>
                  </a:lnTo>
                  <a:lnTo>
                    <a:pt x="1083" y="727"/>
                  </a:lnTo>
                  <a:lnTo>
                    <a:pt x="1072" y="729"/>
                  </a:lnTo>
                  <a:lnTo>
                    <a:pt x="1067" y="734"/>
                  </a:lnTo>
                  <a:lnTo>
                    <a:pt x="1050" y="749"/>
                  </a:lnTo>
                  <a:lnTo>
                    <a:pt x="1049" y="753"/>
                  </a:lnTo>
                  <a:lnTo>
                    <a:pt x="1049" y="759"/>
                  </a:lnTo>
                  <a:lnTo>
                    <a:pt x="1049" y="763"/>
                  </a:lnTo>
                  <a:lnTo>
                    <a:pt x="1056" y="769"/>
                  </a:lnTo>
                  <a:lnTo>
                    <a:pt x="1059" y="770"/>
                  </a:lnTo>
                  <a:lnTo>
                    <a:pt x="1061" y="773"/>
                  </a:lnTo>
                  <a:lnTo>
                    <a:pt x="1062" y="776"/>
                  </a:lnTo>
                  <a:lnTo>
                    <a:pt x="1061" y="780"/>
                  </a:lnTo>
                  <a:lnTo>
                    <a:pt x="1060" y="782"/>
                  </a:lnTo>
                  <a:lnTo>
                    <a:pt x="1058" y="785"/>
                  </a:lnTo>
                  <a:lnTo>
                    <a:pt x="1001" y="833"/>
                  </a:lnTo>
                  <a:lnTo>
                    <a:pt x="998" y="835"/>
                  </a:lnTo>
                  <a:lnTo>
                    <a:pt x="994" y="835"/>
                  </a:lnTo>
                  <a:lnTo>
                    <a:pt x="986" y="835"/>
                  </a:lnTo>
                  <a:lnTo>
                    <a:pt x="980" y="833"/>
                  </a:lnTo>
                  <a:lnTo>
                    <a:pt x="974" y="829"/>
                  </a:lnTo>
                  <a:lnTo>
                    <a:pt x="968" y="825"/>
                  </a:lnTo>
                  <a:lnTo>
                    <a:pt x="965" y="825"/>
                  </a:lnTo>
                  <a:lnTo>
                    <a:pt x="951" y="828"/>
                  </a:lnTo>
                  <a:lnTo>
                    <a:pt x="930" y="835"/>
                  </a:lnTo>
                  <a:lnTo>
                    <a:pt x="917" y="840"/>
                  </a:lnTo>
                  <a:lnTo>
                    <a:pt x="903" y="847"/>
                  </a:lnTo>
                  <a:lnTo>
                    <a:pt x="893" y="853"/>
                  </a:lnTo>
                  <a:lnTo>
                    <a:pt x="882" y="859"/>
                  </a:lnTo>
                  <a:lnTo>
                    <a:pt x="869" y="871"/>
                  </a:lnTo>
                  <a:lnTo>
                    <a:pt x="866" y="876"/>
                  </a:lnTo>
                  <a:lnTo>
                    <a:pt x="854" y="896"/>
                  </a:lnTo>
                  <a:lnTo>
                    <a:pt x="848" y="907"/>
                  </a:lnTo>
                  <a:lnTo>
                    <a:pt x="846" y="911"/>
                  </a:lnTo>
                  <a:lnTo>
                    <a:pt x="845" y="947"/>
                  </a:lnTo>
                  <a:lnTo>
                    <a:pt x="845" y="956"/>
                  </a:lnTo>
                  <a:lnTo>
                    <a:pt x="846" y="962"/>
                  </a:lnTo>
                  <a:lnTo>
                    <a:pt x="849" y="975"/>
                  </a:lnTo>
                  <a:lnTo>
                    <a:pt x="843" y="1008"/>
                  </a:lnTo>
                  <a:lnTo>
                    <a:pt x="830" y="1041"/>
                  </a:lnTo>
                  <a:lnTo>
                    <a:pt x="830" y="1045"/>
                  </a:lnTo>
                  <a:lnTo>
                    <a:pt x="831" y="1049"/>
                  </a:lnTo>
                  <a:lnTo>
                    <a:pt x="833" y="1052"/>
                  </a:lnTo>
                  <a:lnTo>
                    <a:pt x="836" y="1056"/>
                  </a:lnTo>
                  <a:lnTo>
                    <a:pt x="833" y="1067"/>
                  </a:lnTo>
                  <a:lnTo>
                    <a:pt x="832" y="1070"/>
                  </a:lnTo>
                  <a:lnTo>
                    <a:pt x="831" y="1073"/>
                  </a:lnTo>
                  <a:lnTo>
                    <a:pt x="828" y="1075"/>
                  </a:lnTo>
                  <a:lnTo>
                    <a:pt x="824" y="1080"/>
                  </a:lnTo>
                  <a:lnTo>
                    <a:pt x="812" y="1085"/>
                  </a:lnTo>
                  <a:lnTo>
                    <a:pt x="800" y="1093"/>
                  </a:lnTo>
                  <a:lnTo>
                    <a:pt x="783" y="1105"/>
                  </a:lnTo>
                  <a:lnTo>
                    <a:pt x="770" y="1135"/>
                  </a:lnTo>
                  <a:lnTo>
                    <a:pt x="749" y="1185"/>
                  </a:lnTo>
                  <a:lnTo>
                    <a:pt x="748" y="1193"/>
                  </a:lnTo>
                  <a:lnTo>
                    <a:pt x="749" y="1203"/>
                  </a:lnTo>
                  <a:lnTo>
                    <a:pt x="747" y="1211"/>
                  </a:lnTo>
                  <a:lnTo>
                    <a:pt x="737" y="1244"/>
                  </a:lnTo>
                  <a:lnTo>
                    <a:pt x="735" y="1250"/>
                  </a:lnTo>
                  <a:lnTo>
                    <a:pt x="726" y="1269"/>
                  </a:lnTo>
                  <a:lnTo>
                    <a:pt x="720" y="1285"/>
                  </a:lnTo>
                  <a:lnTo>
                    <a:pt x="718" y="1287"/>
                  </a:lnTo>
                  <a:lnTo>
                    <a:pt x="699" y="1316"/>
                  </a:lnTo>
                  <a:lnTo>
                    <a:pt x="691" y="1327"/>
                  </a:lnTo>
                  <a:lnTo>
                    <a:pt x="689" y="1329"/>
                  </a:lnTo>
                  <a:lnTo>
                    <a:pt x="687" y="1328"/>
                  </a:lnTo>
                  <a:lnTo>
                    <a:pt x="683" y="1340"/>
                  </a:lnTo>
                  <a:lnTo>
                    <a:pt x="635" y="1448"/>
                  </a:lnTo>
                  <a:lnTo>
                    <a:pt x="595" y="1518"/>
                  </a:lnTo>
                  <a:lnTo>
                    <a:pt x="593" y="1520"/>
                  </a:lnTo>
                  <a:lnTo>
                    <a:pt x="569" y="1521"/>
                  </a:lnTo>
                  <a:close/>
                  <a:moveTo>
                    <a:pt x="1119" y="719"/>
                  </a:moveTo>
                  <a:lnTo>
                    <a:pt x="1118" y="719"/>
                  </a:lnTo>
                  <a:lnTo>
                    <a:pt x="1116" y="719"/>
                  </a:lnTo>
                  <a:lnTo>
                    <a:pt x="1104" y="711"/>
                  </a:lnTo>
                  <a:lnTo>
                    <a:pt x="1103" y="709"/>
                  </a:lnTo>
                  <a:lnTo>
                    <a:pt x="1103" y="707"/>
                  </a:lnTo>
                  <a:lnTo>
                    <a:pt x="1112" y="689"/>
                  </a:lnTo>
                  <a:lnTo>
                    <a:pt x="1116" y="683"/>
                  </a:lnTo>
                  <a:lnTo>
                    <a:pt x="1118" y="681"/>
                  </a:lnTo>
                  <a:lnTo>
                    <a:pt x="1142" y="667"/>
                  </a:lnTo>
                  <a:lnTo>
                    <a:pt x="1145" y="666"/>
                  </a:lnTo>
                  <a:lnTo>
                    <a:pt x="1150" y="665"/>
                  </a:lnTo>
                  <a:lnTo>
                    <a:pt x="1152" y="665"/>
                  </a:lnTo>
                  <a:lnTo>
                    <a:pt x="1154" y="665"/>
                  </a:lnTo>
                  <a:lnTo>
                    <a:pt x="1162" y="669"/>
                  </a:lnTo>
                  <a:lnTo>
                    <a:pt x="1172" y="677"/>
                  </a:lnTo>
                  <a:lnTo>
                    <a:pt x="1174" y="679"/>
                  </a:lnTo>
                  <a:lnTo>
                    <a:pt x="1174" y="680"/>
                  </a:lnTo>
                  <a:lnTo>
                    <a:pt x="1175" y="684"/>
                  </a:lnTo>
                  <a:lnTo>
                    <a:pt x="1176" y="685"/>
                  </a:lnTo>
                  <a:lnTo>
                    <a:pt x="1175" y="687"/>
                  </a:lnTo>
                  <a:lnTo>
                    <a:pt x="1173" y="689"/>
                  </a:lnTo>
                  <a:lnTo>
                    <a:pt x="1166" y="693"/>
                  </a:lnTo>
                  <a:lnTo>
                    <a:pt x="1152" y="698"/>
                  </a:lnTo>
                  <a:lnTo>
                    <a:pt x="1150" y="698"/>
                  </a:lnTo>
                  <a:lnTo>
                    <a:pt x="1140" y="696"/>
                  </a:lnTo>
                  <a:lnTo>
                    <a:pt x="1125" y="701"/>
                  </a:lnTo>
                  <a:lnTo>
                    <a:pt x="1120" y="711"/>
                  </a:lnTo>
                  <a:lnTo>
                    <a:pt x="1119" y="719"/>
                  </a:lnTo>
                  <a:close/>
                </a:path>
              </a:pathLst>
            </a:custGeom>
            <a:solidFill>
              <a:schemeClr val="accent4"/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1554" y="601"/>
              <a:ext cx="1125" cy="2467"/>
            </a:xfrm>
            <a:custGeom>
              <a:avLst/>
              <a:gdLst/>
              <a:ahLst/>
              <a:cxnLst>
                <a:cxn ang="0">
                  <a:pos x="290" y="1909"/>
                </a:cxn>
                <a:cxn ang="0">
                  <a:pos x="338" y="1894"/>
                </a:cxn>
                <a:cxn ang="0">
                  <a:pos x="373" y="1835"/>
                </a:cxn>
                <a:cxn ang="0">
                  <a:pos x="410" y="1815"/>
                </a:cxn>
                <a:cxn ang="0">
                  <a:pos x="439" y="1783"/>
                </a:cxn>
                <a:cxn ang="0">
                  <a:pos x="419" y="1786"/>
                </a:cxn>
                <a:cxn ang="0">
                  <a:pos x="404" y="1714"/>
                </a:cxn>
                <a:cxn ang="0">
                  <a:pos x="425" y="1727"/>
                </a:cxn>
                <a:cxn ang="0">
                  <a:pos x="473" y="1666"/>
                </a:cxn>
                <a:cxn ang="0">
                  <a:pos x="422" y="1517"/>
                </a:cxn>
                <a:cxn ang="0">
                  <a:pos x="382" y="1444"/>
                </a:cxn>
                <a:cxn ang="0">
                  <a:pos x="446" y="1361"/>
                </a:cxn>
                <a:cxn ang="0">
                  <a:pos x="277" y="1273"/>
                </a:cxn>
                <a:cxn ang="0">
                  <a:pos x="343" y="1204"/>
                </a:cxn>
                <a:cxn ang="0">
                  <a:pos x="422" y="1237"/>
                </a:cxn>
                <a:cxn ang="0">
                  <a:pos x="445" y="1271"/>
                </a:cxn>
                <a:cxn ang="0">
                  <a:pos x="613" y="1223"/>
                </a:cxn>
                <a:cxn ang="0">
                  <a:pos x="626" y="1052"/>
                </a:cxn>
                <a:cxn ang="0">
                  <a:pos x="561" y="982"/>
                </a:cxn>
                <a:cxn ang="0">
                  <a:pos x="500" y="996"/>
                </a:cxn>
                <a:cxn ang="0">
                  <a:pos x="476" y="945"/>
                </a:cxn>
                <a:cxn ang="0">
                  <a:pos x="448" y="917"/>
                </a:cxn>
                <a:cxn ang="0">
                  <a:pos x="439" y="881"/>
                </a:cxn>
                <a:cxn ang="0">
                  <a:pos x="349" y="800"/>
                </a:cxn>
                <a:cxn ang="0">
                  <a:pos x="260" y="714"/>
                </a:cxn>
                <a:cxn ang="0">
                  <a:pos x="2" y="182"/>
                </a:cxn>
                <a:cxn ang="0">
                  <a:pos x="200" y="0"/>
                </a:cxn>
                <a:cxn ang="0">
                  <a:pos x="359" y="53"/>
                </a:cxn>
                <a:cxn ang="0">
                  <a:pos x="793" y="280"/>
                </a:cxn>
                <a:cxn ang="0">
                  <a:pos x="990" y="303"/>
                </a:cxn>
                <a:cxn ang="0">
                  <a:pos x="1072" y="336"/>
                </a:cxn>
                <a:cxn ang="0">
                  <a:pos x="1065" y="479"/>
                </a:cxn>
                <a:cxn ang="0">
                  <a:pos x="1014" y="503"/>
                </a:cxn>
                <a:cxn ang="0">
                  <a:pos x="940" y="633"/>
                </a:cxn>
                <a:cxn ang="0">
                  <a:pos x="955" y="752"/>
                </a:cxn>
                <a:cxn ang="0">
                  <a:pos x="997" y="836"/>
                </a:cxn>
                <a:cxn ang="0">
                  <a:pos x="1034" y="882"/>
                </a:cxn>
                <a:cxn ang="0">
                  <a:pos x="1083" y="926"/>
                </a:cxn>
                <a:cxn ang="0">
                  <a:pos x="1098" y="1075"/>
                </a:cxn>
                <a:cxn ang="0">
                  <a:pos x="1044" y="1199"/>
                </a:cxn>
                <a:cxn ang="0">
                  <a:pos x="914" y="1274"/>
                </a:cxn>
                <a:cxn ang="0">
                  <a:pos x="891" y="1411"/>
                </a:cxn>
                <a:cxn ang="0">
                  <a:pos x="831" y="1472"/>
                </a:cxn>
                <a:cxn ang="0">
                  <a:pos x="885" y="1666"/>
                </a:cxn>
                <a:cxn ang="0">
                  <a:pos x="960" y="2037"/>
                </a:cxn>
                <a:cxn ang="0">
                  <a:pos x="882" y="2254"/>
                </a:cxn>
                <a:cxn ang="0">
                  <a:pos x="866" y="2280"/>
                </a:cxn>
                <a:cxn ang="0">
                  <a:pos x="828" y="2443"/>
                </a:cxn>
                <a:cxn ang="0">
                  <a:pos x="760" y="2426"/>
                </a:cxn>
                <a:cxn ang="0">
                  <a:pos x="730" y="2377"/>
                </a:cxn>
                <a:cxn ang="0">
                  <a:pos x="615" y="2366"/>
                </a:cxn>
                <a:cxn ang="0">
                  <a:pos x="511" y="2239"/>
                </a:cxn>
                <a:cxn ang="0">
                  <a:pos x="380" y="2098"/>
                </a:cxn>
                <a:cxn ang="0">
                  <a:pos x="334" y="2008"/>
                </a:cxn>
                <a:cxn ang="0">
                  <a:pos x="273" y="1946"/>
                </a:cxn>
              </a:cxnLst>
              <a:rect l="0" t="0" r="r" b="b"/>
              <a:pathLst>
                <a:path w="1125" h="2467">
                  <a:moveTo>
                    <a:pt x="273" y="1930"/>
                  </a:moveTo>
                  <a:lnTo>
                    <a:pt x="275" y="1931"/>
                  </a:lnTo>
                  <a:lnTo>
                    <a:pt x="280" y="1933"/>
                  </a:lnTo>
                  <a:lnTo>
                    <a:pt x="284" y="1931"/>
                  </a:lnTo>
                  <a:lnTo>
                    <a:pt x="292" y="1923"/>
                  </a:lnTo>
                  <a:lnTo>
                    <a:pt x="292" y="1922"/>
                  </a:lnTo>
                  <a:lnTo>
                    <a:pt x="290" y="1909"/>
                  </a:lnTo>
                  <a:lnTo>
                    <a:pt x="304" y="1889"/>
                  </a:lnTo>
                  <a:lnTo>
                    <a:pt x="305" y="1889"/>
                  </a:lnTo>
                  <a:lnTo>
                    <a:pt x="308" y="1888"/>
                  </a:lnTo>
                  <a:lnTo>
                    <a:pt x="316" y="1891"/>
                  </a:lnTo>
                  <a:lnTo>
                    <a:pt x="323" y="1892"/>
                  </a:lnTo>
                  <a:lnTo>
                    <a:pt x="331" y="1893"/>
                  </a:lnTo>
                  <a:lnTo>
                    <a:pt x="338" y="1894"/>
                  </a:lnTo>
                  <a:lnTo>
                    <a:pt x="350" y="1882"/>
                  </a:lnTo>
                  <a:lnTo>
                    <a:pt x="359" y="1871"/>
                  </a:lnTo>
                  <a:lnTo>
                    <a:pt x="361" y="1871"/>
                  </a:lnTo>
                  <a:lnTo>
                    <a:pt x="363" y="1869"/>
                  </a:lnTo>
                  <a:lnTo>
                    <a:pt x="364" y="1868"/>
                  </a:lnTo>
                  <a:lnTo>
                    <a:pt x="374" y="1838"/>
                  </a:lnTo>
                  <a:lnTo>
                    <a:pt x="373" y="1835"/>
                  </a:lnTo>
                  <a:lnTo>
                    <a:pt x="373" y="1833"/>
                  </a:lnTo>
                  <a:lnTo>
                    <a:pt x="373" y="1829"/>
                  </a:lnTo>
                  <a:lnTo>
                    <a:pt x="374" y="1828"/>
                  </a:lnTo>
                  <a:lnTo>
                    <a:pt x="379" y="1823"/>
                  </a:lnTo>
                  <a:lnTo>
                    <a:pt x="385" y="1819"/>
                  </a:lnTo>
                  <a:lnTo>
                    <a:pt x="409" y="1815"/>
                  </a:lnTo>
                  <a:lnTo>
                    <a:pt x="410" y="1815"/>
                  </a:lnTo>
                  <a:lnTo>
                    <a:pt x="412" y="1816"/>
                  </a:lnTo>
                  <a:lnTo>
                    <a:pt x="418" y="1821"/>
                  </a:lnTo>
                  <a:lnTo>
                    <a:pt x="422" y="1823"/>
                  </a:lnTo>
                  <a:lnTo>
                    <a:pt x="436" y="1810"/>
                  </a:lnTo>
                  <a:lnTo>
                    <a:pt x="442" y="1804"/>
                  </a:lnTo>
                  <a:lnTo>
                    <a:pt x="440" y="1785"/>
                  </a:lnTo>
                  <a:lnTo>
                    <a:pt x="439" y="1783"/>
                  </a:lnTo>
                  <a:lnTo>
                    <a:pt x="436" y="1780"/>
                  </a:lnTo>
                  <a:lnTo>
                    <a:pt x="435" y="1780"/>
                  </a:lnTo>
                  <a:lnTo>
                    <a:pt x="428" y="1785"/>
                  </a:lnTo>
                  <a:lnTo>
                    <a:pt x="425" y="1786"/>
                  </a:lnTo>
                  <a:lnTo>
                    <a:pt x="423" y="1787"/>
                  </a:lnTo>
                  <a:lnTo>
                    <a:pt x="421" y="1787"/>
                  </a:lnTo>
                  <a:lnTo>
                    <a:pt x="419" y="1786"/>
                  </a:lnTo>
                  <a:lnTo>
                    <a:pt x="417" y="1783"/>
                  </a:lnTo>
                  <a:lnTo>
                    <a:pt x="394" y="1750"/>
                  </a:lnTo>
                  <a:lnTo>
                    <a:pt x="394" y="1747"/>
                  </a:lnTo>
                  <a:lnTo>
                    <a:pt x="398" y="1724"/>
                  </a:lnTo>
                  <a:lnTo>
                    <a:pt x="398" y="1718"/>
                  </a:lnTo>
                  <a:lnTo>
                    <a:pt x="400" y="1717"/>
                  </a:lnTo>
                  <a:lnTo>
                    <a:pt x="404" y="1714"/>
                  </a:lnTo>
                  <a:lnTo>
                    <a:pt x="407" y="1714"/>
                  </a:lnTo>
                  <a:lnTo>
                    <a:pt x="410" y="1714"/>
                  </a:lnTo>
                  <a:lnTo>
                    <a:pt x="411" y="1714"/>
                  </a:lnTo>
                  <a:lnTo>
                    <a:pt x="413" y="1717"/>
                  </a:lnTo>
                  <a:lnTo>
                    <a:pt x="415" y="1718"/>
                  </a:lnTo>
                  <a:lnTo>
                    <a:pt x="418" y="1721"/>
                  </a:lnTo>
                  <a:lnTo>
                    <a:pt x="425" y="1727"/>
                  </a:lnTo>
                  <a:lnTo>
                    <a:pt x="428" y="1727"/>
                  </a:lnTo>
                  <a:lnTo>
                    <a:pt x="430" y="1727"/>
                  </a:lnTo>
                  <a:lnTo>
                    <a:pt x="439" y="1724"/>
                  </a:lnTo>
                  <a:lnTo>
                    <a:pt x="470" y="1713"/>
                  </a:lnTo>
                  <a:lnTo>
                    <a:pt x="478" y="1709"/>
                  </a:lnTo>
                  <a:lnTo>
                    <a:pt x="479" y="1708"/>
                  </a:lnTo>
                  <a:lnTo>
                    <a:pt x="473" y="1666"/>
                  </a:lnTo>
                  <a:lnTo>
                    <a:pt x="459" y="1641"/>
                  </a:lnTo>
                  <a:lnTo>
                    <a:pt x="459" y="1628"/>
                  </a:lnTo>
                  <a:lnTo>
                    <a:pt x="459" y="1610"/>
                  </a:lnTo>
                  <a:lnTo>
                    <a:pt x="458" y="1605"/>
                  </a:lnTo>
                  <a:lnTo>
                    <a:pt x="445" y="1574"/>
                  </a:lnTo>
                  <a:lnTo>
                    <a:pt x="424" y="1525"/>
                  </a:lnTo>
                  <a:lnTo>
                    <a:pt x="422" y="1517"/>
                  </a:lnTo>
                  <a:lnTo>
                    <a:pt x="380" y="1489"/>
                  </a:lnTo>
                  <a:lnTo>
                    <a:pt x="355" y="1468"/>
                  </a:lnTo>
                  <a:lnTo>
                    <a:pt x="345" y="1461"/>
                  </a:lnTo>
                  <a:lnTo>
                    <a:pt x="345" y="1459"/>
                  </a:lnTo>
                  <a:lnTo>
                    <a:pt x="373" y="1448"/>
                  </a:lnTo>
                  <a:lnTo>
                    <a:pt x="380" y="1445"/>
                  </a:lnTo>
                  <a:lnTo>
                    <a:pt x="382" y="1444"/>
                  </a:lnTo>
                  <a:lnTo>
                    <a:pt x="394" y="1437"/>
                  </a:lnTo>
                  <a:lnTo>
                    <a:pt x="401" y="1431"/>
                  </a:lnTo>
                  <a:lnTo>
                    <a:pt x="429" y="1403"/>
                  </a:lnTo>
                  <a:lnTo>
                    <a:pt x="434" y="1399"/>
                  </a:lnTo>
                  <a:lnTo>
                    <a:pt x="434" y="1397"/>
                  </a:lnTo>
                  <a:lnTo>
                    <a:pt x="445" y="1365"/>
                  </a:lnTo>
                  <a:lnTo>
                    <a:pt x="446" y="1361"/>
                  </a:lnTo>
                  <a:lnTo>
                    <a:pt x="447" y="1354"/>
                  </a:lnTo>
                  <a:lnTo>
                    <a:pt x="447" y="1352"/>
                  </a:lnTo>
                  <a:lnTo>
                    <a:pt x="446" y="1349"/>
                  </a:lnTo>
                  <a:lnTo>
                    <a:pt x="430" y="1291"/>
                  </a:lnTo>
                  <a:lnTo>
                    <a:pt x="380" y="1285"/>
                  </a:lnTo>
                  <a:lnTo>
                    <a:pt x="313" y="1276"/>
                  </a:lnTo>
                  <a:lnTo>
                    <a:pt x="277" y="1273"/>
                  </a:lnTo>
                  <a:lnTo>
                    <a:pt x="272" y="1271"/>
                  </a:lnTo>
                  <a:lnTo>
                    <a:pt x="271" y="1270"/>
                  </a:lnTo>
                  <a:lnTo>
                    <a:pt x="271" y="1265"/>
                  </a:lnTo>
                  <a:lnTo>
                    <a:pt x="271" y="1264"/>
                  </a:lnTo>
                  <a:lnTo>
                    <a:pt x="272" y="1263"/>
                  </a:lnTo>
                  <a:lnTo>
                    <a:pt x="303" y="1216"/>
                  </a:lnTo>
                  <a:lnTo>
                    <a:pt x="343" y="1204"/>
                  </a:lnTo>
                  <a:lnTo>
                    <a:pt x="344" y="1204"/>
                  </a:lnTo>
                  <a:lnTo>
                    <a:pt x="350" y="1204"/>
                  </a:lnTo>
                  <a:lnTo>
                    <a:pt x="398" y="1211"/>
                  </a:lnTo>
                  <a:lnTo>
                    <a:pt x="401" y="1213"/>
                  </a:lnTo>
                  <a:lnTo>
                    <a:pt x="411" y="1221"/>
                  </a:lnTo>
                  <a:lnTo>
                    <a:pt x="413" y="1223"/>
                  </a:lnTo>
                  <a:lnTo>
                    <a:pt x="422" y="1237"/>
                  </a:lnTo>
                  <a:lnTo>
                    <a:pt x="429" y="1249"/>
                  </a:lnTo>
                  <a:lnTo>
                    <a:pt x="431" y="1252"/>
                  </a:lnTo>
                  <a:lnTo>
                    <a:pt x="431" y="1259"/>
                  </a:lnTo>
                  <a:lnTo>
                    <a:pt x="433" y="1261"/>
                  </a:lnTo>
                  <a:lnTo>
                    <a:pt x="440" y="1269"/>
                  </a:lnTo>
                  <a:lnTo>
                    <a:pt x="441" y="1270"/>
                  </a:lnTo>
                  <a:lnTo>
                    <a:pt x="445" y="1271"/>
                  </a:lnTo>
                  <a:lnTo>
                    <a:pt x="448" y="1273"/>
                  </a:lnTo>
                  <a:lnTo>
                    <a:pt x="449" y="1273"/>
                  </a:lnTo>
                  <a:lnTo>
                    <a:pt x="490" y="1275"/>
                  </a:lnTo>
                  <a:lnTo>
                    <a:pt x="511" y="1268"/>
                  </a:lnTo>
                  <a:lnTo>
                    <a:pt x="520" y="1264"/>
                  </a:lnTo>
                  <a:lnTo>
                    <a:pt x="566" y="1239"/>
                  </a:lnTo>
                  <a:lnTo>
                    <a:pt x="613" y="1223"/>
                  </a:lnTo>
                  <a:lnTo>
                    <a:pt x="664" y="1205"/>
                  </a:lnTo>
                  <a:lnTo>
                    <a:pt x="664" y="1191"/>
                  </a:lnTo>
                  <a:lnTo>
                    <a:pt x="662" y="1163"/>
                  </a:lnTo>
                  <a:lnTo>
                    <a:pt x="660" y="1123"/>
                  </a:lnTo>
                  <a:lnTo>
                    <a:pt x="660" y="1109"/>
                  </a:lnTo>
                  <a:lnTo>
                    <a:pt x="657" y="1085"/>
                  </a:lnTo>
                  <a:lnTo>
                    <a:pt x="626" y="1052"/>
                  </a:lnTo>
                  <a:lnTo>
                    <a:pt x="623" y="996"/>
                  </a:lnTo>
                  <a:lnTo>
                    <a:pt x="597" y="971"/>
                  </a:lnTo>
                  <a:lnTo>
                    <a:pt x="595" y="970"/>
                  </a:lnTo>
                  <a:lnTo>
                    <a:pt x="593" y="970"/>
                  </a:lnTo>
                  <a:lnTo>
                    <a:pt x="591" y="971"/>
                  </a:lnTo>
                  <a:lnTo>
                    <a:pt x="565" y="980"/>
                  </a:lnTo>
                  <a:lnTo>
                    <a:pt x="561" y="982"/>
                  </a:lnTo>
                  <a:lnTo>
                    <a:pt x="559" y="983"/>
                  </a:lnTo>
                  <a:lnTo>
                    <a:pt x="553" y="987"/>
                  </a:lnTo>
                  <a:lnTo>
                    <a:pt x="551" y="987"/>
                  </a:lnTo>
                  <a:lnTo>
                    <a:pt x="508" y="998"/>
                  </a:lnTo>
                  <a:lnTo>
                    <a:pt x="505" y="998"/>
                  </a:lnTo>
                  <a:lnTo>
                    <a:pt x="501" y="998"/>
                  </a:lnTo>
                  <a:lnTo>
                    <a:pt x="500" y="996"/>
                  </a:lnTo>
                  <a:lnTo>
                    <a:pt x="497" y="996"/>
                  </a:lnTo>
                  <a:lnTo>
                    <a:pt x="496" y="994"/>
                  </a:lnTo>
                  <a:lnTo>
                    <a:pt x="489" y="976"/>
                  </a:lnTo>
                  <a:lnTo>
                    <a:pt x="487" y="970"/>
                  </a:lnTo>
                  <a:lnTo>
                    <a:pt x="484" y="963"/>
                  </a:lnTo>
                  <a:lnTo>
                    <a:pt x="478" y="950"/>
                  </a:lnTo>
                  <a:lnTo>
                    <a:pt x="476" y="945"/>
                  </a:lnTo>
                  <a:lnTo>
                    <a:pt x="475" y="942"/>
                  </a:lnTo>
                  <a:lnTo>
                    <a:pt x="472" y="938"/>
                  </a:lnTo>
                  <a:lnTo>
                    <a:pt x="470" y="935"/>
                  </a:lnTo>
                  <a:lnTo>
                    <a:pt x="467" y="933"/>
                  </a:lnTo>
                  <a:lnTo>
                    <a:pt x="463" y="929"/>
                  </a:lnTo>
                  <a:lnTo>
                    <a:pt x="454" y="922"/>
                  </a:lnTo>
                  <a:lnTo>
                    <a:pt x="448" y="917"/>
                  </a:lnTo>
                  <a:lnTo>
                    <a:pt x="446" y="914"/>
                  </a:lnTo>
                  <a:lnTo>
                    <a:pt x="443" y="910"/>
                  </a:lnTo>
                  <a:lnTo>
                    <a:pt x="442" y="908"/>
                  </a:lnTo>
                  <a:lnTo>
                    <a:pt x="442" y="902"/>
                  </a:lnTo>
                  <a:lnTo>
                    <a:pt x="441" y="890"/>
                  </a:lnTo>
                  <a:lnTo>
                    <a:pt x="440" y="886"/>
                  </a:lnTo>
                  <a:lnTo>
                    <a:pt x="439" y="881"/>
                  </a:lnTo>
                  <a:lnTo>
                    <a:pt x="401" y="836"/>
                  </a:lnTo>
                  <a:lnTo>
                    <a:pt x="397" y="830"/>
                  </a:lnTo>
                  <a:lnTo>
                    <a:pt x="374" y="806"/>
                  </a:lnTo>
                  <a:lnTo>
                    <a:pt x="373" y="804"/>
                  </a:lnTo>
                  <a:lnTo>
                    <a:pt x="368" y="803"/>
                  </a:lnTo>
                  <a:lnTo>
                    <a:pt x="363" y="801"/>
                  </a:lnTo>
                  <a:lnTo>
                    <a:pt x="349" y="800"/>
                  </a:lnTo>
                  <a:lnTo>
                    <a:pt x="345" y="798"/>
                  </a:lnTo>
                  <a:lnTo>
                    <a:pt x="332" y="798"/>
                  </a:lnTo>
                  <a:lnTo>
                    <a:pt x="326" y="798"/>
                  </a:lnTo>
                  <a:lnTo>
                    <a:pt x="304" y="789"/>
                  </a:lnTo>
                  <a:lnTo>
                    <a:pt x="293" y="759"/>
                  </a:lnTo>
                  <a:lnTo>
                    <a:pt x="283" y="731"/>
                  </a:lnTo>
                  <a:lnTo>
                    <a:pt x="260" y="714"/>
                  </a:lnTo>
                  <a:lnTo>
                    <a:pt x="237" y="646"/>
                  </a:lnTo>
                  <a:lnTo>
                    <a:pt x="230" y="628"/>
                  </a:lnTo>
                  <a:lnTo>
                    <a:pt x="219" y="627"/>
                  </a:lnTo>
                  <a:lnTo>
                    <a:pt x="4" y="398"/>
                  </a:lnTo>
                  <a:lnTo>
                    <a:pt x="0" y="398"/>
                  </a:lnTo>
                  <a:lnTo>
                    <a:pt x="2" y="209"/>
                  </a:lnTo>
                  <a:lnTo>
                    <a:pt x="2" y="182"/>
                  </a:lnTo>
                  <a:lnTo>
                    <a:pt x="2" y="69"/>
                  </a:lnTo>
                  <a:lnTo>
                    <a:pt x="2" y="41"/>
                  </a:lnTo>
                  <a:lnTo>
                    <a:pt x="2" y="0"/>
                  </a:lnTo>
                  <a:lnTo>
                    <a:pt x="57" y="0"/>
                  </a:lnTo>
                  <a:lnTo>
                    <a:pt x="76" y="3"/>
                  </a:lnTo>
                  <a:lnTo>
                    <a:pt x="130" y="3"/>
                  </a:lnTo>
                  <a:lnTo>
                    <a:pt x="200" y="0"/>
                  </a:lnTo>
                  <a:lnTo>
                    <a:pt x="206" y="5"/>
                  </a:lnTo>
                  <a:lnTo>
                    <a:pt x="221" y="5"/>
                  </a:lnTo>
                  <a:lnTo>
                    <a:pt x="279" y="5"/>
                  </a:lnTo>
                  <a:lnTo>
                    <a:pt x="329" y="24"/>
                  </a:lnTo>
                  <a:lnTo>
                    <a:pt x="347" y="38"/>
                  </a:lnTo>
                  <a:lnTo>
                    <a:pt x="350" y="40"/>
                  </a:lnTo>
                  <a:lnTo>
                    <a:pt x="359" y="53"/>
                  </a:lnTo>
                  <a:lnTo>
                    <a:pt x="409" y="84"/>
                  </a:lnTo>
                  <a:lnTo>
                    <a:pt x="645" y="237"/>
                  </a:lnTo>
                  <a:lnTo>
                    <a:pt x="656" y="248"/>
                  </a:lnTo>
                  <a:lnTo>
                    <a:pt x="664" y="262"/>
                  </a:lnTo>
                  <a:lnTo>
                    <a:pt x="685" y="275"/>
                  </a:lnTo>
                  <a:lnTo>
                    <a:pt x="752" y="276"/>
                  </a:lnTo>
                  <a:lnTo>
                    <a:pt x="793" y="280"/>
                  </a:lnTo>
                  <a:lnTo>
                    <a:pt x="816" y="270"/>
                  </a:lnTo>
                  <a:lnTo>
                    <a:pt x="850" y="279"/>
                  </a:lnTo>
                  <a:lnTo>
                    <a:pt x="885" y="291"/>
                  </a:lnTo>
                  <a:lnTo>
                    <a:pt x="912" y="298"/>
                  </a:lnTo>
                  <a:lnTo>
                    <a:pt x="946" y="308"/>
                  </a:lnTo>
                  <a:lnTo>
                    <a:pt x="961" y="306"/>
                  </a:lnTo>
                  <a:lnTo>
                    <a:pt x="990" y="303"/>
                  </a:lnTo>
                  <a:lnTo>
                    <a:pt x="1003" y="302"/>
                  </a:lnTo>
                  <a:lnTo>
                    <a:pt x="1017" y="309"/>
                  </a:lnTo>
                  <a:lnTo>
                    <a:pt x="1040" y="320"/>
                  </a:lnTo>
                  <a:lnTo>
                    <a:pt x="1057" y="322"/>
                  </a:lnTo>
                  <a:lnTo>
                    <a:pt x="1071" y="321"/>
                  </a:lnTo>
                  <a:lnTo>
                    <a:pt x="1072" y="321"/>
                  </a:lnTo>
                  <a:lnTo>
                    <a:pt x="1072" y="336"/>
                  </a:lnTo>
                  <a:lnTo>
                    <a:pt x="1076" y="389"/>
                  </a:lnTo>
                  <a:lnTo>
                    <a:pt x="1082" y="400"/>
                  </a:lnTo>
                  <a:lnTo>
                    <a:pt x="1083" y="458"/>
                  </a:lnTo>
                  <a:lnTo>
                    <a:pt x="1083" y="460"/>
                  </a:lnTo>
                  <a:lnTo>
                    <a:pt x="1081" y="464"/>
                  </a:lnTo>
                  <a:lnTo>
                    <a:pt x="1068" y="477"/>
                  </a:lnTo>
                  <a:lnTo>
                    <a:pt x="1065" y="479"/>
                  </a:lnTo>
                  <a:lnTo>
                    <a:pt x="1063" y="480"/>
                  </a:lnTo>
                  <a:lnTo>
                    <a:pt x="1059" y="482"/>
                  </a:lnTo>
                  <a:lnTo>
                    <a:pt x="1054" y="483"/>
                  </a:lnTo>
                  <a:lnTo>
                    <a:pt x="1051" y="484"/>
                  </a:lnTo>
                  <a:lnTo>
                    <a:pt x="1042" y="488"/>
                  </a:lnTo>
                  <a:lnTo>
                    <a:pt x="1016" y="502"/>
                  </a:lnTo>
                  <a:lnTo>
                    <a:pt x="1014" y="503"/>
                  </a:lnTo>
                  <a:lnTo>
                    <a:pt x="1011" y="506"/>
                  </a:lnTo>
                  <a:lnTo>
                    <a:pt x="1000" y="526"/>
                  </a:lnTo>
                  <a:lnTo>
                    <a:pt x="985" y="566"/>
                  </a:lnTo>
                  <a:lnTo>
                    <a:pt x="967" y="616"/>
                  </a:lnTo>
                  <a:lnTo>
                    <a:pt x="966" y="621"/>
                  </a:lnTo>
                  <a:lnTo>
                    <a:pt x="963" y="626"/>
                  </a:lnTo>
                  <a:lnTo>
                    <a:pt x="940" y="633"/>
                  </a:lnTo>
                  <a:lnTo>
                    <a:pt x="936" y="634"/>
                  </a:lnTo>
                  <a:lnTo>
                    <a:pt x="934" y="635"/>
                  </a:lnTo>
                  <a:lnTo>
                    <a:pt x="934" y="640"/>
                  </a:lnTo>
                  <a:lnTo>
                    <a:pt x="934" y="640"/>
                  </a:lnTo>
                  <a:lnTo>
                    <a:pt x="938" y="648"/>
                  </a:lnTo>
                  <a:lnTo>
                    <a:pt x="956" y="734"/>
                  </a:lnTo>
                  <a:lnTo>
                    <a:pt x="955" y="752"/>
                  </a:lnTo>
                  <a:lnTo>
                    <a:pt x="955" y="756"/>
                  </a:lnTo>
                  <a:lnTo>
                    <a:pt x="955" y="761"/>
                  </a:lnTo>
                  <a:lnTo>
                    <a:pt x="981" y="812"/>
                  </a:lnTo>
                  <a:lnTo>
                    <a:pt x="984" y="815"/>
                  </a:lnTo>
                  <a:lnTo>
                    <a:pt x="991" y="826"/>
                  </a:lnTo>
                  <a:lnTo>
                    <a:pt x="993" y="831"/>
                  </a:lnTo>
                  <a:lnTo>
                    <a:pt x="997" y="836"/>
                  </a:lnTo>
                  <a:lnTo>
                    <a:pt x="999" y="838"/>
                  </a:lnTo>
                  <a:lnTo>
                    <a:pt x="1003" y="840"/>
                  </a:lnTo>
                  <a:lnTo>
                    <a:pt x="1010" y="845"/>
                  </a:lnTo>
                  <a:lnTo>
                    <a:pt x="1016" y="850"/>
                  </a:lnTo>
                  <a:lnTo>
                    <a:pt x="1029" y="872"/>
                  </a:lnTo>
                  <a:lnTo>
                    <a:pt x="1033" y="878"/>
                  </a:lnTo>
                  <a:lnTo>
                    <a:pt x="1034" y="882"/>
                  </a:lnTo>
                  <a:lnTo>
                    <a:pt x="1035" y="888"/>
                  </a:lnTo>
                  <a:lnTo>
                    <a:pt x="1035" y="892"/>
                  </a:lnTo>
                  <a:lnTo>
                    <a:pt x="1038" y="897"/>
                  </a:lnTo>
                  <a:lnTo>
                    <a:pt x="1042" y="902"/>
                  </a:lnTo>
                  <a:lnTo>
                    <a:pt x="1046" y="903"/>
                  </a:lnTo>
                  <a:lnTo>
                    <a:pt x="1068" y="916"/>
                  </a:lnTo>
                  <a:lnTo>
                    <a:pt x="1083" y="926"/>
                  </a:lnTo>
                  <a:lnTo>
                    <a:pt x="1092" y="932"/>
                  </a:lnTo>
                  <a:lnTo>
                    <a:pt x="1125" y="962"/>
                  </a:lnTo>
                  <a:lnTo>
                    <a:pt x="1107" y="968"/>
                  </a:lnTo>
                  <a:lnTo>
                    <a:pt x="1080" y="978"/>
                  </a:lnTo>
                  <a:lnTo>
                    <a:pt x="1064" y="986"/>
                  </a:lnTo>
                  <a:lnTo>
                    <a:pt x="1081" y="1030"/>
                  </a:lnTo>
                  <a:lnTo>
                    <a:pt x="1098" y="1075"/>
                  </a:lnTo>
                  <a:lnTo>
                    <a:pt x="1106" y="1097"/>
                  </a:lnTo>
                  <a:lnTo>
                    <a:pt x="1118" y="1131"/>
                  </a:lnTo>
                  <a:lnTo>
                    <a:pt x="1124" y="1142"/>
                  </a:lnTo>
                  <a:lnTo>
                    <a:pt x="1096" y="1151"/>
                  </a:lnTo>
                  <a:lnTo>
                    <a:pt x="1083" y="1156"/>
                  </a:lnTo>
                  <a:lnTo>
                    <a:pt x="1076" y="1160"/>
                  </a:lnTo>
                  <a:lnTo>
                    <a:pt x="1044" y="1199"/>
                  </a:lnTo>
                  <a:lnTo>
                    <a:pt x="1034" y="1213"/>
                  </a:lnTo>
                  <a:lnTo>
                    <a:pt x="1030" y="1220"/>
                  </a:lnTo>
                  <a:lnTo>
                    <a:pt x="1029" y="1226"/>
                  </a:lnTo>
                  <a:lnTo>
                    <a:pt x="1028" y="1231"/>
                  </a:lnTo>
                  <a:lnTo>
                    <a:pt x="1015" y="1235"/>
                  </a:lnTo>
                  <a:lnTo>
                    <a:pt x="916" y="1273"/>
                  </a:lnTo>
                  <a:lnTo>
                    <a:pt x="914" y="1274"/>
                  </a:lnTo>
                  <a:lnTo>
                    <a:pt x="891" y="1297"/>
                  </a:lnTo>
                  <a:lnTo>
                    <a:pt x="873" y="1316"/>
                  </a:lnTo>
                  <a:lnTo>
                    <a:pt x="890" y="1388"/>
                  </a:lnTo>
                  <a:lnTo>
                    <a:pt x="892" y="1403"/>
                  </a:lnTo>
                  <a:lnTo>
                    <a:pt x="892" y="1406"/>
                  </a:lnTo>
                  <a:lnTo>
                    <a:pt x="892" y="1407"/>
                  </a:lnTo>
                  <a:lnTo>
                    <a:pt x="891" y="1411"/>
                  </a:lnTo>
                  <a:lnTo>
                    <a:pt x="888" y="1417"/>
                  </a:lnTo>
                  <a:lnTo>
                    <a:pt x="888" y="1418"/>
                  </a:lnTo>
                  <a:lnTo>
                    <a:pt x="891" y="1475"/>
                  </a:lnTo>
                  <a:lnTo>
                    <a:pt x="891" y="1484"/>
                  </a:lnTo>
                  <a:lnTo>
                    <a:pt x="892" y="1486"/>
                  </a:lnTo>
                  <a:lnTo>
                    <a:pt x="861" y="1479"/>
                  </a:lnTo>
                  <a:lnTo>
                    <a:pt x="831" y="1472"/>
                  </a:lnTo>
                  <a:lnTo>
                    <a:pt x="829" y="1472"/>
                  </a:lnTo>
                  <a:lnTo>
                    <a:pt x="781" y="1487"/>
                  </a:lnTo>
                  <a:lnTo>
                    <a:pt x="788" y="1502"/>
                  </a:lnTo>
                  <a:lnTo>
                    <a:pt x="854" y="1612"/>
                  </a:lnTo>
                  <a:lnTo>
                    <a:pt x="861" y="1625"/>
                  </a:lnTo>
                  <a:lnTo>
                    <a:pt x="874" y="1648"/>
                  </a:lnTo>
                  <a:lnTo>
                    <a:pt x="885" y="1666"/>
                  </a:lnTo>
                  <a:lnTo>
                    <a:pt x="922" y="1727"/>
                  </a:lnTo>
                  <a:lnTo>
                    <a:pt x="974" y="1840"/>
                  </a:lnTo>
                  <a:lnTo>
                    <a:pt x="974" y="1850"/>
                  </a:lnTo>
                  <a:lnTo>
                    <a:pt x="974" y="2020"/>
                  </a:lnTo>
                  <a:lnTo>
                    <a:pt x="974" y="2025"/>
                  </a:lnTo>
                  <a:lnTo>
                    <a:pt x="966" y="2032"/>
                  </a:lnTo>
                  <a:lnTo>
                    <a:pt x="960" y="2037"/>
                  </a:lnTo>
                  <a:lnTo>
                    <a:pt x="962" y="2050"/>
                  </a:lnTo>
                  <a:lnTo>
                    <a:pt x="964" y="2059"/>
                  </a:lnTo>
                  <a:lnTo>
                    <a:pt x="967" y="2072"/>
                  </a:lnTo>
                  <a:lnTo>
                    <a:pt x="973" y="2104"/>
                  </a:lnTo>
                  <a:lnTo>
                    <a:pt x="937" y="2176"/>
                  </a:lnTo>
                  <a:lnTo>
                    <a:pt x="908" y="2234"/>
                  </a:lnTo>
                  <a:lnTo>
                    <a:pt x="882" y="2254"/>
                  </a:lnTo>
                  <a:lnTo>
                    <a:pt x="874" y="2258"/>
                  </a:lnTo>
                  <a:lnTo>
                    <a:pt x="872" y="2259"/>
                  </a:lnTo>
                  <a:lnTo>
                    <a:pt x="866" y="2259"/>
                  </a:lnTo>
                  <a:lnTo>
                    <a:pt x="859" y="2258"/>
                  </a:lnTo>
                  <a:lnTo>
                    <a:pt x="852" y="2257"/>
                  </a:lnTo>
                  <a:lnTo>
                    <a:pt x="858" y="2266"/>
                  </a:lnTo>
                  <a:lnTo>
                    <a:pt x="866" y="2280"/>
                  </a:lnTo>
                  <a:lnTo>
                    <a:pt x="927" y="2367"/>
                  </a:lnTo>
                  <a:lnTo>
                    <a:pt x="990" y="2460"/>
                  </a:lnTo>
                  <a:lnTo>
                    <a:pt x="968" y="2463"/>
                  </a:lnTo>
                  <a:lnTo>
                    <a:pt x="908" y="2467"/>
                  </a:lnTo>
                  <a:lnTo>
                    <a:pt x="880" y="2461"/>
                  </a:lnTo>
                  <a:lnTo>
                    <a:pt x="838" y="2448"/>
                  </a:lnTo>
                  <a:lnTo>
                    <a:pt x="828" y="2443"/>
                  </a:lnTo>
                  <a:lnTo>
                    <a:pt x="823" y="2440"/>
                  </a:lnTo>
                  <a:lnTo>
                    <a:pt x="814" y="2438"/>
                  </a:lnTo>
                  <a:lnTo>
                    <a:pt x="799" y="2443"/>
                  </a:lnTo>
                  <a:lnTo>
                    <a:pt x="795" y="2445"/>
                  </a:lnTo>
                  <a:lnTo>
                    <a:pt x="765" y="2430"/>
                  </a:lnTo>
                  <a:lnTo>
                    <a:pt x="764" y="2428"/>
                  </a:lnTo>
                  <a:lnTo>
                    <a:pt x="760" y="2426"/>
                  </a:lnTo>
                  <a:lnTo>
                    <a:pt x="759" y="2424"/>
                  </a:lnTo>
                  <a:lnTo>
                    <a:pt x="758" y="2419"/>
                  </a:lnTo>
                  <a:lnTo>
                    <a:pt x="751" y="2406"/>
                  </a:lnTo>
                  <a:lnTo>
                    <a:pt x="739" y="2386"/>
                  </a:lnTo>
                  <a:lnTo>
                    <a:pt x="736" y="2382"/>
                  </a:lnTo>
                  <a:lnTo>
                    <a:pt x="732" y="2378"/>
                  </a:lnTo>
                  <a:lnTo>
                    <a:pt x="730" y="2377"/>
                  </a:lnTo>
                  <a:lnTo>
                    <a:pt x="702" y="2361"/>
                  </a:lnTo>
                  <a:lnTo>
                    <a:pt x="684" y="2356"/>
                  </a:lnTo>
                  <a:lnTo>
                    <a:pt x="627" y="2384"/>
                  </a:lnTo>
                  <a:lnTo>
                    <a:pt x="619" y="2380"/>
                  </a:lnTo>
                  <a:lnTo>
                    <a:pt x="617" y="2373"/>
                  </a:lnTo>
                  <a:lnTo>
                    <a:pt x="616" y="2370"/>
                  </a:lnTo>
                  <a:lnTo>
                    <a:pt x="615" y="2366"/>
                  </a:lnTo>
                  <a:lnTo>
                    <a:pt x="615" y="2362"/>
                  </a:lnTo>
                  <a:lnTo>
                    <a:pt x="611" y="2356"/>
                  </a:lnTo>
                  <a:lnTo>
                    <a:pt x="609" y="2352"/>
                  </a:lnTo>
                  <a:lnTo>
                    <a:pt x="607" y="2348"/>
                  </a:lnTo>
                  <a:lnTo>
                    <a:pt x="599" y="2341"/>
                  </a:lnTo>
                  <a:lnTo>
                    <a:pt x="512" y="2241"/>
                  </a:lnTo>
                  <a:lnTo>
                    <a:pt x="511" y="2239"/>
                  </a:lnTo>
                  <a:lnTo>
                    <a:pt x="511" y="2236"/>
                  </a:lnTo>
                  <a:lnTo>
                    <a:pt x="511" y="2234"/>
                  </a:lnTo>
                  <a:lnTo>
                    <a:pt x="537" y="2199"/>
                  </a:lnTo>
                  <a:lnTo>
                    <a:pt x="533" y="2176"/>
                  </a:lnTo>
                  <a:lnTo>
                    <a:pt x="495" y="2160"/>
                  </a:lnTo>
                  <a:lnTo>
                    <a:pt x="407" y="2115"/>
                  </a:lnTo>
                  <a:lnTo>
                    <a:pt x="380" y="2098"/>
                  </a:lnTo>
                  <a:lnTo>
                    <a:pt x="375" y="2096"/>
                  </a:lnTo>
                  <a:lnTo>
                    <a:pt x="370" y="2090"/>
                  </a:lnTo>
                  <a:lnTo>
                    <a:pt x="364" y="2068"/>
                  </a:lnTo>
                  <a:lnTo>
                    <a:pt x="365" y="2061"/>
                  </a:lnTo>
                  <a:lnTo>
                    <a:pt x="358" y="2036"/>
                  </a:lnTo>
                  <a:lnTo>
                    <a:pt x="357" y="2035"/>
                  </a:lnTo>
                  <a:lnTo>
                    <a:pt x="334" y="2008"/>
                  </a:lnTo>
                  <a:lnTo>
                    <a:pt x="321" y="1990"/>
                  </a:lnTo>
                  <a:lnTo>
                    <a:pt x="304" y="1960"/>
                  </a:lnTo>
                  <a:lnTo>
                    <a:pt x="292" y="1939"/>
                  </a:lnTo>
                  <a:lnTo>
                    <a:pt x="290" y="1941"/>
                  </a:lnTo>
                  <a:lnTo>
                    <a:pt x="279" y="1946"/>
                  </a:lnTo>
                  <a:lnTo>
                    <a:pt x="275" y="1947"/>
                  </a:lnTo>
                  <a:lnTo>
                    <a:pt x="273" y="1946"/>
                  </a:lnTo>
                  <a:lnTo>
                    <a:pt x="271" y="1945"/>
                  </a:lnTo>
                  <a:lnTo>
                    <a:pt x="269" y="1943"/>
                  </a:lnTo>
                  <a:lnTo>
                    <a:pt x="269" y="1941"/>
                  </a:lnTo>
                  <a:lnTo>
                    <a:pt x="273" y="1930"/>
                  </a:lnTo>
                  <a:lnTo>
                    <a:pt x="273" y="1930"/>
                  </a:lnTo>
                  <a:close/>
                </a:path>
              </a:pathLst>
            </a:custGeom>
            <a:solidFill>
              <a:schemeClr val="accent4"/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1758" y="2451"/>
              <a:ext cx="150" cy="83"/>
            </a:xfrm>
            <a:custGeom>
              <a:avLst/>
              <a:gdLst/>
              <a:ahLst/>
              <a:cxnLst>
                <a:cxn ang="0">
                  <a:pos x="64" y="80"/>
                </a:cxn>
                <a:cxn ang="0">
                  <a:pos x="47" y="71"/>
                </a:cxn>
                <a:cxn ang="0">
                  <a:pos x="15" y="51"/>
                </a:cxn>
                <a:cxn ang="0">
                  <a:pos x="0" y="42"/>
                </a:cxn>
                <a:cxn ang="0">
                  <a:pos x="6" y="36"/>
                </a:cxn>
                <a:cxn ang="0">
                  <a:pos x="34" y="5"/>
                </a:cxn>
                <a:cxn ang="0">
                  <a:pos x="40" y="0"/>
                </a:cxn>
                <a:cxn ang="0">
                  <a:pos x="44" y="0"/>
                </a:cxn>
                <a:cxn ang="0">
                  <a:pos x="75" y="2"/>
                </a:cxn>
                <a:cxn ang="0">
                  <a:pos x="140" y="8"/>
                </a:cxn>
                <a:cxn ang="0">
                  <a:pos x="150" y="21"/>
                </a:cxn>
                <a:cxn ang="0">
                  <a:pos x="141" y="32"/>
                </a:cxn>
                <a:cxn ang="0">
                  <a:pos x="129" y="44"/>
                </a:cxn>
                <a:cxn ang="0">
                  <a:pos x="122" y="43"/>
                </a:cxn>
                <a:cxn ang="0">
                  <a:pos x="114" y="42"/>
                </a:cxn>
                <a:cxn ang="0">
                  <a:pos x="107" y="41"/>
                </a:cxn>
                <a:cxn ang="0">
                  <a:pos x="99" y="38"/>
                </a:cxn>
                <a:cxn ang="0">
                  <a:pos x="96" y="39"/>
                </a:cxn>
                <a:cxn ang="0">
                  <a:pos x="95" y="39"/>
                </a:cxn>
                <a:cxn ang="0">
                  <a:pos x="81" y="59"/>
                </a:cxn>
                <a:cxn ang="0">
                  <a:pos x="83" y="72"/>
                </a:cxn>
                <a:cxn ang="0">
                  <a:pos x="83" y="73"/>
                </a:cxn>
                <a:cxn ang="0">
                  <a:pos x="75" y="81"/>
                </a:cxn>
                <a:cxn ang="0">
                  <a:pos x="71" y="83"/>
                </a:cxn>
                <a:cxn ang="0">
                  <a:pos x="66" y="81"/>
                </a:cxn>
                <a:cxn ang="0">
                  <a:pos x="64" y="80"/>
                </a:cxn>
              </a:cxnLst>
              <a:rect l="0" t="0" r="r" b="b"/>
              <a:pathLst>
                <a:path w="150" h="83">
                  <a:moveTo>
                    <a:pt x="64" y="80"/>
                  </a:moveTo>
                  <a:lnTo>
                    <a:pt x="47" y="71"/>
                  </a:lnTo>
                  <a:lnTo>
                    <a:pt x="15" y="51"/>
                  </a:lnTo>
                  <a:lnTo>
                    <a:pt x="0" y="42"/>
                  </a:lnTo>
                  <a:lnTo>
                    <a:pt x="6" y="36"/>
                  </a:lnTo>
                  <a:lnTo>
                    <a:pt x="34" y="5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75" y="2"/>
                  </a:lnTo>
                  <a:lnTo>
                    <a:pt x="140" y="8"/>
                  </a:lnTo>
                  <a:lnTo>
                    <a:pt x="150" y="21"/>
                  </a:lnTo>
                  <a:lnTo>
                    <a:pt x="141" y="32"/>
                  </a:lnTo>
                  <a:lnTo>
                    <a:pt x="129" y="44"/>
                  </a:lnTo>
                  <a:lnTo>
                    <a:pt x="122" y="43"/>
                  </a:lnTo>
                  <a:lnTo>
                    <a:pt x="114" y="42"/>
                  </a:lnTo>
                  <a:lnTo>
                    <a:pt x="107" y="41"/>
                  </a:lnTo>
                  <a:lnTo>
                    <a:pt x="99" y="38"/>
                  </a:lnTo>
                  <a:lnTo>
                    <a:pt x="96" y="39"/>
                  </a:lnTo>
                  <a:lnTo>
                    <a:pt x="95" y="39"/>
                  </a:lnTo>
                  <a:lnTo>
                    <a:pt x="81" y="59"/>
                  </a:lnTo>
                  <a:lnTo>
                    <a:pt x="83" y="72"/>
                  </a:lnTo>
                  <a:lnTo>
                    <a:pt x="83" y="73"/>
                  </a:lnTo>
                  <a:lnTo>
                    <a:pt x="75" y="81"/>
                  </a:lnTo>
                  <a:lnTo>
                    <a:pt x="71" y="83"/>
                  </a:lnTo>
                  <a:lnTo>
                    <a:pt x="66" y="81"/>
                  </a:lnTo>
                  <a:lnTo>
                    <a:pt x="64" y="8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2422" y="654"/>
              <a:ext cx="1058" cy="2091"/>
            </a:xfrm>
            <a:custGeom>
              <a:avLst/>
              <a:gdLst/>
              <a:ahLst/>
              <a:cxnLst>
                <a:cxn ang="0">
                  <a:pos x="210" y="259"/>
                </a:cxn>
                <a:cxn ang="0">
                  <a:pos x="210" y="270"/>
                </a:cxn>
                <a:cxn ang="0">
                  <a:pos x="267" y="277"/>
                </a:cxn>
                <a:cxn ang="0">
                  <a:pos x="274" y="291"/>
                </a:cxn>
                <a:cxn ang="0">
                  <a:pos x="387" y="138"/>
                </a:cxn>
                <a:cxn ang="0">
                  <a:pos x="562" y="54"/>
                </a:cxn>
                <a:cxn ang="0">
                  <a:pos x="719" y="24"/>
                </a:cxn>
                <a:cxn ang="0">
                  <a:pos x="778" y="78"/>
                </a:cxn>
                <a:cxn ang="0">
                  <a:pos x="796" y="101"/>
                </a:cxn>
                <a:cxn ang="0">
                  <a:pos x="813" y="113"/>
                </a:cxn>
                <a:cxn ang="0">
                  <a:pos x="914" y="112"/>
                </a:cxn>
                <a:cxn ang="0">
                  <a:pos x="922" y="107"/>
                </a:cxn>
                <a:cxn ang="0">
                  <a:pos x="962" y="99"/>
                </a:cxn>
                <a:cxn ang="0">
                  <a:pos x="1018" y="102"/>
                </a:cxn>
                <a:cxn ang="0">
                  <a:pos x="1036" y="112"/>
                </a:cxn>
                <a:cxn ang="0">
                  <a:pos x="1055" y="103"/>
                </a:cxn>
                <a:cxn ang="0">
                  <a:pos x="870" y="369"/>
                </a:cxn>
                <a:cxn ang="0">
                  <a:pos x="756" y="517"/>
                </a:cxn>
                <a:cxn ang="0">
                  <a:pos x="760" y="1697"/>
                </a:cxn>
                <a:cxn ang="0">
                  <a:pos x="944" y="1962"/>
                </a:cxn>
                <a:cxn ang="0">
                  <a:pos x="880" y="1967"/>
                </a:cxn>
                <a:cxn ang="0">
                  <a:pos x="690" y="2005"/>
                </a:cxn>
                <a:cxn ang="0">
                  <a:pos x="500" y="2091"/>
                </a:cxn>
                <a:cxn ang="0">
                  <a:pos x="485" y="1983"/>
                </a:cxn>
                <a:cxn ang="0">
                  <a:pos x="488" y="1952"/>
                </a:cxn>
                <a:cxn ang="0">
                  <a:pos x="436" y="1802"/>
                </a:cxn>
                <a:cxn ang="0">
                  <a:pos x="424" y="1784"/>
                </a:cxn>
                <a:cxn ang="0">
                  <a:pos x="371" y="1606"/>
                </a:cxn>
                <a:cxn ang="0">
                  <a:pos x="353" y="1593"/>
                </a:cxn>
                <a:cxn ang="0">
                  <a:pos x="315" y="1577"/>
                </a:cxn>
                <a:cxn ang="0">
                  <a:pos x="291" y="1505"/>
                </a:cxn>
                <a:cxn ang="0">
                  <a:pos x="207" y="1449"/>
                </a:cxn>
                <a:cxn ang="0">
                  <a:pos x="148" y="1432"/>
                </a:cxn>
                <a:cxn ang="0">
                  <a:pos x="127" y="1421"/>
                </a:cxn>
                <a:cxn ang="0">
                  <a:pos x="97" y="1421"/>
                </a:cxn>
                <a:cxn ang="0">
                  <a:pos x="47" y="1433"/>
                </a:cxn>
                <a:cxn ang="0">
                  <a:pos x="15" y="1365"/>
                </a:cxn>
                <a:cxn ang="0">
                  <a:pos x="19" y="1353"/>
                </a:cxn>
                <a:cxn ang="0">
                  <a:pos x="18" y="1244"/>
                </a:cxn>
                <a:cxn ang="0">
                  <a:pos x="155" y="1178"/>
                </a:cxn>
                <a:cxn ang="0">
                  <a:pos x="171" y="1146"/>
                </a:cxn>
                <a:cxn ang="0">
                  <a:pos x="251" y="1089"/>
                </a:cxn>
                <a:cxn ang="0">
                  <a:pos x="208" y="977"/>
                </a:cxn>
                <a:cxn ang="0">
                  <a:pos x="252" y="909"/>
                </a:cxn>
                <a:cxn ang="0">
                  <a:pos x="173" y="850"/>
                </a:cxn>
                <a:cxn ang="0">
                  <a:pos x="162" y="835"/>
                </a:cxn>
                <a:cxn ang="0">
                  <a:pos x="143" y="797"/>
                </a:cxn>
                <a:cxn ang="0">
                  <a:pos x="124" y="783"/>
                </a:cxn>
                <a:cxn ang="0">
                  <a:pos x="108" y="759"/>
                </a:cxn>
                <a:cxn ang="0">
                  <a:pos x="83" y="681"/>
                </a:cxn>
                <a:cxn ang="0">
                  <a:pos x="61" y="582"/>
                </a:cxn>
                <a:cxn ang="0">
                  <a:pos x="93" y="568"/>
                </a:cxn>
                <a:cxn ang="0">
                  <a:pos x="138" y="453"/>
                </a:cxn>
                <a:cxn ang="0">
                  <a:pos x="178" y="431"/>
                </a:cxn>
                <a:cxn ang="0">
                  <a:pos x="192" y="426"/>
                </a:cxn>
                <a:cxn ang="0">
                  <a:pos x="210" y="405"/>
                </a:cxn>
                <a:cxn ang="0">
                  <a:pos x="199" y="268"/>
                </a:cxn>
              </a:cxnLst>
              <a:rect l="0" t="0" r="r" b="b"/>
              <a:pathLst>
                <a:path w="1058" h="2091">
                  <a:moveTo>
                    <a:pt x="199" y="268"/>
                  </a:moveTo>
                  <a:lnTo>
                    <a:pt x="207" y="259"/>
                  </a:lnTo>
                  <a:lnTo>
                    <a:pt x="208" y="259"/>
                  </a:lnTo>
                  <a:lnTo>
                    <a:pt x="210" y="259"/>
                  </a:lnTo>
                  <a:lnTo>
                    <a:pt x="211" y="259"/>
                  </a:lnTo>
                  <a:lnTo>
                    <a:pt x="213" y="259"/>
                  </a:lnTo>
                  <a:lnTo>
                    <a:pt x="214" y="262"/>
                  </a:lnTo>
                  <a:lnTo>
                    <a:pt x="210" y="270"/>
                  </a:lnTo>
                  <a:lnTo>
                    <a:pt x="240" y="273"/>
                  </a:lnTo>
                  <a:lnTo>
                    <a:pt x="250" y="271"/>
                  </a:lnTo>
                  <a:lnTo>
                    <a:pt x="265" y="274"/>
                  </a:lnTo>
                  <a:lnTo>
                    <a:pt x="267" y="277"/>
                  </a:lnTo>
                  <a:lnTo>
                    <a:pt x="265" y="283"/>
                  </a:lnTo>
                  <a:lnTo>
                    <a:pt x="268" y="287"/>
                  </a:lnTo>
                  <a:lnTo>
                    <a:pt x="270" y="288"/>
                  </a:lnTo>
                  <a:lnTo>
                    <a:pt x="274" y="291"/>
                  </a:lnTo>
                  <a:lnTo>
                    <a:pt x="286" y="291"/>
                  </a:lnTo>
                  <a:lnTo>
                    <a:pt x="298" y="259"/>
                  </a:lnTo>
                  <a:lnTo>
                    <a:pt x="359" y="201"/>
                  </a:lnTo>
                  <a:lnTo>
                    <a:pt x="387" y="138"/>
                  </a:lnTo>
                  <a:lnTo>
                    <a:pt x="431" y="119"/>
                  </a:lnTo>
                  <a:lnTo>
                    <a:pt x="491" y="88"/>
                  </a:lnTo>
                  <a:lnTo>
                    <a:pt x="558" y="63"/>
                  </a:lnTo>
                  <a:lnTo>
                    <a:pt x="562" y="54"/>
                  </a:lnTo>
                  <a:lnTo>
                    <a:pt x="652" y="19"/>
                  </a:lnTo>
                  <a:lnTo>
                    <a:pt x="689" y="0"/>
                  </a:lnTo>
                  <a:lnTo>
                    <a:pt x="712" y="18"/>
                  </a:lnTo>
                  <a:lnTo>
                    <a:pt x="719" y="24"/>
                  </a:lnTo>
                  <a:lnTo>
                    <a:pt x="764" y="59"/>
                  </a:lnTo>
                  <a:lnTo>
                    <a:pt x="774" y="72"/>
                  </a:lnTo>
                  <a:lnTo>
                    <a:pt x="777" y="77"/>
                  </a:lnTo>
                  <a:lnTo>
                    <a:pt x="778" y="78"/>
                  </a:lnTo>
                  <a:lnTo>
                    <a:pt x="779" y="83"/>
                  </a:lnTo>
                  <a:lnTo>
                    <a:pt x="783" y="87"/>
                  </a:lnTo>
                  <a:lnTo>
                    <a:pt x="791" y="96"/>
                  </a:lnTo>
                  <a:lnTo>
                    <a:pt x="796" y="101"/>
                  </a:lnTo>
                  <a:lnTo>
                    <a:pt x="800" y="105"/>
                  </a:lnTo>
                  <a:lnTo>
                    <a:pt x="802" y="107"/>
                  </a:lnTo>
                  <a:lnTo>
                    <a:pt x="807" y="111"/>
                  </a:lnTo>
                  <a:lnTo>
                    <a:pt x="813" y="113"/>
                  </a:lnTo>
                  <a:lnTo>
                    <a:pt x="816" y="114"/>
                  </a:lnTo>
                  <a:lnTo>
                    <a:pt x="822" y="114"/>
                  </a:lnTo>
                  <a:lnTo>
                    <a:pt x="850" y="114"/>
                  </a:lnTo>
                  <a:lnTo>
                    <a:pt x="914" y="112"/>
                  </a:lnTo>
                  <a:lnTo>
                    <a:pt x="916" y="112"/>
                  </a:lnTo>
                  <a:lnTo>
                    <a:pt x="917" y="111"/>
                  </a:lnTo>
                  <a:lnTo>
                    <a:pt x="921" y="107"/>
                  </a:lnTo>
                  <a:lnTo>
                    <a:pt x="922" y="107"/>
                  </a:lnTo>
                  <a:lnTo>
                    <a:pt x="923" y="106"/>
                  </a:lnTo>
                  <a:lnTo>
                    <a:pt x="935" y="103"/>
                  </a:lnTo>
                  <a:lnTo>
                    <a:pt x="936" y="102"/>
                  </a:lnTo>
                  <a:lnTo>
                    <a:pt x="962" y="99"/>
                  </a:lnTo>
                  <a:lnTo>
                    <a:pt x="998" y="95"/>
                  </a:lnTo>
                  <a:lnTo>
                    <a:pt x="1000" y="95"/>
                  </a:lnTo>
                  <a:lnTo>
                    <a:pt x="1016" y="100"/>
                  </a:lnTo>
                  <a:lnTo>
                    <a:pt x="1018" y="102"/>
                  </a:lnTo>
                  <a:lnTo>
                    <a:pt x="1022" y="107"/>
                  </a:lnTo>
                  <a:lnTo>
                    <a:pt x="1025" y="108"/>
                  </a:lnTo>
                  <a:lnTo>
                    <a:pt x="1034" y="112"/>
                  </a:lnTo>
                  <a:lnTo>
                    <a:pt x="1036" y="112"/>
                  </a:lnTo>
                  <a:lnTo>
                    <a:pt x="1037" y="112"/>
                  </a:lnTo>
                  <a:lnTo>
                    <a:pt x="1040" y="112"/>
                  </a:lnTo>
                  <a:lnTo>
                    <a:pt x="1052" y="106"/>
                  </a:lnTo>
                  <a:lnTo>
                    <a:pt x="1055" y="103"/>
                  </a:lnTo>
                  <a:lnTo>
                    <a:pt x="1058" y="101"/>
                  </a:lnTo>
                  <a:lnTo>
                    <a:pt x="1055" y="107"/>
                  </a:lnTo>
                  <a:lnTo>
                    <a:pt x="1023" y="153"/>
                  </a:lnTo>
                  <a:lnTo>
                    <a:pt x="870" y="369"/>
                  </a:lnTo>
                  <a:lnTo>
                    <a:pt x="855" y="385"/>
                  </a:lnTo>
                  <a:lnTo>
                    <a:pt x="759" y="477"/>
                  </a:lnTo>
                  <a:lnTo>
                    <a:pt x="755" y="480"/>
                  </a:lnTo>
                  <a:lnTo>
                    <a:pt x="756" y="517"/>
                  </a:lnTo>
                  <a:lnTo>
                    <a:pt x="756" y="652"/>
                  </a:lnTo>
                  <a:lnTo>
                    <a:pt x="756" y="980"/>
                  </a:lnTo>
                  <a:lnTo>
                    <a:pt x="756" y="1412"/>
                  </a:lnTo>
                  <a:lnTo>
                    <a:pt x="760" y="1697"/>
                  </a:lnTo>
                  <a:lnTo>
                    <a:pt x="810" y="1763"/>
                  </a:lnTo>
                  <a:lnTo>
                    <a:pt x="886" y="1860"/>
                  </a:lnTo>
                  <a:lnTo>
                    <a:pt x="942" y="1936"/>
                  </a:lnTo>
                  <a:lnTo>
                    <a:pt x="944" y="1962"/>
                  </a:lnTo>
                  <a:lnTo>
                    <a:pt x="939" y="1964"/>
                  </a:lnTo>
                  <a:lnTo>
                    <a:pt x="924" y="1965"/>
                  </a:lnTo>
                  <a:lnTo>
                    <a:pt x="908" y="1966"/>
                  </a:lnTo>
                  <a:lnTo>
                    <a:pt x="880" y="1967"/>
                  </a:lnTo>
                  <a:lnTo>
                    <a:pt x="854" y="1968"/>
                  </a:lnTo>
                  <a:lnTo>
                    <a:pt x="782" y="1973"/>
                  </a:lnTo>
                  <a:lnTo>
                    <a:pt x="759" y="1974"/>
                  </a:lnTo>
                  <a:lnTo>
                    <a:pt x="690" y="2005"/>
                  </a:lnTo>
                  <a:lnTo>
                    <a:pt x="646" y="2025"/>
                  </a:lnTo>
                  <a:lnTo>
                    <a:pt x="610" y="2042"/>
                  </a:lnTo>
                  <a:lnTo>
                    <a:pt x="536" y="2075"/>
                  </a:lnTo>
                  <a:lnTo>
                    <a:pt x="500" y="2091"/>
                  </a:lnTo>
                  <a:lnTo>
                    <a:pt x="492" y="2059"/>
                  </a:lnTo>
                  <a:lnTo>
                    <a:pt x="486" y="2018"/>
                  </a:lnTo>
                  <a:lnTo>
                    <a:pt x="486" y="2015"/>
                  </a:lnTo>
                  <a:lnTo>
                    <a:pt x="485" y="1983"/>
                  </a:lnTo>
                  <a:lnTo>
                    <a:pt x="486" y="1980"/>
                  </a:lnTo>
                  <a:lnTo>
                    <a:pt x="486" y="1966"/>
                  </a:lnTo>
                  <a:lnTo>
                    <a:pt x="488" y="1953"/>
                  </a:lnTo>
                  <a:lnTo>
                    <a:pt x="488" y="1952"/>
                  </a:lnTo>
                  <a:lnTo>
                    <a:pt x="455" y="1910"/>
                  </a:lnTo>
                  <a:lnTo>
                    <a:pt x="450" y="1863"/>
                  </a:lnTo>
                  <a:lnTo>
                    <a:pt x="438" y="1803"/>
                  </a:lnTo>
                  <a:lnTo>
                    <a:pt x="436" y="1802"/>
                  </a:lnTo>
                  <a:lnTo>
                    <a:pt x="429" y="1794"/>
                  </a:lnTo>
                  <a:lnTo>
                    <a:pt x="426" y="1790"/>
                  </a:lnTo>
                  <a:lnTo>
                    <a:pt x="425" y="1787"/>
                  </a:lnTo>
                  <a:lnTo>
                    <a:pt x="424" y="1784"/>
                  </a:lnTo>
                  <a:lnTo>
                    <a:pt x="414" y="1737"/>
                  </a:lnTo>
                  <a:lnTo>
                    <a:pt x="408" y="1718"/>
                  </a:lnTo>
                  <a:lnTo>
                    <a:pt x="377" y="1619"/>
                  </a:lnTo>
                  <a:lnTo>
                    <a:pt x="371" y="1606"/>
                  </a:lnTo>
                  <a:lnTo>
                    <a:pt x="369" y="1602"/>
                  </a:lnTo>
                  <a:lnTo>
                    <a:pt x="367" y="1601"/>
                  </a:lnTo>
                  <a:lnTo>
                    <a:pt x="358" y="1595"/>
                  </a:lnTo>
                  <a:lnTo>
                    <a:pt x="353" y="1593"/>
                  </a:lnTo>
                  <a:lnTo>
                    <a:pt x="351" y="1592"/>
                  </a:lnTo>
                  <a:lnTo>
                    <a:pt x="341" y="1590"/>
                  </a:lnTo>
                  <a:lnTo>
                    <a:pt x="337" y="1589"/>
                  </a:lnTo>
                  <a:lnTo>
                    <a:pt x="315" y="1577"/>
                  </a:lnTo>
                  <a:lnTo>
                    <a:pt x="315" y="1577"/>
                  </a:lnTo>
                  <a:lnTo>
                    <a:pt x="312" y="1546"/>
                  </a:lnTo>
                  <a:lnTo>
                    <a:pt x="311" y="1528"/>
                  </a:lnTo>
                  <a:lnTo>
                    <a:pt x="291" y="1505"/>
                  </a:lnTo>
                  <a:lnTo>
                    <a:pt x="261" y="1473"/>
                  </a:lnTo>
                  <a:lnTo>
                    <a:pt x="258" y="1470"/>
                  </a:lnTo>
                  <a:lnTo>
                    <a:pt x="253" y="1467"/>
                  </a:lnTo>
                  <a:lnTo>
                    <a:pt x="207" y="1449"/>
                  </a:lnTo>
                  <a:lnTo>
                    <a:pt x="186" y="1443"/>
                  </a:lnTo>
                  <a:lnTo>
                    <a:pt x="173" y="1440"/>
                  </a:lnTo>
                  <a:lnTo>
                    <a:pt x="154" y="1436"/>
                  </a:lnTo>
                  <a:lnTo>
                    <a:pt x="148" y="1432"/>
                  </a:lnTo>
                  <a:lnTo>
                    <a:pt x="143" y="1427"/>
                  </a:lnTo>
                  <a:lnTo>
                    <a:pt x="139" y="1425"/>
                  </a:lnTo>
                  <a:lnTo>
                    <a:pt x="136" y="1424"/>
                  </a:lnTo>
                  <a:lnTo>
                    <a:pt x="127" y="1421"/>
                  </a:lnTo>
                  <a:lnTo>
                    <a:pt x="115" y="1418"/>
                  </a:lnTo>
                  <a:lnTo>
                    <a:pt x="107" y="1419"/>
                  </a:lnTo>
                  <a:lnTo>
                    <a:pt x="103" y="1419"/>
                  </a:lnTo>
                  <a:lnTo>
                    <a:pt x="97" y="1421"/>
                  </a:lnTo>
                  <a:lnTo>
                    <a:pt x="88" y="1426"/>
                  </a:lnTo>
                  <a:lnTo>
                    <a:pt x="76" y="1432"/>
                  </a:lnTo>
                  <a:lnTo>
                    <a:pt x="71" y="1433"/>
                  </a:lnTo>
                  <a:lnTo>
                    <a:pt x="47" y="1433"/>
                  </a:lnTo>
                  <a:lnTo>
                    <a:pt x="19" y="1433"/>
                  </a:lnTo>
                  <a:lnTo>
                    <a:pt x="18" y="1431"/>
                  </a:lnTo>
                  <a:lnTo>
                    <a:pt x="18" y="1422"/>
                  </a:lnTo>
                  <a:lnTo>
                    <a:pt x="15" y="1365"/>
                  </a:lnTo>
                  <a:lnTo>
                    <a:pt x="15" y="1364"/>
                  </a:lnTo>
                  <a:lnTo>
                    <a:pt x="18" y="1358"/>
                  </a:lnTo>
                  <a:lnTo>
                    <a:pt x="19" y="1354"/>
                  </a:lnTo>
                  <a:lnTo>
                    <a:pt x="19" y="1353"/>
                  </a:lnTo>
                  <a:lnTo>
                    <a:pt x="19" y="1350"/>
                  </a:lnTo>
                  <a:lnTo>
                    <a:pt x="17" y="1335"/>
                  </a:lnTo>
                  <a:lnTo>
                    <a:pt x="0" y="1263"/>
                  </a:lnTo>
                  <a:lnTo>
                    <a:pt x="18" y="1244"/>
                  </a:lnTo>
                  <a:lnTo>
                    <a:pt x="41" y="1221"/>
                  </a:lnTo>
                  <a:lnTo>
                    <a:pt x="43" y="1220"/>
                  </a:lnTo>
                  <a:lnTo>
                    <a:pt x="142" y="1182"/>
                  </a:lnTo>
                  <a:lnTo>
                    <a:pt x="155" y="1178"/>
                  </a:lnTo>
                  <a:lnTo>
                    <a:pt x="156" y="1173"/>
                  </a:lnTo>
                  <a:lnTo>
                    <a:pt x="157" y="1167"/>
                  </a:lnTo>
                  <a:lnTo>
                    <a:pt x="161" y="1160"/>
                  </a:lnTo>
                  <a:lnTo>
                    <a:pt x="171" y="1146"/>
                  </a:lnTo>
                  <a:lnTo>
                    <a:pt x="203" y="1107"/>
                  </a:lnTo>
                  <a:lnTo>
                    <a:pt x="210" y="1103"/>
                  </a:lnTo>
                  <a:lnTo>
                    <a:pt x="223" y="1098"/>
                  </a:lnTo>
                  <a:lnTo>
                    <a:pt x="251" y="1089"/>
                  </a:lnTo>
                  <a:lnTo>
                    <a:pt x="245" y="1078"/>
                  </a:lnTo>
                  <a:lnTo>
                    <a:pt x="233" y="1044"/>
                  </a:lnTo>
                  <a:lnTo>
                    <a:pt x="225" y="1022"/>
                  </a:lnTo>
                  <a:lnTo>
                    <a:pt x="208" y="977"/>
                  </a:lnTo>
                  <a:lnTo>
                    <a:pt x="191" y="933"/>
                  </a:lnTo>
                  <a:lnTo>
                    <a:pt x="207" y="925"/>
                  </a:lnTo>
                  <a:lnTo>
                    <a:pt x="234" y="915"/>
                  </a:lnTo>
                  <a:lnTo>
                    <a:pt x="252" y="909"/>
                  </a:lnTo>
                  <a:lnTo>
                    <a:pt x="219" y="879"/>
                  </a:lnTo>
                  <a:lnTo>
                    <a:pt x="210" y="873"/>
                  </a:lnTo>
                  <a:lnTo>
                    <a:pt x="195" y="863"/>
                  </a:lnTo>
                  <a:lnTo>
                    <a:pt x="173" y="850"/>
                  </a:lnTo>
                  <a:lnTo>
                    <a:pt x="169" y="849"/>
                  </a:lnTo>
                  <a:lnTo>
                    <a:pt x="165" y="844"/>
                  </a:lnTo>
                  <a:lnTo>
                    <a:pt x="162" y="839"/>
                  </a:lnTo>
                  <a:lnTo>
                    <a:pt x="162" y="835"/>
                  </a:lnTo>
                  <a:lnTo>
                    <a:pt x="161" y="829"/>
                  </a:lnTo>
                  <a:lnTo>
                    <a:pt x="160" y="825"/>
                  </a:lnTo>
                  <a:lnTo>
                    <a:pt x="156" y="819"/>
                  </a:lnTo>
                  <a:lnTo>
                    <a:pt x="143" y="797"/>
                  </a:lnTo>
                  <a:lnTo>
                    <a:pt x="137" y="792"/>
                  </a:lnTo>
                  <a:lnTo>
                    <a:pt x="130" y="787"/>
                  </a:lnTo>
                  <a:lnTo>
                    <a:pt x="126" y="785"/>
                  </a:lnTo>
                  <a:lnTo>
                    <a:pt x="124" y="783"/>
                  </a:lnTo>
                  <a:lnTo>
                    <a:pt x="120" y="778"/>
                  </a:lnTo>
                  <a:lnTo>
                    <a:pt x="118" y="773"/>
                  </a:lnTo>
                  <a:lnTo>
                    <a:pt x="111" y="762"/>
                  </a:lnTo>
                  <a:lnTo>
                    <a:pt x="108" y="759"/>
                  </a:lnTo>
                  <a:lnTo>
                    <a:pt x="82" y="708"/>
                  </a:lnTo>
                  <a:lnTo>
                    <a:pt x="82" y="703"/>
                  </a:lnTo>
                  <a:lnTo>
                    <a:pt x="82" y="699"/>
                  </a:lnTo>
                  <a:lnTo>
                    <a:pt x="83" y="681"/>
                  </a:lnTo>
                  <a:lnTo>
                    <a:pt x="65" y="595"/>
                  </a:lnTo>
                  <a:lnTo>
                    <a:pt x="61" y="587"/>
                  </a:lnTo>
                  <a:lnTo>
                    <a:pt x="61" y="587"/>
                  </a:lnTo>
                  <a:lnTo>
                    <a:pt x="61" y="582"/>
                  </a:lnTo>
                  <a:lnTo>
                    <a:pt x="63" y="581"/>
                  </a:lnTo>
                  <a:lnTo>
                    <a:pt x="67" y="580"/>
                  </a:lnTo>
                  <a:lnTo>
                    <a:pt x="90" y="573"/>
                  </a:lnTo>
                  <a:lnTo>
                    <a:pt x="93" y="568"/>
                  </a:lnTo>
                  <a:lnTo>
                    <a:pt x="94" y="563"/>
                  </a:lnTo>
                  <a:lnTo>
                    <a:pt x="112" y="513"/>
                  </a:lnTo>
                  <a:lnTo>
                    <a:pt x="127" y="473"/>
                  </a:lnTo>
                  <a:lnTo>
                    <a:pt x="138" y="453"/>
                  </a:lnTo>
                  <a:lnTo>
                    <a:pt x="141" y="450"/>
                  </a:lnTo>
                  <a:lnTo>
                    <a:pt x="143" y="449"/>
                  </a:lnTo>
                  <a:lnTo>
                    <a:pt x="169" y="435"/>
                  </a:lnTo>
                  <a:lnTo>
                    <a:pt x="178" y="431"/>
                  </a:lnTo>
                  <a:lnTo>
                    <a:pt x="181" y="430"/>
                  </a:lnTo>
                  <a:lnTo>
                    <a:pt x="186" y="429"/>
                  </a:lnTo>
                  <a:lnTo>
                    <a:pt x="190" y="427"/>
                  </a:lnTo>
                  <a:lnTo>
                    <a:pt x="192" y="426"/>
                  </a:lnTo>
                  <a:lnTo>
                    <a:pt x="195" y="424"/>
                  </a:lnTo>
                  <a:lnTo>
                    <a:pt x="208" y="411"/>
                  </a:lnTo>
                  <a:lnTo>
                    <a:pt x="210" y="407"/>
                  </a:lnTo>
                  <a:lnTo>
                    <a:pt x="210" y="405"/>
                  </a:lnTo>
                  <a:lnTo>
                    <a:pt x="209" y="347"/>
                  </a:lnTo>
                  <a:lnTo>
                    <a:pt x="203" y="336"/>
                  </a:lnTo>
                  <a:lnTo>
                    <a:pt x="199" y="283"/>
                  </a:lnTo>
                  <a:lnTo>
                    <a:pt x="199" y="268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861" y="1964"/>
              <a:ext cx="463" cy="562"/>
            </a:xfrm>
            <a:custGeom>
              <a:avLst/>
              <a:gdLst/>
              <a:ahLst/>
              <a:cxnLst>
                <a:cxn ang="0">
                  <a:pos x="191" y="523"/>
                </a:cxn>
                <a:cxn ang="0">
                  <a:pos x="51" y="444"/>
                </a:cxn>
                <a:cxn ang="0">
                  <a:pos x="32" y="432"/>
                </a:cxn>
                <a:cxn ang="0">
                  <a:pos x="0" y="432"/>
                </a:cxn>
                <a:cxn ang="0">
                  <a:pos x="0" y="250"/>
                </a:cxn>
                <a:cxn ang="0">
                  <a:pos x="11" y="189"/>
                </a:cxn>
                <a:cxn ang="0">
                  <a:pos x="15" y="135"/>
                </a:cxn>
                <a:cxn ang="0">
                  <a:pos x="13" y="116"/>
                </a:cxn>
                <a:cxn ang="0">
                  <a:pos x="21" y="111"/>
                </a:cxn>
                <a:cxn ang="0">
                  <a:pos x="48" y="63"/>
                </a:cxn>
                <a:cxn ang="0">
                  <a:pos x="56" y="33"/>
                </a:cxn>
                <a:cxn ang="0">
                  <a:pos x="63" y="25"/>
                </a:cxn>
                <a:cxn ang="0">
                  <a:pos x="100" y="3"/>
                </a:cxn>
                <a:cxn ang="0">
                  <a:pos x="104" y="1"/>
                </a:cxn>
                <a:cxn ang="0">
                  <a:pos x="145" y="0"/>
                </a:cxn>
                <a:cxn ang="0">
                  <a:pos x="149" y="1"/>
                </a:cxn>
                <a:cxn ang="0">
                  <a:pos x="155" y="8"/>
                </a:cxn>
                <a:cxn ang="0">
                  <a:pos x="167" y="36"/>
                </a:cxn>
                <a:cxn ang="0">
                  <a:pos x="197" y="70"/>
                </a:cxn>
                <a:cxn ang="0">
                  <a:pos x="198" y="74"/>
                </a:cxn>
                <a:cxn ang="0">
                  <a:pos x="196" y="93"/>
                </a:cxn>
                <a:cxn ang="0">
                  <a:pos x="242" y="109"/>
                </a:cxn>
                <a:cxn ang="0">
                  <a:pos x="268" y="106"/>
                </a:cxn>
                <a:cxn ang="0">
                  <a:pos x="275" y="105"/>
                </a:cxn>
                <a:cxn ang="0">
                  <a:pos x="294" y="114"/>
                </a:cxn>
                <a:cxn ang="0">
                  <a:pos x="299" y="115"/>
                </a:cxn>
                <a:cxn ang="0">
                  <a:pos x="374" y="121"/>
                </a:cxn>
                <a:cxn ang="0">
                  <a:pos x="382" y="118"/>
                </a:cxn>
                <a:cxn ang="0">
                  <a:pos x="384" y="112"/>
                </a:cxn>
                <a:cxn ang="0">
                  <a:pos x="388" y="109"/>
                </a:cxn>
                <a:cxn ang="0">
                  <a:pos x="391" y="108"/>
                </a:cxn>
                <a:cxn ang="0">
                  <a:pos x="424" y="112"/>
                </a:cxn>
                <a:cxn ang="0">
                  <a:pos x="426" y="114"/>
                </a:cxn>
                <a:cxn ang="0">
                  <a:pos x="462" y="162"/>
                </a:cxn>
                <a:cxn ang="0">
                  <a:pos x="463" y="170"/>
                </a:cxn>
                <a:cxn ang="0">
                  <a:pos x="460" y="184"/>
                </a:cxn>
                <a:cxn ang="0">
                  <a:pos x="448" y="182"/>
                </a:cxn>
                <a:cxn ang="0">
                  <a:pos x="433" y="170"/>
                </a:cxn>
                <a:cxn ang="0">
                  <a:pos x="424" y="158"/>
                </a:cxn>
                <a:cxn ang="0">
                  <a:pos x="403" y="153"/>
                </a:cxn>
                <a:cxn ang="0">
                  <a:pos x="373" y="170"/>
                </a:cxn>
                <a:cxn ang="0">
                  <a:pos x="355" y="219"/>
                </a:cxn>
                <a:cxn ang="0">
                  <a:pos x="359" y="235"/>
                </a:cxn>
                <a:cxn ang="0">
                  <a:pos x="362" y="241"/>
                </a:cxn>
                <a:cxn ang="0">
                  <a:pos x="366" y="244"/>
                </a:cxn>
                <a:cxn ang="0">
                  <a:pos x="382" y="360"/>
                </a:cxn>
                <a:cxn ang="0">
                  <a:pos x="338" y="399"/>
                </a:cxn>
                <a:cxn ang="0">
                  <a:pos x="258" y="422"/>
                </a:cxn>
                <a:cxn ang="0">
                  <a:pos x="242" y="421"/>
                </a:cxn>
                <a:cxn ang="0">
                  <a:pos x="240" y="418"/>
                </a:cxn>
                <a:cxn ang="0">
                  <a:pos x="235" y="420"/>
                </a:cxn>
                <a:cxn ang="0">
                  <a:pos x="216" y="433"/>
                </a:cxn>
                <a:cxn ang="0">
                  <a:pos x="215" y="435"/>
                </a:cxn>
                <a:cxn ang="0">
                  <a:pos x="223" y="464"/>
                </a:cxn>
                <a:cxn ang="0">
                  <a:pos x="244" y="494"/>
                </a:cxn>
                <a:cxn ang="0">
                  <a:pos x="258" y="541"/>
                </a:cxn>
                <a:cxn ang="0">
                  <a:pos x="263" y="562"/>
                </a:cxn>
              </a:cxnLst>
              <a:rect l="0" t="0" r="r" b="b"/>
              <a:pathLst>
                <a:path w="463" h="562">
                  <a:moveTo>
                    <a:pt x="263" y="562"/>
                  </a:moveTo>
                  <a:lnTo>
                    <a:pt x="191" y="523"/>
                  </a:lnTo>
                  <a:lnTo>
                    <a:pt x="162" y="506"/>
                  </a:lnTo>
                  <a:lnTo>
                    <a:pt x="51" y="444"/>
                  </a:lnTo>
                  <a:lnTo>
                    <a:pt x="33" y="432"/>
                  </a:lnTo>
                  <a:lnTo>
                    <a:pt x="32" y="432"/>
                  </a:lnTo>
                  <a:lnTo>
                    <a:pt x="9" y="432"/>
                  </a:lnTo>
                  <a:lnTo>
                    <a:pt x="0" y="432"/>
                  </a:lnTo>
                  <a:lnTo>
                    <a:pt x="1" y="415"/>
                  </a:lnTo>
                  <a:lnTo>
                    <a:pt x="0" y="250"/>
                  </a:lnTo>
                  <a:lnTo>
                    <a:pt x="9" y="193"/>
                  </a:lnTo>
                  <a:lnTo>
                    <a:pt x="11" y="189"/>
                  </a:lnTo>
                  <a:lnTo>
                    <a:pt x="19" y="146"/>
                  </a:lnTo>
                  <a:lnTo>
                    <a:pt x="15" y="135"/>
                  </a:lnTo>
                  <a:lnTo>
                    <a:pt x="11" y="117"/>
                  </a:lnTo>
                  <a:lnTo>
                    <a:pt x="13" y="116"/>
                  </a:lnTo>
                  <a:lnTo>
                    <a:pt x="17" y="115"/>
                  </a:lnTo>
                  <a:lnTo>
                    <a:pt x="21" y="111"/>
                  </a:lnTo>
                  <a:lnTo>
                    <a:pt x="25" y="106"/>
                  </a:lnTo>
                  <a:lnTo>
                    <a:pt x="48" y="63"/>
                  </a:lnTo>
                  <a:lnTo>
                    <a:pt x="55" y="39"/>
                  </a:lnTo>
                  <a:lnTo>
                    <a:pt x="56" y="33"/>
                  </a:lnTo>
                  <a:lnTo>
                    <a:pt x="59" y="31"/>
                  </a:lnTo>
                  <a:lnTo>
                    <a:pt x="63" y="25"/>
                  </a:lnTo>
                  <a:lnTo>
                    <a:pt x="74" y="18"/>
                  </a:lnTo>
                  <a:lnTo>
                    <a:pt x="100" y="3"/>
                  </a:lnTo>
                  <a:lnTo>
                    <a:pt x="101" y="2"/>
                  </a:lnTo>
                  <a:lnTo>
                    <a:pt x="104" y="1"/>
                  </a:lnTo>
                  <a:lnTo>
                    <a:pt x="109" y="1"/>
                  </a:lnTo>
                  <a:lnTo>
                    <a:pt x="145" y="0"/>
                  </a:lnTo>
                  <a:lnTo>
                    <a:pt x="148" y="0"/>
                  </a:lnTo>
                  <a:lnTo>
                    <a:pt x="149" y="1"/>
                  </a:lnTo>
                  <a:lnTo>
                    <a:pt x="152" y="6"/>
                  </a:lnTo>
                  <a:lnTo>
                    <a:pt x="155" y="8"/>
                  </a:lnTo>
                  <a:lnTo>
                    <a:pt x="157" y="14"/>
                  </a:lnTo>
                  <a:lnTo>
                    <a:pt x="167" y="36"/>
                  </a:lnTo>
                  <a:lnTo>
                    <a:pt x="193" y="67"/>
                  </a:lnTo>
                  <a:lnTo>
                    <a:pt x="197" y="70"/>
                  </a:lnTo>
                  <a:lnTo>
                    <a:pt x="198" y="72"/>
                  </a:lnTo>
                  <a:lnTo>
                    <a:pt x="198" y="74"/>
                  </a:lnTo>
                  <a:lnTo>
                    <a:pt x="198" y="90"/>
                  </a:lnTo>
                  <a:lnTo>
                    <a:pt x="196" y="93"/>
                  </a:lnTo>
                  <a:lnTo>
                    <a:pt x="210" y="106"/>
                  </a:lnTo>
                  <a:lnTo>
                    <a:pt x="242" y="109"/>
                  </a:lnTo>
                  <a:lnTo>
                    <a:pt x="245" y="109"/>
                  </a:lnTo>
                  <a:lnTo>
                    <a:pt x="268" y="106"/>
                  </a:lnTo>
                  <a:lnTo>
                    <a:pt x="271" y="106"/>
                  </a:lnTo>
                  <a:lnTo>
                    <a:pt x="275" y="105"/>
                  </a:lnTo>
                  <a:lnTo>
                    <a:pt x="276" y="104"/>
                  </a:lnTo>
                  <a:lnTo>
                    <a:pt x="294" y="114"/>
                  </a:lnTo>
                  <a:lnTo>
                    <a:pt x="295" y="114"/>
                  </a:lnTo>
                  <a:lnTo>
                    <a:pt x="299" y="115"/>
                  </a:lnTo>
                  <a:lnTo>
                    <a:pt x="373" y="122"/>
                  </a:lnTo>
                  <a:lnTo>
                    <a:pt x="374" y="121"/>
                  </a:lnTo>
                  <a:lnTo>
                    <a:pt x="378" y="120"/>
                  </a:lnTo>
                  <a:lnTo>
                    <a:pt x="382" y="118"/>
                  </a:lnTo>
                  <a:lnTo>
                    <a:pt x="382" y="117"/>
                  </a:lnTo>
                  <a:lnTo>
                    <a:pt x="384" y="112"/>
                  </a:lnTo>
                  <a:lnTo>
                    <a:pt x="385" y="110"/>
                  </a:lnTo>
                  <a:lnTo>
                    <a:pt x="388" y="109"/>
                  </a:lnTo>
                  <a:lnTo>
                    <a:pt x="389" y="108"/>
                  </a:lnTo>
                  <a:lnTo>
                    <a:pt x="391" y="108"/>
                  </a:lnTo>
                  <a:lnTo>
                    <a:pt x="419" y="111"/>
                  </a:lnTo>
                  <a:lnTo>
                    <a:pt x="424" y="112"/>
                  </a:lnTo>
                  <a:lnTo>
                    <a:pt x="425" y="112"/>
                  </a:lnTo>
                  <a:lnTo>
                    <a:pt x="426" y="114"/>
                  </a:lnTo>
                  <a:lnTo>
                    <a:pt x="428" y="116"/>
                  </a:lnTo>
                  <a:lnTo>
                    <a:pt x="462" y="162"/>
                  </a:lnTo>
                  <a:lnTo>
                    <a:pt x="463" y="164"/>
                  </a:lnTo>
                  <a:lnTo>
                    <a:pt x="463" y="170"/>
                  </a:lnTo>
                  <a:lnTo>
                    <a:pt x="463" y="175"/>
                  </a:lnTo>
                  <a:lnTo>
                    <a:pt x="460" y="184"/>
                  </a:lnTo>
                  <a:lnTo>
                    <a:pt x="450" y="183"/>
                  </a:lnTo>
                  <a:lnTo>
                    <a:pt x="448" y="182"/>
                  </a:lnTo>
                  <a:lnTo>
                    <a:pt x="446" y="181"/>
                  </a:lnTo>
                  <a:lnTo>
                    <a:pt x="433" y="170"/>
                  </a:lnTo>
                  <a:lnTo>
                    <a:pt x="426" y="160"/>
                  </a:lnTo>
                  <a:lnTo>
                    <a:pt x="424" y="158"/>
                  </a:lnTo>
                  <a:lnTo>
                    <a:pt x="422" y="157"/>
                  </a:lnTo>
                  <a:lnTo>
                    <a:pt x="403" y="153"/>
                  </a:lnTo>
                  <a:lnTo>
                    <a:pt x="389" y="158"/>
                  </a:lnTo>
                  <a:lnTo>
                    <a:pt x="373" y="170"/>
                  </a:lnTo>
                  <a:lnTo>
                    <a:pt x="370" y="174"/>
                  </a:lnTo>
                  <a:lnTo>
                    <a:pt x="355" y="219"/>
                  </a:lnTo>
                  <a:lnTo>
                    <a:pt x="355" y="225"/>
                  </a:lnTo>
                  <a:lnTo>
                    <a:pt x="359" y="235"/>
                  </a:lnTo>
                  <a:lnTo>
                    <a:pt x="360" y="237"/>
                  </a:lnTo>
                  <a:lnTo>
                    <a:pt x="362" y="241"/>
                  </a:lnTo>
                  <a:lnTo>
                    <a:pt x="364" y="242"/>
                  </a:lnTo>
                  <a:lnTo>
                    <a:pt x="366" y="244"/>
                  </a:lnTo>
                  <a:lnTo>
                    <a:pt x="366" y="247"/>
                  </a:lnTo>
                  <a:lnTo>
                    <a:pt x="382" y="360"/>
                  </a:lnTo>
                  <a:lnTo>
                    <a:pt x="354" y="394"/>
                  </a:lnTo>
                  <a:lnTo>
                    <a:pt x="338" y="399"/>
                  </a:lnTo>
                  <a:lnTo>
                    <a:pt x="286" y="415"/>
                  </a:lnTo>
                  <a:lnTo>
                    <a:pt x="258" y="422"/>
                  </a:lnTo>
                  <a:lnTo>
                    <a:pt x="254" y="422"/>
                  </a:lnTo>
                  <a:lnTo>
                    <a:pt x="242" y="421"/>
                  </a:lnTo>
                  <a:lnTo>
                    <a:pt x="242" y="420"/>
                  </a:lnTo>
                  <a:lnTo>
                    <a:pt x="240" y="418"/>
                  </a:lnTo>
                  <a:lnTo>
                    <a:pt x="239" y="418"/>
                  </a:lnTo>
                  <a:lnTo>
                    <a:pt x="235" y="420"/>
                  </a:lnTo>
                  <a:lnTo>
                    <a:pt x="222" y="427"/>
                  </a:lnTo>
                  <a:lnTo>
                    <a:pt x="216" y="433"/>
                  </a:lnTo>
                  <a:lnTo>
                    <a:pt x="215" y="433"/>
                  </a:lnTo>
                  <a:lnTo>
                    <a:pt x="215" y="435"/>
                  </a:lnTo>
                  <a:lnTo>
                    <a:pt x="214" y="439"/>
                  </a:lnTo>
                  <a:lnTo>
                    <a:pt x="223" y="464"/>
                  </a:lnTo>
                  <a:lnTo>
                    <a:pt x="234" y="487"/>
                  </a:lnTo>
                  <a:lnTo>
                    <a:pt x="244" y="494"/>
                  </a:lnTo>
                  <a:lnTo>
                    <a:pt x="248" y="496"/>
                  </a:lnTo>
                  <a:lnTo>
                    <a:pt x="258" y="541"/>
                  </a:lnTo>
                  <a:lnTo>
                    <a:pt x="262" y="559"/>
                  </a:lnTo>
                  <a:lnTo>
                    <a:pt x="263" y="562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857" y="1695"/>
              <a:ext cx="416" cy="381"/>
            </a:xfrm>
            <a:custGeom>
              <a:avLst/>
              <a:gdLst/>
              <a:ahLst/>
              <a:cxnLst>
                <a:cxn ang="0">
                  <a:pos x="275" y="370"/>
                </a:cxn>
                <a:cxn ang="0">
                  <a:pos x="246" y="373"/>
                </a:cxn>
                <a:cxn ang="0">
                  <a:pos x="202" y="354"/>
                </a:cxn>
                <a:cxn ang="0">
                  <a:pos x="201" y="334"/>
                </a:cxn>
                <a:cxn ang="0">
                  <a:pos x="161" y="278"/>
                </a:cxn>
                <a:cxn ang="0">
                  <a:pos x="153" y="265"/>
                </a:cxn>
                <a:cxn ang="0">
                  <a:pos x="113" y="265"/>
                </a:cxn>
                <a:cxn ang="0">
                  <a:pos x="104" y="267"/>
                </a:cxn>
                <a:cxn ang="0">
                  <a:pos x="63" y="295"/>
                </a:cxn>
                <a:cxn ang="0">
                  <a:pos x="52" y="327"/>
                </a:cxn>
                <a:cxn ang="0">
                  <a:pos x="21" y="379"/>
                </a:cxn>
                <a:cxn ang="0">
                  <a:pos x="10" y="366"/>
                </a:cxn>
                <a:cxn ang="0">
                  <a:pos x="0" y="332"/>
                </a:cxn>
                <a:cxn ang="0">
                  <a:pos x="65" y="238"/>
                </a:cxn>
                <a:cxn ang="0">
                  <a:pos x="88" y="163"/>
                </a:cxn>
                <a:cxn ang="0">
                  <a:pos x="112" y="156"/>
                </a:cxn>
                <a:cxn ang="0">
                  <a:pos x="120" y="152"/>
                </a:cxn>
                <a:cxn ang="0">
                  <a:pos x="176" y="79"/>
                </a:cxn>
                <a:cxn ang="0">
                  <a:pos x="190" y="44"/>
                </a:cxn>
                <a:cxn ang="0">
                  <a:pos x="189" y="33"/>
                </a:cxn>
                <a:cxn ang="0">
                  <a:pos x="190" y="24"/>
                </a:cxn>
                <a:cxn ang="0">
                  <a:pos x="197" y="8"/>
                </a:cxn>
                <a:cxn ang="0">
                  <a:pos x="220" y="6"/>
                </a:cxn>
                <a:cxn ang="0">
                  <a:pos x="269" y="64"/>
                </a:cxn>
                <a:cxn ang="0">
                  <a:pos x="280" y="81"/>
                </a:cxn>
                <a:cxn ang="0">
                  <a:pos x="282" y="88"/>
                </a:cxn>
                <a:cxn ang="0">
                  <a:pos x="290" y="93"/>
                </a:cxn>
                <a:cxn ang="0">
                  <a:pos x="305" y="92"/>
                </a:cxn>
                <a:cxn ang="0">
                  <a:pos x="344" y="76"/>
                </a:cxn>
                <a:cxn ang="0">
                  <a:pos x="358" y="74"/>
                </a:cxn>
                <a:cxn ang="0">
                  <a:pos x="380" y="75"/>
                </a:cxn>
                <a:cxn ang="0">
                  <a:pos x="401" y="86"/>
                </a:cxn>
                <a:cxn ang="0">
                  <a:pos x="416" y="127"/>
                </a:cxn>
                <a:cxn ang="0">
                  <a:pos x="414" y="134"/>
                </a:cxn>
                <a:cxn ang="0">
                  <a:pos x="393" y="154"/>
                </a:cxn>
                <a:cxn ang="0">
                  <a:pos x="384" y="158"/>
                </a:cxn>
                <a:cxn ang="0">
                  <a:pos x="376" y="156"/>
                </a:cxn>
                <a:cxn ang="0">
                  <a:pos x="350" y="158"/>
                </a:cxn>
                <a:cxn ang="0">
                  <a:pos x="309" y="177"/>
                </a:cxn>
                <a:cxn ang="0">
                  <a:pos x="305" y="186"/>
                </a:cxn>
                <a:cxn ang="0">
                  <a:pos x="310" y="204"/>
                </a:cxn>
                <a:cxn ang="0">
                  <a:pos x="320" y="208"/>
                </a:cxn>
                <a:cxn ang="0">
                  <a:pos x="328" y="217"/>
                </a:cxn>
                <a:cxn ang="0">
                  <a:pos x="339" y="283"/>
                </a:cxn>
                <a:cxn ang="0">
                  <a:pos x="305" y="342"/>
                </a:cxn>
              </a:cxnLst>
              <a:rect l="0" t="0" r="r" b="b"/>
              <a:pathLst>
                <a:path w="416" h="381">
                  <a:moveTo>
                    <a:pt x="280" y="368"/>
                  </a:moveTo>
                  <a:lnTo>
                    <a:pt x="279" y="369"/>
                  </a:lnTo>
                  <a:lnTo>
                    <a:pt x="275" y="370"/>
                  </a:lnTo>
                  <a:lnTo>
                    <a:pt x="272" y="370"/>
                  </a:lnTo>
                  <a:lnTo>
                    <a:pt x="249" y="373"/>
                  </a:lnTo>
                  <a:lnTo>
                    <a:pt x="246" y="373"/>
                  </a:lnTo>
                  <a:lnTo>
                    <a:pt x="214" y="370"/>
                  </a:lnTo>
                  <a:lnTo>
                    <a:pt x="200" y="357"/>
                  </a:lnTo>
                  <a:lnTo>
                    <a:pt x="202" y="354"/>
                  </a:lnTo>
                  <a:lnTo>
                    <a:pt x="202" y="338"/>
                  </a:lnTo>
                  <a:lnTo>
                    <a:pt x="202" y="336"/>
                  </a:lnTo>
                  <a:lnTo>
                    <a:pt x="201" y="334"/>
                  </a:lnTo>
                  <a:lnTo>
                    <a:pt x="197" y="331"/>
                  </a:lnTo>
                  <a:lnTo>
                    <a:pt x="171" y="300"/>
                  </a:lnTo>
                  <a:lnTo>
                    <a:pt x="161" y="278"/>
                  </a:lnTo>
                  <a:lnTo>
                    <a:pt x="159" y="272"/>
                  </a:lnTo>
                  <a:lnTo>
                    <a:pt x="156" y="270"/>
                  </a:lnTo>
                  <a:lnTo>
                    <a:pt x="153" y="265"/>
                  </a:lnTo>
                  <a:lnTo>
                    <a:pt x="152" y="264"/>
                  </a:lnTo>
                  <a:lnTo>
                    <a:pt x="149" y="264"/>
                  </a:lnTo>
                  <a:lnTo>
                    <a:pt x="113" y="265"/>
                  </a:lnTo>
                  <a:lnTo>
                    <a:pt x="108" y="265"/>
                  </a:lnTo>
                  <a:lnTo>
                    <a:pt x="105" y="266"/>
                  </a:lnTo>
                  <a:lnTo>
                    <a:pt x="104" y="267"/>
                  </a:lnTo>
                  <a:lnTo>
                    <a:pt x="78" y="282"/>
                  </a:lnTo>
                  <a:lnTo>
                    <a:pt x="67" y="289"/>
                  </a:lnTo>
                  <a:lnTo>
                    <a:pt x="63" y="295"/>
                  </a:lnTo>
                  <a:lnTo>
                    <a:pt x="60" y="297"/>
                  </a:lnTo>
                  <a:lnTo>
                    <a:pt x="59" y="303"/>
                  </a:lnTo>
                  <a:lnTo>
                    <a:pt x="52" y="327"/>
                  </a:lnTo>
                  <a:lnTo>
                    <a:pt x="29" y="370"/>
                  </a:lnTo>
                  <a:lnTo>
                    <a:pt x="25" y="375"/>
                  </a:lnTo>
                  <a:lnTo>
                    <a:pt x="21" y="379"/>
                  </a:lnTo>
                  <a:lnTo>
                    <a:pt x="17" y="380"/>
                  </a:lnTo>
                  <a:lnTo>
                    <a:pt x="15" y="381"/>
                  </a:lnTo>
                  <a:lnTo>
                    <a:pt x="10" y="366"/>
                  </a:lnTo>
                  <a:lnTo>
                    <a:pt x="5" y="350"/>
                  </a:lnTo>
                  <a:lnTo>
                    <a:pt x="1" y="338"/>
                  </a:lnTo>
                  <a:lnTo>
                    <a:pt x="0" y="332"/>
                  </a:lnTo>
                  <a:lnTo>
                    <a:pt x="24" y="298"/>
                  </a:lnTo>
                  <a:lnTo>
                    <a:pt x="48" y="266"/>
                  </a:lnTo>
                  <a:lnTo>
                    <a:pt x="65" y="238"/>
                  </a:lnTo>
                  <a:lnTo>
                    <a:pt x="83" y="166"/>
                  </a:lnTo>
                  <a:lnTo>
                    <a:pt x="83" y="165"/>
                  </a:lnTo>
                  <a:lnTo>
                    <a:pt x="88" y="163"/>
                  </a:lnTo>
                  <a:lnTo>
                    <a:pt x="99" y="158"/>
                  </a:lnTo>
                  <a:lnTo>
                    <a:pt x="102" y="157"/>
                  </a:lnTo>
                  <a:lnTo>
                    <a:pt x="112" y="156"/>
                  </a:lnTo>
                  <a:lnTo>
                    <a:pt x="117" y="154"/>
                  </a:lnTo>
                  <a:lnTo>
                    <a:pt x="118" y="153"/>
                  </a:lnTo>
                  <a:lnTo>
                    <a:pt x="120" y="152"/>
                  </a:lnTo>
                  <a:lnTo>
                    <a:pt x="123" y="150"/>
                  </a:lnTo>
                  <a:lnTo>
                    <a:pt x="166" y="96"/>
                  </a:lnTo>
                  <a:lnTo>
                    <a:pt x="176" y="79"/>
                  </a:lnTo>
                  <a:lnTo>
                    <a:pt x="188" y="52"/>
                  </a:lnTo>
                  <a:lnTo>
                    <a:pt x="190" y="48"/>
                  </a:lnTo>
                  <a:lnTo>
                    <a:pt x="190" y="44"/>
                  </a:lnTo>
                  <a:lnTo>
                    <a:pt x="190" y="39"/>
                  </a:lnTo>
                  <a:lnTo>
                    <a:pt x="190" y="38"/>
                  </a:lnTo>
                  <a:lnTo>
                    <a:pt x="189" y="33"/>
                  </a:lnTo>
                  <a:lnTo>
                    <a:pt x="189" y="32"/>
                  </a:lnTo>
                  <a:lnTo>
                    <a:pt x="190" y="27"/>
                  </a:lnTo>
                  <a:lnTo>
                    <a:pt x="190" y="24"/>
                  </a:lnTo>
                  <a:lnTo>
                    <a:pt x="191" y="21"/>
                  </a:lnTo>
                  <a:lnTo>
                    <a:pt x="196" y="12"/>
                  </a:lnTo>
                  <a:lnTo>
                    <a:pt x="197" y="8"/>
                  </a:lnTo>
                  <a:lnTo>
                    <a:pt x="200" y="4"/>
                  </a:lnTo>
                  <a:lnTo>
                    <a:pt x="203" y="0"/>
                  </a:lnTo>
                  <a:lnTo>
                    <a:pt x="220" y="6"/>
                  </a:lnTo>
                  <a:lnTo>
                    <a:pt x="232" y="12"/>
                  </a:lnTo>
                  <a:lnTo>
                    <a:pt x="230" y="22"/>
                  </a:lnTo>
                  <a:lnTo>
                    <a:pt x="269" y="64"/>
                  </a:lnTo>
                  <a:lnTo>
                    <a:pt x="281" y="74"/>
                  </a:lnTo>
                  <a:lnTo>
                    <a:pt x="280" y="78"/>
                  </a:lnTo>
                  <a:lnTo>
                    <a:pt x="280" y="81"/>
                  </a:lnTo>
                  <a:lnTo>
                    <a:pt x="281" y="86"/>
                  </a:lnTo>
                  <a:lnTo>
                    <a:pt x="281" y="87"/>
                  </a:lnTo>
                  <a:lnTo>
                    <a:pt x="282" y="88"/>
                  </a:lnTo>
                  <a:lnTo>
                    <a:pt x="285" y="91"/>
                  </a:lnTo>
                  <a:lnTo>
                    <a:pt x="287" y="92"/>
                  </a:lnTo>
                  <a:lnTo>
                    <a:pt x="290" y="93"/>
                  </a:lnTo>
                  <a:lnTo>
                    <a:pt x="293" y="94"/>
                  </a:lnTo>
                  <a:lnTo>
                    <a:pt x="302" y="93"/>
                  </a:lnTo>
                  <a:lnTo>
                    <a:pt x="305" y="92"/>
                  </a:lnTo>
                  <a:lnTo>
                    <a:pt x="326" y="87"/>
                  </a:lnTo>
                  <a:lnTo>
                    <a:pt x="342" y="78"/>
                  </a:lnTo>
                  <a:lnTo>
                    <a:pt x="344" y="76"/>
                  </a:lnTo>
                  <a:lnTo>
                    <a:pt x="345" y="76"/>
                  </a:lnTo>
                  <a:lnTo>
                    <a:pt x="347" y="75"/>
                  </a:lnTo>
                  <a:lnTo>
                    <a:pt x="358" y="74"/>
                  </a:lnTo>
                  <a:lnTo>
                    <a:pt x="364" y="74"/>
                  </a:lnTo>
                  <a:lnTo>
                    <a:pt x="377" y="75"/>
                  </a:lnTo>
                  <a:lnTo>
                    <a:pt x="380" y="75"/>
                  </a:lnTo>
                  <a:lnTo>
                    <a:pt x="398" y="82"/>
                  </a:lnTo>
                  <a:lnTo>
                    <a:pt x="400" y="85"/>
                  </a:lnTo>
                  <a:lnTo>
                    <a:pt x="401" y="86"/>
                  </a:lnTo>
                  <a:lnTo>
                    <a:pt x="411" y="100"/>
                  </a:lnTo>
                  <a:lnTo>
                    <a:pt x="416" y="122"/>
                  </a:lnTo>
                  <a:lnTo>
                    <a:pt x="416" y="127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4" y="134"/>
                  </a:lnTo>
                  <a:lnTo>
                    <a:pt x="398" y="151"/>
                  </a:lnTo>
                  <a:lnTo>
                    <a:pt x="395" y="153"/>
                  </a:lnTo>
                  <a:lnTo>
                    <a:pt x="393" y="154"/>
                  </a:lnTo>
                  <a:lnTo>
                    <a:pt x="388" y="158"/>
                  </a:lnTo>
                  <a:lnTo>
                    <a:pt x="387" y="158"/>
                  </a:lnTo>
                  <a:lnTo>
                    <a:pt x="384" y="158"/>
                  </a:lnTo>
                  <a:lnTo>
                    <a:pt x="381" y="158"/>
                  </a:lnTo>
                  <a:lnTo>
                    <a:pt x="378" y="158"/>
                  </a:lnTo>
                  <a:lnTo>
                    <a:pt x="376" y="156"/>
                  </a:lnTo>
                  <a:lnTo>
                    <a:pt x="375" y="156"/>
                  </a:lnTo>
                  <a:lnTo>
                    <a:pt x="370" y="156"/>
                  </a:lnTo>
                  <a:lnTo>
                    <a:pt x="350" y="158"/>
                  </a:lnTo>
                  <a:lnTo>
                    <a:pt x="347" y="159"/>
                  </a:lnTo>
                  <a:lnTo>
                    <a:pt x="312" y="175"/>
                  </a:lnTo>
                  <a:lnTo>
                    <a:pt x="309" y="177"/>
                  </a:lnTo>
                  <a:lnTo>
                    <a:pt x="308" y="178"/>
                  </a:lnTo>
                  <a:lnTo>
                    <a:pt x="306" y="180"/>
                  </a:lnTo>
                  <a:lnTo>
                    <a:pt x="305" y="186"/>
                  </a:lnTo>
                  <a:lnTo>
                    <a:pt x="303" y="196"/>
                  </a:lnTo>
                  <a:lnTo>
                    <a:pt x="304" y="200"/>
                  </a:lnTo>
                  <a:lnTo>
                    <a:pt x="310" y="204"/>
                  </a:lnTo>
                  <a:lnTo>
                    <a:pt x="312" y="206"/>
                  </a:lnTo>
                  <a:lnTo>
                    <a:pt x="316" y="207"/>
                  </a:lnTo>
                  <a:lnTo>
                    <a:pt x="320" y="208"/>
                  </a:lnTo>
                  <a:lnTo>
                    <a:pt x="326" y="211"/>
                  </a:lnTo>
                  <a:lnTo>
                    <a:pt x="326" y="212"/>
                  </a:lnTo>
                  <a:lnTo>
                    <a:pt x="328" y="217"/>
                  </a:lnTo>
                  <a:lnTo>
                    <a:pt x="332" y="223"/>
                  </a:lnTo>
                  <a:lnTo>
                    <a:pt x="336" y="241"/>
                  </a:lnTo>
                  <a:lnTo>
                    <a:pt x="339" y="283"/>
                  </a:lnTo>
                  <a:lnTo>
                    <a:pt x="330" y="306"/>
                  </a:lnTo>
                  <a:lnTo>
                    <a:pt x="328" y="309"/>
                  </a:lnTo>
                  <a:lnTo>
                    <a:pt x="305" y="342"/>
                  </a:lnTo>
                  <a:lnTo>
                    <a:pt x="299" y="349"/>
                  </a:lnTo>
                  <a:lnTo>
                    <a:pt x="280" y="36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953000" y="22098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North Eastern</a:t>
            </a:r>
          </a:p>
          <a:p>
            <a:pPr algn="ctr"/>
            <a:r>
              <a:rPr lang="en-US" dirty="0" smtClean="0"/>
              <a:t>67%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581400" y="1905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Eastern</a:t>
            </a:r>
          </a:p>
          <a:p>
            <a:pPr algn="ctr"/>
            <a:r>
              <a:rPr lang="en-US" dirty="0" smtClean="0"/>
              <a:t>87%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514600" y="25908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Rift Valley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95%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8200" y="40386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Nyanza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96%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90600" y="3135868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Western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94%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48000" y="39624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Central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90%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09800" y="54102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Nairobi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68%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2" name="Straight Connector 21"/>
          <p:cNvCxnSpPr>
            <a:stCxn id="21" idx="0"/>
          </p:cNvCxnSpPr>
          <p:nvPr/>
        </p:nvCxnSpPr>
        <p:spPr>
          <a:xfrm flipV="1">
            <a:off x="2667000" y="4648200"/>
            <a:ext cx="762000" cy="762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648200" y="4953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Coast</a:t>
            </a:r>
          </a:p>
          <a:p>
            <a:pPr algn="ctr"/>
            <a:r>
              <a:rPr lang="en-US" dirty="0" smtClean="0"/>
              <a:t>83%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Trends</a:t>
            </a:r>
            <a:r>
              <a:rPr kumimoji="0" lang="en-US" sz="44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in 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Availability of Family Planning Services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0668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5.1)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524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all facilities 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Availability of Family Planning Services</a:t>
            </a:r>
            <a:endParaRPr lang="en-US" b="1" dirty="0">
              <a:solidFill>
                <a:schemeClr val="bg1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1981200"/>
          <a:ext cx="91440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7620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5.2)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2192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all facilities offering temporary methods of family planning (N=612) 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Availability of Contraceptive Methods</a:t>
            </a:r>
            <a:endParaRPr lang="en-US" b="1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828800"/>
          <a:ext cx="91440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6858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(Tables A- 5.2 &amp; A- 5.3)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24740" y="106877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facilities offering temporary methods of family planning or permanent methods (N=612)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Outline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5105400" cy="452596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Background Information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Availability of Family Planning Methods</a:t>
            </a:r>
          </a:p>
          <a:p>
            <a:r>
              <a:rPr lang="en-US" b="1" dirty="0" smtClean="0">
                <a:solidFill>
                  <a:schemeClr val="accent1"/>
                </a:solidFill>
              </a:rPr>
              <a:t>Items to Support Quality Family Planning Services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Provider Training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Observed Family Planning Consultations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lvl="0"/>
            <a:r>
              <a:rPr lang="en-US" sz="3600" b="1" dirty="0" smtClean="0">
                <a:solidFill>
                  <a:schemeClr val="bg1"/>
                </a:solidFill>
              </a:rPr>
              <a:t>Items to Support Quality </a:t>
            </a:r>
            <a:r>
              <a:rPr lang="en-US" sz="3600" b="1" dirty="0" err="1" smtClean="0">
                <a:solidFill>
                  <a:schemeClr val="bg1"/>
                </a:solidFill>
              </a:rPr>
              <a:t>Counselling</a:t>
            </a:r>
            <a:r>
              <a:rPr lang="en-US" sz="3600" b="1" dirty="0" smtClean="0">
                <a:solidFill>
                  <a:schemeClr val="bg1"/>
                </a:solidFill>
              </a:rPr>
              <a:t> for Family Planning</a:t>
            </a:r>
            <a:endParaRPr lang="en-US" sz="3600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991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430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A-5.5)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4478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facilities offering temporary methods of family planning (N=612)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pPr lvl="0"/>
            <a:r>
              <a:rPr lang="en-US" b="1" dirty="0" smtClean="0">
                <a:solidFill>
                  <a:schemeClr val="bg1"/>
                </a:solidFill>
              </a:rPr>
              <a:t>Items for Infection Control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52400" y="1600201"/>
          <a:ext cx="8991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7620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A-5.5)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143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facilities offering temporary methods of family planning (N=612)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pPr lvl="0"/>
            <a:r>
              <a:rPr lang="en-US" b="1" dirty="0" smtClean="0">
                <a:solidFill>
                  <a:schemeClr val="bg1"/>
                </a:solidFill>
              </a:rPr>
              <a:t>Trends in Items for Pelvic Exam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9906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facilities offering family planning</a:t>
            </a:r>
            <a:endParaRPr lang="en-US" i="1" dirty="0">
              <a:solidFill>
                <a:schemeClr val="bg1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457200" y="1447800"/>
          <a:ext cx="822960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9906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STI Treatment by Family Planning Providers</a:t>
            </a:r>
            <a:endParaRPr lang="en-US" b="1" dirty="0">
              <a:solidFill>
                <a:schemeClr val="bg1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981200"/>
          <a:ext cx="88392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2192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5.3)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6002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facilities offering temporary methods of family planning where family planning providers routinely treat STIs (N=612) 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rmAutofit/>
          </a:bodyPr>
          <a:lstStyle/>
          <a:p>
            <a:pPr lvl="0"/>
            <a:r>
              <a:rPr lang="en-US" b="1" dirty="0" smtClean="0">
                <a:solidFill>
                  <a:schemeClr val="bg1"/>
                </a:solidFill>
              </a:rPr>
              <a:t>Availability of STI Medicines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42900" y="1524000"/>
          <a:ext cx="84582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8382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A- 5.8)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3716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Among facilities offering temporary methods of family planning and family planning providers routinely treat STIs, percentage at least one medicine to treat each of the following STIs: (N=508) 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Outline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5105400" cy="4525963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Background Information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Availability of Family Planning Methods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Items to Support Quality Family Planning Services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Provider Training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Observed Family Planning Consultations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Outline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5105400" cy="452596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Background Information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Availability of Family Planning Methods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Items to Support Quality Family Planning Services</a:t>
            </a:r>
          </a:p>
          <a:p>
            <a:r>
              <a:rPr lang="en-US" b="1" dirty="0" smtClean="0">
                <a:solidFill>
                  <a:schemeClr val="accent1"/>
                </a:solidFill>
              </a:rPr>
              <a:t>Provider Training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Observed Family Planning Consultations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Training and Supervision of FP Providers</a:t>
            </a:r>
            <a:endParaRPr lang="en-US" sz="4000" b="1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905000"/>
          <a:ext cx="91440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3716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facilities with interviewed FP service providers (N=584)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7620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5.4)</a:t>
            </a:r>
            <a:endParaRPr lang="en-US" sz="20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Training of Providers</a:t>
            </a:r>
            <a:endParaRPr lang="en-US" b="1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6858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A- 5.18)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24740" y="106877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interviewed FP service providers (N=1513)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Outline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5105400" cy="452596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Background Information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Availability of Family Planning Methods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Items to Support Quality Family Planning Services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Provider Training</a:t>
            </a:r>
          </a:p>
          <a:p>
            <a:r>
              <a:rPr lang="en-US" b="1" dirty="0" smtClean="0">
                <a:solidFill>
                  <a:schemeClr val="accent1"/>
                </a:solidFill>
              </a:rPr>
              <a:t>Observed Family Planning Consultations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Percent Distribution of Observed FP Clients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29400" y="1600200"/>
            <a:ext cx="228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A- 5.21)</a:t>
            </a:r>
            <a:endParaRPr lang="en-US" sz="2000" i="1" dirty="0">
              <a:solidFill>
                <a:schemeClr val="bg1"/>
              </a:solidFill>
            </a:endParaRPr>
          </a:p>
        </p:txBody>
      </p:sp>
      <p:graphicFrame>
        <p:nvGraphicFramePr>
          <p:cNvPr id="6" name="Chart 5"/>
          <p:cNvGraphicFramePr/>
          <p:nvPr/>
        </p:nvGraphicFramePr>
        <p:xfrm>
          <a:off x="0" y="838200"/>
          <a:ext cx="9144000" cy="632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58000" y="1981200"/>
            <a:ext cx="1676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Number of observed family planning clients 1,010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rmAutofit/>
          </a:bodyPr>
          <a:lstStyle/>
          <a:p>
            <a:pPr lvl="0"/>
            <a:r>
              <a:rPr lang="en-US" sz="4000" b="1" dirty="0" smtClean="0">
                <a:solidFill>
                  <a:schemeClr val="bg1"/>
                </a:solidFill>
              </a:rPr>
              <a:t>Components of FP Counseling </a:t>
            </a:r>
            <a:endParaRPr lang="en-US" sz="4000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52400" y="1600201"/>
          <a:ext cx="8991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6858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A- 5.23)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0668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Among observed female family planning clients, percentage whose consultations included components that contribute to quality counseling (N=1,010) 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 fontScale="90000"/>
          </a:bodyPr>
          <a:lstStyle/>
          <a:p>
            <a:pPr lvl="0"/>
            <a:r>
              <a:rPr lang="en-US" b="1" dirty="0" smtClean="0">
                <a:solidFill>
                  <a:schemeClr val="bg1"/>
                </a:solidFill>
              </a:rPr>
              <a:t>Elements of Client Assessment (First-Visit Female FP Clients)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2057400"/>
          <a:ext cx="9144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7605" y="985652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A- 5.24)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7917" y="1318161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observed first-visit family planning clients whose consultations included specific assessments and examinations (N=161) 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7812" y="5590309"/>
            <a:ext cx="1289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Medical History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895600"/>
            <a:ext cx="11192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Client History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0" name="Left Brace 9"/>
          <p:cNvSpPr/>
          <p:nvPr/>
        </p:nvSpPr>
        <p:spPr>
          <a:xfrm>
            <a:off x="1066800" y="2133600"/>
            <a:ext cx="762000" cy="2667000"/>
          </a:xfrm>
          <a:prstGeom prst="leftBrac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Left Brace 10"/>
          <p:cNvSpPr/>
          <p:nvPr/>
        </p:nvSpPr>
        <p:spPr>
          <a:xfrm>
            <a:off x="1295400" y="5181600"/>
            <a:ext cx="381000" cy="1676400"/>
          </a:xfrm>
          <a:prstGeom prst="leftBrac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Discussion of Condoms</a:t>
            </a:r>
            <a:endParaRPr lang="en-US" sz="4000" b="1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1752600"/>
          <a:ext cx="91440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4478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observed first-visit family planning clients whose consultations included specific assessments and examinations (N=161)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7620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A- 5.25)</a:t>
            </a:r>
            <a:endParaRPr lang="en-US" sz="20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rmAutofit/>
          </a:bodyPr>
          <a:lstStyle/>
          <a:p>
            <a:pPr lvl="0"/>
            <a:r>
              <a:rPr lang="en-US" b="1" dirty="0" smtClean="0">
                <a:solidFill>
                  <a:schemeClr val="bg1"/>
                </a:solidFill>
              </a:rPr>
              <a:t>Components of FP Consultations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52400" y="2057400"/>
          <a:ext cx="89916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7620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A- 5.27)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2192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Among observed and interviewed female family planning clients who received oral contraceptive pills or </a:t>
            </a:r>
            <a:r>
              <a:rPr lang="en-US" i="1" dirty="0" err="1" smtClean="0">
                <a:solidFill>
                  <a:schemeClr val="bg1"/>
                </a:solidFill>
              </a:rPr>
              <a:t>injectables</a:t>
            </a:r>
            <a:r>
              <a:rPr lang="en-US" i="1" dirty="0" smtClean="0">
                <a:solidFill>
                  <a:schemeClr val="bg1"/>
                </a:solidFill>
              </a:rPr>
              <a:t>, percentage who were being told essential information about the method (N=926) 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2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Progestin-only </a:t>
            </a:r>
            <a:r>
              <a:rPr lang="en-US" dirty="0" err="1" smtClean="0">
                <a:solidFill>
                  <a:schemeClr val="bg1"/>
                </a:solidFill>
              </a:rPr>
              <a:t>injectables</a:t>
            </a:r>
            <a:r>
              <a:rPr lang="en-US" dirty="0" smtClean="0">
                <a:solidFill>
                  <a:schemeClr val="bg1"/>
                </a:solidFill>
              </a:rPr>
              <a:t>:		77%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Combined Oral Contraceptives:	11%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Progestin-only pills:				4%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No method:					3%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Condoms:					2%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IUCD						2%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Implant						2%</a:t>
            </a: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b="1" dirty="0" smtClean="0">
                <a:solidFill>
                  <a:schemeClr val="bg1"/>
                </a:solidFill>
              </a:rPr>
              <a:t>Method Received and/or Prescribed</a:t>
            </a:r>
            <a:br>
              <a:rPr lang="en-US" sz="4000" b="1" dirty="0" smtClean="0">
                <a:solidFill>
                  <a:schemeClr val="bg1"/>
                </a:solidFill>
              </a:rPr>
            </a:br>
            <a:endParaRPr lang="en-US" sz="2400" dirty="0" smtClean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85800"/>
            <a:ext cx="9144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(Table A- 5.22) </a:t>
            </a:r>
          </a:p>
          <a:p>
            <a:pPr algn="ctr"/>
            <a:endParaRPr lang="en-US" sz="2000" dirty="0" smtClean="0">
              <a:solidFill>
                <a:schemeClr val="bg1"/>
              </a:solidFill>
            </a:endParaRPr>
          </a:p>
          <a:p>
            <a:pPr algn="ctr"/>
            <a:r>
              <a:rPr lang="en-US" i="1" dirty="0" smtClean="0">
                <a:solidFill>
                  <a:schemeClr val="bg1"/>
                </a:solidFill>
              </a:rPr>
              <a:t>Among observed and interviewed FP clients (N=1,010)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9"/>
          <p:cNvSpPr txBox="1">
            <a:spLocks noChangeArrowheads="1"/>
          </p:cNvSpPr>
          <p:nvPr/>
        </p:nvSpPr>
        <p:spPr bwMode="auto">
          <a:xfrm>
            <a:off x="0" y="1524000"/>
            <a:ext cx="5486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of currently married women age 15-49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954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Use of Family Planning Methods among Currently Married Women (KDHS 2008-09)</a:t>
            </a:r>
            <a:endParaRPr lang="en-US" sz="3600" b="1" dirty="0">
              <a:solidFill>
                <a:schemeClr val="bg1"/>
              </a:solidFill>
            </a:endParaRPr>
          </a:p>
        </p:txBody>
      </p:sp>
      <p:graphicFrame>
        <p:nvGraphicFramePr>
          <p:cNvPr id="9" name="Chart Placeholder 8"/>
          <p:cNvGraphicFramePr>
            <a:graphicFrameLocks noGrp="1"/>
          </p:cNvGraphicFramePr>
          <p:nvPr>
            <p:ph type="chart" idx="1"/>
          </p:nvPr>
        </p:nvGraphicFramePr>
        <p:xfrm>
          <a:off x="0" y="19812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25962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15% of observed and interviewed FP clients reported that the facility of choice was </a:t>
            </a:r>
            <a:r>
              <a:rPr lang="en-US" b="1" dirty="0" smtClean="0">
                <a:solidFill>
                  <a:schemeClr val="bg1"/>
                </a:solidFill>
              </a:rPr>
              <a:t>NOT</a:t>
            </a:r>
            <a:r>
              <a:rPr lang="en-US" dirty="0" smtClean="0">
                <a:solidFill>
                  <a:schemeClr val="bg1"/>
                </a:solidFill>
              </a:rPr>
              <a:t> the one closest to their home.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They chose a different facility because the nearest facility: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Was more expensive (24%)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Has a bad reputation (15%)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Don’t like the personnel (12%)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Inconvenient operating hours (10%)</a:t>
            </a: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b="1" dirty="0" smtClean="0">
                <a:solidFill>
                  <a:schemeClr val="bg1"/>
                </a:solidFill>
              </a:rPr>
              <a:t>Choice of Facility</a:t>
            </a:r>
            <a:endParaRPr lang="en-US" sz="2400" dirty="0" smtClean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8382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(Table A-5.30)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Key Findings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715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b="1" dirty="0" smtClean="0">
                <a:solidFill>
                  <a:schemeClr val="bg1"/>
                </a:solidFill>
              </a:rPr>
              <a:t>Availability:</a:t>
            </a:r>
          </a:p>
          <a:p>
            <a:pPr lvl="1"/>
            <a:r>
              <a:rPr lang="en-US" sz="3200" b="1" dirty="0" smtClean="0">
                <a:solidFill>
                  <a:schemeClr val="bg1"/>
                </a:solidFill>
              </a:rPr>
              <a:t>89%</a:t>
            </a:r>
            <a:r>
              <a:rPr lang="en-US" sz="3200" dirty="0" smtClean="0">
                <a:solidFill>
                  <a:schemeClr val="bg1"/>
                </a:solidFill>
              </a:rPr>
              <a:t> of facilities offer </a:t>
            </a:r>
            <a:r>
              <a:rPr lang="en-US" sz="3200" b="1" dirty="0" smtClean="0">
                <a:solidFill>
                  <a:schemeClr val="bg1"/>
                </a:solidFill>
              </a:rPr>
              <a:t>temporary method </a:t>
            </a:r>
            <a:r>
              <a:rPr lang="en-US" sz="3200" dirty="0" smtClean="0">
                <a:solidFill>
                  <a:schemeClr val="bg1"/>
                </a:solidFill>
              </a:rPr>
              <a:t>of FP; </a:t>
            </a:r>
            <a:r>
              <a:rPr lang="en-US" sz="3200" b="1" dirty="0" smtClean="0">
                <a:solidFill>
                  <a:schemeClr val="bg1"/>
                </a:solidFill>
              </a:rPr>
              <a:t>26%</a:t>
            </a:r>
            <a:r>
              <a:rPr lang="en-US" sz="3200" dirty="0" smtClean="0">
                <a:solidFill>
                  <a:schemeClr val="bg1"/>
                </a:solidFill>
              </a:rPr>
              <a:t> offer </a:t>
            </a:r>
            <a:r>
              <a:rPr lang="en-US" sz="3200" b="1" dirty="0" smtClean="0">
                <a:solidFill>
                  <a:schemeClr val="bg1"/>
                </a:solidFill>
              </a:rPr>
              <a:t>male or female </a:t>
            </a:r>
            <a:r>
              <a:rPr lang="en-US" sz="3200" b="1" dirty="0" err="1" smtClean="0">
                <a:solidFill>
                  <a:schemeClr val="bg1"/>
                </a:solidFill>
              </a:rPr>
              <a:t>sterilisation</a:t>
            </a:r>
            <a:endParaRPr lang="en-US" sz="3200" b="1" dirty="0" smtClean="0">
              <a:solidFill>
                <a:schemeClr val="bg1"/>
              </a:solidFill>
            </a:endParaRPr>
          </a:p>
          <a:p>
            <a:pPr lvl="1"/>
            <a:r>
              <a:rPr lang="en-US" sz="3200" b="1" dirty="0" smtClean="0">
                <a:solidFill>
                  <a:schemeClr val="bg1"/>
                </a:solidFill>
              </a:rPr>
              <a:t>Most</a:t>
            </a:r>
            <a:r>
              <a:rPr lang="en-US" sz="3200" dirty="0" smtClean="0">
                <a:solidFill>
                  <a:schemeClr val="bg1"/>
                </a:solidFill>
              </a:rPr>
              <a:t> FP services are </a:t>
            </a:r>
            <a:r>
              <a:rPr lang="en-US" sz="3200" b="1" dirty="0" smtClean="0">
                <a:solidFill>
                  <a:schemeClr val="bg1"/>
                </a:solidFill>
              </a:rPr>
              <a:t>available 5 or more days </a:t>
            </a:r>
            <a:r>
              <a:rPr lang="en-US" sz="3200" dirty="0" smtClean="0">
                <a:solidFill>
                  <a:schemeClr val="bg1"/>
                </a:solidFill>
              </a:rPr>
              <a:t>a week.</a:t>
            </a:r>
          </a:p>
          <a:p>
            <a:pPr lvl="1"/>
            <a:r>
              <a:rPr lang="en-US" sz="3200" b="1" dirty="0" smtClean="0">
                <a:solidFill>
                  <a:schemeClr val="bg1"/>
                </a:solidFill>
              </a:rPr>
              <a:t>Progestin-only </a:t>
            </a:r>
            <a:r>
              <a:rPr lang="en-US" sz="3200" b="1" dirty="0" err="1" smtClean="0">
                <a:solidFill>
                  <a:schemeClr val="bg1"/>
                </a:solidFill>
              </a:rPr>
              <a:t>injectables</a:t>
            </a:r>
            <a:r>
              <a:rPr lang="en-US" sz="3200" b="1" dirty="0" smtClean="0">
                <a:solidFill>
                  <a:schemeClr val="bg1"/>
                </a:solidFill>
              </a:rPr>
              <a:t>, male condoms, and oral contraceptive pills </a:t>
            </a:r>
            <a:r>
              <a:rPr lang="en-US" sz="3200" dirty="0" smtClean="0">
                <a:solidFill>
                  <a:schemeClr val="bg1"/>
                </a:solidFill>
              </a:rPr>
              <a:t>are the most readily available methods.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Key Findings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solidFill>
                  <a:schemeClr val="bg1"/>
                </a:solidFill>
              </a:rPr>
              <a:t>Quality:</a:t>
            </a:r>
          </a:p>
          <a:p>
            <a:pPr lvl="1">
              <a:lnSpc>
                <a:spcPct val="90000"/>
              </a:lnSpc>
            </a:pPr>
            <a:r>
              <a:rPr lang="en-US" b="1" dirty="0" smtClean="0">
                <a:solidFill>
                  <a:schemeClr val="bg1"/>
                </a:solidFill>
              </a:rPr>
              <a:t>Most</a:t>
            </a:r>
            <a:r>
              <a:rPr lang="en-US" dirty="0" smtClean="0">
                <a:solidFill>
                  <a:schemeClr val="bg1"/>
                </a:solidFill>
              </a:rPr>
              <a:t> facilities offer </a:t>
            </a:r>
            <a:r>
              <a:rPr lang="en-US" b="1" dirty="0" smtClean="0">
                <a:solidFill>
                  <a:schemeClr val="bg1"/>
                </a:solidFill>
              </a:rPr>
              <a:t>privacy and have visual aids </a:t>
            </a:r>
            <a:r>
              <a:rPr lang="en-US" dirty="0" smtClean="0">
                <a:solidFill>
                  <a:schemeClr val="bg1"/>
                </a:solidFill>
              </a:rPr>
              <a:t>for </a:t>
            </a:r>
            <a:r>
              <a:rPr lang="en-US" dirty="0" err="1" smtClean="0">
                <a:solidFill>
                  <a:schemeClr val="bg1"/>
                </a:solidFill>
              </a:rPr>
              <a:t>counselling</a:t>
            </a:r>
            <a:r>
              <a:rPr lang="en-US" dirty="0" smtClean="0">
                <a:solidFill>
                  <a:schemeClr val="bg1"/>
                </a:solidFill>
              </a:rPr>
              <a:t>; but </a:t>
            </a:r>
            <a:r>
              <a:rPr lang="en-US" b="1" dirty="0" smtClean="0">
                <a:solidFill>
                  <a:schemeClr val="bg1"/>
                </a:solidFill>
              </a:rPr>
              <a:t>visual aids are not frequently used</a:t>
            </a:r>
            <a:r>
              <a:rPr lang="en-US" smtClean="0">
                <a:solidFill>
                  <a:schemeClr val="bg1"/>
                </a:solidFill>
              </a:rPr>
              <a:t>. </a:t>
            </a:r>
            <a:endParaRPr lang="en-US" dirty="0" smtClean="0">
              <a:solidFill>
                <a:schemeClr val="bg1"/>
              </a:solidFill>
            </a:endParaRPr>
          </a:p>
          <a:p>
            <a:pPr lvl="1">
              <a:lnSpc>
                <a:spcPct val="90000"/>
              </a:lnSpc>
            </a:pPr>
            <a:endParaRPr lang="en-US" dirty="0" smtClean="0">
              <a:solidFill>
                <a:schemeClr val="bg1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US" b="1" dirty="0" smtClean="0">
                <a:solidFill>
                  <a:schemeClr val="bg1"/>
                </a:solidFill>
              </a:rPr>
              <a:t>79%</a:t>
            </a:r>
            <a:r>
              <a:rPr lang="en-US" dirty="0" smtClean="0">
                <a:solidFill>
                  <a:schemeClr val="bg1"/>
                </a:solidFill>
              </a:rPr>
              <a:t> of FP facilities have </a:t>
            </a:r>
            <a:r>
              <a:rPr lang="en-US" b="1" dirty="0" smtClean="0">
                <a:solidFill>
                  <a:schemeClr val="bg1"/>
                </a:solidFill>
              </a:rPr>
              <a:t>running water; 55% </a:t>
            </a:r>
            <a:r>
              <a:rPr lang="en-US" dirty="0" smtClean="0">
                <a:solidFill>
                  <a:schemeClr val="bg1"/>
                </a:solidFill>
              </a:rPr>
              <a:t>have </a:t>
            </a:r>
            <a:r>
              <a:rPr lang="en-US" b="1" dirty="0" smtClean="0">
                <a:solidFill>
                  <a:schemeClr val="bg1"/>
                </a:solidFill>
              </a:rPr>
              <a:t>all items for infection control</a:t>
            </a:r>
          </a:p>
          <a:p>
            <a:pPr lvl="1">
              <a:lnSpc>
                <a:spcPct val="90000"/>
              </a:lnSpc>
            </a:pPr>
            <a:endParaRPr lang="en-US" dirty="0" smtClean="0">
              <a:solidFill>
                <a:schemeClr val="bg1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US" dirty="0" smtClean="0">
                <a:solidFill>
                  <a:schemeClr val="bg1"/>
                </a:solidFill>
              </a:rPr>
              <a:t>Providers in </a:t>
            </a:r>
            <a:r>
              <a:rPr lang="en-US" b="1" dirty="0" smtClean="0">
                <a:solidFill>
                  <a:schemeClr val="bg1"/>
                </a:solidFill>
              </a:rPr>
              <a:t>83%</a:t>
            </a:r>
            <a:r>
              <a:rPr lang="en-US" dirty="0" smtClean="0">
                <a:solidFill>
                  <a:schemeClr val="bg1"/>
                </a:solidFill>
              </a:rPr>
              <a:t> of FP facilities </a:t>
            </a:r>
            <a:r>
              <a:rPr lang="en-US" b="1" dirty="0" smtClean="0">
                <a:solidFill>
                  <a:schemeClr val="bg1"/>
                </a:solidFill>
              </a:rPr>
              <a:t>routinely treat STIs</a:t>
            </a:r>
            <a:r>
              <a:rPr lang="en-US" dirty="0" smtClean="0">
                <a:solidFill>
                  <a:schemeClr val="bg1"/>
                </a:solidFill>
              </a:rPr>
              <a:t> and </a:t>
            </a:r>
            <a:r>
              <a:rPr lang="en-US" b="1" dirty="0" smtClean="0">
                <a:solidFill>
                  <a:schemeClr val="bg1"/>
                </a:solidFill>
              </a:rPr>
              <a:t>43% </a:t>
            </a:r>
            <a:r>
              <a:rPr lang="en-US" dirty="0" smtClean="0">
                <a:solidFill>
                  <a:schemeClr val="bg1"/>
                </a:solidFill>
              </a:rPr>
              <a:t>of these facilities had </a:t>
            </a:r>
            <a:r>
              <a:rPr lang="en-US" b="1" dirty="0" smtClean="0">
                <a:solidFill>
                  <a:schemeClr val="bg1"/>
                </a:solidFill>
              </a:rPr>
              <a:t>medicines to treat all four common STIs.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How Does Kenya Compare? (KDHS 2008-09)</a:t>
            </a:r>
          </a:p>
        </p:txBody>
      </p:sp>
      <p:graphicFrame>
        <p:nvGraphicFramePr>
          <p:cNvPr id="7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47700" y="1219200"/>
          <a:ext cx="78867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AutoShape 6"/>
          <p:cNvSpPr>
            <a:spLocks noChangeArrowheads="1"/>
          </p:cNvSpPr>
          <p:nvPr/>
        </p:nvSpPr>
        <p:spPr bwMode="auto">
          <a:xfrm>
            <a:off x="6248400" y="2514600"/>
            <a:ext cx="838200" cy="381000"/>
          </a:xfrm>
          <a:prstGeom prst="leftArrow">
            <a:avLst>
              <a:gd name="adj1" fmla="val 50000"/>
              <a:gd name="adj2" fmla="val 70459"/>
            </a:avLst>
          </a:prstGeom>
          <a:solidFill>
            <a:schemeClr val="accent1">
              <a:lumMod val="75000"/>
            </a:schemeClr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101" name="Text Box 7"/>
          <p:cNvSpPr txBox="1">
            <a:spLocks noChangeArrowheads="1"/>
          </p:cNvSpPr>
          <p:nvPr/>
        </p:nvSpPr>
        <p:spPr bwMode="auto">
          <a:xfrm>
            <a:off x="5410200" y="5486400"/>
            <a:ext cx="3276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of currently married women who are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using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any modern method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6"/>
          <p:cNvSpPr>
            <a:spLocks/>
          </p:cNvSpPr>
          <p:nvPr/>
        </p:nvSpPr>
        <p:spPr bwMode="auto">
          <a:xfrm>
            <a:off x="1714500" y="552450"/>
            <a:ext cx="2454275" cy="5192844"/>
          </a:xfrm>
          <a:custGeom>
            <a:avLst/>
            <a:gdLst/>
            <a:ahLst/>
            <a:cxnLst>
              <a:cxn ang="0">
                <a:pos x="101" y="109"/>
              </a:cxn>
              <a:cxn ang="0">
                <a:pos x="139" y="76"/>
              </a:cxn>
              <a:cxn ang="0">
                <a:pos x="185" y="39"/>
              </a:cxn>
              <a:cxn ang="0">
                <a:pos x="216" y="2"/>
              </a:cxn>
              <a:cxn ang="0">
                <a:pos x="254" y="4"/>
              </a:cxn>
              <a:cxn ang="0">
                <a:pos x="308" y="21"/>
              </a:cxn>
              <a:cxn ang="0">
                <a:pos x="305" y="58"/>
              </a:cxn>
              <a:cxn ang="0">
                <a:pos x="344" y="168"/>
              </a:cxn>
              <a:cxn ang="0">
                <a:pos x="453" y="487"/>
              </a:cxn>
              <a:cxn ang="0">
                <a:pos x="497" y="569"/>
              </a:cxn>
              <a:cxn ang="0">
                <a:pos x="547" y="593"/>
              </a:cxn>
              <a:cxn ang="0">
                <a:pos x="573" y="637"/>
              </a:cxn>
              <a:cxn ang="0">
                <a:pos x="591" y="660"/>
              </a:cxn>
              <a:cxn ang="0">
                <a:pos x="645" y="661"/>
              </a:cxn>
              <a:cxn ang="0">
                <a:pos x="681" y="759"/>
              </a:cxn>
              <a:cxn ang="0">
                <a:pos x="603" y="811"/>
              </a:cxn>
              <a:cxn ang="0">
                <a:pos x="558" y="796"/>
              </a:cxn>
              <a:cxn ang="0">
                <a:pos x="480" y="811"/>
              </a:cxn>
              <a:cxn ang="0">
                <a:pos x="564" y="879"/>
              </a:cxn>
              <a:cxn ang="0">
                <a:pos x="513" y="917"/>
              </a:cxn>
              <a:cxn ang="0">
                <a:pos x="485" y="959"/>
              </a:cxn>
              <a:cxn ang="0">
                <a:pos x="470" y="932"/>
              </a:cxn>
              <a:cxn ang="0">
                <a:pos x="429" y="904"/>
              </a:cxn>
              <a:cxn ang="0">
                <a:pos x="372" y="929"/>
              </a:cxn>
              <a:cxn ang="0">
                <a:pos x="421" y="1014"/>
              </a:cxn>
              <a:cxn ang="0">
                <a:pos x="426" y="1056"/>
              </a:cxn>
              <a:cxn ang="0">
                <a:pos x="418" y="1120"/>
              </a:cxn>
              <a:cxn ang="0">
                <a:pos x="482" y="1147"/>
              </a:cxn>
              <a:cxn ang="0">
                <a:pos x="513" y="1187"/>
              </a:cxn>
              <a:cxn ang="0">
                <a:pos x="550" y="1241"/>
              </a:cxn>
              <a:cxn ang="0">
                <a:pos x="652" y="1360"/>
              </a:cxn>
              <a:cxn ang="0">
                <a:pos x="656" y="1381"/>
              </a:cxn>
              <a:cxn ang="0">
                <a:pos x="622" y="1443"/>
              </a:cxn>
              <a:cxn ang="0">
                <a:pos x="576" y="1398"/>
              </a:cxn>
              <a:cxn ang="0">
                <a:pos x="362" y="1279"/>
              </a:cxn>
              <a:cxn ang="0">
                <a:pos x="120" y="1145"/>
              </a:cxn>
              <a:cxn ang="0">
                <a:pos x="99" y="1078"/>
              </a:cxn>
              <a:cxn ang="0">
                <a:pos x="180" y="1042"/>
              </a:cxn>
              <a:cxn ang="0">
                <a:pos x="192" y="938"/>
              </a:cxn>
              <a:cxn ang="0">
                <a:pos x="222" y="943"/>
              </a:cxn>
              <a:cxn ang="0">
                <a:pos x="126" y="913"/>
              </a:cxn>
              <a:cxn ang="0">
                <a:pos x="152" y="840"/>
              </a:cxn>
              <a:cxn ang="0">
                <a:pos x="143" y="815"/>
              </a:cxn>
              <a:cxn ang="0">
                <a:pos x="196" y="788"/>
              </a:cxn>
              <a:cxn ang="0">
                <a:pos x="150" y="770"/>
              </a:cxn>
              <a:cxn ang="0">
                <a:pos x="101" y="736"/>
              </a:cxn>
              <a:cxn ang="0">
                <a:pos x="128" y="708"/>
              </a:cxn>
              <a:cxn ang="0">
                <a:pos x="135" y="688"/>
              </a:cxn>
              <a:cxn ang="0">
                <a:pos x="148" y="654"/>
              </a:cxn>
              <a:cxn ang="0">
                <a:pos x="169" y="595"/>
              </a:cxn>
              <a:cxn ang="0">
                <a:pos x="148" y="509"/>
              </a:cxn>
              <a:cxn ang="0">
                <a:pos x="126" y="434"/>
              </a:cxn>
              <a:cxn ang="0">
                <a:pos x="95" y="396"/>
              </a:cxn>
              <a:cxn ang="0">
                <a:pos x="68" y="329"/>
              </a:cxn>
              <a:cxn ang="0">
                <a:pos x="61" y="285"/>
              </a:cxn>
              <a:cxn ang="0">
                <a:pos x="9" y="209"/>
              </a:cxn>
              <a:cxn ang="0">
                <a:pos x="67" y="140"/>
              </a:cxn>
            </a:cxnLst>
            <a:rect l="0" t="0" r="r" b="b"/>
            <a:pathLst>
              <a:path w="682" h="1443">
                <a:moveTo>
                  <a:pt x="67" y="140"/>
                </a:moveTo>
                <a:lnTo>
                  <a:pt x="67" y="138"/>
                </a:lnTo>
                <a:lnTo>
                  <a:pt x="76" y="130"/>
                </a:lnTo>
                <a:lnTo>
                  <a:pt x="87" y="122"/>
                </a:lnTo>
                <a:lnTo>
                  <a:pt x="92" y="115"/>
                </a:lnTo>
                <a:lnTo>
                  <a:pt x="101" y="109"/>
                </a:lnTo>
                <a:lnTo>
                  <a:pt x="106" y="104"/>
                </a:lnTo>
                <a:lnTo>
                  <a:pt x="111" y="99"/>
                </a:lnTo>
                <a:lnTo>
                  <a:pt x="120" y="94"/>
                </a:lnTo>
                <a:lnTo>
                  <a:pt x="125" y="88"/>
                </a:lnTo>
                <a:lnTo>
                  <a:pt x="133" y="81"/>
                </a:lnTo>
                <a:lnTo>
                  <a:pt x="139" y="76"/>
                </a:lnTo>
                <a:lnTo>
                  <a:pt x="144" y="72"/>
                </a:lnTo>
                <a:lnTo>
                  <a:pt x="152" y="65"/>
                </a:lnTo>
                <a:lnTo>
                  <a:pt x="163" y="57"/>
                </a:lnTo>
                <a:lnTo>
                  <a:pt x="170" y="51"/>
                </a:lnTo>
                <a:lnTo>
                  <a:pt x="175" y="46"/>
                </a:lnTo>
                <a:lnTo>
                  <a:pt x="185" y="39"/>
                </a:lnTo>
                <a:lnTo>
                  <a:pt x="190" y="34"/>
                </a:lnTo>
                <a:lnTo>
                  <a:pt x="196" y="25"/>
                </a:lnTo>
                <a:lnTo>
                  <a:pt x="204" y="15"/>
                </a:lnTo>
                <a:lnTo>
                  <a:pt x="214" y="2"/>
                </a:lnTo>
                <a:lnTo>
                  <a:pt x="216" y="0"/>
                </a:lnTo>
                <a:lnTo>
                  <a:pt x="216" y="2"/>
                </a:lnTo>
                <a:lnTo>
                  <a:pt x="220" y="12"/>
                </a:lnTo>
                <a:lnTo>
                  <a:pt x="225" y="16"/>
                </a:lnTo>
                <a:lnTo>
                  <a:pt x="229" y="16"/>
                </a:lnTo>
                <a:lnTo>
                  <a:pt x="239" y="9"/>
                </a:lnTo>
                <a:lnTo>
                  <a:pt x="245" y="4"/>
                </a:lnTo>
                <a:lnTo>
                  <a:pt x="254" y="4"/>
                </a:lnTo>
                <a:lnTo>
                  <a:pt x="259" y="4"/>
                </a:lnTo>
                <a:lnTo>
                  <a:pt x="291" y="15"/>
                </a:lnTo>
                <a:lnTo>
                  <a:pt x="297" y="19"/>
                </a:lnTo>
                <a:lnTo>
                  <a:pt x="299" y="20"/>
                </a:lnTo>
                <a:lnTo>
                  <a:pt x="303" y="21"/>
                </a:lnTo>
                <a:lnTo>
                  <a:pt x="308" y="21"/>
                </a:lnTo>
                <a:lnTo>
                  <a:pt x="303" y="31"/>
                </a:lnTo>
                <a:lnTo>
                  <a:pt x="303" y="36"/>
                </a:lnTo>
                <a:lnTo>
                  <a:pt x="305" y="42"/>
                </a:lnTo>
                <a:lnTo>
                  <a:pt x="309" y="47"/>
                </a:lnTo>
                <a:lnTo>
                  <a:pt x="308" y="53"/>
                </a:lnTo>
                <a:lnTo>
                  <a:pt x="305" y="58"/>
                </a:lnTo>
                <a:lnTo>
                  <a:pt x="301" y="62"/>
                </a:lnTo>
                <a:lnTo>
                  <a:pt x="299" y="110"/>
                </a:lnTo>
                <a:lnTo>
                  <a:pt x="324" y="136"/>
                </a:lnTo>
                <a:lnTo>
                  <a:pt x="327" y="138"/>
                </a:lnTo>
                <a:lnTo>
                  <a:pt x="328" y="156"/>
                </a:lnTo>
                <a:lnTo>
                  <a:pt x="344" y="168"/>
                </a:lnTo>
                <a:lnTo>
                  <a:pt x="344" y="189"/>
                </a:lnTo>
                <a:lnTo>
                  <a:pt x="344" y="204"/>
                </a:lnTo>
                <a:lnTo>
                  <a:pt x="344" y="260"/>
                </a:lnTo>
                <a:lnTo>
                  <a:pt x="343" y="275"/>
                </a:lnTo>
                <a:lnTo>
                  <a:pt x="344" y="370"/>
                </a:lnTo>
                <a:lnTo>
                  <a:pt x="453" y="487"/>
                </a:lnTo>
                <a:lnTo>
                  <a:pt x="460" y="487"/>
                </a:lnTo>
                <a:lnTo>
                  <a:pt x="463" y="497"/>
                </a:lnTo>
                <a:lnTo>
                  <a:pt x="475" y="531"/>
                </a:lnTo>
                <a:lnTo>
                  <a:pt x="487" y="540"/>
                </a:lnTo>
                <a:lnTo>
                  <a:pt x="491" y="554"/>
                </a:lnTo>
                <a:lnTo>
                  <a:pt x="497" y="569"/>
                </a:lnTo>
                <a:lnTo>
                  <a:pt x="510" y="573"/>
                </a:lnTo>
                <a:lnTo>
                  <a:pt x="519" y="574"/>
                </a:lnTo>
                <a:lnTo>
                  <a:pt x="528" y="575"/>
                </a:lnTo>
                <a:lnTo>
                  <a:pt x="532" y="577"/>
                </a:lnTo>
                <a:lnTo>
                  <a:pt x="544" y="589"/>
                </a:lnTo>
                <a:lnTo>
                  <a:pt x="547" y="593"/>
                </a:lnTo>
                <a:lnTo>
                  <a:pt x="566" y="615"/>
                </a:lnTo>
                <a:lnTo>
                  <a:pt x="566" y="619"/>
                </a:lnTo>
                <a:lnTo>
                  <a:pt x="568" y="626"/>
                </a:lnTo>
                <a:lnTo>
                  <a:pt x="569" y="630"/>
                </a:lnTo>
                <a:lnTo>
                  <a:pt x="570" y="633"/>
                </a:lnTo>
                <a:lnTo>
                  <a:pt x="573" y="637"/>
                </a:lnTo>
                <a:lnTo>
                  <a:pt x="579" y="641"/>
                </a:lnTo>
                <a:lnTo>
                  <a:pt x="581" y="644"/>
                </a:lnTo>
                <a:lnTo>
                  <a:pt x="584" y="645"/>
                </a:lnTo>
                <a:lnTo>
                  <a:pt x="585" y="649"/>
                </a:lnTo>
                <a:lnTo>
                  <a:pt x="589" y="657"/>
                </a:lnTo>
                <a:lnTo>
                  <a:pt x="591" y="660"/>
                </a:lnTo>
                <a:lnTo>
                  <a:pt x="592" y="664"/>
                </a:lnTo>
                <a:lnTo>
                  <a:pt x="596" y="675"/>
                </a:lnTo>
                <a:lnTo>
                  <a:pt x="600" y="675"/>
                </a:lnTo>
                <a:lnTo>
                  <a:pt x="625" y="669"/>
                </a:lnTo>
                <a:lnTo>
                  <a:pt x="629" y="667"/>
                </a:lnTo>
                <a:lnTo>
                  <a:pt x="645" y="661"/>
                </a:lnTo>
                <a:lnTo>
                  <a:pt x="660" y="675"/>
                </a:lnTo>
                <a:lnTo>
                  <a:pt x="662" y="702"/>
                </a:lnTo>
                <a:lnTo>
                  <a:pt x="678" y="720"/>
                </a:lnTo>
                <a:lnTo>
                  <a:pt x="679" y="732"/>
                </a:lnTo>
                <a:lnTo>
                  <a:pt x="679" y="739"/>
                </a:lnTo>
                <a:lnTo>
                  <a:pt x="681" y="759"/>
                </a:lnTo>
                <a:lnTo>
                  <a:pt x="681" y="773"/>
                </a:lnTo>
                <a:lnTo>
                  <a:pt x="682" y="780"/>
                </a:lnTo>
                <a:lnTo>
                  <a:pt x="655" y="789"/>
                </a:lnTo>
                <a:lnTo>
                  <a:pt x="632" y="797"/>
                </a:lnTo>
                <a:lnTo>
                  <a:pt x="607" y="810"/>
                </a:lnTo>
                <a:lnTo>
                  <a:pt x="603" y="811"/>
                </a:lnTo>
                <a:lnTo>
                  <a:pt x="592" y="815"/>
                </a:lnTo>
                <a:lnTo>
                  <a:pt x="572" y="814"/>
                </a:lnTo>
                <a:lnTo>
                  <a:pt x="569" y="814"/>
                </a:lnTo>
                <a:lnTo>
                  <a:pt x="562" y="808"/>
                </a:lnTo>
                <a:lnTo>
                  <a:pt x="562" y="803"/>
                </a:lnTo>
                <a:lnTo>
                  <a:pt x="558" y="796"/>
                </a:lnTo>
                <a:lnTo>
                  <a:pt x="553" y="789"/>
                </a:lnTo>
                <a:lnTo>
                  <a:pt x="546" y="784"/>
                </a:lnTo>
                <a:lnTo>
                  <a:pt x="521" y="780"/>
                </a:lnTo>
                <a:lnTo>
                  <a:pt x="517" y="780"/>
                </a:lnTo>
                <a:lnTo>
                  <a:pt x="497" y="785"/>
                </a:lnTo>
                <a:lnTo>
                  <a:pt x="480" y="811"/>
                </a:lnTo>
                <a:lnTo>
                  <a:pt x="502" y="816"/>
                </a:lnTo>
                <a:lnTo>
                  <a:pt x="536" y="821"/>
                </a:lnTo>
                <a:lnTo>
                  <a:pt x="562" y="823"/>
                </a:lnTo>
                <a:lnTo>
                  <a:pt x="570" y="855"/>
                </a:lnTo>
                <a:lnTo>
                  <a:pt x="569" y="860"/>
                </a:lnTo>
                <a:lnTo>
                  <a:pt x="564" y="879"/>
                </a:lnTo>
                <a:lnTo>
                  <a:pt x="547" y="895"/>
                </a:lnTo>
                <a:lnTo>
                  <a:pt x="543" y="898"/>
                </a:lnTo>
                <a:lnTo>
                  <a:pt x="536" y="902"/>
                </a:lnTo>
                <a:lnTo>
                  <a:pt x="532" y="904"/>
                </a:lnTo>
                <a:lnTo>
                  <a:pt x="519" y="908"/>
                </a:lnTo>
                <a:lnTo>
                  <a:pt x="513" y="917"/>
                </a:lnTo>
                <a:lnTo>
                  <a:pt x="509" y="940"/>
                </a:lnTo>
                <a:lnTo>
                  <a:pt x="509" y="946"/>
                </a:lnTo>
                <a:lnTo>
                  <a:pt x="508" y="950"/>
                </a:lnTo>
                <a:lnTo>
                  <a:pt x="498" y="961"/>
                </a:lnTo>
                <a:lnTo>
                  <a:pt x="489" y="962"/>
                </a:lnTo>
                <a:lnTo>
                  <a:pt x="485" y="959"/>
                </a:lnTo>
                <a:lnTo>
                  <a:pt x="482" y="957"/>
                </a:lnTo>
                <a:lnTo>
                  <a:pt x="476" y="951"/>
                </a:lnTo>
                <a:lnTo>
                  <a:pt x="476" y="946"/>
                </a:lnTo>
                <a:lnTo>
                  <a:pt x="479" y="942"/>
                </a:lnTo>
                <a:lnTo>
                  <a:pt x="480" y="936"/>
                </a:lnTo>
                <a:lnTo>
                  <a:pt x="470" y="932"/>
                </a:lnTo>
                <a:lnTo>
                  <a:pt x="446" y="938"/>
                </a:lnTo>
                <a:lnTo>
                  <a:pt x="434" y="936"/>
                </a:lnTo>
                <a:lnTo>
                  <a:pt x="427" y="929"/>
                </a:lnTo>
                <a:lnTo>
                  <a:pt x="426" y="924"/>
                </a:lnTo>
                <a:lnTo>
                  <a:pt x="436" y="910"/>
                </a:lnTo>
                <a:lnTo>
                  <a:pt x="429" y="904"/>
                </a:lnTo>
                <a:lnTo>
                  <a:pt x="415" y="891"/>
                </a:lnTo>
                <a:lnTo>
                  <a:pt x="392" y="901"/>
                </a:lnTo>
                <a:lnTo>
                  <a:pt x="381" y="910"/>
                </a:lnTo>
                <a:lnTo>
                  <a:pt x="378" y="915"/>
                </a:lnTo>
                <a:lnTo>
                  <a:pt x="373" y="924"/>
                </a:lnTo>
                <a:lnTo>
                  <a:pt x="372" y="929"/>
                </a:lnTo>
                <a:lnTo>
                  <a:pt x="369" y="953"/>
                </a:lnTo>
                <a:lnTo>
                  <a:pt x="369" y="957"/>
                </a:lnTo>
                <a:lnTo>
                  <a:pt x="373" y="965"/>
                </a:lnTo>
                <a:lnTo>
                  <a:pt x="380" y="977"/>
                </a:lnTo>
                <a:lnTo>
                  <a:pt x="400" y="992"/>
                </a:lnTo>
                <a:lnTo>
                  <a:pt x="421" y="1014"/>
                </a:lnTo>
                <a:lnTo>
                  <a:pt x="422" y="1021"/>
                </a:lnTo>
                <a:lnTo>
                  <a:pt x="425" y="1037"/>
                </a:lnTo>
                <a:lnTo>
                  <a:pt x="422" y="1041"/>
                </a:lnTo>
                <a:lnTo>
                  <a:pt x="423" y="1045"/>
                </a:lnTo>
                <a:lnTo>
                  <a:pt x="425" y="1052"/>
                </a:lnTo>
                <a:lnTo>
                  <a:pt x="426" y="1056"/>
                </a:lnTo>
                <a:lnTo>
                  <a:pt x="430" y="1068"/>
                </a:lnTo>
                <a:lnTo>
                  <a:pt x="433" y="1083"/>
                </a:lnTo>
                <a:lnTo>
                  <a:pt x="434" y="1094"/>
                </a:lnTo>
                <a:lnTo>
                  <a:pt x="427" y="1097"/>
                </a:lnTo>
                <a:lnTo>
                  <a:pt x="421" y="1115"/>
                </a:lnTo>
                <a:lnTo>
                  <a:pt x="418" y="1120"/>
                </a:lnTo>
                <a:lnTo>
                  <a:pt x="434" y="1123"/>
                </a:lnTo>
                <a:lnTo>
                  <a:pt x="444" y="1126"/>
                </a:lnTo>
                <a:lnTo>
                  <a:pt x="449" y="1128"/>
                </a:lnTo>
                <a:lnTo>
                  <a:pt x="456" y="1134"/>
                </a:lnTo>
                <a:lnTo>
                  <a:pt x="472" y="1143"/>
                </a:lnTo>
                <a:lnTo>
                  <a:pt x="482" y="1147"/>
                </a:lnTo>
                <a:lnTo>
                  <a:pt x="482" y="1147"/>
                </a:lnTo>
                <a:lnTo>
                  <a:pt x="480" y="1155"/>
                </a:lnTo>
                <a:lnTo>
                  <a:pt x="490" y="1153"/>
                </a:lnTo>
                <a:lnTo>
                  <a:pt x="497" y="1162"/>
                </a:lnTo>
                <a:lnTo>
                  <a:pt x="506" y="1179"/>
                </a:lnTo>
                <a:lnTo>
                  <a:pt x="513" y="1187"/>
                </a:lnTo>
                <a:lnTo>
                  <a:pt x="525" y="1200"/>
                </a:lnTo>
                <a:lnTo>
                  <a:pt x="528" y="1214"/>
                </a:lnTo>
                <a:lnTo>
                  <a:pt x="528" y="1218"/>
                </a:lnTo>
                <a:lnTo>
                  <a:pt x="531" y="1229"/>
                </a:lnTo>
                <a:lnTo>
                  <a:pt x="535" y="1232"/>
                </a:lnTo>
                <a:lnTo>
                  <a:pt x="550" y="1241"/>
                </a:lnTo>
                <a:lnTo>
                  <a:pt x="595" y="1264"/>
                </a:lnTo>
                <a:lnTo>
                  <a:pt x="614" y="1273"/>
                </a:lnTo>
                <a:lnTo>
                  <a:pt x="617" y="1283"/>
                </a:lnTo>
                <a:lnTo>
                  <a:pt x="603" y="1304"/>
                </a:lnTo>
                <a:lnTo>
                  <a:pt x="648" y="1356"/>
                </a:lnTo>
                <a:lnTo>
                  <a:pt x="652" y="1360"/>
                </a:lnTo>
                <a:lnTo>
                  <a:pt x="655" y="1362"/>
                </a:lnTo>
                <a:lnTo>
                  <a:pt x="656" y="1368"/>
                </a:lnTo>
                <a:lnTo>
                  <a:pt x="657" y="1371"/>
                </a:lnTo>
                <a:lnTo>
                  <a:pt x="657" y="1376"/>
                </a:lnTo>
                <a:lnTo>
                  <a:pt x="657" y="1377"/>
                </a:lnTo>
                <a:lnTo>
                  <a:pt x="656" y="1381"/>
                </a:lnTo>
                <a:lnTo>
                  <a:pt x="651" y="1399"/>
                </a:lnTo>
                <a:lnTo>
                  <a:pt x="649" y="1405"/>
                </a:lnTo>
                <a:lnTo>
                  <a:pt x="645" y="1416"/>
                </a:lnTo>
                <a:lnTo>
                  <a:pt x="645" y="1421"/>
                </a:lnTo>
                <a:lnTo>
                  <a:pt x="644" y="1443"/>
                </a:lnTo>
                <a:lnTo>
                  <a:pt x="622" y="1443"/>
                </a:lnTo>
                <a:lnTo>
                  <a:pt x="622" y="1443"/>
                </a:lnTo>
                <a:lnTo>
                  <a:pt x="617" y="1421"/>
                </a:lnTo>
                <a:lnTo>
                  <a:pt x="604" y="1411"/>
                </a:lnTo>
                <a:lnTo>
                  <a:pt x="592" y="1405"/>
                </a:lnTo>
                <a:lnTo>
                  <a:pt x="588" y="1402"/>
                </a:lnTo>
                <a:lnTo>
                  <a:pt x="576" y="1398"/>
                </a:lnTo>
                <a:lnTo>
                  <a:pt x="551" y="1383"/>
                </a:lnTo>
                <a:lnTo>
                  <a:pt x="542" y="1379"/>
                </a:lnTo>
                <a:lnTo>
                  <a:pt x="538" y="1376"/>
                </a:lnTo>
                <a:lnTo>
                  <a:pt x="451" y="1328"/>
                </a:lnTo>
                <a:lnTo>
                  <a:pt x="391" y="1296"/>
                </a:lnTo>
                <a:lnTo>
                  <a:pt x="362" y="1279"/>
                </a:lnTo>
                <a:lnTo>
                  <a:pt x="342" y="1267"/>
                </a:lnTo>
                <a:lnTo>
                  <a:pt x="316" y="1254"/>
                </a:lnTo>
                <a:lnTo>
                  <a:pt x="282" y="1236"/>
                </a:lnTo>
                <a:lnTo>
                  <a:pt x="212" y="1198"/>
                </a:lnTo>
                <a:lnTo>
                  <a:pt x="120" y="1146"/>
                </a:lnTo>
                <a:lnTo>
                  <a:pt x="120" y="1145"/>
                </a:lnTo>
                <a:lnTo>
                  <a:pt x="117" y="1135"/>
                </a:lnTo>
                <a:lnTo>
                  <a:pt x="111" y="1112"/>
                </a:lnTo>
                <a:lnTo>
                  <a:pt x="105" y="1106"/>
                </a:lnTo>
                <a:lnTo>
                  <a:pt x="99" y="1096"/>
                </a:lnTo>
                <a:lnTo>
                  <a:pt x="95" y="1081"/>
                </a:lnTo>
                <a:lnTo>
                  <a:pt x="99" y="1078"/>
                </a:lnTo>
                <a:lnTo>
                  <a:pt x="109" y="1072"/>
                </a:lnTo>
                <a:lnTo>
                  <a:pt x="117" y="1074"/>
                </a:lnTo>
                <a:lnTo>
                  <a:pt x="132" y="1071"/>
                </a:lnTo>
                <a:lnTo>
                  <a:pt x="158" y="1063"/>
                </a:lnTo>
                <a:lnTo>
                  <a:pt x="166" y="1060"/>
                </a:lnTo>
                <a:lnTo>
                  <a:pt x="180" y="1042"/>
                </a:lnTo>
                <a:lnTo>
                  <a:pt x="171" y="984"/>
                </a:lnTo>
                <a:lnTo>
                  <a:pt x="169" y="980"/>
                </a:lnTo>
                <a:lnTo>
                  <a:pt x="167" y="973"/>
                </a:lnTo>
                <a:lnTo>
                  <a:pt x="175" y="947"/>
                </a:lnTo>
                <a:lnTo>
                  <a:pt x="184" y="940"/>
                </a:lnTo>
                <a:lnTo>
                  <a:pt x="192" y="938"/>
                </a:lnTo>
                <a:lnTo>
                  <a:pt x="203" y="940"/>
                </a:lnTo>
                <a:lnTo>
                  <a:pt x="207" y="946"/>
                </a:lnTo>
                <a:lnTo>
                  <a:pt x="215" y="953"/>
                </a:lnTo>
                <a:lnTo>
                  <a:pt x="220" y="954"/>
                </a:lnTo>
                <a:lnTo>
                  <a:pt x="222" y="947"/>
                </a:lnTo>
                <a:lnTo>
                  <a:pt x="222" y="943"/>
                </a:lnTo>
                <a:lnTo>
                  <a:pt x="201" y="917"/>
                </a:lnTo>
                <a:lnTo>
                  <a:pt x="184" y="915"/>
                </a:lnTo>
                <a:lnTo>
                  <a:pt x="180" y="920"/>
                </a:lnTo>
                <a:lnTo>
                  <a:pt x="177" y="921"/>
                </a:lnTo>
                <a:lnTo>
                  <a:pt x="136" y="917"/>
                </a:lnTo>
                <a:lnTo>
                  <a:pt x="126" y="913"/>
                </a:lnTo>
                <a:lnTo>
                  <a:pt x="136" y="902"/>
                </a:lnTo>
                <a:lnTo>
                  <a:pt x="139" y="900"/>
                </a:lnTo>
                <a:lnTo>
                  <a:pt x="151" y="882"/>
                </a:lnTo>
                <a:lnTo>
                  <a:pt x="156" y="870"/>
                </a:lnTo>
                <a:lnTo>
                  <a:pt x="155" y="848"/>
                </a:lnTo>
                <a:lnTo>
                  <a:pt x="152" y="840"/>
                </a:lnTo>
                <a:lnTo>
                  <a:pt x="150" y="834"/>
                </a:lnTo>
                <a:lnTo>
                  <a:pt x="146" y="831"/>
                </a:lnTo>
                <a:lnTo>
                  <a:pt x="143" y="830"/>
                </a:lnTo>
                <a:lnTo>
                  <a:pt x="139" y="826"/>
                </a:lnTo>
                <a:lnTo>
                  <a:pt x="140" y="818"/>
                </a:lnTo>
                <a:lnTo>
                  <a:pt x="143" y="815"/>
                </a:lnTo>
                <a:lnTo>
                  <a:pt x="162" y="807"/>
                </a:lnTo>
                <a:lnTo>
                  <a:pt x="175" y="806"/>
                </a:lnTo>
                <a:lnTo>
                  <a:pt x="180" y="807"/>
                </a:lnTo>
                <a:lnTo>
                  <a:pt x="185" y="803"/>
                </a:lnTo>
                <a:lnTo>
                  <a:pt x="196" y="792"/>
                </a:lnTo>
                <a:lnTo>
                  <a:pt x="196" y="788"/>
                </a:lnTo>
                <a:lnTo>
                  <a:pt x="193" y="777"/>
                </a:lnTo>
                <a:lnTo>
                  <a:pt x="186" y="767"/>
                </a:lnTo>
                <a:lnTo>
                  <a:pt x="177" y="763"/>
                </a:lnTo>
                <a:lnTo>
                  <a:pt x="167" y="763"/>
                </a:lnTo>
                <a:lnTo>
                  <a:pt x="159" y="765"/>
                </a:lnTo>
                <a:lnTo>
                  <a:pt x="150" y="770"/>
                </a:lnTo>
                <a:lnTo>
                  <a:pt x="139" y="773"/>
                </a:lnTo>
                <a:lnTo>
                  <a:pt x="131" y="773"/>
                </a:lnTo>
                <a:lnTo>
                  <a:pt x="126" y="769"/>
                </a:lnTo>
                <a:lnTo>
                  <a:pt x="126" y="763"/>
                </a:lnTo>
                <a:lnTo>
                  <a:pt x="121" y="758"/>
                </a:lnTo>
                <a:lnTo>
                  <a:pt x="101" y="736"/>
                </a:lnTo>
                <a:lnTo>
                  <a:pt x="102" y="732"/>
                </a:lnTo>
                <a:lnTo>
                  <a:pt x="95" y="729"/>
                </a:lnTo>
                <a:lnTo>
                  <a:pt x="99" y="720"/>
                </a:lnTo>
                <a:lnTo>
                  <a:pt x="114" y="709"/>
                </a:lnTo>
                <a:lnTo>
                  <a:pt x="124" y="708"/>
                </a:lnTo>
                <a:lnTo>
                  <a:pt x="128" y="708"/>
                </a:lnTo>
                <a:lnTo>
                  <a:pt x="135" y="708"/>
                </a:lnTo>
                <a:lnTo>
                  <a:pt x="136" y="705"/>
                </a:lnTo>
                <a:lnTo>
                  <a:pt x="139" y="699"/>
                </a:lnTo>
                <a:lnTo>
                  <a:pt x="139" y="695"/>
                </a:lnTo>
                <a:lnTo>
                  <a:pt x="137" y="691"/>
                </a:lnTo>
                <a:lnTo>
                  <a:pt x="135" y="688"/>
                </a:lnTo>
                <a:lnTo>
                  <a:pt x="132" y="679"/>
                </a:lnTo>
                <a:lnTo>
                  <a:pt x="133" y="678"/>
                </a:lnTo>
                <a:lnTo>
                  <a:pt x="143" y="672"/>
                </a:lnTo>
                <a:lnTo>
                  <a:pt x="144" y="667"/>
                </a:lnTo>
                <a:lnTo>
                  <a:pt x="146" y="660"/>
                </a:lnTo>
                <a:lnTo>
                  <a:pt x="148" y="654"/>
                </a:lnTo>
                <a:lnTo>
                  <a:pt x="151" y="652"/>
                </a:lnTo>
                <a:lnTo>
                  <a:pt x="154" y="650"/>
                </a:lnTo>
                <a:lnTo>
                  <a:pt x="158" y="649"/>
                </a:lnTo>
                <a:lnTo>
                  <a:pt x="161" y="646"/>
                </a:lnTo>
                <a:lnTo>
                  <a:pt x="167" y="633"/>
                </a:lnTo>
                <a:lnTo>
                  <a:pt x="169" y="595"/>
                </a:lnTo>
                <a:lnTo>
                  <a:pt x="166" y="563"/>
                </a:lnTo>
                <a:lnTo>
                  <a:pt x="158" y="540"/>
                </a:lnTo>
                <a:lnTo>
                  <a:pt x="154" y="531"/>
                </a:lnTo>
                <a:lnTo>
                  <a:pt x="148" y="517"/>
                </a:lnTo>
                <a:lnTo>
                  <a:pt x="148" y="513"/>
                </a:lnTo>
                <a:lnTo>
                  <a:pt x="148" y="509"/>
                </a:lnTo>
                <a:lnTo>
                  <a:pt x="152" y="490"/>
                </a:lnTo>
                <a:lnTo>
                  <a:pt x="141" y="477"/>
                </a:lnTo>
                <a:lnTo>
                  <a:pt x="133" y="462"/>
                </a:lnTo>
                <a:lnTo>
                  <a:pt x="132" y="460"/>
                </a:lnTo>
                <a:lnTo>
                  <a:pt x="132" y="445"/>
                </a:lnTo>
                <a:lnTo>
                  <a:pt x="126" y="434"/>
                </a:lnTo>
                <a:lnTo>
                  <a:pt x="120" y="430"/>
                </a:lnTo>
                <a:lnTo>
                  <a:pt x="114" y="433"/>
                </a:lnTo>
                <a:lnTo>
                  <a:pt x="111" y="433"/>
                </a:lnTo>
                <a:lnTo>
                  <a:pt x="99" y="420"/>
                </a:lnTo>
                <a:lnTo>
                  <a:pt x="98" y="408"/>
                </a:lnTo>
                <a:lnTo>
                  <a:pt x="95" y="396"/>
                </a:lnTo>
                <a:lnTo>
                  <a:pt x="94" y="392"/>
                </a:lnTo>
                <a:lnTo>
                  <a:pt x="91" y="389"/>
                </a:lnTo>
                <a:lnTo>
                  <a:pt x="86" y="385"/>
                </a:lnTo>
                <a:lnTo>
                  <a:pt x="76" y="369"/>
                </a:lnTo>
                <a:lnTo>
                  <a:pt x="68" y="345"/>
                </a:lnTo>
                <a:lnTo>
                  <a:pt x="68" y="329"/>
                </a:lnTo>
                <a:lnTo>
                  <a:pt x="73" y="326"/>
                </a:lnTo>
                <a:lnTo>
                  <a:pt x="76" y="322"/>
                </a:lnTo>
                <a:lnTo>
                  <a:pt x="79" y="307"/>
                </a:lnTo>
                <a:lnTo>
                  <a:pt x="79" y="298"/>
                </a:lnTo>
                <a:lnTo>
                  <a:pt x="64" y="287"/>
                </a:lnTo>
                <a:lnTo>
                  <a:pt x="61" y="285"/>
                </a:lnTo>
                <a:lnTo>
                  <a:pt x="38" y="279"/>
                </a:lnTo>
                <a:lnTo>
                  <a:pt x="31" y="268"/>
                </a:lnTo>
                <a:lnTo>
                  <a:pt x="22" y="249"/>
                </a:lnTo>
                <a:lnTo>
                  <a:pt x="16" y="226"/>
                </a:lnTo>
                <a:lnTo>
                  <a:pt x="12" y="213"/>
                </a:lnTo>
                <a:lnTo>
                  <a:pt x="9" y="209"/>
                </a:lnTo>
                <a:lnTo>
                  <a:pt x="5" y="207"/>
                </a:lnTo>
                <a:lnTo>
                  <a:pt x="0" y="204"/>
                </a:lnTo>
                <a:lnTo>
                  <a:pt x="16" y="187"/>
                </a:lnTo>
                <a:lnTo>
                  <a:pt x="64" y="141"/>
                </a:lnTo>
                <a:lnTo>
                  <a:pt x="67" y="140"/>
                </a:lnTo>
                <a:lnTo>
                  <a:pt x="67" y="14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1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676400" y="1170451"/>
            <a:ext cx="4787946" cy="5458949"/>
            <a:chOff x="847" y="601"/>
            <a:chExt cx="2633" cy="300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29" name="Freeform 5"/>
            <p:cNvSpPr>
              <a:spLocks/>
            </p:cNvSpPr>
            <p:nvPr/>
          </p:nvSpPr>
          <p:spPr bwMode="auto">
            <a:xfrm>
              <a:off x="1601" y="2026"/>
              <a:ext cx="427" cy="467"/>
            </a:xfrm>
            <a:custGeom>
              <a:avLst/>
              <a:gdLst/>
              <a:ahLst/>
              <a:cxnLst>
                <a:cxn ang="0">
                  <a:pos x="303" y="43"/>
                </a:cxn>
                <a:cxn ang="0">
                  <a:pos x="372" y="100"/>
                </a:cxn>
                <a:cxn ang="0">
                  <a:pos x="407" y="185"/>
                </a:cxn>
                <a:cxn ang="0">
                  <a:pos x="421" y="241"/>
                </a:cxn>
                <a:cxn ang="0">
                  <a:pos x="418" y="288"/>
                </a:cxn>
                <a:cxn ang="0">
                  <a:pos x="376" y="302"/>
                </a:cxn>
                <a:cxn ang="0">
                  <a:pos x="363" y="293"/>
                </a:cxn>
                <a:cxn ang="0">
                  <a:pos x="358" y="289"/>
                </a:cxn>
                <a:cxn ang="0">
                  <a:pos x="348" y="292"/>
                </a:cxn>
                <a:cxn ang="0">
                  <a:pos x="342" y="322"/>
                </a:cxn>
                <a:cxn ang="0">
                  <a:pos x="367" y="361"/>
                </a:cxn>
                <a:cxn ang="0">
                  <a:pos x="373" y="361"/>
                </a:cxn>
                <a:cxn ang="0">
                  <a:pos x="384" y="355"/>
                </a:cxn>
                <a:cxn ang="0">
                  <a:pos x="390" y="379"/>
                </a:cxn>
                <a:cxn ang="0">
                  <a:pos x="366" y="396"/>
                </a:cxn>
                <a:cxn ang="0">
                  <a:pos x="357" y="390"/>
                </a:cxn>
                <a:cxn ang="0">
                  <a:pos x="322" y="403"/>
                </a:cxn>
                <a:cxn ang="0">
                  <a:pos x="321" y="410"/>
                </a:cxn>
                <a:cxn ang="0">
                  <a:pos x="311" y="444"/>
                </a:cxn>
                <a:cxn ang="0">
                  <a:pos x="297" y="433"/>
                </a:cxn>
                <a:cxn ang="0">
                  <a:pos x="197" y="425"/>
                </a:cxn>
                <a:cxn ang="0">
                  <a:pos x="157" y="467"/>
                </a:cxn>
                <a:cxn ang="0">
                  <a:pos x="96" y="451"/>
                </a:cxn>
                <a:cxn ang="0">
                  <a:pos x="117" y="407"/>
                </a:cxn>
                <a:cxn ang="0">
                  <a:pos x="127" y="403"/>
                </a:cxn>
                <a:cxn ang="0">
                  <a:pos x="125" y="378"/>
                </a:cxn>
                <a:cxn ang="0">
                  <a:pos x="109" y="314"/>
                </a:cxn>
                <a:cxn ang="0">
                  <a:pos x="106" y="293"/>
                </a:cxn>
                <a:cxn ang="0">
                  <a:pos x="111" y="286"/>
                </a:cxn>
                <a:cxn ang="0">
                  <a:pos x="102" y="241"/>
                </a:cxn>
                <a:cxn ang="0">
                  <a:pos x="19" y="168"/>
                </a:cxn>
                <a:cxn ang="0">
                  <a:pos x="1" y="126"/>
                </a:cxn>
                <a:cxn ang="0">
                  <a:pos x="6" y="78"/>
                </a:cxn>
                <a:cxn ang="0">
                  <a:pos x="10" y="64"/>
                </a:cxn>
                <a:cxn ang="0">
                  <a:pos x="25" y="35"/>
                </a:cxn>
                <a:cxn ang="0">
                  <a:pos x="91" y="0"/>
                </a:cxn>
                <a:cxn ang="0">
                  <a:pos x="131" y="38"/>
                </a:cxn>
                <a:cxn ang="0">
                  <a:pos x="112" y="66"/>
                </a:cxn>
                <a:cxn ang="0">
                  <a:pos x="151" y="91"/>
                </a:cxn>
                <a:cxn ang="0">
                  <a:pos x="219" y="86"/>
                </a:cxn>
                <a:cxn ang="0">
                  <a:pos x="216" y="102"/>
                </a:cxn>
                <a:cxn ang="0">
                  <a:pos x="213" y="106"/>
                </a:cxn>
                <a:cxn ang="0">
                  <a:pos x="211" y="116"/>
                </a:cxn>
                <a:cxn ang="0">
                  <a:pos x="228" y="136"/>
                </a:cxn>
                <a:cxn ang="0">
                  <a:pos x="253" y="138"/>
                </a:cxn>
                <a:cxn ang="0">
                  <a:pos x="275" y="106"/>
                </a:cxn>
                <a:cxn ang="0">
                  <a:pos x="283" y="50"/>
                </a:cxn>
              </a:cxnLst>
              <a:rect l="0" t="0" r="r" b="b"/>
              <a:pathLst>
                <a:path w="427" h="467">
                  <a:moveTo>
                    <a:pt x="293" y="34"/>
                  </a:moveTo>
                  <a:lnTo>
                    <a:pt x="293" y="36"/>
                  </a:lnTo>
                  <a:lnTo>
                    <a:pt x="303" y="43"/>
                  </a:lnTo>
                  <a:lnTo>
                    <a:pt x="328" y="64"/>
                  </a:lnTo>
                  <a:lnTo>
                    <a:pt x="370" y="92"/>
                  </a:lnTo>
                  <a:lnTo>
                    <a:pt x="372" y="100"/>
                  </a:lnTo>
                  <a:lnTo>
                    <a:pt x="393" y="149"/>
                  </a:lnTo>
                  <a:lnTo>
                    <a:pt x="406" y="180"/>
                  </a:lnTo>
                  <a:lnTo>
                    <a:pt x="407" y="185"/>
                  </a:lnTo>
                  <a:lnTo>
                    <a:pt x="407" y="203"/>
                  </a:lnTo>
                  <a:lnTo>
                    <a:pt x="407" y="216"/>
                  </a:lnTo>
                  <a:lnTo>
                    <a:pt x="421" y="241"/>
                  </a:lnTo>
                  <a:lnTo>
                    <a:pt x="427" y="283"/>
                  </a:lnTo>
                  <a:lnTo>
                    <a:pt x="426" y="284"/>
                  </a:lnTo>
                  <a:lnTo>
                    <a:pt x="418" y="288"/>
                  </a:lnTo>
                  <a:lnTo>
                    <a:pt x="387" y="299"/>
                  </a:lnTo>
                  <a:lnTo>
                    <a:pt x="378" y="302"/>
                  </a:lnTo>
                  <a:lnTo>
                    <a:pt x="376" y="302"/>
                  </a:lnTo>
                  <a:lnTo>
                    <a:pt x="373" y="302"/>
                  </a:lnTo>
                  <a:lnTo>
                    <a:pt x="366" y="296"/>
                  </a:lnTo>
                  <a:lnTo>
                    <a:pt x="363" y="293"/>
                  </a:lnTo>
                  <a:lnTo>
                    <a:pt x="361" y="292"/>
                  </a:lnTo>
                  <a:lnTo>
                    <a:pt x="359" y="289"/>
                  </a:lnTo>
                  <a:lnTo>
                    <a:pt x="358" y="289"/>
                  </a:lnTo>
                  <a:lnTo>
                    <a:pt x="355" y="289"/>
                  </a:lnTo>
                  <a:lnTo>
                    <a:pt x="352" y="289"/>
                  </a:lnTo>
                  <a:lnTo>
                    <a:pt x="348" y="292"/>
                  </a:lnTo>
                  <a:lnTo>
                    <a:pt x="346" y="293"/>
                  </a:lnTo>
                  <a:lnTo>
                    <a:pt x="346" y="299"/>
                  </a:lnTo>
                  <a:lnTo>
                    <a:pt x="342" y="322"/>
                  </a:lnTo>
                  <a:lnTo>
                    <a:pt x="342" y="325"/>
                  </a:lnTo>
                  <a:lnTo>
                    <a:pt x="365" y="358"/>
                  </a:lnTo>
                  <a:lnTo>
                    <a:pt x="367" y="361"/>
                  </a:lnTo>
                  <a:lnTo>
                    <a:pt x="369" y="362"/>
                  </a:lnTo>
                  <a:lnTo>
                    <a:pt x="371" y="362"/>
                  </a:lnTo>
                  <a:lnTo>
                    <a:pt x="373" y="361"/>
                  </a:lnTo>
                  <a:lnTo>
                    <a:pt x="376" y="360"/>
                  </a:lnTo>
                  <a:lnTo>
                    <a:pt x="383" y="355"/>
                  </a:lnTo>
                  <a:lnTo>
                    <a:pt x="384" y="355"/>
                  </a:lnTo>
                  <a:lnTo>
                    <a:pt x="387" y="358"/>
                  </a:lnTo>
                  <a:lnTo>
                    <a:pt x="388" y="360"/>
                  </a:lnTo>
                  <a:lnTo>
                    <a:pt x="390" y="379"/>
                  </a:lnTo>
                  <a:lnTo>
                    <a:pt x="384" y="385"/>
                  </a:lnTo>
                  <a:lnTo>
                    <a:pt x="370" y="398"/>
                  </a:lnTo>
                  <a:lnTo>
                    <a:pt x="366" y="396"/>
                  </a:lnTo>
                  <a:lnTo>
                    <a:pt x="360" y="391"/>
                  </a:lnTo>
                  <a:lnTo>
                    <a:pt x="358" y="390"/>
                  </a:lnTo>
                  <a:lnTo>
                    <a:pt x="357" y="390"/>
                  </a:lnTo>
                  <a:lnTo>
                    <a:pt x="333" y="394"/>
                  </a:lnTo>
                  <a:lnTo>
                    <a:pt x="327" y="398"/>
                  </a:lnTo>
                  <a:lnTo>
                    <a:pt x="322" y="403"/>
                  </a:lnTo>
                  <a:lnTo>
                    <a:pt x="321" y="404"/>
                  </a:lnTo>
                  <a:lnTo>
                    <a:pt x="321" y="408"/>
                  </a:lnTo>
                  <a:lnTo>
                    <a:pt x="321" y="410"/>
                  </a:lnTo>
                  <a:lnTo>
                    <a:pt x="322" y="413"/>
                  </a:lnTo>
                  <a:lnTo>
                    <a:pt x="312" y="443"/>
                  </a:lnTo>
                  <a:lnTo>
                    <a:pt x="311" y="444"/>
                  </a:lnTo>
                  <a:lnTo>
                    <a:pt x="309" y="446"/>
                  </a:lnTo>
                  <a:lnTo>
                    <a:pt x="307" y="446"/>
                  </a:lnTo>
                  <a:lnTo>
                    <a:pt x="297" y="433"/>
                  </a:lnTo>
                  <a:lnTo>
                    <a:pt x="232" y="427"/>
                  </a:lnTo>
                  <a:lnTo>
                    <a:pt x="201" y="425"/>
                  </a:lnTo>
                  <a:lnTo>
                    <a:pt x="197" y="425"/>
                  </a:lnTo>
                  <a:lnTo>
                    <a:pt x="191" y="430"/>
                  </a:lnTo>
                  <a:lnTo>
                    <a:pt x="163" y="461"/>
                  </a:lnTo>
                  <a:lnTo>
                    <a:pt x="157" y="467"/>
                  </a:lnTo>
                  <a:lnTo>
                    <a:pt x="147" y="461"/>
                  </a:lnTo>
                  <a:lnTo>
                    <a:pt x="129" y="456"/>
                  </a:lnTo>
                  <a:lnTo>
                    <a:pt x="96" y="451"/>
                  </a:lnTo>
                  <a:lnTo>
                    <a:pt x="101" y="438"/>
                  </a:lnTo>
                  <a:lnTo>
                    <a:pt x="113" y="406"/>
                  </a:lnTo>
                  <a:lnTo>
                    <a:pt x="117" y="407"/>
                  </a:lnTo>
                  <a:lnTo>
                    <a:pt x="121" y="407"/>
                  </a:lnTo>
                  <a:lnTo>
                    <a:pt x="126" y="404"/>
                  </a:lnTo>
                  <a:lnTo>
                    <a:pt x="127" y="403"/>
                  </a:lnTo>
                  <a:lnTo>
                    <a:pt x="127" y="400"/>
                  </a:lnTo>
                  <a:lnTo>
                    <a:pt x="127" y="397"/>
                  </a:lnTo>
                  <a:lnTo>
                    <a:pt x="125" y="378"/>
                  </a:lnTo>
                  <a:lnTo>
                    <a:pt x="119" y="348"/>
                  </a:lnTo>
                  <a:lnTo>
                    <a:pt x="113" y="323"/>
                  </a:lnTo>
                  <a:lnTo>
                    <a:pt x="109" y="314"/>
                  </a:lnTo>
                  <a:lnTo>
                    <a:pt x="107" y="304"/>
                  </a:lnTo>
                  <a:lnTo>
                    <a:pt x="106" y="295"/>
                  </a:lnTo>
                  <a:lnTo>
                    <a:pt x="106" y="293"/>
                  </a:lnTo>
                  <a:lnTo>
                    <a:pt x="106" y="292"/>
                  </a:lnTo>
                  <a:lnTo>
                    <a:pt x="108" y="288"/>
                  </a:lnTo>
                  <a:lnTo>
                    <a:pt x="111" y="286"/>
                  </a:lnTo>
                  <a:lnTo>
                    <a:pt x="111" y="284"/>
                  </a:lnTo>
                  <a:lnTo>
                    <a:pt x="105" y="253"/>
                  </a:lnTo>
                  <a:lnTo>
                    <a:pt x="102" y="241"/>
                  </a:lnTo>
                  <a:lnTo>
                    <a:pt x="61" y="198"/>
                  </a:lnTo>
                  <a:lnTo>
                    <a:pt x="24" y="170"/>
                  </a:lnTo>
                  <a:lnTo>
                    <a:pt x="19" y="168"/>
                  </a:lnTo>
                  <a:lnTo>
                    <a:pt x="9" y="144"/>
                  </a:lnTo>
                  <a:lnTo>
                    <a:pt x="3" y="132"/>
                  </a:lnTo>
                  <a:lnTo>
                    <a:pt x="1" y="126"/>
                  </a:lnTo>
                  <a:lnTo>
                    <a:pt x="1" y="122"/>
                  </a:lnTo>
                  <a:lnTo>
                    <a:pt x="0" y="120"/>
                  </a:lnTo>
                  <a:lnTo>
                    <a:pt x="6" y="78"/>
                  </a:lnTo>
                  <a:lnTo>
                    <a:pt x="6" y="74"/>
                  </a:lnTo>
                  <a:lnTo>
                    <a:pt x="9" y="66"/>
                  </a:lnTo>
                  <a:lnTo>
                    <a:pt x="10" y="64"/>
                  </a:lnTo>
                  <a:lnTo>
                    <a:pt x="18" y="44"/>
                  </a:lnTo>
                  <a:lnTo>
                    <a:pt x="21" y="40"/>
                  </a:lnTo>
                  <a:lnTo>
                    <a:pt x="25" y="35"/>
                  </a:lnTo>
                  <a:lnTo>
                    <a:pt x="46" y="19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3" y="1"/>
                  </a:lnTo>
                  <a:lnTo>
                    <a:pt x="117" y="24"/>
                  </a:lnTo>
                  <a:lnTo>
                    <a:pt x="131" y="38"/>
                  </a:lnTo>
                  <a:lnTo>
                    <a:pt x="112" y="62"/>
                  </a:lnTo>
                  <a:lnTo>
                    <a:pt x="112" y="65"/>
                  </a:lnTo>
                  <a:lnTo>
                    <a:pt x="112" y="66"/>
                  </a:lnTo>
                  <a:lnTo>
                    <a:pt x="114" y="73"/>
                  </a:lnTo>
                  <a:lnTo>
                    <a:pt x="127" y="88"/>
                  </a:lnTo>
                  <a:lnTo>
                    <a:pt x="151" y="91"/>
                  </a:lnTo>
                  <a:lnTo>
                    <a:pt x="195" y="80"/>
                  </a:lnTo>
                  <a:lnTo>
                    <a:pt x="199" y="79"/>
                  </a:lnTo>
                  <a:lnTo>
                    <a:pt x="219" y="86"/>
                  </a:lnTo>
                  <a:lnTo>
                    <a:pt x="219" y="88"/>
                  </a:lnTo>
                  <a:lnTo>
                    <a:pt x="217" y="97"/>
                  </a:lnTo>
                  <a:lnTo>
                    <a:pt x="216" y="102"/>
                  </a:lnTo>
                  <a:lnTo>
                    <a:pt x="215" y="103"/>
                  </a:lnTo>
                  <a:lnTo>
                    <a:pt x="214" y="106"/>
                  </a:lnTo>
                  <a:lnTo>
                    <a:pt x="213" y="106"/>
                  </a:lnTo>
                  <a:lnTo>
                    <a:pt x="209" y="107"/>
                  </a:lnTo>
                  <a:lnTo>
                    <a:pt x="209" y="108"/>
                  </a:lnTo>
                  <a:lnTo>
                    <a:pt x="211" y="116"/>
                  </a:lnTo>
                  <a:lnTo>
                    <a:pt x="222" y="128"/>
                  </a:lnTo>
                  <a:lnTo>
                    <a:pt x="225" y="132"/>
                  </a:lnTo>
                  <a:lnTo>
                    <a:pt x="228" y="136"/>
                  </a:lnTo>
                  <a:lnTo>
                    <a:pt x="233" y="138"/>
                  </a:lnTo>
                  <a:lnTo>
                    <a:pt x="235" y="139"/>
                  </a:lnTo>
                  <a:lnTo>
                    <a:pt x="253" y="138"/>
                  </a:lnTo>
                  <a:lnTo>
                    <a:pt x="271" y="116"/>
                  </a:lnTo>
                  <a:lnTo>
                    <a:pt x="274" y="113"/>
                  </a:lnTo>
                  <a:lnTo>
                    <a:pt x="275" y="106"/>
                  </a:lnTo>
                  <a:lnTo>
                    <a:pt x="276" y="97"/>
                  </a:lnTo>
                  <a:lnTo>
                    <a:pt x="276" y="96"/>
                  </a:lnTo>
                  <a:lnTo>
                    <a:pt x="283" y="50"/>
                  </a:lnTo>
                  <a:lnTo>
                    <a:pt x="293" y="34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30" name="Freeform 6"/>
            <p:cNvSpPr>
              <a:spLocks noEditPoints="1"/>
            </p:cNvSpPr>
            <p:nvPr/>
          </p:nvSpPr>
          <p:spPr bwMode="auto">
            <a:xfrm>
              <a:off x="2062" y="2072"/>
              <a:ext cx="1304" cy="1531"/>
            </a:xfrm>
            <a:custGeom>
              <a:avLst/>
              <a:gdLst/>
              <a:ahLst/>
              <a:cxnLst>
                <a:cxn ang="0">
                  <a:pos x="528" y="1531"/>
                </a:cxn>
                <a:cxn ang="0">
                  <a:pos x="293" y="1362"/>
                </a:cxn>
                <a:cxn ang="0">
                  <a:pos x="55" y="1184"/>
                </a:cxn>
                <a:cxn ang="0">
                  <a:pos x="47" y="1157"/>
                </a:cxn>
                <a:cxn ang="0">
                  <a:pos x="7" y="1149"/>
                </a:cxn>
                <a:cxn ang="0">
                  <a:pos x="4" y="1115"/>
                </a:cxn>
                <a:cxn ang="0">
                  <a:pos x="32" y="1043"/>
                </a:cxn>
                <a:cxn ang="0">
                  <a:pos x="82" y="989"/>
                </a:cxn>
                <a:cxn ang="0">
                  <a:pos x="106" y="909"/>
                </a:cxn>
                <a:cxn ang="0">
                  <a:pos x="219" y="907"/>
                </a:cxn>
                <a:cxn ang="0">
                  <a:pos x="246" y="953"/>
                </a:cxn>
                <a:cxn ang="0">
                  <a:pos x="286" y="972"/>
                </a:cxn>
                <a:cxn ang="0">
                  <a:pos x="367" y="990"/>
                </a:cxn>
                <a:cxn ang="0">
                  <a:pos x="353" y="809"/>
                </a:cxn>
                <a:cxn ang="0">
                  <a:pos x="359" y="788"/>
                </a:cxn>
                <a:cxn ang="0">
                  <a:pos x="460" y="633"/>
                </a:cxn>
                <a:cxn ang="0">
                  <a:pos x="453" y="561"/>
                </a:cxn>
                <a:cxn ang="0">
                  <a:pos x="409" y="256"/>
                </a:cxn>
                <a:cxn ang="0">
                  <a:pos x="275" y="31"/>
                </a:cxn>
                <a:cxn ang="0">
                  <a:pos x="379" y="15"/>
                </a:cxn>
                <a:cxn ang="0">
                  <a:pos x="457" y="3"/>
                </a:cxn>
                <a:cxn ang="0">
                  <a:pos x="496" y="6"/>
                </a:cxn>
                <a:cxn ang="0">
                  <a:pos x="533" y="22"/>
                </a:cxn>
                <a:cxn ang="0">
                  <a:pos x="621" y="55"/>
                </a:cxn>
                <a:cxn ang="0">
                  <a:pos x="675" y="159"/>
                </a:cxn>
                <a:cxn ang="0">
                  <a:pos x="718" y="177"/>
                </a:cxn>
                <a:cxn ang="0">
                  <a:pos x="768" y="300"/>
                </a:cxn>
                <a:cxn ang="0">
                  <a:pos x="789" y="376"/>
                </a:cxn>
                <a:cxn ang="0">
                  <a:pos x="848" y="534"/>
                </a:cxn>
                <a:cxn ang="0">
                  <a:pos x="846" y="597"/>
                </a:cxn>
                <a:cxn ang="0">
                  <a:pos x="970" y="624"/>
                </a:cxn>
                <a:cxn ang="0">
                  <a:pos x="1214" y="550"/>
                </a:cxn>
                <a:cxn ang="0">
                  <a:pos x="1304" y="544"/>
                </a:cxn>
                <a:cxn ang="0">
                  <a:pos x="1264" y="589"/>
                </a:cxn>
                <a:cxn ang="0">
                  <a:pos x="1186" y="643"/>
                </a:cxn>
                <a:cxn ang="0">
                  <a:pos x="1102" y="722"/>
                </a:cxn>
                <a:cxn ang="0">
                  <a:pos x="1108" y="751"/>
                </a:cxn>
                <a:cxn ang="0">
                  <a:pos x="1090" y="756"/>
                </a:cxn>
                <a:cxn ang="0">
                  <a:pos x="1085" y="727"/>
                </a:cxn>
                <a:cxn ang="0">
                  <a:pos x="1049" y="753"/>
                </a:cxn>
                <a:cxn ang="0">
                  <a:pos x="1061" y="773"/>
                </a:cxn>
                <a:cxn ang="0">
                  <a:pos x="1001" y="833"/>
                </a:cxn>
                <a:cxn ang="0">
                  <a:pos x="974" y="829"/>
                </a:cxn>
                <a:cxn ang="0">
                  <a:pos x="917" y="840"/>
                </a:cxn>
                <a:cxn ang="0">
                  <a:pos x="866" y="876"/>
                </a:cxn>
                <a:cxn ang="0">
                  <a:pos x="845" y="956"/>
                </a:cxn>
                <a:cxn ang="0">
                  <a:pos x="830" y="1045"/>
                </a:cxn>
                <a:cxn ang="0">
                  <a:pos x="832" y="1070"/>
                </a:cxn>
                <a:cxn ang="0">
                  <a:pos x="800" y="1093"/>
                </a:cxn>
                <a:cxn ang="0">
                  <a:pos x="749" y="1203"/>
                </a:cxn>
                <a:cxn ang="0">
                  <a:pos x="720" y="1285"/>
                </a:cxn>
                <a:cxn ang="0">
                  <a:pos x="687" y="1328"/>
                </a:cxn>
                <a:cxn ang="0">
                  <a:pos x="569" y="1521"/>
                </a:cxn>
                <a:cxn ang="0">
                  <a:pos x="1103" y="709"/>
                </a:cxn>
                <a:cxn ang="0">
                  <a:pos x="1142" y="667"/>
                </a:cxn>
                <a:cxn ang="0">
                  <a:pos x="1162" y="669"/>
                </a:cxn>
                <a:cxn ang="0">
                  <a:pos x="1176" y="685"/>
                </a:cxn>
                <a:cxn ang="0">
                  <a:pos x="1150" y="698"/>
                </a:cxn>
              </a:cxnLst>
              <a:rect l="0" t="0" r="r" b="b"/>
              <a:pathLst>
                <a:path w="1304" h="1531">
                  <a:moveTo>
                    <a:pt x="569" y="1521"/>
                  </a:moveTo>
                  <a:lnTo>
                    <a:pt x="563" y="1511"/>
                  </a:lnTo>
                  <a:lnTo>
                    <a:pt x="561" y="1507"/>
                  </a:lnTo>
                  <a:lnTo>
                    <a:pt x="546" y="1512"/>
                  </a:lnTo>
                  <a:lnTo>
                    <a:pt x="528" y="1531"/>
                  </a:lnTo>
                  <a:lnTo>
                    <a:pt x="515" y="1521"/>
                  </a:lnTo>
                  <a:lnTo>
                    <a:pt x="474" y="1491"/>
                  </a:lnTo>
                  <a:lnTo>
                    <a:pt x="370" y="1417"/>
                  </a:lnTo>
                  <a:lnTo>
                    <a:pt x="337" y="1394"/>
                  </a:lnTo>
                  <a:lnTo>
                    <a:pt x="293" y="1362"/>
                  </a:lnTo>
                  <a:lnTo>
                    <a:pt x="270" y="1345"/>
                  </a:lnTo>
                  <a:lnTo>
                    <a:pt x="83" y="1212"/>
                  </a:lnTo>
                  <a:lnTo>
                    <a:pt x="61" y="1195"/>
                  </a:lnTo>
                  <a:lnTo>
                    <a:pt x="60" y="1195"/>
                  </a:lnTo>
                  <a:lnTo>
                    <a:pt x="55" y="1184"/>
                  </a:lnTo>
                  <a:lnTo>
                    <a:pt x="54" y="1183"/>
                  </a:lnTo>
                  <a:lnTo>
                    <a:pt x="52" y="1172"/>
                  </a:lnTo>
                  <a:lnTo>
                    <a:pt x="50" y="1164"/>
                  </a:lnTo>
                  <a:lnTo>
                    <a:pt x="49" y="1160"/>
                  </a:lnTo>
                  <a:lnTo>
                    <a:pt x="47" y="1157"/>
                  </a:lnTo>
                  <a:lnTo>
                    <a:pt x="44" y="1154"/>
                  </a:lnTo>
                  <a:lnTo>
                    <a:pt x="29" y="1149"/>
                  </a:lnTo>
                  <a:lnTo>
                    <a:pt x="16" y="1149"/>
                  </a:lnTo>
                  <a:lnTo>
                    <a:pt x="10" y="1149"/>
                  </a:lnTo>
                  <a:lnTo>
                    <a:pt x="7" y="1149"/>
                  </a:lnTo>
                  <a:lnTo>
                    <a:pt x="5" y="1147"/>
                  </a:lnTo>
                  <a:lnTo>
                    <a:pt x="1" y="1129"/>
                  </a:lnTo>
                  <a:lnTo>
                    <a:pt x="0" y="1123"/>
                  </a:lnTo>
                  <a:lnTo>
                    <a:pt x="1" y="1119"/>
                  </a:lnTo>
                  <a:lnTo>
                    <a:pt x="4" y="1115"/>
                  </a:lnTo>
                  <a:lnTo>
                    <a:pt x="5" y="1112"/>
                  </a:lnTo>
                  <a:lnTo>
                    <a:pt x="30" y="1086"/>
                  </a:lnTo>
                  <a:lnTo>
                    <a:pt x="40" y="1083"/>
                  </a:lnTo>
                  <a:lnTo>
                    <a:pt x="37" y="1069"/>
                  </a:lnTo>
                  <a:lnTo>
                    <a:pt x="32" y="1043"/>
                  </a:lnTo>
                  <a:lnTo>
                    <a:pt x="36" y="1043"/>
                  </a:lnTo>
                  <a:lnTo>
                    <a:pt x="76" y="1041"/>
                  </a:lnTo>
                  <a:lnTo>
                    <a:pt x="77" y="1040"/>
                  </a:lnTo>
                  <a:lnTo>
                    <a:pt x="80" y="1001"/>
                  </a:lnTo>
                  <a:lnTo>
                    <a:pt x="82" y="989"/>
                  </a:lnTo>
                  <a:lnTo>
                    <a:pt x="89" y="966"/>
                  </a:lnTo>
                  <a:lnTo>
                    <a:pt x="91" y="956"/>
                  </a:lnTo>
                  <a:lnTo>
                    <a:pt x="102" y="920"/>
                  </a:lnTo>
                  <a:lnTo>
                    <a:pt x="104" y="912"/>
                  </a:lnTo>
                  <a:lnTo>
                    <a:pt x="106" y="909"/>
                  </a:lnTo>
                  <a:lnTo>
                    <a:pt x="114" y="913"/>
                  </a:lnTo>
                  <a:lnTo>
                    <a:pt x="171" y="885"/>
                  </a:lnTo>
                  <a:lnTo>
                    <a:pt x="189" y="890"/>
                  </a:lnTo>
                  <a:lnTo>
                    <a:pt x="217" y="906"/>
                  </a:lnTo>
                  <a:lnTo>
                    <a:pt x="219" y="907"/>
                  </a:lnTo>
                  <a:lnTo>
                    <a:pt x="223" y="911"/>
                  </a:lnTo>
                  <a:lnTo>
                    <a:pt x="226" y="915"/>
                  </a:lnTo>
                  <a:lnTo>
                    <a:pt x="238" y="935"/>
                  </a:lnTo>
                  <a:lnTo>
                    <a:pt x="245" y="948"/>
                  </a:lnTo>
                  <a:lnTo>
                    <a:pt x="246" y="953"/>
                  </a:lnTo>
                  <a:lnTo>
                    <a:pt x="247" y="955"/>
                  </a:lnTo>
                  <a:lnTo>
                    <a:pt x="251" y="957"/>
                  </a:lnTo>
                  <a:lnTo>
                    <a:pt x="252" y="959"/>
                  </a:lnTo>
                  <a:lnTo>
                    <a:pt x="282" y="974"/>
                  </a:lnTo>
                  <a:lnTo>
                    <a:pt x="286" y="972"/>
                  </a:lnTo>
                  <a:lnTo>
                    <a:pt x="301" y="967"/>
                  </a:lnTo>
                  <a:lnTo>
                    <a:pt x="310" y="969"/>
                  </a:lnTo>
                  <a:lnTo>
                    <a:pt x="315" y="972"/>
                  </a:lnTo>
                  <a:lnTo>
                    <a:pt x="325" y="977"/>
                  </a:lnTo>
                  <a:lnTo>
                    <a:pt x="367" y="990"/>
                  </a:lnTo>
                  <a:lnTo>
                    <a:pt x="395" y="996"/>
                  </a:lnTo>
                  <a:lnTo>
                    <a:pt x="455" y="992"/>
                  </a:lnTo>
                  <a:lnTo>
                    <a:pt x="477" y="989"/>
                  </a:lnTo>
                  <a:lnTo>
                    <a:pt x="414" y="896"/>
                  </a:lnTo>
                  <a:lnTo>
                    <a:pt x="353" y="809"/>
                  </a:lnTo>
                  <a:lnTo>
                    <a:pt x="345" y="795"/>
                  </a:lnTo>
                  <a:lnTo>
                    <a:pt x="339" y="786"/>
                  </a:lnTo>
                  <a:lnTo>
                    <a:pt x="346" y="787"/>
                  </a:lnTo>
                  <a:lnTo>
                    <a:pt x="353" y="788"/>
                  </a:lnTo>
                  <a:lnTo>
                    <a:pt x="359" y="788"/>
                  </a:lnTo>
                  <a:lnTo>
                    <a:pt x="361" y="787"/>
                  </a:lnTo>
                  <a:lnTo>
                    <a:pt x="369" y="783"/>
                  </a:lnTo>
                  <a:lnTo>
                    <a:pt x="395" y="763"/>
                  </a:lnTo>
                  <a:lnTo>
                    <a:pt x="424" y="705"/>
                  </a:lnTo>
                  <a:lnTo>
                    <a:pt x="460" y="633"/>
                  </a:lnTo>
                  <a:lnTo>
                    <a:pt x="454" y="601"/>
                  </a:lnTo>
                  <a:lnTo>
                    <a:pt x="451" y="588"/>
                  </a:lnTo>
                  <a:lnTo>
                    <a:pt x="449" y="579"/>
                  </a:lnTo>
                  <a:lnTo>
                    <a:pt x="447" y="566"/>
                  </a:lnTo>
                  <a:lnTo>
                    <a:pt x="453" y="561"/>
                  </a:lnTo>
                  <a:lnTo>
                    <a:pt x="461" y="554"/>
                  </a:lnTo>
                  <a:lnTo>
                    <a:pt x="461" y="549"/>
                  </a:lnTo>
                  <a:lnTo>
                    <a:pt x="461" y="379"/>
                  </a:lnTo>
                  <a:lnTo>
                    <a:pt x="461" y="369"/>
                  </a:lnTo>
                  <a:lnTo>
                    <a:pt x="409" y="256"/>
                  </a:lnTo>
                  <a:lnTo>
                    <a:pt x="372" y="195"/>
                  </a:lnTo>
                  <a:lnTo>
                    <a:pt x="361" y="177"/>
                  </a:lnTo>
                  <a:lnTo>
                    <a:pt x="348" y="154"/>
                  </a:lnTo>
                  <a:lnTo>
                    <a:pt x="341" y="141"/>
                  </a:lnTo>
                  <a:lnTo>
                    <a:pt x="275" y="31"/>
                  </a:lnTo>
                  <a:lnTo>
                    <a:pt x="268" y="16"/>
                  </a:lnTo>
                  <a:lnTo>
                    <a:pt x="316" y="1"/>
                  </a:lnTo>
                  <a:lnTo>
                    <a:pt x="318" y="1"/>
                  </a:lnTo>
                  <a:lnTo>
                    <a:pt x="348" y="8"/>
                  </a:lnTo>
                  <a:lnTo>
                    <a:pt x="379" y="15"/>
                  </a:lnTo>
                  <a:lnTo>
                    <a:pt x="407" y="15"/>
                  </a:lnTo>
                  <a:lnTo>
                    <a:pt x="431" y="15"/>
                  </a:lnTo>
                  <a:lnTo>
                    <a:pt x="436" y="14"/>
                  </a:lnTo>
                  <a:lnTo>
                    <a:pt x="448" y="8"/>
                  </a:lnTo>
                  <a:lnTo>
                    <a:pt x="457" y="3"/>
                  </a:lnTo>
                  <a:lnTo>
                    <a:pt x="463" y="1"/>
                  </a:lnTo>
                  <a:lnTo>
                    <a:pt x="467" y="1"/>
                  </a:lnTo>
                  <a:lnTo>
                    <a:pt x="475" y="0"/>
                  </a:lnTo>
                  <a:lnTo>
                    <a:pt x="487" y="3"/>
                  </a:lnTo>
                  <a:lnTo>
                    <a:pt x="496" y="6"/>
                  </a:lnTo>
                  <a:lnTo>
                    <a:pt x="499" y="7"/>
                  </a:lnTo>
                  <a:lnTo>
                    <a:pt x="503" y="9"/>
                  </a:lnTo>
                  <a:lnTo>
                    <a:pt x="508" y="14"/>
                  </a:lnTo>
                  <a:lnTo>
                    <a:pt x="514" y="18"/>
                  </a:lnTo>
                  <a:lnTo>
                    <a:pt x="533" y="22"/>
                  </a:lnTo>
                  <a:lnTo>
                    <a:pt x="546" y="25"/>
                  </a:lnTo>
                  <a:lnTo>
                    <a:pt x="567" y="31"/>
                  </a:lnTo>
                  <a:lnTo>
                    <a:pt x="613" y="49"/>
                  </a:lnTo>
                  <a:lnTo>
                    <a:pt x="618" y="52"/>
                  </a:lnTo>
                  <a:lnTo>
                    <a:pt x="621" y="55"/>
                  </a:lnTo>
                  <a:lnTo>
                    <a:pt x="651" y="87"/>
                  </a:lnTo>
                  <a:lnTo>
                    <a:pt x="671" y="110"/>
                  </a:lnTo>
                  <a:lnTo>
                    <a:pt x="672" y="128"/>
                  </a:lnTo>
                  <a:lnTo>
                    <a:pt x="675" y="159"/>
                  </a:lnTo>
                  <a:lnTo>
                    <a:pt x="675" y="159"/>
                  </a:lnTo>
                  <a:lnTo>
                    <a:pt x="697" y="171"/>
                  </a:lnTo>
                  <a:lnTo>
                    <a:pt x="701" y="172"/>
                  </a:lnTo>
                  <a:lnTo>
                    <a:pt x="711" y="174"/>
                  </a:lnTo>
                  <a:lnTo>
                    <a:pt x="713" y="175"/>
                  </a:lnTo>
                  <a:lnTo>
                    <a:pt x="718" y="177"/>
                  </a:lnTo>
                  <a:lnTo>
                    <a:pt x="727" y="183"/>
                  </a:lnTo>
                  <a:lnTo>
                    <a:pt x="729" y="184"/>
                  </a:lnTo>
                  <a:lnTo>
                    <a:pt x="731" y="188"/>
                  </a:lnTo>
                  <a:lnTo>
                    <a:pt x="737" y="201"/>
                  </a:lnTo>
                  <a:lnTo>
                    <a:pt x="768" y="300"/>
                  </a:lnTo>
                  <a:lnTo>
                    <a:pt x="774" y="319"/>
                  </a:lnTo>
                  <a:lnTo>
                    <a:pt x="784" y="366"/>
                  </a:lnTo>
                  <a:lnTo>
                    <a:pt x="785" y="369"/>
                  </a:lnTo>
                  <a:lnTo>
                    <a:pt x="786" y="372"/>
                  </a:lnTo>
                  <a:lnTo>
                    <a:pt x="789" y="376"/>
                  </a:lnTo>
                  <a:lnTo>
                    <a:pt x="796" y="384"/>
                  </a:lnTo>
                  <a:lnTo>
                    <a:pt x="798" y="385"/>
                  </a:lnTo>
                  <a:lnTo>
                    <a:pt x="810" y="445"/>
                  </a:lnTo>
                  <a:lnTo>
                    <a:pt x="815" y="492"/>
                  </a:lnTo>
                  <a:lnTo>
                    <a:pt x="848" y="534"/>
                  </a:lnTo>
                  <a:lnTo>
                    <a:pt x="848" y="535"/>
                  </a:lnTo>
                  <a:lnTo>
                    <a:pt x="846" y="548"/>
                  </a:lnTo>
                  <a:lnTo>
                    <a:pt x="846" y="562"/>
                  </a:lnTo>
                  <a:lnTo>
                    <a:pt x="845" y="565"/>
                  </a:lnTo>
                  <a:lnTo>
                    <a:pt x="846" y="597"/>
                  </a:lnTo>
                  <a:lnTo>
                    <a:pt x="846" y="600"/>
                  </a:lnTo>
                  <a:lnTo>
                    <a:pt x="852" y="641"/>
                  </a:lnTo>
                  <a:lnTo>
                    <a:pt x="860" y="673"/>
                  </a:lnTo>
                  <a:lnTo>
                    <a:pt x="896" y="657"/>
                  </a:lnTo>
                  <a:lnTo>
                    <a:pt x="970" y="624"/>
                  </a:lnTo>
                  <a:lnTo>
                    <a:pt x="1006" y="607"/>
                  </a:lnTo>
                  <a:lnTo>
                    <a:pt x="1050" y="587"/>
                  </a:lnTo>
                  <a:lnTo>
                    <a:pt x="1119" y="556"/>
                  </a:lnTo>
                  <a:lnTo>
                    <a:pt x="1142" y="555"/>
                  </a:lnTo>
                  <a:lnTo>
                    <a:pt x="1214" y="550"/>
                  </a:lnTo>
                  <a:lnTo>
                    <a:pt x="1240" y="549"/>
                  </a:lnTo>
                  <a:lnTo>
                    <a:pt x="1268" y="548"/>
                  </a:lnTo>
                  <a:lnTo>
                    <a:pt x="1284" y="547"/>
                  </a:lnTo>
                  <a:lnTo>
                    <a:pt x="1299" y="546"/>
                  </a:lnTo>
                  <a:lnTo>
                    <a:pt x="1304" y="544"/>
                  </a:lnTo>
                  <a:lnTo>
                    <a:pt x="1300" y="548"/>
                  </a:lnTo>
                  <a:lnTo>
                    <a:pt x="1295" y="552"/>
                  </a:lnTo>
                  <a:lnTo>
                    <a:pt x="1277" y="571"/>
                  </a:lnTo>
                  <a:lnTo>
                    <a:pt x="1270" y="580"/>
                  </a:lnTo>
                  <a:lnTo>
                    <a:pt x="1264" y="589"/>
                  </a:lnTo>
                  <a:lnTo>
                    <a:pt x="1263" y="595"/>
                  </a:lnTo>
                  <a:lnTo>
                    <a:pt x="1257" y="603"/>
                  </a:lnTo>
                  <a:lnTo>
                    <a:pt x="1224" y="638"/>
                  </a:lnTo>
                  <a:lnTo>
                    <a:pt x="1212" y="642"/>
                  </a:lnTo>
                  <a:lnTo>
                    <a:pt x="1186" y="643"/>
                  </a:lnTo>
                  <a:lnTo>
                    <a:pt x="1155" y="647"/>
                  </a:lnTo>
                  <a:lnTo>
                    <a:pt x="1118" y="663"/>
                  </a:lnTo>
                  <a:lnTo>
                    <a:pt x="1084" y="659"/>
                  </a:lnTo>
                  <a:lnTo>
                    <a:pt x="1091" y="692"/>
                  </a:lnTo>
                  <a:lnTo>
                    <a:pt x="1102" y="722"/>
                  </a:lnTo>
                  <a:lnTo>
                    <a:pt x="1109" y="727"/>
                  </a:lnTo>
                  <a:lnTo>
                    <a:pt x="1112" y="729"/>
                  </a:lnTo>
                  <a:lnTo>
                    <a:pt x="1114" y="735"/>
                  </a:lnTo>
                  <a:lnTo>
                    <a:pt x="1114" y="738"/>
                  </a:lnTo>
                  <a:lnTo>
                    <a:pt x="1108" y="751"/>
                  </a:lnTo>
                  <a:lnTo>
                    <a:pt x="1106" y="753"/>
                  </a:lnTo>
                  <a:lnTo>
                    <a:pt x="1103" y="756"/>
                  </a:lnTo>
                  <a:lnTo>
                    <a:pt x="1097" y="758"/>
                  </a:lnTo>
                  <a:lnTo>
                    <a:pt x="1094" y="758"/>
                  </a:lnTo>
                  <a:lnTo>
                    <a:pt x="1090" y="756"/>
                  </a:lnTo>
                  <a:lnTo>
                    <a:pt x="1090" y="753"/>
                  </a:lnTo>
                  <a:lnTo>
                    <a:pt x="1092" y="751"/>
                  </a:lnTo>
                  <a:lnTo>
                    <a:pt x="1095" y="750"/>
                  </a:lnTo>
                  <a:lnTo>
                    <a:pt x="1096" y="745"/>
                  </a:lnTo>
                  <a:lnTo>
                    <a:pt x="1085" y="727"/>
                  </a:lnTo>
                  <a:lnTo>
                    <a:pt x="1083" y="727"/>
                  </a:lnTo>
                  <a:lnTo>
                    <a:pt x="1072" y="729"/>
                  </a:lnTo>
                  <a:lnTo>
                    <a:pt x="1067" y="734"/>
                  </a:lnTo>
                  <a:lnTo>
                    <a:pt x="1050" y="749"/>
                  </a:lnTo>
                  <a:lnTo>
                    <a:pt x="1049" y="753"/>
                  </a:lnTo>
                  <a:lnTo>
                    <a:pt x="1049" y="759"/>
                  </a:lnTo>
                  <a:lnTo>
                    <a:pt x="1049" y="763"/>
                  </a:lnTo>
                  <a:lnTo>
                    <a:pt x="1056" y="769"/>
                  </a:lnTo>
                  <a:lnTo>
                    <a:pt x="1059" y="770"/>
                  </a:lnTo>
                  <a:lnTo>
                    <a:pt x="1061" y="773"/>
                  </a:lnTo>
                  <a:lnTo>
                    <a:pt x="1062" y="776"/>
                  </a:lnTo>
                  <a:lnTo>
                    <a:pt x="1061" y="780"/>
                  </a:lnTo>
                  <a:lnTo>
                    <a:pt x="1060" y="782"/>
                  </a:lnTo>
                  <a:lnTo>
                    <a:pt x="1058" y="785"/>
                  </a:lnTo>
                  <a:lnTo>
                    <a:pt x="1001" y="833"/>
                  </a:lnTo>
                  <a:lnTo>
                    <a:pt x="998" y="835"/>
                  </a:lnTo>
                  <a:lnTo>
                    <a:pt x="994" y="835"/>
                  </a:lnTo>
                  <a:lnTo>
                    <a:pt x="986" y="835"/>
                  </a:lnTo>
                  <a:lnTo>
                    <a:pt x="980" y="833"/>
                  </a:lnTo>
                  <a:lnTo>
                    <a:pt x="974" y="829"/>
                  </a:lnTo>
                  <a:lnTo>
                    <a:pt x="968" y="825"/>
                  </a:lnTo>
                  <a:lnTo>
                    <a:pt x="965" y="825"/>
                  </a:lnTo>
                  <a:lnTo>
                    <a:pt x="951" y="828"/>
                  </a:lnTo>
                  <a:lnTo>
                    <a:pt x="930" y="835"/>
                  </a:lnTo>
                  <a:lnTo>
                    <a:pt x="917" y="840"/>
                  </a:lnTo>
                  <a:lnTo>
                    <a:pt x="903" y="847"/>
                  </a:lnTo>
                  <a:lnTo>
                    <a:pt x="893" y="853"/>
                  </a:lnTo>
                  <a:lnTo>
                    <a:pt x="882" y="859"/>
                  </a:lnTo>
                  <a:lnTo>
                    <a:pt x="869" y="871"/>
                  </a:lnTo>
                  <a:lnTo>
                    <a:pt x="866" y="876"/>
                  </a:lnTo>
                  <a:lnTo>
                    <a:pt x="854" y="896"/>
                  </a:lnTo>
                  <a:lnTo>
                    <a:pt x="848" y="907"/>
                  </a:lnTo>
                  <a:lnTo>
                    <a:pt x="846" y="911"/>
                  </a:lnTo>
                  <a:lnTo>
                    <a:pt x="845" y="947"/>
                  </a:lnTo>
                  <a:lnTo>
                    <a:pt x="845" y="956"/>
                  </a:lnTo>
                  <a:lnTo>
                    <a:pt x="846" y="962"/>
                  </a:lnTo>
                  <a:lnTo>
                    <a:pt x="849" y="975"/>
                  </a:lnTo>
                  <a:lnTo>
                    <a:pt x="843" y="1008"/>
                  </a:lnTo>
                  <a:lnTo>
                    <a:pt x="830" y="1041"/>
                  </a:lnTo>
                  <a:lnTo>
                    <a:pt x="830" y="1045"/>
                  </a:lnTo>
                  <a:lnTo>
                    <a:pt x="831" y="1049"/>
                  </a:lnTo>
                  <a:lnTo>
                    <a:pt x="833" y="1052"/>
                  </a:lnTo>
                  <a:lnTo>
                    <a:pt x="836" y="1056"/>
                  </a:lnTo>
                  <a:lnTo>
                    <a:pt x="833" y="1067"/>
                  </a:lnTo>
                  <a:lnTo>
                    <a:pt x="832" y="1070"/>
                  </a:lnTo>
                  <a:lnTo>
                    <a:pt x="831" y="1073"/>
                  </a:lnTo>
                  <a:lnTo>
                    <a:pt x="828" y="1075"/>
                  </a:lnTo>
                  <a:lnTo>
                    <a:pt x="824" y="1080"/>
                  </a:lnTo>
                  <a:lnTo>
                    <a:pt x="812" y="1085"/>
                  </a:lnTo>
                  <a:lnTo>
                    <a:pt x="800" y="1093"/>
                  </a:lnTo>
                  <a:lnTo>
                    <a:pt x="783" y="1105"/>
                  </a:lnTo>
                  <a:lnTo>
                    <a:pt x="770" y="1135"/>
                  </a:lnTo>
                  <a:lnTo>
                    <a:pt x="749" y="1185"/>
                  </a:lnTo>
                  <a:lnTo>
                    <a:pt x="748" y="1193"/>
                  </a:lnTo>
                  <a:lnTo>
                    <a:pt x="749" y="1203"/>
                  </a:lnTo>
                  <a:lnTo>
                    <a:pt x="747" y="1211"/>
                  </a:lnTo>
                  <a:lnTo>
                    <a:pt x="737" y="1244"/>
                  </a:lnTo>
                  <a:lnTo>
                    <a:pt x="735" y="1250"/>
                  </a:lnTo>
                  <a:lnTo>
                    <a:pt x="726" y="1269"/>
                  </a:lnTo>
                  <a:lnTo>
                    <a:pt x="720" y="1285"/>
                  </a:lnTo>
                  <a:lnTo>
                    <a:pt x="718" y="1287"/>
                  </a:lnTo>
                  <a:lnTo>
                    <a:pt x="699" y="1316"/>
                  </a:lnTo>
                  <a:lnTo>
                    <a:pt x="691" y="1327"/>
                  </a:lnTo>
                  <a:lnTo>
                    <a:pt x="689" y="1329"/>
                  </a:lnTo>
                  <a:lnTo>
                    <a:pt x="687" y="1328"/>
                  </a:lnTo>
                  <a:lnTo>
                    <a:pt x="683" y="1340"/>
                  </a:lnTo>
                  <a:lnTo>
                    <a:pt x="635" y="1448"/>
                  </a:lnTo>
                  <a:lnTo>
                    <a:pt x="595" y="1518"/>
                  </a:lnTo>
                  <a:lnTo>
                    <a:pt x="593" y="1520"/>
                  </a:lnTo>
                  <a:lnTo>
                    <a:pt x="569" y="1521"/>
                  </a:lnTo>
                  <a:close/>
                  <a:moveTo>
                    <a:pt x="1119" y="719"/>
                  </a:moveTo>
                  <a:lnTo>
                    <a:pt x="1118" y="719"/>
                  </a:lnTo>
                  <a:lnTo>
                    <a:pt x="1116" y="719"/>
                  </a:lnTo>
                  <a:lnTo>
                    <a:pt x="1104" y="711"/>
                  </a:lnTo>
                  <a:lnTo>
                    <a:pt x="1103" y="709"/>
                  </a:lnTo>
                  <a:lnTo>
                    <a:pt x="1103" y="707"/>
                  </a:lnTo>
                  <a:lnTo>
                    <a:pt x="1112" y="689"/>
                  </a:lnTo>
                  <a:lnTo>
                    <a:pt x="1116" y="683"/>
                  </a:lnTo>
                  <a:lnTo>
                    <a:pt x="1118" y="681"/>
                  </a:lnTo>
                  <a:lnTo>
                    <a:pt x="1142" y="667"/>
                  </a:lnTo>
                  <a:lnTo>
                    <a:pt x="1145" y="666"/>
                  </a:lnTo>
                  <a:lnTo>
                    <a:pt x="1150" y="665"/>
                  </a:lnTo>
                  <a:lnTo>
                    <a:pt x="1152" y="665"/>
                  </a:lnTo>
                  <a:lnTo>
                    <a:pt x="1154" y="665"/>
                  </a:lnTo>
                  <a:lnTo>
                    <a:pt x="1162" y="669"/>
                  </a:lnTo>
                  <a:lnTo>
                    <a:pt x="1172" y="677"/>
                  </a:lnTo>
                  <a:lnTo>
                    <a:pt x="1174" y="679"/>
                  </a:lnTo>
                  <a:lnTo>
                    <a:pt x="1174" y="680"/>
                  </a:lnTo>
                  <a:lnTo>
                    <a:pt x="1175" y="684"/>
                  </a:lnTo>
                  <a:lnTo>
                    <a:pt x="1176" y="685"/>
                  </a:lnTo>
                  <a:lnTo>
                    <a:pt x="1175" y="687"/>
                  </a:lnTo>
                  <a:lnTo>
                    <a:pt x="1173" y="689"/>
                  </a:lnTo>
                  <a:lnTo>
                    <a:pt x="1166" y="693"/>
                  </a:lnTo>
                  <a:lnTo>
                    <a:pt x="1152" y="698"/>
                  </a:lnTo>
                  <a:lnTo>
                    <a:pt x="1150" y="698"/>
                  </a:lnTo>
                  <a:lnTo>
                    <a:pt x="1140" y="696"/>
                  </a:lnTo>
                  <a:lnTo>
                    <a:pt x="1125" y="701"/>
                  </a:lnTo>
                  <a:lnTo>
                    <a:pt x="1120" y="711"/>
                  </a:lnTo>
                  <a:lnTo>
                    <a:pt x="1119" y="719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auto">
            <a:xfrm>
              <a:off x="1549" y="601"/>
              <a:ext cx="1125" cy="2467"/>
            </a:xfrm>
            <a:custGeom>
              <a:avLst/>
              <a:gdLst/>
              <a:ahLst/>
              <a:cxnLst>
                <a:cxn ang="0">
                  <a:pos x="290" y="1909"/>
                </a:cxn>
                <a:cxn ang="0">
                  <a:pos x="338" y="1894"/>
                </a:cxn>
                <a:cxn ang="0">
                  <a:pos x="373" y="1835"/>
                </a:cxn>
                <a:cxn ang="0">
                  <a:pos x="410" y="1815"/>
                </a:cxn>
                <a:cxn ang="0">
                  <a:pos x="439" y="1783"/>
                </a:cxn>
                <a:cxn ang="0">
                  <a:pos x="419" y="1786"/>
                </a:cxn>
                <a:cxn ang="0">
                  <a:pos x="404" y="1714"/>
                </a:cxn>
                <a:cxn ang="0">
                  <a:pos x="425" y="1727"/>
                </a:cxn>
                <a:cxn ang="0">
                  <a:pos x="473" y="1666"/>
                </a:cxn>
                <a:cxn ang="0">
                  <a:pos x="422" y="1517"/>
                </a:cxn>
                <a:cxn ang="0">
                  <a:pos x="382" y="1444"/>
                </a:cxn>
                <a:cxn ang="0">
                  <a:pos x="446" y="1361"/>
                </a:cxn>
                <a:cxn ang="0">
                  <a:pos x="277" y="1273"/>
                </a:cxn>
                <a:cxn ang="0">
                  <a:pos x="343" y="1204"/>
                </a:cxn>
                <a:cxn ang="0">
                  <a:pos x="422" y="1237"/>
                </a:cxn>
                <a:cxn ang="0">
                  <a:pos x="445" y="1271"/>
                </a:cxn>
                <a:cxn ang="0">
                  <a:pos x="613" y="1223"/>
                </a:cxn>
                <a:cxn ang="0">
                  <a:pos x="626" y="1052"/>
                </a:cxn>
                <a:cxn ang="0">
                  <a:pos x="561" y="982"/>
                </a:cxn>
                <a:cxn ang="0">
                  <a:pos x="500" y="996"/>
                </a:cxn>
                <a:cxn ang="0">
                  <a:pos x="476" y="945"/>
                </a:cxn>
                <a:cxn ang="0">
                  <a:pos x="448" y="917"/>
                </a:cxn>
                <a:cxn ang="0">
                  <a:pos x="439" y="881"/>
                </a:cxn>
                <a:cxn ang="0">
                  <a:pos x="349" y="800"/>
                </a:cxn>
                <a:cxn ang="0">
                  <a:pos x="260" y="714"/>
                </a:cxn>
                <a:cxn ang="0">
                  <a:pos x="2" y="182"/>
                </a:cxn>
                <a:cxn ang="0">
                  <a:pos x="200" y="0"/>
                </a:cxn>
                <a:cxn ang="0">
                  <a:pos x="359" y="53"/>
                </a:cxn>
                <a:cxn ang="0">
                  <a:pos x="793" y="280"/>
                </a:cxn>
                <a:cxn ang="0">
                  <a:pos x="990" y="303"/>
                </a:cxn>
                <a:cxn ang="0">
                  <a:pos x="1072" y="336"/>
                </a:cxn>
                <a:cxn ang="0">
                  <a:pos x="1065" y="479"/>
                </a:cxn>
                <a:cxn ang="0">
                  <a:pos x="1014" y="503"/>
                </a:cxn>
                <a:cxn ang="0">
                  <a:pos x="940" y="633"/>
                </a:cxn>
                <a:cxn ang="0">
                  <a:pos x="955" y="752"/>
                </a:cxn>
                <a:cxn ang="0">
                  <a:pos x="997" y="836"/>
                </a:cxn>
                <a:cxn ang="0">
                  <a:pos x="1034" y="882"/>
                </a:cxn>
                <a:cxn ang="0">
                  <a:pos x="1083" y="926"/>
                </a:cxn>
                <a:cxn ang="0">
                  <a:pos x="1098" y="1075"/>
                </a:cxn>
                <a:cxn ang="0">
                  <a:pos x="1044" y="1199"/>
                </a:cxn>
                <a:cxn ang="0">
                  <a:pos x="914" y="1274"/>
                </a:cxn>
                <a:cxn ang="0">
                  <a:pos x="891" y="1411"/>
                </a:cxn>
                <a:cxn ang="0">
                  <a:pos x="831" y="1472"/>
                </a:cxn>
                <a:cxn ang="0">
                  <a:pos x="885" y="1666"/>
                </a:cxn>
                <a:cxn ang="0">
                  <a:pos x="960" y="2037"/>
                </a:cxn>
                <a:cxn ang="0">
                  <a:pos x="882" y="2254"/>
                </a:cxn>
                <a:cxn ang="0">
                  <a:pos x="866" y="2280"/>
                </a:cxn>
                <a:cxn ang="0">
                  <a:pos x="828" y="2443"/>
                </a:cxn>
                <a:cxn ang="0">
                  <a:pos x="760" y="2426"/>
                </a:cxn>
                <a:cxn ang="0">
                  <a:pos x="730" y="2377"/>
                </a:cxn>
                <a:cxn ang="0">
                  <a:pos x="615" y="2366"/>
                </a:cxn>
                <a:cxn ang="0">
                  <a:pos x="511" y="2239"/>
                </a:cxn>
                <a:cxn ang="0">
                  <a:pos x="380" y="2098"/>
                </a:cxn>
                <a:cxn ang="0">
                  <a:pos x="334" y="2008"/>
                </a:cxn>
                <a:cxn ang="0">
                  <a:pos x="273" y="1946"/>
                </a:cxn>
              </a:cxnLst>
              <a:rect l="0" t="0" r="r" b="b"/>
              <a:pathLst>
                <a:path w="1125" h="2467">
                  <a:moveTo>
                    <a:pt x="273" y="1930"/>
                  </a:moveTo>
                  <a:lnTo>
                    <a:pt x="275" y="1931"/>
                  </a:lnTo>
                  <a:lnTo>
                    <a:pt x="280" y="1933"/>
                  </a:lnTo>
                  <a:lnTo>
                    <a:pt x="284" y="1931"/>
                  </a:lnTo>
                  <a:lnTo>
                    <a:pt x="292" y="1923"/>
                  </a:lnTo>
                  <a:lnTo>
                    <a:pt x="292" y="1922"/>
                  </a:lnTo>
                  <a:lnTo>
                    <a:pt x="290" y="1909"/>
                  </a:lnTo>
                  <a:lnTo>
                    <a:pt x="304" y="1889"/>
                  </a:lnTo>
                  <a:lnTo>
                    <a:pt x="305" y="1889"/>
                  </a:lnTo>
                  <a:lnTo>
                    <a:pt x="308" y="1888"/>
                  </a:lnTo>
                  <a:lnTo>
                    <a:pt x="316" y="1891"/>
                  </a:lnTo>
                  <a:lnTo>
                    <a:pt x="323" y="1892"/>
                  </a:lnTo>
                  <a:lnTo>
                    <a:pt x="331" y="1893"/>
                  </a:lnTo>
                  <a:lnTo>
                    <a:pt x="338" y="1894"/>
                  </a:lnTo>
                  <a:lnTo>
                    <a:pt x="350" y="1882"/>
                  </a:lnTo>
                  <a:lnTo>
                    <a:pt x="359" y="1871"/>
                  </a:lnTo>
                  <a:lnTo>
                    <a:pt x="361" y="1871"/>
                  </a:lnTo>
                  <a:lnTo>
                    <a:pt x="363" y="1869"/>
                  </a:lnTo>
                  <a:lnTo>
                    <a:pt x="364" y="1868"/>
                  </a:lnTo>
                  <a:lnTo>
                    <a:pt x="374" y="1838"/>
                  </a:lnTo>
                  <a:lnTo>
                    <a:pt x="373" y="1835"/>
                  </a:lnTo>
                  <a:lnTo>
                    <a:pt x="373" y="1833"/>
                  </a:lnTo>
                  <a:lnTo>
                    <a:pt x="373" y="1829"/>
                  </a:lnTo>
                  <a:lnTo>
                    <a:pt x="374" y="1828"/>
                  </a:lnTo>
                  <a:lnTo>
                    <a:pt x="379" y="1823"/>
                  </a:lnTo>
                  <a:lnTo>
                    <a:pt x="385" y="1819"/>
                  </a:lnTo>
                  <a:lnTo>
                    <a:pt x="409" y="1815"/>
                  </a:lnTo>
                  <a:lnTo>
                    <a:pt x="410" y="1815"/>
                  </a:lnTo>
                  <a:lnTo>
                    <a:pt x="412" y="1816"/>
                  </a:lnTo>
                  <a:lnTo>
                    <a:pt x="418" y="1821"/>
                  </a:lnTo>
                  <a:lnTo>
                    <a:pt x="422" y="1823"/>
                  </a:lnTo>
                  <a:lnTo>
                    <a:pt x="436" y="1810"/>
                  </a:lnTo>
                  <a:lnTo>
                    <a:pt x="442" y="1804"/>
                  </a:lnTo>
                  <a:lnTo>
                    <a:pt x="440" y="1785"/>
                  </a:lnTo>
                  <a:lnTo>
                    <a:pt x="439" y="1783"/>
                  </a:lnTo>
                  <a:lnTo>
                    <a:pt x="436" y="1780"/>
                  </a:lnTo>
                  <a:lnTo>
                    <a:pt x="435" y="1780"/>
                  </a:lnTo>
                  <a:lnTo>
                    <a:pt x="428" y="1785"/>
                  </a:lnTo>
                  <a:lnTo>
                    <a:pt x="425" y="1786"/>
                  </a:lnTo>
                  <a:lnTo>
                    <a:pt x="423" y="1787"/>
                  </a:lnTo>
                  <a:lnTo>
                    <a:pt x="421" y="1787"/>
                  </a:lnTo>
                  <a:lnTo>
                    <a:pt x="419" y="1786"/>
                  </a:lnTo>
                  <a:lnTo>
                    <a:pt x="417" y="1783"/>
                  </a:lnTo>
                  <a:lnTo>
                    <a:pt x="394" y="1750"/>
                  </a:lnTo>
                  <a:lnTo>
                    <a:pt x="394" y="1747"/>
                  </a:lnTo>
                  <a:lnTo>
                    <a:pt x="398" y="1724"/>
                  </a:lnTo>
                  <a:lnTo>
                    <a:pt x="398" y="1718"/>
                  </a:lnTo>
                  <a:lnTo>
                    <a:pt x="400" y="1717"/>
                  </a:lnTo>
                  <a:lnTo>
                    <a:pt x="404" y="1714"/>
                  </a:lnTo>
                  <a:lnTo>
                    <a:pt x="407" y="1714"/>
                  </a:lnTo>
                  <a:lnTo>
                    <a:pt x="410" y="1714"/>
                  </a:lnTo>
                  <a:lnTo>
                    <a:pt x="411" y="1714"/>
                  </a:lnTo>
                  <a:lnTo>
                    <a:pt x="413" y="1717"/>
                  </a:lnTo>
                  <a:lnTo>
                    <a:pt x="415" y="1718"/>
                  </a:lnTo>
                  <a:lnTo>
                    <a:pt x="418" y="1721"/>
                  </a:lnTo>
                  <a:lnTo>
                    <a:pt x="425" y="1727"/>
                  </a:lnTo>
                  <a:lnTo>
                    <a:pt x="428" y="1727"/>
                  </a:lnTo>
                  <a:lnTo>
                    <a:pt x="430" y="1727"/>
                  </a:lnTo>
                  <a:lnTo>
                    <a:pt x="439" y="1724"/>
                  </a:lnTo>
                  <a:lnTo>
                    <a:pt x="470" y="1713"/>
                  </a:lnTo>
                  <a:lnTo>
                    <a:pt x="478" y="1709"/>
                  </a:lnTo>
                  <a:lnTo>
                    <a:pt x="479" y="1708"/>
                  </a:lnTo>
                  <a:lnTo>
                    <a:pt x="473" y="1666"/>
                  </a:lnTo>
                  <a:lnTo>
                    <a:pt x="459" y="1641"/>
                  </a:lnTo>
                  <a:lnTo>
                    <a:pt x="459" y="1628"/>
                  </a:lnTo>
                  <a:lnTo>
                    <a:pt x="459" y="1610"/>
                  </a:lnTo>
                  <a:lnTo>
                    <a:pt x="458" y="1605"/>
                  </a:lnTo>
                  <a:lnTo>
                    <a:pt x="445" y="1574"/>
                  </a:lnTo>
                  <a:lnTo>
                    <a:pt x="424" y="1525"/>
                  </a:lnTo>
                  <a:lnTo>
                    <a:pt x="422" y="1517"/>
                  </a:lnTo>
                  <a:lnTo>
                    <a:pt x="380" y="1489"/>
                  </a:lnTo>
                  <a:lnTo>
                    <a:pt x="355" y="1468"/>
                  </a:lnTo>
                  <a:lnTo>
                    <a:pt x="345" y="1461"/>
                  </a:lnTo>
                  <a:lnTo>
                    <a:pt x="345" y="1459"/>
                  </a:lnTo>
                  <a:lnTo>
                    <a:pt x="373" y="1448"/>
                  </a:lnTo>
                  <a:lnTo>
                    <a:pt x="380" y="1445"/>
                  </a:lnTo>
                  <a:lnTo>
                    <a:pt x="382" y="1444"/>
                  </a:lnTo>
                  <a:lnTo>
                    <a:pt x="394" y="1437"/>
                  </a:lnTo>
                  <a:lnTo>
                    <a:pt x="401" y="1431"/>
                  </a:lnTo>
                  <a:lnTo>
                    <a:pt x="429" y="1403"/>
                  </a:lnTo>
                  <a:lnTo>
                    <a:pt x="434" y="1399"/>
                  </a:lnTo>
                  <a:lnTo>
                    <a:pt x="434" y="1397"/>
                  </a:lnTo>
                  <a:lnTo>
                    <a:pt x="445" y="1365"/>
                  </a:lnTo>
                  <a:lnTo>
                    <a:pt x="446" y="1361"/>
                  </a:lnTo>
                  <a:lnTo>
                    <a:pt x="447" y="1354"/>
                  </a:lnTo>
                  <a:lnTo>
                    <a:pt x="447" y="1352"/>
                  </a:lnTo>
                  <a:lnTo>
                    <a:pt x="446" y="1349"/>
                  </a:lnTo>
                  <a:lnTo>
                    <a:pt x="430" y="1291"/>
                  </a:lnTo>
                  <a:lnTo>
                    <a:pt x="380" y="1285"/>
                  </a:lnTo>
                  <a:lnTo>
                    <a:pt x="313" y="1276"/>
                  </a:lnTo>
                  <a:lnTo>
                    <a:pt x="277" y="1273"/>
                  </a:lnTo>
                  <a:lnTo>
                    <a:pt x="272" y="1271"/>
                  </a:lnTo>
                  <a:lnTo>
                    <a:pt x="271" y="1270"/>
                  </a:lnTo>
                  <a:lnTo>
                    <a:pt x="271" y="1265"/>
                  </a:lnTo>
                  <a:lnTo>
                    <a:pt x="271" y="1264"/>
                  </a:lnTo>
                  <a:lnTo>
                    <a:pt x="272" y="1263"/>
                  </a:lnTo>
                  <a:lnTo>
                    <a:pt x="303" y="1216"/>
                  </a:lnTo>
                  <a:lnTo>
                    <a:pt x="343" y="1204"/>
                  </a:lnTo>
                  <a:lnTo>
                    <a:pt x="344" y="1204"/>
                  </a:lnTo>
                  <a:lnTo>
                    <a:pt x="350" y="1204"/>
                  </a:lnTo>
                  <a:lnTo>
                    <a:pt x="398" y="1211"/>
                  </a:lnTo>
                  <a:lnTo>
                    <a:pt x="401" y="1213"/>
                  </a:lnTo>
                  <a:lnTo>
                    <a:pt x="411" y="1221"/>
                  </a:lnTo>
                  <a:lnTo>
                    <a:pt x="413" y="1223"/>
                  </a:lnTo>
                  <a:lnTo>
                    <a:pt x="422" y="1237"/>
                  </a:lnTo>
                  <a:lnTo>
                    <a:pt x="429" y="1249"/>
                  </a:lnTo>
                  <a:lnTo>
                    <a:pt x="431" y="1252"/>
                  </a:lnTo>
                  <a:lnTo>
                    <a:pt x="431" y="1259"/>
                  </a:lnTo>
                  <a:lnTo>
                    <a:pt x="433" y="1261"/>
                  </a:lnTo>
                  <a:lnTo>
                    <a:pt x="440" y="1269"/>
                  </a:lnTo>
                  <a:lnTo>
                    <a:pt x="441" y="1270"/>
                  </a:lnTo>
                  <a:lnTo>
                    <a:pt x="445" y="1271"/>
                  </a:lnTo>
                  <a:lnTo>
                    <a:pt x="448" y="1273"/>
                  </a:lnTo>
                  <a:lnTo>
                    <a:pt x="449" y="1273"/>
                  </a:lnTo>
                  <a:lnTo>
                    <a:pt x="490" y="1275"/>
                  </a:lnTo>
                  <a:lnTo>
                    <a:pt x="511" y="1268"/>
                  </a:lnTo>
                  <a:lnTo>
                    <a:pt x="520" y="1264"/>
                  </a:lnTo>
                  <a:lnTo>
                    <a:pt x="566" y="1239"/>
                  </a:lnTo>
                  <a:lnTo>
                    <a:pt x="613" y="1223"/>
                  </a:lnTo>
                  <a:lnTo>
                    <a:pt x="664" y="1205"/>
                  </a:lnTo>
                  <a:lnTo>
                    <a:pt x="664" y="1191"/>
                  </a:lnTo>
                  <a:lnTo>
                    <a:pt x="662" y="1163"/>
                  </a:lnTo>
                  <a:lnTo>
                    <a:pt x="660" y="1123"/>
                  </a:lnTo>
                  <a:lnTo>
                    <a:pt x="660" y="1109"/>
                  </a:lnTo>
                  <a:lnTo>
                    <a:pt x="657" y="1085"/>
                  </a:lnTo>
                  <a:lnTo>
                    <a:pt x="626" y="1052"/>
                  </a:lnTo>
                  <a:lnTo>
                    <a:pt x="623" y="996"/>
                  </a:lnTo>
                  <a:lnTo>
                    <a:pt x="597" y="971"/>
                  </a:lnTo>
                  <a:lnTo>
                    <a:pt x="595" y="970"/>
                  </a:lnTo>
                  <a:lnTo>
                    <a:pt x="593" y="970"/>
                  </a:lnTo>
                  <a:lnTo>
                    <a:pt x="591" y="971"/>
                  </a:lnTo>
                  <a:lnTo>
                    <a:pt x="565" y="980"/>
                  </a:lnTo>
                  <a:lnTo>
                    <a:pt x="561" y="982"/>
                  </a:lnTo>
                  <a:lnTo>
                    <a:pt x="559" y="983"/>
                  </a:lnTo>
                  <a:lnTo>
                    <a:pt x="553" y="987"/>
                  </a:lnTo>
                  <a:lnTo>
                    <a:pt x="551" y="987"/>
                  </a:lnTo>
                  <a:lnTo>
                    <a:pt x="508" y="998"/>
                  </a:lnTo>
                  <a:lnTo>
                    <a:pt x="505" y="998"/>
                  </a:lnTo>
                  <a:lnTo>
                    <a:pt x="501" y="998"/>
                  </a:lnTo>
                  <a:lnTo>
                    <a:pt x="500" y="996"/>
                  </a:lnTo>
                  <a:lnTo>
                    <a:pt x="497" y="996"/>
                  </a:lnTo>
                  <a:lnTo>
                    <a:pt x="496" y="994"/>
                  </a:lnTo>
                  <a:lnTo>
                    <a:pt x="489" y="976"/>
                  </a:lnTo>
                  <a:lnTo>
                    <a:pt x="487" y="970"/>
                  </a:lnTo>
                  <a:lnTo>
                    <a:pt x="484" y="963"/>
                  </a:lnTo>
                  <a:lnTo>
                    <a:pt x="478" y="950"/>
                  </a:lnTo>
                  <a:lnTo>
                    <a:pt x="476" y="945"/>
                  </a:lnTo>
                  <a:lnTo>
                    <a:pt x="475" y="942"/>
                  </a:lnTo>
                  <a:lnTo>
                    <a:pt x="472" y="938"/>
                  </a:lnTo>
                  <a:lnTo>
                    <a:pt x="470" y="935"/>
                  </a:lnTo>
                  <a:lnTo>
                    <a:pt x="467" y="933"/>
                  </a:lnTo>
                  <a:lnTo>
                    <a:pt x="463" y="929"/>
                  </a:lnTo>
                  <a:lnTo>
                    <a:pt x="454" y="922"/>
                  </a:lnTo>
                  <a:lnTo>
                    <a:pt x="448" y="917"/>
                  </a:lnTo>
                  <a:lnTo>
                    <a:pt x="446" y="914"/>
                  </a:lnTo>
                  <a:lnTo>
                    <a:pt x="443" y="910"/>
                  </a:lnTo>
                  <a:lnTo>
                    <a:pt x="442" y="908"/>
                  </a:lnTo>
                  <a:lnTo>
                    <a:pt x="442" y="902"/>
                  </a:lnTo>
                  <a:lnTo>
                    <a:pt x="441" y="890"/>
                  </a:lnTo>
                  <a:lnTo>
                    <a:pt x="440" y="886"/>
                  </a:lnTo>
                  <a:lnTo>
                    <a:pt x="439" y="881"/>
                  </a:lnTo>
                  <a:lnTo>
                    <a:pt x="401" y="836"/>
                  </a:lnTo>
                  <a:lnTo>
                    <a:pt x="397" y="830"/>
                  </a:lnTo>
                  <a:lnTo>
                    <a:pt x="374" y="806"/>
                  </a:lnTo>
                  <a:lnTo>
                    <a:pt x="373" y="804"/>
                  </a:lnTo>
                  <a:lnTo>
                    <a:pt x="368" y="803"/>
                  </a:lnTo>
                  <a:lnTo>
                    <a:pt x="363" y="801"/>
                  </a:lnTo>
                  <a:lnTo>
                    <a:pt x="349" y="800"/>
                  </a:lnTo>
                  <a:lnTo>
                    <a:pt x="345" y="798"/>
                  </a:lnTo>
                  <a:lnTo>
                    <a:pt x="332" y="798"/>
                  </a:lnTo>
                  <a:lnTo>
                    <a:pt x="326" y="798"/>
                  </a:lnTo>
                  <a:lnTo>
                    <a:pt x="304" y="789"/>
                  </a:lnTo>
                  <a:lnTo>
                    <a:pt x="293" y="759"/>
                  </a:lnTo>
                  <a:lnTo>
                    <a:pt x="283" y="731"/>
                  </a:lnTo>
                  <a:lnTo>
                    <a:pt x="260" y="714"/>
                  </a:lnTo>
                  <a:lnTo>
                    <a:pt x="237" y="646"/>
                  </a:lnTo>
                  <a:lnTo>
                    <a:pt x="230" y="628"/>
                  </a:lnTo>
                  <a:lnTo>
                    <a:pt x="219" y="627"/>
                  </a:lnTo>
                  <a:lnTo>
                    <a:pt x="4" y="398"/>
                  </a:lnTo>
                  <a:lnTo>
                    <a:pt x="0" y="398"/>
                  </a:lnTo>
                  <a:lnTo>
                    <a:pt x="2" y="209"/>
                  </a:lnTo>
                  <a:lnTo>
                    <a:pt x="2" y="182"/>
                  </a:lnTo>
                  <a:lnTo>
                    <a:pt x="2" y="69"/>
                  </a:lnTo>
                  <a:lnTo>
                    <a:pt x="2" y="41"/>
                  </a:lnTo>
                  <a:lnTo>
                    <a:pt x="2" y="0"/>
                  </a:lnTo>
                  <a:lnTo>
                    <a:pt x="57" y="0"/>
                  </a:lnTo>
                  <a:lnTo>
                    <a:pt x="76" y="3"/>
                  </a:lnTo>
                  <a:lnTo>
                    <a:pt x="130" y="3"/>
                  </a:lnTo>
                  <a:lnTo>
                    <a:pt x="200" y="0"/>
                  </a:lnTo>
                  <a:lnTo>
                    <a:pt x="206" y="5"/>
                  </a:lnTo>
                  <a:lnTo>
                    <a:pt x="221" y="5"/>
                  </a:lnTo>
                  <a:lnTo>
                    <a:pt x="279" y="5"/>
                  </a:lnTo>
                  <a:lnTo>
                    <a:pt x="329" y="24"/>
                  </a:lnTo>
                  <a:lnTo>
                    <a:pt x="347" y="38"/>
                  </a:lnTo>
                  <a:lnTo>
                    <a:pt x="350" y="40"/>
                  </a:lnTo>
                  <a:lnTo>
                    <a:pt x="359" y="53"/>
                  </a:lnTo>
                  <a:lnTo>
                    <a:pt x="409" y="84"/>
                  </a:lnTo>
                  <a:lnTo>
                    <a:pt x="645" y="237"/>
                  </a:lnTo>
                  <a:lnTo>
                    <a:pt x="656" y="248"/>
                  </a:lnTo>
                  <a:lnTo>
                    <a:pt x="664" y="262"/>
                  </a:lnTo>
                  <a:lnTo>
                    <a:pt x="685" y="275"/>
                  </a:lnTo>
                  <a:lnTo>
                    <a:pt x="752" y="276"/>
                  </a:lnTo>
                  <a:lnTo>
                    <a:pt x="793" y="280"/>
                  </a:lnTo>
                  <a:lnTo>
                    <a:pt x="816" y="270"/>
                  </a:lnTo>
                  <a:lnTo>
                    <a:pt x="850" y="279"/>
                  </a:lnTo>
                  <a:lnTo>
                    <a:pt x="885" y="291"/>
                  </a:lnTo>
                  <a:lnTo>
                    <a:pt x="912" y="298"/>
                  </a:lnTo>
                  <a:lnTo>
                    <a:pt x="946" y="308"/>
                  </a:lnTo>
                  <a:lnTo>
                    <a:pt x="961" y="306"/>
                  </a:lnTo>
                  <a:lnTo>
                    <a:pt x="990" y="303"/>
                  </a:lnTo>
                  <a:lnTo>
                    <a:pt x="1003" y="302"/>
                  </a:lnTo>
                  <a:lnTo>
                    <a:pt x="1017" y="309"/>
                  </a:lnTo>
                  <a:lnTo>
                    <a:pt x="1040" y="320"/>
                  </a:lnTo>
                  <a:lnTo>
                    <a:pt x="1057" y="322"/>
                  </a:lnTo>
                  <a:lnTo>
                    <a:pt x="1071" y="321"/>
                  </a:lnTo>
                  <a:lnTo>
                    <a:pt x="1072" y="321"/>
                  </a:lnTo>
                  <a:lnTo>
                    <a:pt x="1072" y="336"/>
                  </a:lnTo>
                  <a:lnTo>
                    <a:pt x="1076" y="389"/>
                  </a:lnTo>
                  <a:lnTo>
                    <a:pt x="1082" y="400"/>
                  </a:lnTo>
                  <a:lnTo>
                    <a:pt x="1083" y="458"/>
                  </a:lnTo>
                  <a:lnTo>
                    <a:pt x="1083" y="460"/>
                  </a:lnTo>
                  <a:lnTo>
                    <a:pt x="1081" y="464"/>
                  </a:lnTo>
                  <a:lnTo>
                    <a:pt x="1068" y="477"/>
                  </a:lnTo>
                  <a:lnTo>
                    <a:pt x="1065" y="479"/>
                  </a:lnTo>
                  <a:lnTo>
                    <a:pt x="1063" y="480"/>
                  </a:lnTo>
                  <a:lnTo>
                    <a:pt x="1059" y="482"/>
                  </a:lnTo>
                  <a:lnTo>
                    <a:pt x="1054" y="483"/>
                  </a:lnTo>
                  <a:lnTo>
                    <a:pt x="1051" y="484"/>
                  </a:lnTo>
                  <a:lnTo>
                    <a:pt x="1042" y="488"/>
                  </a:lnTo>
                  <a:lnTo>
                    <a:pt x="1016" y="502"/>
                  </a:lnTo>
                  <a:lnTo>
                    <a:pt x="1014" y="503"/>
                  </a:lnTo>
                  <a:lnTo>
                    <a:pt x="1011" y="506"/>
                  </a:lnTo>
                  <a:lnTo>
                    <a:pt x="1000" y="526"/>
                  </a:lnTo>
                  <a:lnTo>
                    <a:pt x="985" y="566"/>
                  </a:lnTo>
                  <a:lnTo>
                    <a:pt x="967" y="616"/>
                  </a:lnTo>
                  <a:lnTo>
                    <a:pt x="966" y="621"/>
                  </a:lnTo>
                  <a:lnTo>
                    <a:pt x="963" y="626"/>
                  </a:lnTo>
                  <a:lnTo>
                    <a:pt x="940" y="633"/>
                  </a:lnTo>
                  <a:lnTo>
                    <a:pt x="936" y="634"/>
                  </a:lnTo>
                  <a:lnTo>
                    <a:pt x="934" y="635"/>
                  </a:lnTo>
                  <a:lnTo>
                    <a:pt x="934" y="640"/>
                  </a:lnTo>
                  <a:lnTo>
                    <a:pt x="934" y="640"/>
                  </a:lnTo>
                  <a:lnTo>
                    <a:pt x="938" y="648"/>
                  </a:lnTo>
                  <a:lnTo>
                    <a:pt x="956" y="734"/>
                  </a:lnTo>
                  <a:lnTo>
                    <a:pt x="955" y="752"/>
                  </a:lnTo>
                  <a:lnTo>
                    <a:pt x="955" y="756"/>
                  </a:lnTo>
                  <a:lnTo>
                    <a:pt x="955" y="761"/>
                  </a:lnTo>
                  <a:lnTo>
                    <a:pt x="981" y="812"/>
                  </a:lnTo>
                  <a:lnTo>
                    <a:pt x="984" y="815"/>
                  </a:lnTo>
                  <a:lnTo>
                    <a:pt x="991" y="826"/>
                  </a:lnTo>
                  <a:lnTo>
                    <a:pt x="993" y="831"/>
                  </a:lnTo>
                  <a:lnTo>
                    <a:pt x="997" y="836"/>
                  </a:lnTo>
                  <a:lnTo>
                    <a:pt x="999" y="838"/>
                  </a:lnTo>
                  <a:lnTo>
                    <a:pt x="1003" y="840"/>
                  </a:lnTo>
                  <a:lnTo>
                    <a:pt x="1010" y="845"/>
                  </a:lnTo>
                  <a:lnTo>
                    <a:pt x="1016" y="850"/>
                  </a:lnTo>
                  <a:lnTo>
                    <a:pt x="1029" y="872"/>
                  </a:lnTo>
                  <a:lnTo>
                    <a:pt x="1033" y="878"/>
                  </a:lnTo>
                  <a:lnTo>
                    <a:pt x="1034" y="882"/>
                  </a:lnTo>
                  <a:lnTo>
                    <a:pt x="1035" y="888"/>
                  </a:lnTo>
                  <a:lnTo>
                    <a:pt x="1035" y="892"/>
                  </a:lnTo>
                  <a:lnTo>
                    <a:pt x="1038" y="897"/>
                  </a:lnTo>
                  <a:lnTo>
                    <a:pt x="1042" y="902"/>
                  </a:lnTo>
                  <a:lnTo>
                    <a:pt x="1046" y="903"/>
                  </a:lnTo>
                  <a:lnTo>
                    <a:pt x="1068" y="916"/>
                  </a:lnTo>
                  <a:lnTo>
                    <a:pt x="1083" y="926"/>
                  </a:lnTo>
                  <a:lnTo>
                    <a:pt x="1092" y="932"/>
                  </a:lnTo>
                  <a:lnTo>
                    <a:pt x="1125" y="962"/>
                  </a:lnTo>
                  <a:lnTo>
                    <a:pt x="1107" y="968"/>
                  </a:lnTo>
                  <a:lnTo>
                    <a:pt x="1080" y="978"/>
                  </a:lnTo>
                  <a:lnTo>
                    <a:pt x="1064" y="986"/>
                  </a:lnTo>
                  <a:lnTo>
                    <a:pt x="1081" y="1030"/>
                  </a:lnTo>
                  <a:lnTo>
                    <a:pt x="1098" y="1075"/>
                  </a:lnTo>
                  <a:lnTo>
                    <a:pt x="1106" y="1097"/>
                  </a:lnTo>
                  <a:lnTo>
                    <a:pt x="1118" y="1131"/>
                  </a:lnTo>
                  <a:lnTo>
                    <a:pt x="1124" y="1142"/>
                  </a:lnTo>
                  <a:lnTo>
                    <a:pt x="1096" y="1151"/>
                  </a:lnTo>
                  <a:lnTo>
                    <a:pt x="1083" y="1156"/>
                  </a:lnTo>
                  <a:lnTo>
                    <a:pt x="1076" y="1160"/>
                  </a:lnTo>
                  <a:lnTo>
                    <a:pt x="1044" y="1199"/>
                  </a:lnTo>
                  <a:lnTo>
                    <a:pt x="1034" y="1213"/>
                  </a:lnTo>
                  <a:lnTo>
                    <a:pt x="1030" y="1220"/>
                  </a:lnTo>
                  <a:lnTo>
                    <a:pt x="1029" y="1226"/>
                  </a:lnTo>
                  <a:lnTo>
                    <a:pt x="1028" y="1231"/>
                  </a:lnTo>
                  <a:lnTo>
                    <a:pt x="1015" y="1235"/>
                  </a:lnTo>
                  <a:lnTo>
                    <a:pt x="916" y="1273"/>
                  </a:lnTo>
                  <a:lnTo>
                    <a:pt x="914" y="1274"/>
                  </a:lnTo>
                  <a:lnTo>
                    <a:pt x="891" y="1297"/>
                  </a:lnTo>
                  <a:lnTo>
                    <a:pt x="873" y="1316"/>
                  </a:lnTo>
                  <a:lnTo>
                    <a:pt x="890" y="1388"/>
                  </a:lnTo>
                  <a:lnTo>
                    <a:pt x="892" y="1403"/>
                  </a:lnTo>
                  <a:lnTo>
                    <a:pt x="892" y="1406"/>
                  </a:lnTo>
                  <a:lnTo>
                    <a:pt x="892" y="1407"/>
                  </a:lnTo>
                  <a:lnTo>
                    <a:pt x="891" y="1411"/>
                  </a:lnTo>
                  <a:lnTo>
                    <a:pt x="888" y="1417"/>
                  </a:lnTo>
                  <a:lnTo>
                    <a:pt x="888" y="1418"/>
                  </a:lnTo>
                  <a:lnTo>
                    <a:pt x="891" y="1475"/>
                  </a:lnTo>
                  <a:lnTo>
                    <a:pt x="891" y="1484"/>
                  </a:lnTo>
                  <a:lnTo>
                    <a:pt x="892" y="1486"/>
                  </a:lnTo>
                  <a:lnTo>
                    <a:pt x="861" y="1479"/>
                  </a:lnTo>
                  <a:lnTo>
                    <a:pt x="831" y="1472"/>
                  </a:lnTo>
                  <a:lnTo>
                    <a:pt x="829" y="1472"/>
                  </a:lnTo>
                  <a:lnTo>
                    <a:pt x="781" y="1487"/>
                  </a:lnTo>
                  <a:lnTo>
                    <a:pt x="788" y="1502"/>
                  </a:lnTo>
                  <a:lnTo>
                    <a:pt x="854" y="1612"/>
                  </a:lnTo>
                  <a:lnTo>
                    <a:pt x="861" y="1625"/>
                  </a:lnTo>
                  <a:lnTo>
                    <a:pt x="874" y="1648"/>
                  </a:lnTo>
                  <a:lnTo>
                    <a:pt x="885" y="1666"/>
                  </a:lnTo>
                  <a:lnTo>
                    <a:pt x="922" y="1727"/>
                  </a:lnTo>
                  <a:lnTo>
                    <a:pt x="974" y="1840"/>
                  </a:lnTo>
                  <a:lnTo>
                    <a:pt x="974" y="1850"/>
                  </a:lnTo>
                  <a:lnTo>
                    <a:pt x="974" y="2020"/>
                  </a:lnTo>
                  <a:lnTo>
                    <a:pt x="974" y="2025"/>
                  </a:lnTo>
                  <a:lnTo>
                    <a:pt x="966" y="2032"/>
                  </a:lnTo>
                  <a:lnTo>
                    <a:pt x="960" y="2037"/>
                  </a:lnTo>
                  <a:lnTo>
                    <a:pt x="962" y="2050"/>
                  </a:lnTo>
                  <a:lnTo>
                    <a:pt x="964" y="2059"/>
                  </a:lnTo>
                  <a:lnTo>
                    <a:pt x="967" y="2072"/>
                  </a:lnTo>
                  <a:lnTo>
                    <a:pt x="973" y="2104"/>
                  </a:lnTo>
                  <a:lnTo>
                    <a:pt x="937" y="2176"/>
                  </a:lnTo>
                  <a:lnTo>
                    <a:pt x="908" y="2234"/>
                  </a:lnTo>
                  <a:lnTo>
                    <a:pt x="882" y="2254"/>
                  </a:lnTo>
                  <a:lnTo>
                    <a:pt x="874" y="2258"/>
                  </a:lnTo>
                  <a:lnTo>
                    <a:pt x="872" y="2259"/>
                  </a:lnTo>
                  <a:lnTo>
                    <a:pt x="866" y="2259"/>
                  </a:lnTo>
                  <a:lnTo>
                    <a:pt x="859" y="2258"/>
                  </a:lnTo>
                  <a:lnTo>
                    <a:pt x="852" y="2257"/>
                  </a:lnTo>
                  <a:lnTo>
                    <a:pt x="858" y="2266"/>
                  </a:lnTo>
                  <a:lnTo>
                    <a:pt x="866" y="2280"/>
                  </a:lnTo>
                  <a:lnTo>
                    <a:pt x="927" y="2367"/>
                  </a:lnTo>
                  <a:lnTo>
                    <a:pt x="990" y="2460"/>
                  </a:lnTo>
                  <a:lnTo>
                    <a:pt x="968" y="2463"/>
                  </a:lnTo>
                  <a:lnTo>
                    <a:pt x="908" y="2467"/>
                  </a:lnTo>
                  <a:lnTo>
                    <a:pt x="880" y="2461"/>
                  </a:lnTo>
                  <a:lnTo>
                    <a:pt x="838" y="2448"/>
                  </a:lnTo>
                  <a:lnTo>
                    <a:pt x="828" y="2443"/>
                  </a:lnTo>
                  <a:lnTo>
                    <a:pt x="823" y="2440"/>
                  </a:lnTo>
                  <a:lnTo>
                    <a:pt x="814" y="2438"/>
                  </a:lnTo>
                  <a:lnTo>
                    <a:pt x="799" y="2443"/>
                  </a:lnTo>
                  <a:lnTo>
                    <a:pt x="795" y="2445"/>
                  </a:lnTo>
                  <a:lnTo>
                    <a:pt x="765" y="2430"/>
                  </a:lnTo>
                  <a:lnTo>
                    <a:pt x="764" y="2428"/>
                  </a:lnTo>
                  <a:lnTo>
                    <a:pt x="760" y="2426"/>
                  </a:lnTo>
                  <a:lnTo>
                    <a:pt x="759" y="2424"/>
                  </a:lnTo>
                  <a:lnTo>
                    <a:pt x="758" y="2419"/>
                  </a:lnTo>
                  <a:lnTo>
                    <a:pt x="751" y="2406"/>
                  </a:lnTo>
                  <a:lnTo>
                    <a:pt x="739" y="2386"/>
                  </a:lnTo>
                  <a:lnTo>
                    <a:pt x="736" y="2382"/>
                  </a:lnTo>
                  <a:lnTo>
                    <a:pt x="732" y="2378"/>
                  </a:lnTo>
                  <a:lnTo>
                    <a:pt x="730" y="2377"/>
                  </a:lnTo>
                  <a:lnTo>
                    <a:pt x="702" y="2361"/>
                  </a:lnTo>
                  <a:lnTo>
                    <a:pt x="684" y="2356"/>
                  </a:lnTo>
                  <a:lnTo>
                    <a:pt x="627" y="2384"/>
                  </a:lnTo>
                  <a:lnTo>
                    <a:pt x="619" y="2380"/>
                  </a:lnTo>
                  <a:lnTo>
                    <a:pt x="617" y="2373"/>
                  </a:lnTo>
                  <a:lnTo>
                    <a:pt x="616" y="2370"/>
                  </a:lnTo>
                  <a:lnTo>
                    <a:pt x="615" y="2366"/>
                  </a:lnTo>
                  <a:lnTo>
                    <a:pt x="615" y="2362"/>
                  </a:lnTo>
                  <a:lnTo>
                    <a:pt x="611" y="2356"/>
                  </a:lnTo>
                  <a:lnTo>
                    <a:pt x="609" y="2352"/>
                  </a:lnTo>
                  <a:lnTo>
                    <a:pt x="607" y="2348"/>
                  </a:lnTo>
                  <a:lnTo>
                    <a:pt x="599" y="2341"/>
                  </a:lnTo>
                  <a:lnTo>
                    <a:pt x="512" y="2241"/>
                  </a:lnTo>
                  <a:lnTo>
                    <a:pt x="511" y="2239"/>
                  </a:lnTo>
                  <a:lnTo>
                    <a:pt x="511" y="2236"/>
                  </a:lnTo>
                  <a:lnTo>
                    <a:pt x="511" y="2234"/>
                  </a:lnTo>
                  <a:lnTo>
                    <a:pt x="537" y="2199"/>
                  </a:lnTo>
                  <a:lnTo>
                    <a:pt x="533" y="2176"/>
                  </a:lnTo>
                  <a:lnTo>
                    <a:pt x="495" y="2160"/>
                  </a:lnTo>
                  <a:lnTo>
                    <a:pt x="407" y="2115"/>
                  </a:lnTo>
                  <a:lnTo>
                    <a:pt x="380" y="2098"/>
                  </a:lnTo>
                  <a:lnTo>
                    <a:pt x="375" y="2096"/>
                  </a:lnTo>
                  <a:lnTo>
                    <a:pt x="370" y="2090"/>
                  </a:lnTo>
                  <a:lnTo>
                    <a:pt x="364" y="2068"/>
                  </a:lnTo>
                  <a:lnTo>
                    <a:pt x="365" y="2061"/>
                  </a:lnTo>
                  <a:lnTo>
                    <a:pt x="358" y="2036"/>
                  </a:lnTo>
                  <a:lnTo>
                    <a:pt x="357" y="2035"/>
                  </a:lnTo>
                  <a:lnTo>
                    <a:pt x="334" y="2008"/>
                  </a:lnTo>
                  <a:lnTo>
                    <a:pt x="321" y="1990"/>
                  </a:lnTo>
                  <a:lnTo>
                    <a:pt x="304" y="1960"/>
                  </a:lnTo>
                  <a:lnTo>
                    <a:pt x="292" y="1939"/>
                  </a:lnTo>
                  <a:lnTo>
                    <a:pt x="290" y="1941"/>
                  </a:lnTo>
                  <a:lnTo>
                    <a:pt x="279" y="1946"/>
                  </a:lnTo>
                  <a:lnTo>
                    <a:pt x="275" y="1947"/>
                  </a:lnTo>
                  <a:lnTo>
                    <a:pt x="273" y="1946"/>
                  </a:lnTo>
                  <a:lnTo>
                    <a:pt x="271" y="1945"/>
                  </a:lnTo>
                  <a:lnTo>
                    <a:pt x="269" y="1943"/>
                  </a:lnTo>
                  <a:lnTo>
                    <a:pt x="269" y="1941"/>
                  </a:lnTo>
                  <a:lnTo>
                    <a:pt x="273" y="1930"/>
                  </a:lnTo>
                  <a:lnTo>
                    <a:pt x="273" y="193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1758" y="2451"/>
              <a:ext cx="150" cy="83"/>
            </a:xfrm>
            <a:custGeom>
              <a:avLst/>
              <a:gdLst/>
              <a:ahLst/>
              <a:cxnLst>
                <a:cxn ang="0">
                  <a:pos x="64" y="80"/>
                </a:cxn>
                <a:cxn ang="0">
                  <a:pos x="47" y="71"/>
                </a:cxn>
                <a:cxn ang="0">
                  <a:pos x="15" y="51"/>
                </a:cxn>
                <a:cxn ang="0">
                  <a:pos x="0" y="42"/>
                </a:cxn>
                <a:cxn ang="0">
                  <a:pos x="6" y="36"/>
                </a:cxn>
                <a:cxn ang="0">
                  <a:pos x="34" y="5"/>
                </a:cxn>
                <a:cxn ang="0">
                  <a:pos x="40" y="0"/>
                </a:cxn>
                <a:cxn ang="0">
                  <a:pos x="44" y="0"/>
                </a:cxn>
                <a:cxn ang="0">
                  <a:pos x="75" y="2"/>
                </a:cxn>
                <a:cxn ang="0">
                  <a:pos x="140" y="8"/>
                </a:cxn>
                <a:cxn ang="0">
                  <a:pos x="150" y="21"/>
                </a:cxn>
                <a:cxn ang="0">
                  <a:pos x="141" y="32"/>
                </a:cxn>
                <a:cxn ang="0">
                  <a:pos x="129" y="44"/>
                </a:cxn>
                <a:cxn ang="0">
                  <a:pos x="122" y="43"/>
                </a:cxn>
                <a:cxn ang="0">
                  <a:pos x="114" y="42"/>
                </a:cxn>
                <a:cxn ang="0">
                  <a:pos x="107" y="41"/>
                </a:cxn>
                <a:cxn ang="0">
                  <a:pos x="99" y="38"/>
                </a:cxn>
                <a:cxn ang="0">
                  <a:pos x="96" y="39"/>
                </a:cxn>
                <a:cxn ang="0">
                  <a:pos x="95" y="39"/>
                </a:cxn>
                <a:cxn ang="0">
                  <a:pos x="81" y="59"/>
                </a:cxn>
                <a:cxn ang="0">
                  <a:pos x="83" y="72"/>
                </a:cxn>
                <a:cxn ang="0">
                  <a:pos x="83" y="73"/>
                </a:cxn>
                <a:cxn ang="0">
                  <a:pos x="75" y="81"/>
                </a:cxn>
                <a:cxn ang="0">
                  <a:pos x="71" y="83"/>
                </a:cxn>
                <a:cxn ang="0">
                  <a:pos x="66" y="81"/>
                </a:cxn>
                <a:cxn ang="0">
                  <a:pos x="64" y="80"/>
                </a:cxn>
              </a:cxnLst>
              <a:rect l="0" t="0" r="r" b="b"/>
              <a:pathLst>
                <a:path w="150" h="83">
                  <a:moveTo>
                    <a:pt x="64" y="80"/>
                  </a:moveTo>
                  <a:lnTo>
                    <a:pt x="47" y="71"/>
                  </a:lnTo>
                  <a:lnTo>
                    <a:pt x="15" y="51"/>
                  </a:lnTo>
                  <a:lnTo>
                    <a:pt x="0" y="42"/>
                  </a:lnTo>
                  <a:lnTo>
                    <a:pt x="6" y="36"/>
                  </a:lnTo>
                  <a:lnTo>
                    <a:pt x="34" y="5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75" y="2"/>
                  </a:lnTo>
                  <a:lnTo>
                    <a:pt x="140" y="8"/>
                  </a:lnTo>
                  <a:lnTo>
                    <a:pt x="150" y="21"/>
                  </a:lnTo>
                  <a:lnTo>
                    <a:pt x="141" y="32"/>
                  </a:lnTo>
                  <a:lnTo>
                    <a:pt x="129" y="44"/>
                  </a:lnTo>
                  <a:lnTo>
                    <a:pt x="122" y="43"/>
                  </a:lnTo>
                  <a:lnTo>
                    <a:pt x="114" y="42"/>
                  </a:lnTo>
                  <a:lnTo>
                    <a:pt x="107" y="41"/>
                  </a:lnTo>
                  <a:lnTo>
                    <a:pt x="99" y="38"/>
                  </a:lnTo>
                  <a:lnTo>
                    <a:pt x="96" y="39"/>
                  </a:lnTo>
                  <a:lnTo>
                    <a:pt x="95" y="39"/>
                  </a:lnTo>
                  <a:lnTo>
                    <a:pt x="81" y="59"/>
                  </a:lnTo>
                  <a:lnTo>
                    <a:pt x="83" y="72"/>
                  </a:lnTo>
                  <a:lnTo>
                    <a:pt x="83" y="73"/>
                  </a:lnTo>
                  <a:lnTo>
                    <a:pt x="75" y="81"/>
                  </a:lnTo>
                  <a:lnTo>
                    <a:pt x="71" y="83"/>
                  </a:lnTo>
                  <a:lnTo>
                    <a:pt x="66" y="81"/>
                  </a:lnTo>
                  <a:lnTo>
                    <a:pt x="64" y="8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2422" y="654"/>
              <a:ext cx="1058" cy="2091"/>
            </a:xfrm>
            <a:custGeom>
              <a:avLst/>
              <a:gdLst/>
              <a:ahLst/>
              <a:cxnLst>
                <a:cxn ang="0">
                  <a:pos x="210" y="259"/>
                </a:cxn>
                <a:cxn ang="0">
                  <a:pos x="210" y="270"/>
                </a:cxn>
                <a:cxn ang="0">
                  <a:pos x="267" y="277"/>
                </a:cxn>
                <a:cxn ang="0">
                  <a:pos x="274" y="291"/>
                </a:cxn>
                <a:cxn ang="0">
                  <a:pos x="387" y="138"/>
                </a:cxn>
                <a:cxn ang="0">
                  <a:pos x="562" y="54"/>
                </a:cxn>
                <a:cxn ang="0">
                  <a:pos x="719" y="24"/>
                </a:cxn>
                <a:cxn ang="0">
                  <a:pos x="778" y="78"/>
                </a:cxn>
                <a:cxn ang="0">
                  <a:pos x="796" y="101"/>
                </a:cxn>
                <a:cxn ang="0">
                  <a:pos x="813" y="113"/>
                </a:cxn>
                <a:cxn ang="0">
                  <a:pos x="914" y="112"/>
                </a:cxn>
                <a:cxn ang="0">
                  <a:pos x="922" y="107"/>
                </a:cxn>
                <a:cxn ang="0">
                  <a:pos x="962" y="99"/>
                </a:cxn>
                <a:cxn ang="0">
                  <a:pos x="1018" y="102"/>
                </a:cxn>
                <a:cxn ang="0">
                  <a:pos x="1036" y="112"/>
                </a:cxn>
                <a:cxn ang="0">
                  <a:pos x="1055" y="103"/>
                </a:cxn>
                <a:cxn ang="0">
                  <a:pos x="870" y="369"/>
                </a:cxn>
                <a:cxn ang="0">
                  <a:pos x="756" y="517"/>
                </a:cxn>
                <a:cxn ang="0">
                  <a:pos x="760" y="1697"/>
                </a:cxn>
                <a:cxn ang="0">
                  <a:pos x="944" y="1962"/>
                </a:cxn>
                <a:cxn ang="0">
                  <a:pos x="880" y="1967"/>
                </a:cxn>
                <a:cxn ang="0">
                  <a:pos x="690" y="2005"/>
                </a:cxn>
                <a:cxn ang="0">
                  <a:pos x="500" y="2091"/>
                </a:cxn>
                <a:cxn ang="0">
                  <a:pos x="485" y="1983"/>
                </a:cxn>
                <a:cxn ang="0">
                  <a:pos x="488" y="1952"/>
                </a:cxn>
                <a:cxn ang="0">
                  <a:pos x="436" y="1802"/>
                </a:cxn>
                <a:cxn ang="0">
                  <a:pos x="424" y="1784"/>
                </a:cxn>
                <a:cxn ang="0">
                  <a:pos x="371" y="1606"/>
                </a:cxn>
                <a:cxn ang="0">
                  <a:pos x="353" y="1593"/>
                </a:cxn>
                <a:cxn ang="0">
                  <a:pos x="315" y="1577"/>
                </a:cxn>
                <a:cxn ang="0">
                  <a:pos x="291" y="1505"/>
                </a:cxn>
                <a:cxn ang="0">
                  <a:pos x="207" y="1449"/>
                </a:cxn>
                <a:cxn ang="0">
                  <a:pos x="148" y="1432"/>
                </a:cxn>
                <a:cxn ang="0">
                  <a:pos x="127" y="1421"/>
                </a:cxn>
                <a:cxn ang="0">
                  <a:pos x="97" y="1421"/>
                </a:cxn>
                <a:cxn ang="0">
                  <a:pos x="47" y="1433"/>
                </a:cxn>
                <a:cxn ang="0">
                  <a:pos x="15" y="1365"/>
                </a:cxn>
                <a:cxn ang="0">
                  <a:pos x="19" y="1353"/>
                </a:cxn>
                <a:cxn ang="0">
                  <a:pos x="18" y="1244"/>
                </a:cxn>
                <a:cxn ang="0">
                  <a:pos x="155" y="1178"/>
                </a:cxn>
                <a:cxn ang="0">
                  <a:pos x="171" y="1146"/>
                </a:cxn>
                <a:cxn ang="0">
                  <a:pos x="251" y="1089"/>
                </a:cxn>
                <a:cxn ang="0">
                  <a:pos x="208" y="977"/>
                </a:cxn>
                <a:cxn ang="0">
                  <a:pos x="252" y="909"/>
                </a:cxn>
                <a:cxn ang="0">
                  <a:pos x="173" y="850"/>
                </a:cxn>
                <a:cxn ang="0">
                  <a:pos x="162" y="835"/>
                </a:cxn>
                <a:cxn ang="0">
                  <a:pos x="143" y="797"/>
                </a:cxn>
                <a:cxn ang="0">
                  <a:pos x="124" y="783"/>
                </a:cxn>
                <a:cxn ang="0">
                  <a:pos x="108" y="759"/>
                </a:cxn>
                <a:cxn ang="0">
                  <a:pos x="83" y="681"/>
                </a:cxn>
                <a:cxn ang="0">
                  <a:pos x="61" y="582"/>
                </a:cxn>
                <a:cxn ang="0">
                  <a:pos x="93" y="568"/>
                </a:cxn>
                <a:cxn ang="0">
                  <a:pos x="138" y="453"/>
                </a:cxn>
                <a:cxn ang="0">
                  <a:pos x="178" y="431"/>
                </a:cxn>
                <a:cxn ang="0">
                  <a:pos x="192" y="426"/>
                </a:cxn>
                <a:cxn ang="0">
                  <a:pos x="210" y="405"/>
                </a:cxn>
                <a:cxn ang="0">
                  <a:pos x="199" y="268"/>
                </a:cxn>
              </a:cxnLst>
              <a:rect l="0" t="0" r="r" b="b"/>
              <a:pathLst>
                <a:path w="1058" h="2091">
                  <a:moveTo>
                    <a:pt x="199" y="268"/>
                  </a:moveTo>
                  <a:lnTo>
                    <a:pt x="207" y="259"/>
                  </a:lnTo>
                  <a:lnTo>
                    <a:pt x="208" y="259"/>
                  </a:lnTo>
                  <a:lnTo>
                    <a:pt x="210" y="259"/>
                  </a:lnTo>
                  <a:lnTo>
                    <a:pt x="211" y="259"/>
                  </a:lnTo>
                  <a:lnTo>
                    <a:pt x="213" y="259"/>
                  </a:lnTo>
                  <a:lnTo>
                    <a:pt x="214" y="262"/>
                  </a:lnTo>
                  <a:lnTo>
                    <a:pt x="210" y="270"/>
                  </a:lnTo>
                  <a:lnTo>
                    <a:pt x="240" y="273"/>
                  </a:lnTo>
                  <a:lnTo>
                    <a:pt x="250" y="271"/>
                  </a:lnTo>
                  <a:lnTo>
                    <a:pt x="265" y="274"/>
                  </a:lnTo>
                  <a:lnTo>
                    <a:pt x="267" y="277"/>
                  </a:lnTo>
                  <a:lnTo>
                    <a:pt x="265" y="283"/>
                  </a:lnTo>
                  <a:lnTo>
                    <a:pt x="268" y="287"/>
                  </a:lnTo>
                  <a:lnTo>
                    <a:pt x="270" y="288"/>
                  </a:lnTo>
                  <a:lnTo>
                    <a:pt x="274" y="291"/>
                  </a:lnTo>
                  <a:lnTo>
                    <a:pt x="286" y="291"/>
                  </a:lnTo>
                  <a:lnTo>
                    <a:pt x="298" y="259"/>
                  </a:lnTo>
                  <a:lnTo>
                    <a:pt x="359" y="201"/>
                  </a:lnTo>
                  <a:lnTo>
                    <a:pt x="387" y="138"/>
                  </a:lnTo>
                  <a:lnTo>
                    <a:pt x="431" y="119"/>
                  </a:lnTo>
                  <a:lnTo>
                    <a:pt x="491" y="88"/>
                  </a:lnTo>
                  <a:lnTo>
                    <a:pt x="558" y="63"/>
                  </a:lnTo>
                  <a:lnTo>
                    <a:pt x="562" y="54"/>
                  </a:lnTo>
                  <a:lnTo>
                    <a:pt x="652" y="19"/>
                  </a:lnTo>
                  <a:lnTo>
                    <a:pt x="689" y="0"/>
                  </a:lnTo>
                  <a:lnTo>
                    <a:pt x="712" y="18"/>
                  </a:lnTo>
                  <a:lnTo>
                    <a:pt x="719" y="24"/>
                  </a:lnTo>
                  <a:lnTo>
                    <a:pt x="764" y="59"/>
                  </a:lnTo>
                  <a:lnTo>
                    <a:pt x="774" y="72"/>
                  </a:lnTo>
                  <a:lnTo>
                    <a:pt x="777" y="77"/>
                  </a:lnTo>
                  <a:lnTo>
                    <a:pt x="778" y="78"/>
                  </a:lnTo>
                  <a:lnTo>
                    <a:pt x="779" y="83"/>
                  </a:lnTo>
                  <a:lnTo>
                    <a:pt x="783" y="87"/>
                  </a:lnTo>
                  <a:lnTo>
                    <a:pt x="791" y="96"/>
                  </a:lnTo>
                  <a:lnTo>
                    <a:pt x="796" y="101"/>
                  </a:lnTo>
                  <a:lnTo>
                    <a:pt x="800" y="105"/>
                  </a:lnTo>
                  <a:lnTo>
                    <a:pt x="802" y="107"/>
                  </a:lnTo>
                  <a:lnTo>
                    <a:pt x="807" y="111"/>
                  </a:lnTo>
                  <a:lnTo>
                    <a:pt x="813" y="113"/>
                  </a:lnTo>
                  <a:lnTo>
                    <a:pt x="816" y="114"/>
                  </a:lnTo>
                  <a:lnTo>
                    <a:pt x="822" y="114"/>
                  </a:lnTo>
                  <a:lnTo>
                    <a:pt x="850" y="114"/>
                  </a:lnTo>
                  <a:lnTo>
                    <a:pt x="914" y="112"/>
                  </a:lnTo>
                  <a:lnTo>
                    <a:pt x="916" y="112"/>
                  </a:lnTo>
                  <a:lnTo>
                    <a:pt x="917" y="111"/>
                  </a:lnTo>
                  <a:lnTo>
                    <a:pt x="921" y="107"/>
                  </a:lnTo>
                  <a:lnTo>
                    <a:pt x="922" y="107"/>
                  </a:lnTo>
                  <a:lnTo>
                    <a:pt x="923" y="106"/>
                  </a:lnTo>
                  <a:lnTo>
                    <a:pt x="935" y="103"/>
                  </a:lnTo>
                  <a:lnTo>
                    <a:pt x="936" y="102"/>
                  </a:lnTo>
                  <a:lnTo>
                    <a:pt x="962" y="99"/>
                  </a:lnTo>
                  <a:lnTo>
                    <a:pt x="998" y="95"/>
                  </a:lnTo>
                  <a:lnTo>
                    <a:pt x="1000" y="95"/>
                  </a:lnTo>
                  <a:lnTo>
                    <a:pt x="1016" y="100"/>
                  </a:lnTo>
                  <a:lnTo>
                    <a:pt x="1018" y="102"/>
                  </a:lnTo>
                  <a:lnTo>
                    <a:pt x="1022" y="107"/>
                  </a:lnTo>
                  <a:lnTo>
                    <a:pt x="1025" y="108"/>
                  </a:lnTo>
                  <a:lnTo>
                    <a:pt x="1034" y="112"/>
                  </a:lnTo>
                  <a:lnTo>
                    <a:pt x="1036" y="112"/>
                  </a:lnTo>
                  <a:lnTo>
                    <a:pt x="1037" y="112"/>
                  </a:lnTo>
                  <a:lnTo>
                    <a:pt x="1040" y="112"/>
                  </a:lnTo>
                  <a:lnTo>
                    <a:pt x="1052" y="106"/>
                  </a:lnTo>
                  <a:lnTo>
                    <a:pt x="1055" y="103"/>
                  </a:lnTo>
                  <a:lnTo>
                    <a:pt x="1058" y="101"/>
                  </a:lnTo>
                  <a:lnTo>
                    <a:pt x="1055" y="107"/>
                  </a:lnTo>
                  <a:lnTo>
                    <a:pt x="1023" y="153"/>
                  </a:lnTo>
                  <a:lnTo>
                    <a:pt x="870" y="369"/>
                  </a:lnTo>
                  <a:lnTo>
                    <a:pt x="855" y="385"/>
                  </a:lnTo>
                  <a:lnTo>
                    <a:pt x="759" y="477"/>
                  </a:lnTo>
                  <a:lnTo>
                    <a:pt x="755" y="480"/>
                  </a:lnTo>
                  <a:lnTo>
                    <a:pt x="756" y="517"/>
                  </a:lnTo>
                  <a:lnTo>
                    <a:pt x="756" y="652"/>
                  </a:lnTo>
                  <a:lnTo>
                    <a:pt x="756" y="980"/>
                  </a:lnTo>
                  <a:lnTo>
                    <a:pt x="756" y="1412"/>
                  </a:lnTo>
                  <a:lnTo>
                    <a:pt x="760" y="1697"/>
                  </a:lnTo>
                  <a:lnTo>
                    <a:pt x="810" y="1763"/>
                  </a:lnTo>
                  <a:lnTo>
                    <a:pt x="886" y="1860"/>
                  </a:lnTo>
                  <a:lnTo>
                    <a:pt x="942" y="1936"/>
                  </a:lnTo>
                  <a:lnTo>
                    <a:pt x="944" y="1962"/>
                  </a:lnTo>
                  <a:lnTo>
                    <a:pt x="939" y="1964"/>
                  </a:lnTo>
                  <a:lnTo>
                    <a:pt x="924" y="1965"/>
                  </a:lnTo>
                  <a:lnTo>
                    <a:pt x="908" y="1966"/>
                  </a:lnTo>
                  <a:lnTo>
                    <a:pt x="880" y="1967"/>
                  </a:lnTo>
                  <a:lnTo>
                    <a:pt x="854" y="1968"/>
                  </a:lnTo>
                  <a:lnTo>
                    <a:pt x="782" y="1973"/>
                  </a:lnTo>
                  <a:lnTo>
                    <a:pt x="759" y="1974"/>
                  </a:lnTo>
                  <a:lnTo>
                    <a:pt x="690" y="2005"/>
                  </a:lnTo>
                  <a:lnTo>
                    <a:pt x="646" y="2025"/>
                  </a:lnTo>
                  <a:lnTo>
                    <a:pt x="610" y="2042"/>
                  </a:lnTo>
                  <a:lnTo>
                    <a:pt x="536" y="2075"/>
                  </a:lnTo>
                  <a:lnTo>
                    <a:pt x="500" y="2091"/>
                  </a:lnTo>
                  <a:lnTo>
                    <a:pt x="492" y="2059"/>
                  </a:lnTo>
                  <a:lnTo>
                    <a:pt x="486" y="2018"/>
                  </a:lnTo>
                  <a:lnTo>
                    <a:pt x="486" y="2015"/>
                  </a:lnTo>
                  <a:lnTo>
                    <a:pt x="485" y="1983"/>
                  </a:lnTo>
                  <a:lnTo>
                    <a:pt x="486" y="1980"/>
                  </a:lnTo>
                  <a:lnTo>
                    <a:pt x="486" y="1966"/>
                  </a:lnTo>
                  <a:lnTo>
                    <a:pt x="488" y="1953"/>
                  </a:lnTo>
                  <a:lnTo>
                    <a:pt x="488" y="1952"/>
                  </a:lnTo>
                  <a:lnTo>
                    <a:pt x="455" y="1910"/>
                  </a:lnTo>
                  <a:lnTo>
                    <a:pt x="450" y="1863"/>
                  </a:lnTo>
                  <a:lnTo>
                    <a:pt x="438" y="1803"/>
                  </a:lnTo>
                  <a:lnTo>
                    <a:pt x="436" y="1802"/>
                  </a:lnTo>
                  <a:lnTo>
                    <a:pt x="429" y="1794"/>
                  </a:lnTo>
                  <a:lnTo>
                    <a:pt x="426" y="1790"/>
                  </a:lnTo>
                  <a:lnTo>
                    <a:pt x="425" y="1787"/>
                  </a:lnTo>
                  <a:lnTo>
                    <a:pt x="424" y="1784"/>
                  </a:lnTo>
                  <a:lnTo>
                    <a:pt x="414" y="1737"/>
                  </a:lnTo>
                  <a:lnTo>
                    <a:pt x="408" y="1718"/>
                  </a:lnTo>
                  <a:lnTo>
                    <a:pt x="377" y="1619"/>
                  </a:lnTo>
                  <a:lnTo>
                    <a:pt x="371" y="1606"/>
                  </a:lnTo>
                  <a:lnTo>
                    <a:pt x="369" y="1602"/>
                  </a:lnTo>
                  <a:lnTo>
                    <a:pt x="367" y="1601"/>
                  </a:lnTo>
                  <a:lnTo>
                    <a:pt x="358" y="1595"/>
                  </a:lnTo>
                  <a:lnTo>
                    <a:pt x="353" y="1593"/>
                  </a:lnTo>
                  <a:lnTo>
                    <a:pt x="351" y="1592"/>
                  </a:lnTo>
                  <a:lnTo>
                    <a:pt x="341" y="1590"/>
                  </a:lnTo>
                  <a:lnTo>
                    <a:pt x="337" y="1589"/>
                  </a:lnTo>
                  <a:lnTo>
                    <a:pt x="315" y="1577"/>
                  </a:lnTo>
                  <a:lnTo>
                    <a:pt x="315" y="1577"/>
                  </a:lnTo>
                  <a:lnTo>
                    <a:pt x="312" y="1546"/>
                  </a:lnTo>
                  <a:lnTo>
                    <a:pt x="311" y="1528"/>
                  </a:lnTo>
                  <a:lnTo>
                    <a:pt x="291" y="1505"/>
                  </a:lnTo>
                  <a:lnTo>
                    <a:pt x="261" y="1473"/>
                  </a:lnTo>
                  <a:lnTo>
                    <a:pt x="258" y="1470"/>
                  </a:lnTo>
                  <a:lnTo>
                    <a:pt x="253" y="1467"/>
                  </a:lnTo>
                  <a:lnTo>
                    <a:pt x="207" y="1449"/>
                  </a:lnTo>
                  <a:lnTo>
                    <a:pt x="186" y="1443"/>
                  </a:lnTo>
                  <a:lnTo>
                    <a:pt x="173" y="1440"/>
                  </a:lnTo>
                  <a:lnTo>
                    <a:pt x="154" y="1436"/>
                  </a:lnTo>
                  <a:lnTo>
                    <a:pt x="148" y="1432"/>
                  </a:lnTo>
                  <a:lnTo>
                    <a:pt x="143" y="1427"/>
                  </a:lnTo>
                  <a:lnTo>
                    <a:pt x="139" y="1425"/>
                  </a:lnTo>
                  <a:lnTo>
                    <a:pt x="136" y="1424"/>
                  </a:lnTo>
                  <a:lnTo>
                    <a:pt x="127" y="1421"/>
                  </a:lnTo>
                  <a:lnTo>
                    <a:pt x="115" y="1418"/>
                  </a:lnTo>
                  <a:lnTo>
                    <a:pt x="107" y="1419"/>
                  </a:lnTo>
                  <a:lnTo>
                    <a:pt x="103" y="1419"/>
                  </a:lnTo>
                  <a:lnTo>
                    <a:pt x="97" y="1421"/>
                  </a:lnTo>
                  <a:lnTo>
                    <a:pt x="88" y="1426"/>
                  </a:lnTo>
                  <a:lnTo>
                    <a:pt x="76" y="1432"/>
                  </a:lnTo>
                  <a:lnTo>
                    <a:pt x="71" y="1433"/>
                  </a:lnTo>
                  <a:lnTo>
                    <a:pt x="47" y="1433"/>
                  </a:lnTo>
                  <a:lnTo>
                    <a:pt x="19" y="1433"/>
                  </a:lnTo>
                  <a:lnTo>
                    <a:pt x="18" y="1431"/>
                  </a:lnTo>
                  <a:lnTo>
                    <a:pt x="18" y="1422"/>
                  </a:lnTo>
                  <a:lnTo>
                    <a:pt x="15" y="1365"/>
                  </a:lnTo>
                  <a:lnTo>
                    <a:pt x="15" y="1364"/>
                  </a:lnTo>
                  <a:lnTo>
                    <a:pt x="18" y="1358"/>
                  </a:lnTo>
                  <a:lnTo>
                    <a:pt x="19" y="1354"/>
                  </a:lnTo>
                  <a:lnTo>
                    <a:pt x="19" y="1353"/>
                  </a:lnTo>
                  <a:lnTo>
                    <a:pt x="19" y="1350"/>
                  </a:lnTo>
                  <a:lnTo>
                    <a:pt x="17" y="1335"/>
                  </a:lnTo>
                  <a:lnTo>
                    <a:pt x="0" y="1263"/>
                  </a:lnTo>
                  <a:lnTo>
                    <a:pt x="18" y="1244"/>
                  </a:lnTo>
                  <a:lnTo>
                    <a:pt x="41" y="1221"/>
                  </a:lnTo>
                  <a:lnTo>
                    <a:pt x="43" y="1220"/>
                  </a:lnTo>
                  <a:lnTo>
                    <a:pt x="142" y="1182"/>
                  </a:lnTo>
                  <a:lnTo>
                    <a:pt x="155" y="1178"/>
                  </a:lnTo>
                  <a:lnTo>
                    <a:pt x="156" y="1173"/>
                  </a:lnTo>
                  <a:lnTo>
                    <a:pt x="157" y="1167"/>
                  </a:lnTo>
                  <a:lnTo>
                    <a:pt x="161" y="1160"/>
                  </a:lnTo>
                  <a:lnTo>
                    <a:pt x="171" y="1146"/>
                  </a:lnTo>
                  <a:lnTo>
                    <a:pt x="203" y="1107"/>
                  </a:lnTo>
                  <a:lnTo>
                    <a:pt x="210" y="1103"/>
                  </a:lnTo>
                  <a:lnTo>
                    <a:pt x="223" y="1098"/>
                  </a:lnTo>
                  <a:lnTo>
                    <a:pt x="251" y="1089"/>
                  </a:lnTo>
                  <a:lnTo>
                    <a:pt x="245" y="1078"/>
                  </a:lnTo>
                  <a:lnTo>
                    <a:pt x="233" y="1044"/>
                  </a:lnTo>
                  <a:lnTo>
                    <a:pt x="225" y="1022"/>
                  </a:lnTo>
                  <a:lnTo>
                    <a:pt x="208" y="977"/>
                  </a:lnTo>
                  <a:lnTo>
                    <a:pt x="191" y="933"/>
                  </a:lnTo>
                  <a:lnTo>
                    <a:pt x="207" y="925"/>
                  </a:lnTo>
                  <a:lnTo>
                    <a:pt x="234" y="915"/>
                  </a:lnTo>
                  <a:lnTo>
                    <a:pt x="252" y="909"/>
                  </a:lnTo>
                  <a:lnTo>
                    <a:pt x="219" y="879"/>
                  </a:lnTo>
                  <a:lnTo>
                    <a:pt x="210" y="873"/>
                  </a:lnTo>
                  <a:lnTo>
                    <a:pt x="195" y="863"/>
                  </a:lnTo>
                  <a:lnTo>
                    <a:pt x="173" y="850"/>
                  </a:lnTo>
                  <a:lnTo>
                    <a:pt x="169" y="849"/>
                  </a:lnTo>
                  <a:lnTo>
                    <a:pt x="165" y="844"/>
                  </a:lnTo>
                  <a:lnTo>
                    <a:pt x="162" y="839"/>
                  </a:lnTo>
                  <a:lnTo>
                    <a:pt x="162" y="835"/>
                  </a:lnTo>
                  <a:lnTo>
                    <a:pt x="161" y="829"/>
                  </a:lnTo>
                  <a:lnTo>
                    <a:pt x="160" y="825"/>
                  </a:lnTo>
                  <a:lnTo>
                    <a:pt x="156" y="819"/>
                  </a:lnTo>
                  <a:lnTo>
                    <a:pt x="143" y="797"/>
                  </a:lnTo>
                  <a:lnTo>
                    <a:pt x="137" y="792"/>
                  </a:lnTo>
                  <a:lnTo>
                    <a:pt x="130" y="787"/>
                  </a:lnTo>
                  <a:lnTo>
                    <a:pt x="126" y="785"/>
                  </a:lnTo>
                  <a:lnTo>
                    <a:pt x="124" y="783"/>
                  </a:lnTo>
                  <a:lnTo>
                    <a:pt x="120" y="778"/>
                  </a:lnTo>
                  <a:lnTo>
                    <a:pt x="118" y="773"/>
                  </a:lnTo>
                  <a:lnTo>
                    <a:pt x="111" y="762"/>
                  </a:lnTo>
                  <a:lnTo>
                    <a:pt x="108" y="759"/>
                  </a:lnTo>
                  <a:lnTo>
                    <a:pt x="82" y="708"/>
                  </a:lnTo>
                  <a:lnTo>
                    <a:pt x="82" y="703"/>
                  </a:lnTo>
                  <a:lnTo>
                    <a:pt x="82" y="699"/>
                  </a:lnTo>
                  <a:lnTo>
                    <a:pt x="83" y="681"/>
                  </a:lnTo>
                  <a:lnTo>
                    <a:pt x="65" y="595"/>
                  </a:lnTo>
                  <a:lnTo>
                    <a:pt x="61" y="587"/>
                  </a:lnTo>
                  <a:lnTo>
                    <a:pt x="61" y="587"/>
                  </a:lnTo>
                  <a:lnTo>
                    <a:pt x="61" y="582"/>
                  </a:lnTo>
                  <a:lnTo>
                    <a:pt x="63" y="581"/>
                  </a:lnTo>
                  <a:lnTo>
                    <a:pt x="67" y="580"/>
                  </a:lnTo>
                  <a:lnTo>
                    <a:pt x="90" y="573"/>
                  </a:lnTo>
                  <a:lnTo>
                    <a:pt x="93" y="568"/>
                  </a:lnTo>
                  <a:lnTo>
                    <a:pt x="94" y="563"/>
                  </a:lnTo>
                  <a:lnTo>
                    <a:pt x="112" y="513"/>
                  </a:lnTo>
                  <a:lnTo>
                    <a:pt x="127" y="473"/>
                  </a:lnTo>
                  <a:lnTo>
                    <a:pt x="138" y="453"/>
                  </a:lnTo>
                  <a:lnTo>
                    <a:pt x="141" y="450"/>
                  </a:lnTo>
                  <a:lnTo>
                    <a:pt x="143" y="449"/>
                  </a:lnTo>
                  <a:lnTo>
                    <a:pt x="169" y="435"/>
                  </a:lnTo>
                  <a:lnTo>
                    <a:pt x="178" y="431"/>
                  </a:lnTo>
                  <a:lnTo>
                    <a:pt x="181" y="430"/>
                  </a:lnTo>
                  <a:lnTo>
                    <a:pt x="186" y="429"/>
                  </a:lnTo>
                  <a:lnTo>
                    <a:pt x="190" y="427"/>
                  </a:lnTo>
                  <a:lnTo>
                    <a:pt x="192" y="426"/>
                  </a:lnTo>
                  <a:lnTo>
                    <a:pt x="195" y="424"/>
                  </a:lnTo>
                  <a:lnTo>
                    <a:pt x="208" y="411"/>
                  </a:lnTo>
                  <a:lnTo>
                    <a:pt x="210" y="407"/>
                  </a:lnTo>
                  <a:lnTo>
                    <a:pt x="210" y="405"/>
                  </a:lnTo>
                  <a:lnTo>
                    <a:pt x="209" y="347"/>
                  </a:lnTo>
                  <a:lnTo>
                    <a:pt x="203" y="336"/>
                  </a:lnTo>
                  <a:lnTo>
                    <a:pt x="199" y="283"/>
                  </a:lnTo>
                  <a:lnTo>
                    <a:pt x="199" y="268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851" y="1964"/>
              <a:ext cx="463" cy="562"/>
            </a:xfrm>
            <a:custGeom>
              <a:avLst/>
              <a:gdLst/>
              <a:ahLst/>
              <a:cxnLst>
                <a:cxn ang="0">
                  <a:pos x="191" y="523"/>
                </a:cxn>
                <a:cxn ang="0">
                  <a:pos x="51" y="444"/>
                </a:cxn>
                <a:cxn ang="0">
                  <a:pos x="32" y="432"/>
                </a:cxn>
                <a:cxn ang="0">
                  <a:pos x="0" y="432"/>
                </a:cxn>
                <a:cxn ang="0">
                  <a:pos x="0" y="250"/>
                </a:cxn>
                <a:cxn ang="0">
                  <a:pos x="11" y="189"/>
                </a:cxn>
                <a:cxn ang="0">
                  <a:pos x="15" y="135"/>
                </a:cxn>
                <a:cxn ang="0">
                  <a:pos x="13" y="116"/>
                </a:cxn>
                <a:cxn ang="0">
                  <a:pos x="21" y="111"/>
                </a:cxn>
                <a:cxn ang="0">
                  <a:pos x="48" y="63"/>
                </a:cxn>
                <a:cxn ang="0">
                  <a:pos x="56" y="33"/>
                </a:cxn>
                <a:cxn ang="0">
                  <a:pos x="63" y="25"/>
                </a:cxn>
                <a:cxn ang="0">
                  <a:pos x="100" y="3"/>
                </a:cxn>
                <a:cxn ang="0">
                  <a:pos x="104" y="1"/>
                </a:cxn>
                <a:cxn ang="0">
                  <a:pos x="145" y="0"/>
                </a:cxn>
                <a:cxn ang="0">
                  <a:pos x="149" y="1"/>
                </a:cxn>
                <a:cxn ang="0">
                  <a:pos x="155" y="8"/>
                </a:cxn>
                <a:cxn ang="0">
                  <a:pos x="167" y="36"/>
                </a:cxn>
                <a:cxn ang="0">
                  <a:pos x="197" y="70"/>
                </a:cxn>
                <a:cxn ang="0">
                  <a:pos x="198" y="74"/>
                </a:cxn>
                <a:cxn ang="0">
                  <a:pos x="196" y="93"/>
                </a:cxn>
                <a:cxn ang="0">
                  <a:pos x="242" y="109"/>
                </a:cxn>
                <a:cxn ang="0">
                  <a:pos x="268" y="106"/>
                </a:cxn>
                <a:cxn ang="0">
                  <a:pos x="275" y="105"/>
                </a:cxn>
                <a:cxn ang="0">
                  <a:pos x="294" y="114"/>
                </a:cxn>
                <a:cxn ang="0">
                  <a:pos x="299" y="115"/>
                </a:cxn>
                <a:cxn ang="0">
                  <a:pos x="374" y="121"/>
                </a:cxn>
                <a:cxn ang="0">
                  <a:pos x="382" y="118"/>
                </a:cxn>
                <a:cxn ang="0">
                  <a:pos x="384" y="112"/>
                </a:cxn>
                <a:cxn ang="0">
                  <a:pos x="388" y="109"/>
                </a:cxn>
                <a:cxn ang="0">
                  <a:pos x="391" y="108"/>
                </a:cxn>
                <a:cxn ang="0">
                  <a:pos x="424" y="112"/>
                </a:cxn>
                <a:cxn ang="0">
                  <a:pos x="426" y="114"/>
                </a:cxn>
                <a:cxn ang="0">
                  <a:pos x="462" y="162"/>
                </a:cxn>
                <a:cxn ang="0">
                  <a:pos x="463" y="170"/>
                </a:cxn>
                <a:cxn ang="0">
                  <a:pos x="460" y="184"/>
                </a:cxn>
                <a:cxn ang="0">
                  <a:pos x="448" y="182"/>
                </a:cxn>
                <a:cxn ang="0">
                  <a:pos x="433" y="170"/>
                </a:cxn>
                <a:cxn ang="0">
                  <a:pos x="424" y="158"/>
                </a:cxn>
                <a:cxn ang="0">
                  <a:pos x="403" y="153"/>
                </a:cxn>
                <a:cxn ang="0">
                  <a:pos x="373" y="170"/>
                </a:cxn>
                <a:cxn ang="0">
                  <a:pos x="355" y="219"/>
                </a:cxn>
                <a:cxn ang="0">
                  <a:pos x="359" y="235"/>
                </a:cxn>
                <a:cxn ang="0">
                  <a:pos x="362" y="241"/>
                </a:cxn>
                <a:cxn ang="0">
                  <a:pos x="366" y="244"/>
                </a:cxn>
                <a:cxn ang="0">
                  <a:pos x="382" y="360"/>
                </a:cxn>
                <a:cxn ang="0">
                  <a:pos x="338" y="399"/>
                </a:cxn>
                <a:cxn ang="0">
                  <a:pos x="258" y="422"/>
                </a:cxn>
                <a:cxn ang="0">
                  <a:pos x="242" y="421"/>
                </a:cxn>
                <a:cxn ang="0">
                  <a:pos x="240" y="418"/>
                </a:cxn>
                <a:cxn ang="0">
                  <a:pos x="235" y="420"/>
                </a:cxn>
                <a:cxn ang="0">
                  <a:pos x="216" y="433"/>
                </a:cxn>
                <a:cxn ang="0">
                  <a:pos x="215" y="435"/>
                </a:cxn>
                <a:cxn ang="0">
                  <a:pos x="223" y="464"/>
                </a:cxn>
                <a:cxn ang="0">
                  <a:pos x="244" y="494"/>
                </a:cxn>
                <a:cxn ang="0">
                  <a:pos x="258" y="541"/>
                </a:cxn>
                <a:cxn ang="0">
                  <a:pos x="263" y="562"/>
                </a:cxn>
              </a:cxnLst>
              <a:rect l="0" t="0" r="r" b="b"/>
              <a:pathLst>
                <a:path w="463" h="562">
                  <a:moveTo>
                    <a:pt x="263" y="562"/>
                  </a:moveTo>
                  <a:lnTo>
                    <a:pt x="191" y="523"/>
                  </a:lnTo>
                  <a:lnTo>
                    <a:pt x="162" y="506"/>
                  </a:lnTo>
                  <a:lnTo>
                    <a:pt x="51" y="444"/>
                  </a:lnTo>
                  <a:lnTo>
                    <a:pt x="33" y="432"/>
                  </a:lnTo>
                  <a:lnTo>
                    <a:pt x="32" y="432"/>
                  </a:lnTo>
                  <a:lnTo>
                    <a:pt x="9" y="432"/>
                  </a:lnTo>
                  <a:lnTo>
                    <a:pt x="0" y="432"/>
                  </a:lnTo>
                  <a:lnTo>
                    <a:pt x="1" y="415"/>
                  </a:lnTo>
                  <a:lnTo>
                    <a:pt x="0" y="250"/>
                  </a:lnTo>
                  <a:lnTo>
                    <a:pt x="9" y="193"/>
                  </a:lnTo>
                  <a:lnTo>
                    <a:pt x="11" y="189"/>
                  </a:lnTo>
                  <a:lnTo>
                    <a:pt x="19" y="146"/>
                  </a:lnTo>
                  <a:lnTo>
                    <a:pt x="15" y="135"/>
                  </a:lnTo>
                  <a:lnTo>
                    <a:pt x="11" y="117"/>
                  </a:lnTo>
                  <a:lnTo>
                    <a:pt x="13" y="116"/>
                  </a:lnTo>
                  <a:lnTo>
                    <a:pt x="17" y="115"/>
                  </a:lnTo>
                  <a:lnTo>
                    <a:pt x="21" y="111"/>
                  </a:lnTo>
                  <a:lnTo>
                    <a:pt x="25" y="106"/>
                  </a:lnTo>
                  <a:lnTo>
                    <a:pt x="48" y="63"/>
                  </a:lnTo>
                  <a:lnTo>
                    <a:pt x="55" y="39"/>
                  </a:lnTo>
                  <a:lnTo>
                    <a:pt x="56" y="33"/>
                  </a:lnTo>
                  <a:lnTo>
                    <a:pt x="59" y="31"/>
                  </a:lnTo>
                  <a:lnTo>
                    <a:pt x="63" y="25"/>
                  </a:lnTo>
                  <a:lnTo>
                    <a:pt x="74" y="18"/>
                  </a:lnTo>
                  <a:lnTo>
                    <a:pt x="100" y="3"/>
                  </a:lnTo>
                  <a:lnTo>
                    <a:pt x="101" y="2"/>
                  </a:lnTo>
                  <a:lnTo>
                    <a:pt x="104" y="1"/>
                  </a:lnTo>
                  <a:lnTo>
                    <a:pt x="109" y="1"/>
                  </a:lnTo>
                  <a:lnTo>
                    <a:pt x="145" y="0"/>
                  </a:lnTo>
                  <a:lnTo>
                    <a:pt x="148" y="0"/>
                  </a:lnTo>
                  <a:lnTo>
                    <a:pt x="149" y="1"/>
                  </a:lnTo>
                  <a:lnTo>
                    <a:pt x="152" y="6"/>
                  </a:lnTo>
                  <a:lnTo>
                    <a:pt x="155" y="8"/>
                  </a:lnTo>
                  <a:lnTo>
                    <a:pt x="157" y="14"/>
                  </a:lnTo>
                  <a:lnTo>
                    <a:pt x="167" y="36"/>
                  </a:lnTo>
                  <a:lnTo>
                    <a:pt x="193" y="67"/>
                  </a:lnTo>
                  <a:lnTo>
                    <a:pt x="197" y="70"/>
                  </a:lnTo>
                  <a:lnTo>
                    <a:pt x="198" y="72"/>
                  </a:lnTo>
                  <a:lnTo>
                    <a:pt x="198" y="74"/>
                  </a:lnTo>
                  <a:lnTo>
                    <a:pt x="198" y="90"/>
                  </a:lnTo>
                  <a:lnTo>
                    <a:pt x="196" y="93"/>
                  </a:lnTo>
                  <a:lnTo>
                    <a:pt x="210" y="106"/>
                  </a:lnTo>
                  <a:lnTo>
                    <a:pt x="242" y="109"/>
                  </a:lnTo>
                  <a:lnTo>
                    <a:pt x="245" y="109"/>
                  </a:lnTo>
                  <a:lnTo>
                    <a:pt x="268" y="106"/>
                  </a:lnTo>
                  <a:lnTo>
                    <a:pt x="271" y="106"/>
                  </a:lnTo>
                  <a:lnTo>
                    <a:pt x="275" y="105"/>
                  </a:lnTo>
                  <a:lnTo>
                    <a:pt x="276" y="104"/>
                  </a:lnTo>
                  <a:lnTo>
                    <a:pt x="294" y="114"/>
                  </a:lnTo>
                  <a:lnTo>
                    <a:pt x="295" y="114"/>
                  </a:lnTo>
                  <a:lnTo>
                    <a:pt x="299" y="115"/>
                  </a:lnTo>
                  <a:lnTo>
                    <a:pt x="373" y="122"/>
                  </a:lnTo>
                  <a:lnTo>
                    <a:pt x="374" y="121"/>
                  </a:lnTo>
                  <a:lnTo>
                    <a:pt x="378" y="120"/>
                  </a:lnTo>
                  <a:lnTo>
                    <a:pt x="382" y="118"/>
                  </a:lnTo>
                  <a:lnTo>
                    <a:pt x="382" y="117"/>
                  </a:lnTo>
                  <a:lnTo>
                    <a:pt x="384" y="112"/>
                  </a:lnTo>
                  <a:lnTo>
                    <a:pt x="385" y="110"/>
                  </a:lnTo>
                  <a:lnTo>
                    <a:pt x="388" y="109"/>
                  </a:lnTo>
                  <a:lnTo>
                    <a:pt x="389" y="108"/>
                  </a:lnTo>
                  <a:lnTo>
                    <a:pt x="391" y="108"/>
                  </a:lnTo>
                  <a:lnTo>
                    <a:pt x="419" y="111"/>
                  </a:lnTo>
                  <a:lnTo>
                    <a:pt x="424" y="112"/>
                  </a:lnTo>
                  <a:lnTo>
                    <a:pt x="425" y="112"/>
                  </a:lnTo>
                  <a:lnTo>
                    <a:pt x="426" y="114"/>
                  </a:lnTo>
                  <a:lnTo>
                    <a:pt x="428" y="116"/>
                  </a:lnTo>
                  <a:lnTo>
                    <a:pt x="462" y="162"/>
                  </a:lnTo>
                  <a:lnTo>
                    <a:pt x="463" y="164"/>
                  </a:lnTo>
                  <a:lnTo>
                    <a:pt x="463" y="170"/>
                  </a:lnTo>
                  <a:lnTo>
                    <a:pt x="463" y="175"/>
                  </a:lnTo>
                  <a:lnTo>
                    <a:pt x="460" y="184"/>
                  </a:lnTo>
                  <a:lnTo>
                    <a:pt x="450" y="183"/>
                  </a:lnTo>
                  <a:lnTo>
                    <a:pt x="448" y="182"/>
                  </a:lnTo>
                  <a:lnTo>
                    <a:pt x="446" y="181"/>
                  </a:lnTo>
                  <a:lnTo>
                    <a:pt x="433" y="170"/>
                  </a:lnTo>
                  <a:lnTo>
                    <a:pt x="426" y="160"/>
                  </a:lnTo>
                  <a:lnTo>
                    <a:pt x="424" y="158"/>
                  </a:lnTo>
                  <a:lnTo>
                    <a:pt x="422" y="157"/>
                  </a:lnTo>
                  <a:lnTo>
                    <a:pt x="403" y="153"/>
                  </a:lnTo>
                  <a:lnTo>
                    <a:pt x="389" y="158"/>
                  </a:lnTo>
                  <a:lnTo>
                    <a:pt x="373" y="170"/>
                  </a:lnTo>
                  <a:lnTo>
                    <a:pt x="370" y="174"/>
                  </a:lnTo>
                  <a:lnTo>
                    <a:pt x="355" y="219"/>
                  </a:lnTo>
                  <a:lnTo>
                    <a:pt x="355" y="225"/>
                  </a:lnTo>
                  <a:lnTo>
                    <a:pt x="359" y="235"/>
                  </a:lnTo>
                  <a:lnTo>
                    <a:pt x="360" y="237"/>
                  </a:lnTo>
                  <a:lnTo>
                    <a:pt x="362" y="241"/>
                  </a:lnTo>
                  <a:lnTo>
                    <a:pt x="364" y="242"/>
                  </a:lnTo>
                  <a:lnTo>
                    <a:pt x="366" y="244"/>
                  </a:lnTo>
                  <a:lnTo>
                    <a:pt x="366" y="247"/>
                  </a:lnTo>
                  <a:lnTo>
                    <a:pt x="382" y="360"/>
                  </a:lnTo>
                  <a:lnTo>
                    <a:pt x="354" y="394"/>
                  </a:lnTo>
                  <a:lnTo>
                    <a:pt x="338" y="399"/>
                  </a:lnTo>
                  <a:lnTo>
                    <a:pt x="286" y="415"/>
                  </a:lnTo>
                  <a:lnTo>
                    <a:pt x="258" y="422"/>
                  </a:lnTo>
                  <a:lnTo>
                    <a:pt x="254" y="422"/>
                  </a:lnTo>
                  <a:lnTo>
                    <a:pt x="242" y="421"/>
                  </a:lnTo>
                  <a:lnTo>
                    <a:pt x="242" y="420"/>
                  </a:lnTo>
                  <a:lnTo>
                    <a:pt x="240" y="418"/>
                  </a:lnTo>
                  <a:lnTo>
                    <a:pt x="239" y="418"/>
                  </a:lnTo>
                  <a:lnTo>
                    <a:pt x="235" y="420"/>
                  </a:lnTo>
                  <a:lnTo>
                    <a:pt x="222" y="427"/>
                  </a:lnTo>
                  <a:lnTo>
                    <a:pt x="216" y="433"/>
                  </a:lnTo>
                  <a:lnTo>
                    <a:pt x="215" y="433"/>
                  </a:lnTo>
                  <a:lnTo>
                    <a:pt x="215" y="435"/>
                  </a:lnTo>
                  <a:lnTo>
                    <a:pt x="214" y="439"/>
                  </a:lnTo>
                  <a:lnTo>
                    <a:pt x="223" y="464"/>
                  </a:lnTo>
                  <a:lnTo>
                    <a:pt x="234" y="487"/>
                  </a:lnTo>
                  <a:lnTo>
                    <a:pt x="244" y="494"/>
                  </a:lnTo>
                  <a:lnTo>
                    <a:pt x="248" y="496"/>
                  </a:lnTo>
                  <a:lnTo>
                    <a:pt x="258" y="541"/>
                  </a:lnTo>
                  <a:lnTo>
                    <a:pt x="262" y="559"/>
                  </a:lnTo>
                  <a:lnTo>
                    <a:pt x="263" y="56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847" y="1700"/>
              <a:ext cx="416" cy="381"/>
            </a:xfrm>
            <a:custGeom>
              <a:avLst/>
              <a:gdLst/>
              <a:ahLst/>
              <a:cxnLst>
                <a:cxn ang="0">
                  <a:pos x="275" y="370"/>
                </a:cxn>
                <a:cxn ang="0">
                  <a:pos x="246" y="373"/>
                </a:cxn>
                <a:cxn ang="0">
                  <a:pos x="202" y="354"/>
                </a:cxn>
                <a:cxn ang="0">
                  <a:pos x="201" y="334"/>
                </a:cxn>
                <a:cxn ang="0">
                  <a:pos x="161" y="278"/>
                </a:cxn>
                <a:cxn ang="0">
                  <a:pos x="153" y="265"/>
                </a:cxn>
                <a:cxn ang="0">
                  <a:pos x="113" y="265"/>
                </a:cxn>
                <a:cxn ang="0">
                  <a:pos x="104" y="267"/>
                </a:cxn>
                <a:cxn ang="0">
                  <a:pos x="63" y="295"/>
                </a:cxn>
                <a:cxn ang="0">
                  <a:pos x="52" y="327"/>
                </a:cxn>
                <a:cxn ang="0">
                  <a:pos x="21" y="379"/>
                </a:cxn>
                <a:cxn ang="0">
                  <a:pos x="10" y="366"/>
                </a:cxn>
                <a:cxn ang="0">
                  <a:pos x="0" y="332"/>
                </a:cxn>
                <a:cxn ang="0">
                  <a:pos x="65" y="238"/>
                </a:cxn>
                <a:cxn ang="0">
                  <a:pos x="88" y="163"/>
                </a:cxn>
                <a:cxn ang="0">
                  <a:pos x="112" y="156"/>
                </a:cxn>
                <a:cxn ang="0">
                  <a:pos x="120" y="152"/>
                </a:cxn>
                <a:cxn ang="0">
                  <a:pos x="176" y="79"/>
                </a:cxn>
                <a:cxn ang="0">
                  <a:pos x="190" y="44"/>
                </a:cxn>
                <a:cxn ang="0">
                  <a:pos x="189" y="33"/>
                </a:cxn>
                <a:cxn ang="0">
                  <a:pos x="190" y="24"/>
                </a:cxn>
                <a:cxn ang="0">
                  <a:pos x="197" y="8"/>
                </a:cxn>
                <a:cxn ang="0">
                  <a:pos x="220" y="6"/>
                </a:cxn>
                <a:cxn ang="0">
                  <a:pos x="269" y="64"/>
                </a:cxn>
                <a:cxn ang="0">
                  <a:pos x="280" y="81"/>
                </a:cxn>
                <a:cxn ang="0">
                  <a:pos x="282" y="88"/>
                </a:cxn>
                <a:cxn ang="0">
                  <a:pos x="290" y="93"/>
                </a:cxn>
                <a:cxn ang="0">
                  <a:pos x="305" y="92"/>
                </a:cxn>
                <a:cxn ang="0">
                  <a:pos x="344" y="76"/>
                </a:cxn>
                <a:cxn ang="0">
                  <a:pos x="358" y="74"/>
                </a:cxn>
                <a:cxn ang="0">
                  <a:pos x="380" y="75"/>
                </a:cxn>
                <a:cxn ang="0">
                  <a:pos x="401" y="86"/>
                </a:cxn>
                <a:cxn ang="0">
                  <a:pos x="416" y="127"/>
                </a:cxn>
                <a:cxn ang="0">
                  <a:pos x="414" y="134"/>
                </a:cxn>
                <a:cxn ang="0">
                  <a:pos x="393" y="154"/>
                </a:cxn>
                <a:cxn ang="0">
                  <a:pos x="384" y="158"/>
                </a:cxn>
                <a:cxn ang="0">
                  <a:pos x="376" y="156"/>
                </a:cxn>
                <a:cxn ang="0">
                  <a:pos x="350" y="158"/>
                </a:cxn>
                <a:cxn ang="0">
                  <a:pos x="309" y="177"/>
                </a:cxn>
                <a:cxn ang="0">
                  <a:pos x="305" y="186"/>
                </a:cxn>
                <a:cxn ang="0">
                  <a:pos x="310" y="204"/>
                </a:cxn>
                <a:cxn ang="0">
                  <a:pos x="320" y="208"/>
                </a:cxn>
                <a:cxn ang="0">
                  <a:pos x="328" y="217"/>
                </a:cxn>
                <a:cxn ang="0">
                  <a:pos x="339" y="283"/>
                </a:cxn>
                <a:cxn ang="0">
                  <a:pos x="305" y="342"/>
                </a:cxn>
              </a:cxnLst>
              <a:rect l="0" t="0" r="r" b="b"/>
              <a:pathLst>
                <a:path w="416" h="381">
                  <a:moveTo>
                    <a:pt x="280" y="368"/>
                  </a:moveTo>
                  <a:lnTo>
                    <a:pt x="279" y="369"/>
                  </a:lnTo>
                  <a:lnTo>
                    <a:pt x="275" y="370"/>
                  </a:lnTo>
                  <a:lnTo>
                    <a:pt x="272" y="370"/>
                  </a:lnTo>
                  <a:lnTo>
                    <a:pt x="249" y="373"/>
                  </a:lnTo>
                  <a:lnTo>
                    <a:pt x="246" y="373"/>
                  </a:lnTo>
                  <a:lnTo>
                    <a:pt x="214" y="370"/>
                  </a:lnTo>
                  <a:lnTo>
                    <a:pt x="200" y="357"/>
                  </a:lnTo>
                  <a:lnTo>
                    <a:pt x="202" y="354"/>
                  </a:lnTo>
                  <a:lnTo>
                    <a:pt x="202" y="338"/>
                  </a:lnTo>
                  <a:lnTo>
                    <a:pt x="202" y="336"/>
                  </a:lnTo>
                  <a:lnTo>
                    <a:pt x="201" y="334"/>
                  </a:lnTo>
                  <a:lnTo>
                    <a:pt x="197" y="331"/>
                  </a:lnTo>
                  <a:lnTo>
                    <a:pt x="171" y="300"/>
                  </a:lnTo>
                  <a:lnTo>
                    <a:pt x="161" y="278"/>
                  </a:lnTo>
                  <a:lnTo>
                    <a:pt x="159" y="272"/>
                  </a:lnTo>
                  <a:lnTo>
                    <a:pt x="156" y="270"/>
                  </a:lnTo>
                  <a:lnTo>
                    <a:pt x="153" y="265"/>
                  </a:lnTo>
                  <a:lnTo>
                    <a:pt x="152" y="264"/>
                  </a:lnTo>
                  <a:lnTo>
                    <a:pt x="149" y="264"/>
                  </a:lnTo>
                  <a:lnTo>
                    <a:pt x="113" y="265"/>
                  </a:lnTo>
                  <a:lnTo>
                    <a:pt x="108" y="265"/>
                  </a:lnTo>
                  <a:lnTo>
                    <a:pt x="105" y="266"/>
                  </a:lnTo>
                  <a:lnTo>
                    <a:pt x="104" y="267"/>
                  </a:lnTo>
                  <a:lnTo>
                    <a:pt x="78" y="282"/>
                  </a:lnTo>
                  <a:lnTo>
                    <a:pt x="67" y="289"/>
                  </a:lnTo>
                  <a:lnTo>
                    <a:pt x="63" y="295"/>
                  </a:lnTo>
                  <a:lnTo>
                    <a:pt x="60" y="297"/>
                  </a:lnTo>
                  <a:lnTo>
                    <a:pt x="59" y="303"/>
                  </a:lnTo>
                  <a:lnTo>
                    <a:pt x="52" y="327"/>
                  </a:lnTo>
                  <a:lnTo>
                    <a:pt x="29" y="370"/>
                  </a:lnTo>
                  <a:lnTo>
                    <a:pt x="25" y="375"/>
                  </a:lnTo>
                  <a:lnTo>
                    <a:pt x="21" y="379"/>
                  </a:lnTo>
                  <a:lnTo>
                    <a:pt x="17" y="380"/>
                  </a:lnTo>
                  <a:lnTo>
                    <a:pt x="15" y="381"/>
                  </a:lnTo>
                  <a:lnTo>
                    <a:pt x="10" y="366"/>
                  </a:lnTo>
                  <a:lnTo>
                    <a:pt x="5" y="350"/>
                  </a:lnTo>
                  <a:lnTo>
                    <a:pt x="1" y="338"/>
                  </a:lnTo>
                  <a:lnTo>
                    <a:pt x="0" y="332"/>
                  </a:lnTo>
                  <a:lnTo>
                    <a:pt x="24" y="298"/>
                  </a:lnTo>
                  <a:lnTo>
                    <a:pt x="48" y="266"/>
                  </a:lnTo>
                  <a:lnTo>
                    <a:pt x="65" y="238"/>
                  </a:lnTo>
                  <a:lnTo>
                    <a:pt x="83" y="166"/>
                  </a:lnTo>
                  <a:lnTo>
                    <a:pt x="83" y="165"/>
                  </a:lnTo>
                  <a:lnTo>
                    <a:pt x="88" y="163"/>
                  </a:lnTo>
                  <a:lnTo>
                    <a:pt x="99" y="158"/>
                  </a:lnTo>
                  <a:lnTo>
                    <a:pt x="102" y="157"/>
                  </a:lnTo>
                  <a:lnTo>
                    <a:pt x="112" y="156"/>
                  </a:lnTo>
                  <a:lnTo>
                    <a:pt x="117" y="154"/>
                  </a:lnTo>
                  <a:lnTo>
                    <a:pt x="118" y="153"/>
                  </a:lnTo>
                  <a:lnTo>
                    <a:pt x="120" y="152"/>
                  </a:lnTo>
                  <a:lnTo>
                    <a:pt x="123" y="150"/>
                  </a:lnTo>
                  <a:lnTo>
                    <a:pt x="166" y="96"/>
                  </a:lnTo>
                  <a:lnTo>
                    <a:pt x="176" y="79"/>
                  </a:lnTo>
                  <a:lnTo>
                    <a:pt x="188" y="52"/>
                  </a:lnTo>
                  <a:lnTo>
                    <a:pt x="190" y="48"/>
                  </a:lnTo>
                  <a:lnTo>
                    <a:pt x="190" y="44"/>
                  </a:lnTo>
                  <a:lnTo>
                    <a:pt x="190" y="39"/>
                  </a:lnTo>
                  <a:lnTo>
                    <a:pt x="190" y="38"/>
                  </a:lnTo>
                  <a:lnTo>
                    <a:pt x="189" y="33"/>
                  </a:lnTo>
                  <a:lnTo>
                    <a:pt x="189" y="32"/>
                  </a:lnTo>
                  <a:lnTo>
                    <a:pt x="190" y="27"/>
                  </a:lnTo>
                  <a:lnTo>
                    <a:pt x="190" y="24"/>
                  </a:lnTo>
                  <a:lnTo>
                    <a:pt x="191" y="21"/>
                  </a:lnTo>
                  <a:lnTo>
                    <a:pt x="196" y="12"/>
                  </a:lnTo>
                  <a:lnTo>
                    <a:pt x="197" y="8"/>
                  </a:lnTo>
                  <a:lnTo>
                    <a:pt x="200" y="4"/>
                  </a:lnTo>
                  <a:lnTo>
                    <a:pt x="203" y="0"/>
                  </a:lnTo>
                  <a:lnTo>
                    <a:pt x="220" y="6"/>
                  </a:lnTo>
                  <a:lnTo>
                    <a:pt x="232" y="12"/>
                  </a:lnTo>
                  <a:lnTo>
                    <a:pt x="230" y="22"/>
                  </a:lnTo>
                  <a:lnTo>
                    <a:pt x="269" y="64"/>
                  </a:lnTo>
                  <a:lnTo>
                    <a:pt x="281" y="74"/>
                  </a:lnTo>
                  <a:lnTo>
                    <a:pt x="280" y="78"/>
                  </a:lnTo>
                  <a:lnTo>
                    <a:pt x="280" y="81"/>
                  </a:lnTo>
                  <a:lnTo>
                    <a:pt x="281" y="86"/>
                  </a:lnTo>
                  <a:lnTo>
                    <a:pt x="281" y="87"/>
                  </a:lnTo>
                  <a:lnTo>
                    <a:pt x="282" y="88"/>
                  </a:lnTo>
                  <a:lnTo>
                    <a:pt x="285" y="91"/>
                  </a:lnTo>
                  <a:lnTo>
                    <a:pt x="287" y="92"/>
                  </a:lnTo>
                  <a:lnTo>
                    <a:pt x="290" y="93"/>
                  </a:lnTo>
                  <a:lnTo>
                    <a:pt x="293" y="94"/>
                  </a:lnTo>
                  <a:lnTo>
                    <a:pt x="302" y="93"/>
                  </a:lnTo>
                  <a:lnTo>
                    <a:pt x="305" y="92"/>
                  </a:lnTo>
                  <a:lnTo>
                    <a:pt x="326" y="87"/>
                  </a:lnTo>
                  <a:lnTo>
                    <a:pt x="342" y="78"/>
                  </a:lnTo>
                  <a:lnTo>
                    <a:pt x="344" y="76"/>
                  </a:lnTo>
                  <a:lnTo>
                    <a:pt x="345" y="76"/>
                  </a:lnTo>
                  <a:lnTo>
                    <a:pt x="347" y="75"/>
                  </a:lnTo>
                  <a:lnTo>
                    <a:pt x="358" y="74"/>
                  </a:lnTo>
                  <a:lnTo>
                    <a:pt x="364" y="74"/>
                  </a:lnTo>
                  <a:lnTo>
                    <a:pt x="377" y="75"/>
                  </a:lnTo>
                  <a:lnTo>
                    <a:pt x="380" y="75"/>
                  </a:lnTo>
                  <a:lnTo>
                    <a:pt x="398" y="82"/>
                  </a:lnTo>
                  <a:lnTo>
                    <a:pt x="400" y="85"/>
                  </a:lnTo>
                  <a:lnTo>
                    <a:pt x="401" y="86"/>
                  </a:lnTo>
                  <a:lnTo>
                    <a:pt x="411" y="100"/>
                  </a:lnTo>
                  <a:lnTo>
                    <a:pt x="416" y="122"/>
                  </a:lnTo>
                  <a:lnTo>
                    <a:pt x="416" y="127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4" y="134"/>
                  </a:lnTo>
                  <a:lnTo>
                    <a:pt x="398" y="151"/>
                  </a:lnTo>
                  <a:lnTo>
                    <a:pt x="395" y="153"/>
                  </a:lnTo>
                  <a:lnTo>
                    <a:pt x="393" y="154"/>
                  </a:lnTo>
                  <a:lnTo>
                    <a:pt x="388" y="158"/>
                  </a:lnTo>
                  <a:lnTo>
                    <a:pt x="387" y="158"/>
                  </a:lnTo>
                  <a:lnTo>
                    <a:pt x="384" y="158"/>
                  </a:lnTo>
                  <a:lnTo>
                    <a:pt x="381" y="158"/>
                  </a:lnTo>
                  <a:lnTo>
                    <a:pt x="378" y="158"/>
                  </a:lnTo>
                  <a:lnTo>
                    <a:pt x="376" y="156"/>
                  </a:lnTo>
                  <a:lnTo>
                    <a:pt x="375" y="156"/>
                  </a:lnTo>
                  <a:lnTo>
                    <a:pt x="370" y="156"/>
                  </a:lnTo>
                  <a:lnTo>
                    <a:pt x="350" y="158"/>
                  </a:lnTo>
                  <a:lnTo>
                    <a:pt x="347" y="159"/>
                  </a:lnTo>
                  <a:lnTo>
                    <a:pt x="312" y="175"/>
                  </a:lnTo>
                  <a:lnTo>
                    <a:pt x="309" y="177"/>
                  </a:lnTo>
                  <a:lnTo>
                    <a:pt x="308" y="178"/>
                  </a:lnTo>
                  <a:lnTo>
                    <a:pt x="306" y="180"/>
                  </a:lnTo>
                  <a:lnTo>
                    <a:pt x="305" y="186"/>
                  </a:lnTo>
                  <a:lnTo>
                    <a:pt x="303" y="196"/>
                  </a:lnTo>
                  <a:lnTo>
                    <a:pt x="304" y="200"/>
                  </a:lnTo>
                  <a:lnTo>
                    <a:pt x="310" y="204"/>
                  </a:lnTo>
                  <a:lnTo>
                    <a:pt x="312" y="206"/>
                  </a:lnTo>
                  <a:lnTo>
                    <a:pt x="316" y="207"/>
                  </a:lnTo>
                  <a:lnTo>
                    <a:pt x="320" y="208"/>
                  </a:lnTo>
                  <a:lnTo>
                    <a:pt x="326" y="211"/>
                  </a:lnTo>
                  <a:lnTo>
                    <a:pt x="326" y="212"/>
                  </a:lnTo>
                  <a:lnTo>
                    <a:pt x="328" y="217"/>
                  </a:lnTo>
                  <a:lnTo>
                    <a:pt x="332" y="223"/>
                  </a:lnTo>
                  <a:lnTo>
                    <a:pt x="336" y="241"/>
                  </a:lnTo>
                  <a:lnTo>
                    <a:pt x="339" y="283"/>
                  </a:lnTo>
                  <a:lnTo>
                    <a:pt x="330" y="306"/>
                  </a:lnTo>
                  <a:lnTo>
                    <a:pt x="328" y="309"/>
                  </a:lnTo>
                  <a:lnTo>
                    <a:pt x="305" y="342"/>
                  </a:lnTo>
                  <a:lnTo>
                    <a:pt x="299" y="349"/>
                  </a:lnTo>
                  <a:lnTo>
                    <a:pt x="280" y="368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953000" y="22098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North Eastern</a:t>
            </a:r>
          </a:p>
          <a:p>
            <a:pPr algn="ctr"/>
            <a:r>
              <a:rPr lang="en-US" dirty="0" smtClean="0"/>
              <a:t>4%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581400" y="1905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Eastern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44%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14600" y="25908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Rift Valley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35%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8200" y="40386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Nyanza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33%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90600" y="3135868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Western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41%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48000" y="39624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Central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63%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09800" y="54102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Nairobi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49%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3" name="Straight Connector 22"/>
          <p:cNvCxnSpPr>
            <a:stCxn id="21" idx="0"/>
          </p:cNvCxnSpPr>
          <p:nvPr/>
        </p:nvCxnSpPr>
        <p:spPr>
          <a:xfrm flipV="1">
            <a:off x="2667000" y="4648200"/>
            <a:ext cx="762000" cy="762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648200" y="4953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Coast</a:t>
            </a:r>
          </a:p>
          <a:p>
            <a:pPr algn="ctr"/>
            <a:r>
              <a:rPr lang="en-US" dirty="0" smtClean="0"/>
              <a:t>30%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6629400" y="4267200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Kenya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39%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6" name="Rectangle 6"/>
          <p:cNvSpPr txBox="1">
            <a:spLocks noChangeArrowheads="1"/>
          </p:cNvSpPr>
          <p:nvPr/>
        </p:nvSpPr>
        <p:spPr>
          <a:xfrm>
            <a:off x="0" y="0"/>
            <a:ext cx="9144000" cy="79216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Use of Modern Methods by Province </a:t>
            </a:r>
            <a:r>
              <a:rPr lang="en-US" sz="3600" b="1" dirty="0" smtClean="0">
                <a:solidFill>
                  <a:schemeClr val="bg1"/>
                </a:solidFill>
              </a:rPr>
              <a:t>(KDHS 2008-09)</a:t>
            </a:r>
            <a:endParaRPr kumimoji="0" 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5638800" y="5941469"/>
            <a:ext cx="3505200" cy="541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 smtClean="0">
                <a:solidFill>
                  <a:schemeClr val="bg1"/>
                </a:solidFill>
                <a:latin typeface="+mj-lt"/>
              </a:rPr>
              <a:t>Percent </a:t>
            </a:r>
            <a:r>
              <a:rPr lang="en-US" i="1" dirty="0">
                <a:solidFill>
                  <a:schemeClr val="bg1"/>
                </a:solidFill>
                <a:latin typeface="+mj-lt"/>
              </a:rPr>
              <a:t>of </a:t>
            </a:r>
            <a:r>
              <a:rPr lang="en-US" i="1" dirty="0" smtClean="0">
                <a:solidFill>
                  <a:schemeClr val="bg1"/>
                </a:solidFill>
                <a:latin typeface="+mj-lt"/>
              </a:rPr>
              <a:t>married </a:t>
            </a:r>
            <a:r>
              <a:rPr lang="en-US" i="1" dirty="0">
                <a:solidFill>
                  <a:schemeClr val="bg1"/>
                </a:solidFill>
                <a:latin typeface="+mj-lt"/>
              </a:rPr>
              <a:t>women </a:t>
            </a:r>
            <a:r>
              <a:rPr lang="en-US" i="1" dirty="0" smtClean="0">
                <a:solidFill>
                  <a:schemeClr val="bg1"/>
                </a:solidFill>
                <a:latin typeface="+mj-lt"/>
              </a:rPr>
              <a:t>currently using </a:t>
            </a:r>
            <a:r>
              <a:rPr lang="en-US" i="1" dirty="0">
                <a:solidFill>
                  <a:schemeClr val="bg1"/>
                </a:solidFill>
                <a:latin typeface="+mj-lt"/>
              </a:rPr>
              <a:t>any modern method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lvl="0"/>
            <a:r>
              <a:rPr lang="en-US" sz="3600" b="1" dirty="0" smtClean="0">
                <a:solidFill>
                  <a:schemeClr val="bg1"/>
                </a:solidFill>
              </a:rPr>
              <a:t>Fertility Preferences of Married Women 15-49</a:t>
            </a:r>
            <a:br>
              <a:rPr lang="en-US" sz="3600" b="1" dirty="0" smtClean="0">
                <a:solidFill>
                  <a:schemeClr val="bg1"/>
                </a:solidFill>
              </a:rPr>
            </a:br>
            <a:r>
              <a:rPr lang="en-US" sz="3600" b="1" dirty="0" smtClean="0">
                <a:solidFill>
                  <a:schemeClr val="bg1"/>
                </a:solidFill>
              </a:rPr>
              <a:t> (KDHS 2008-09)</a:t>
            </a:r>
            <a:endParaRPr lang="en-US" sz="36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381000" y="1371600"/>
          <a:ext cx="84582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Outline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5105400" cy="452596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Background Information</a:t>
            </a:r>
          </a:p>
          <a:p>
            <a:r>
              <a:rPr lang="en-US" b="1" dirty="0" smtClean="0">
                <a:solidFill>
                  <a:schemeClr val="accent1"/>
                </a:solidFill>
              </a:rPr>
              <a:t>Availability of Family Planning Methods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Items to Support Quality Family Planning Services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Provider Training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Observed Family Planning Consultations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20574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Availability of Family Planning Services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7620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5.1)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2192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all facilities (N=690) 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Availability of Family Planning Services</a:t>
            </a:r>
            <a:endParaRPr lang="en-US" b="1" dirty="0">
              <a:solidFill>
                <a:schemeClr val="bg1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1752600"/>
          <a:ext cx="91440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7620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bg1"/>
                </a:solidFill>
              </a:rPr>
              <a:t>(Table 5.1)</a:t>
            </a:r>
            <a:endParaRPr lang="en-US" sz="2000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2192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all facilities (N=690) 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KSPA">
      <a:dk1>
        <a:srgbClr val="000000"/>
      </a:dk1>
      <a:lt1>
        <a:sysClr val="window" lastClr="FFFFFF"/>
      </a:lt1>
      <a:dk2>
        <a:srgbClr val="638DC8"/>
      </a:dk2>
      <a:lt2>
        <a:srgbClr val="C0B08B"/>
      </a:lt2>
      <a:accent1>
        <a:srgbClr val="B52438"/>
      </a:accent1>
      <a:accent2>
        <a:srgbClr val="000000"/>
      </a:accent2>
      <a:accent3>
        <a:srgbClr val="EA96A2"/>
      </a:accent3>
      <a:accent4>
        <a:srgbClr val="32578E"/>
      </a:accent4>
      <a:accent5>
        <a:srgbClr val="645636"/>
      </a:accent5>
      <a:accent6>
        <a:srgbClr val="800080"/>
      </a:accent6>
      <a:hlink>
        <a:srgbClr val="32578E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KSPA">
      <a:dk1>
        <a:srgbClr val="000000"/>
      </a:dk1>
      <a:lt1>
        <a:sysClr val="window" lastClr="FFFFFF"/>
      </a:lt1>
      <a:dk2>
        <a:srgbClr val="638DC8"/>
      </a:dk2>
      <a:lt2>
        <a:srgbClr val="C0B08B"/>
      </a:lt2>
      <a:accent1>
        <a:srgbClr val="B52438"/>
      </a:accent1>
      <a:accent2>
        <a:srgbClr val="000000"/>
      </a:accent2>
      <a:accent3>
        <a:srgbClr val="EA96A2"/>
      </a:accent3>
      <a:accent4>
        <a:srgbClr val="32578E"/>
      </a:accent4>
      <a:accent5>
        <a:srgbClr val="645636"/>
      </a:accent5>
      <a:accent6>
        <a:srgbClr val="800080"/>
      </a:accent6>
      <a:hlink>
        <a:srgbClr val="32578E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1901</TotalTime>
  <Words>1401</Words>
  <Application>Microsoft Office PowerPoint</Application>
  <PresentationFormat>On-screen Show (4:3)</PresentationFormat>
  <Paragraphs>195</Paragraphs>
  <Slides>32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34" baseType="lpstr">
      <vt:lpstr>Office Theme</vt:lpstr>
      <vt:lpstr>Custom Design</vt:lpstr>
      <vt:lpstr>Kenya Service Provision Assessment (KSPA) 2010</vt:lpstr>
      <vt:lpstr>Outline</vt:lpstr>
      <vt:lpstr>Use of Family Planning Methods among Currently Married Women (KDHS 2008-09)</vt:lpstr>
      <vt:lpstr>How Does Kenya Compare? (KDHS 2008-09)</vt:lpstr>
      <vt:lpstr>Slide 5</vt:lpstr>
      <vt:lpstr>Fertility Preferences of Married Women 15-49  (KDHS 2008-09)</vt:lpstr>
      <vt:lpstr>Outline</vt:lpstr>
      <vt:lpstr>Slide 8</vt:lpstr>
      <vt:lpstr>Availability of Family Planning Services</vt:lpstr>
      <vt:lpstr>Availability of Temporary Family Planning Methods</vt:lpstr>
      <vt:lpstr>Slide 11</vt:lpstr>
      <vt:lpstr>Availability of Family Planning Services</vt:lpstr>
      <vt:lpstr>Availability of Contraceptive Methods</vt:lpstr>
      <vt:lpstr>Outline</vt:lpstr>
      <vt:lpstr>Items to Support Quality Counselling for Family Planning</vt:lpstr>
      <vt:lpstr>Items for Infection Control</vt:lpstr>
      <vt:lpstr>Trends in Items for Pelvic Exam</vt:lpstr>
      <vt:lpstr>STI Treatment by Family Planning Providers</vt:lpstr>
      <vt:lpstr>Availability of STI Medicines</vt:lpstr>
      <vt:lpstr>Outline</vt:lpstr>
      <vt:lpstr>Training and Supervision of FP Providers</vt:lpstr>
      <vt:lpstr>Training of Providers</vt:lpstr>
      <vt:lpstr>Outline</vt:lpstr>
      <vt:lpstr>Percent Distribution of Observed FP Clients</vt:lpstr>
      <vt:lpstr>Components of FP Counseling </vt:lpstr>
      <vt:lpstr>Elements of Client Assessment (First-Visit Female FP Clients)</vt:lpstr>
      <vt:lpstr>Discussion of Condoms</vt:lpstr>
      <vt:lpstr>Components of FP Consultations</vt:lpstr>
      <vt:lpstr>Method Received and/or Prescribed </vt:lpstr>
      <vt:lpstr>Choice of Facility</vt:lpstr>
      <vt:lpstr>Key Findings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Namibia Health Facility Census 2009</dc:title>
  <dc:creator>Sarah Schneider</dc:creator>
  <cp:lastModifiedBy>Administrator</cp:lastModifiedBy>
  <cp:revision>410</cp:revision>
  <dcterms:created xsi:type="dcterms:W3CDTF">2010-08-17T13:53:29Z</dcterms:created>
  <dcterms:modified xsi:type="dcterms:W3CDTF">2012-05-09T18:06:05Z</dcterms:modified>
</cp:coreProperties>
</file>