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charts/chart17.xml" ContentType="application/vnd.openxmlformats-officedocument.drawingml.char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charts/chart13.xml" ContentType="application/vnd.openxmlformats-officedocument.drawingml.chart+xml"/>
  <Override PartName="/ppt/charts/chart15.xml" ContentType="application/vnd.openxmlformats-officedocument.drawingml.char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harts/chart7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charts/chart18.xml" ContentType="application/vnd.openxmlformats-officedocument.drawingml.char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charts/chart16.xml" ContentType="application/vnd.openxmlformats-officedocument.drawingml.char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charts/chart14.xml" ContentType="application/vnd.openxmlformats-officedocument.drawingml.char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charts/chart8.xml" ContentType="application/vnd.openxmlformats-officedocument.drawingml.chart+xml"/>
  <Override PartName="/ppt/charts/chart12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10.xml" ContentType="application/vnd.openxmlformats-officedocument.drawingml.chart+xml"/>
  <Override PartName="/ppt/charts/chart4.xml" ContentType="application/vnd.openxmlformats-officedocument.drawingml.chart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3" r:id="rId2"/>
  </p:sldMasterIdLst>
  <p:notesMasterIdLst>
    <p:notesMasterId r:id="rId30"/>
  </p:notesMasterIdLst>
  <p:sldIdLst>
    <p:sldId id="256" r:id="rId3"/>
    <p:sldId id="282" r:id="rId4"/>
    <p:sldId id="283" r:id="rId5"/>
    <p:sldId id="284" r:id="rId6"/>
    <p:sldId id="285" r:id="rId7"/>
    <p:sldId id="286" r:id="rId8"/>
    <p:sldId id="304" r:id="rId9"/>
    <p:sldId id="305" r:id="rId10"/>
    <p:sldId id="306" r:id="rId11"/>
    <p:sldId id="270" r:id="rId12"/>
    <p:sldId id="307" r:id="rId13"/>
    <p:sldId id="290" r:id="rId14"/>
    <p:sldId id="308" r:id="rId15"/>
    <p:sldId id="309" r:id="rId16"/>
    <p:sldId id="310" r:id="rId17"/>
    <p:sldId id="311" r:id="rId18"/>
    <p:sldId id="296" r:id="rId19"/>
    <p:sldId id="297" r:id="rId20"/>
    <p:sldId id="298" r:id="rId21"/>
    <p:sldId id="299" r:id="rId22"/>
    <p:sldId id="300" r:id="rId23"/>
    <p:sldId id="301" r:id="rId24"/>
    <p:sldId id="302" r:id="rId25"/>
    <p:sldId id="312" r:id="rId26"/>
    <p:sldId id="313" r:id="rId27"/>
    <p:sldId id="314" r:id="rId28"/>
    <p:sldId id="278" r:id="rId29"/>
  </p:sldIdLst>
  <p:sldSz cx="9144000" cy="6858000" type="screen4x3"/>
  <p:notesSz cx="68580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C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6850" autoAdjust="0"/>
  </p:normalViewPr>
  <p:slideViewPr>
    <p:cSldViewPr>
      <p:cViewPr>
        <p:scale>
          <a:sx n="80" d="100"/>
          <a:sy n="80" d="100"/>
        </p:scale>
        <p:origin x="-226" y="10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4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5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6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7.xlsx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8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tx2">
                <a:lumMod val="75000"/>
              </a:schemeClr>
            </a:solidFill>
          </c:spPr>
          <c:dPt>
            <c:idx val="0"/>
            <c:spPr>
              <a:solidFill>
                <a:schemeClr val="accent1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Sheet1!$A$2:$A$9</c:f>
              <c:strCache>
                <c:ptCount val="8"/>
                <c:pt idx="0">
                  <c:v>At least one qualified staff*</c:v>
                </c:pt>
                <c:pt idx="1">
                  <c:v>Facility-based 24-hour delivery services</c:v>
                </c:pt>
                <c:pt idx="2">
                  <c:v>Growth monitoring</c:v>
                </c:pt>
                <c:pt idx="3">
                  <c:v>Child immunisation</c:v>
                </c:pt>
                <c:pt idx="4">
                  <c:v>Antenatal care</c:v>
                </c:pt>
                <c:pt idx="5">
                  <c:v>Temporary methods of family planning</c:v>
                </c:pt>
                <c:pt idx="6">
                  <c:v>STI services</c:v>
                </c:pt>
                <c:pt idx="7">
                  <c:v>Curative care for sick children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97</c:v>
                </c:pt>
                <c:pt idx="1">
                  <c:v>23</c:v>
                </c:pt>
                <c:pt idx="2">
                  <c:v>74</c:v>
                </c:pt>
                <c:pt idx="3">
                  <c:v>68</c:v>
                </c:pt>
                <c:pt idx="4">
                  <c:v>73</c:v>
                </c:pt>
                <c:pt idx="5">
                  <c:v>88</c:v>
                </c:pt>
                <c:pt idx="6">
                  <c:v>93</c:v>
                </c:pt>
                <c:pt idx="7">
                  <c:v>96</c:v>
                </c:pt>
              </c:numCache>
            </c:numRef>
          </c:val>
        </c:ser>
        <c:dLbls>
          <c:showVal val="1"/>
        </c:dLbls>
        <c:overlap val="-25"/>
        <c:axId val="95628672"/>
        <c:axId val="95634560"/>
      </c:barChart>
      <c:catAx>
        <c:axId val="95628672"/>
        <c:scaling>
          <c:orientation val="minMax"/>
        </c:scaling>
        <c:axPos val="l"/>
        <c:numFmt formatCode="General" sourceLinked="1"/>
        <c:majorTickMark val="none"/>
        <c:tickLblPos val="nextTo"/>
        <c:spPr>
          <a:ln>
            <a:solidFill>
              <a:schemeClr val="tx1"/>
            </a:solidFill>
          </a:ln>
        </c:spPr>
        <c:crossAx val="95634560"/>
        <c:crosses val="autoZero"/>
        <c:auto val="1"/>
        <c:lblAlgn val="ctr"/>
        <c:lblOffset val="100"/>
      </c:catAx>
      <c:valAx>
        <c:axId val="95634560"/>
        <c:scaling>
          <c:orientation val="minMax"/>
        </c:scaling>
        <c:delete val="1"/>
        <c:axPos val="b"/>
        <c:numFmt formatCode="General" sourceLinked="1"/>
        <c:tickLblPos val="none"/>
        <c:crossAx val="95628672"/>
        <c:crosses val="autoZero"/>
        <c:crossBetween val="between"/>
      </c:valAx>
      <c:spPr>
        <a:noFill/>
        <a:ln w="25398">
          <a:noFill/>
        </a:ln>
      </c:spPr>
    </c:plotArea>
    <c:plotVisOnly val="1"/>
    <c:dispBlanksAs val="gap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1.5277777777777781E-2"/>
          <c:y val="6.3492063492063502E-2"/>
          <c:w val="0.96944444444444688"/>
          <c:h val="0.80509040536599663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</c:spPr>
          <c:dPt>
            <c:idx val="0"/>
            <c:spPr>
              <a:solidFill>
                <a:schemeClr val="accent1"/>
              </a:solidFill>
            </c:spPr>
          </c:dPt>
          <c:dPt>
            <c:idx val="1"/>
            <c:spPr>
              <a:solidFill>
                <a:schemeClr val="tx2"/>
              </a:solidFill>
            </c:spPr>
          </c:dPt>
          <c:dPt>
            <c:idx val="2"/>
            <c:spPr>
              <a:solidFill>
                <a:schemeClr val="tx1"/>
              </a:solidFill>
            </c:spPr>
          </c:dPt>
          <c:dPt>
            <c:idx val="3"/>
            <c:spPr>
              <a:solidFill>
                <a:schemeClr val="accent3"/>
              </a:solidFill>
            </c:spPr>
          </c:dPt>
          <c:dPt>
            <c:idx val="4"/>
            <c:spPr>
              <a:solidFill>
                <a:schemeClr val="bg2"/>
              </a:solidFill>
            </c:spPr>
          </c:dPt>
          <c:dPt>
            <c:idx val="6"/>
            <c:spPr>
              <a:solidFill>
                <a:schemeClr val="accent6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Sheet1!$A$2:$A$8</c:f>
              <c:strCache>
                <c:ptCount val="7"/>
                <c:pt idx="0">
                  <c:v>Hospital</c:v>
                </c:pt>
                <c:pt idx="1">
                  <c:v>Health centre</c:v>
                </c:pt>
                <c:pt idx="2">
                  <c:v>Maternity</c:v>
                </c:pt>
                <c:pt idx="3">
                  <c:v>Clinic</c:v>
                </c:pt>
                <c:pt idx="4">
                  <c:v>Dispensary</c:v>
                </c:pt>
                <c:pt idx="5">
                  <c:v>Stand-alone VCT</c:v>
                </c:pt>
                <c:pt idx="6">
                  <c:v>Total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80</c:v>
                </c:pt>
                <c:pt idx="1">
                  <c:v>84</c:v>
                </c:pt>
                <c:pt idx="2">
                  <c:v>46</c:v>
                </c:pt>
                <c:pt idx="3">
                  <c:v>33</c:v>
                </c:pt>
                <c:pt idx="4">
                  <c:v>76</c:v>
                </c:pt>
                <c:pt idx="5">
                  <c:v>63</c:v>
                </c:pt>
                <c:pt idx="6">
                  <c:v>64</c:v>
                </c:pt>
              </c:numCache>
            </c:numRef>
          </c:val>
        </c:ser>
        <c:dLbls>
          <c:showVal val="1"/>
        </c:dLbls>
        <c:axId val="84527744"/>
        <c:axId val="84529536"/>
      </c:barChart>
      <c:catAx>
        <c:axId val="84527744"/>
        <c:scaling>
          <c:orientation val="minMax"/>
        </c:scaling>
        <c:axPos val="b"/>
        <c:numFmt formatCode="General" sourceLinked="1"/>
        <c:majorTickMark val="none"/>
        <c:tickLblPos val="nextTo"/>
        <c:spPr>
          <a:ln>
            <a:solidFill>
              <a:schemeClr val="tx1"/>
            </a:solidFill>
          </a:ln>
        </c:spPr>
        <c:crossAx val="84529536"/>
        <c:crosses val="autoZero"/>
        <c:auto val="1"/>
        <c:lblAlgn val="ctr"/>
        <c:lblOffset val="100"/>
      </c:catAx>
      <c:valAx>
        <c:axId val="84529536"/>
        <c:scaling>
          <c:orientation val="minMax"/>
        </c:scaling>
        <c:delete val="1"/>
        <c:axPos val="l"/>
        <c:numFmt formatCode="General" sourceLinked="1"/>
        <c:tickLblPos val="none"/>
        <c:crossAx val="84527744"/>
        <c:crosses val="autoZero"/>
        <c:crossBetween val="between"/>
      </c:valAx>
      <c:spPr>
        <a:noFill/>
        <a:ln w="25382">
          <a:noFill/>
        </a:ln>
      </c:spPr>
    </c:plotArea>
    <c:plotVisOnly val="1"/>
    <c:dispBlanksAs val="gap"/>
  </c:chart>
  <c:txPr>
    <a:bodyPr/>
    <a:lstStyle/>
    <a:p>
      <a:pPr>
        <a:defRPr sz="1798">
          <a:solidFill>
            <a:schemeClr val="tx1"/>
          </a:solidFill>
        </a:defRPr>
      </a:pPr>
      <a:endParaRPr lang="en-US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plotArea>
      <c:layout>
        <c:manualLayout>
          <c:layoutTarget val="inner"/>
          <c:xMode val="edge"/>
          <c:yMode val="edge"/>
          <c:x val="3.0898876404494395E-2"/>
          <c:y val="0.18530556776849594"/>
          <c:w val="0.96910112359550582"/>
          <c:h val="0.69368979575522582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Routine community participation in some management meetings</c:v>
                </c:pt>
              </c:strCache>
            </c:strRef>
          </c:tx>
          <c:spPr>
            <a:solidFill>
              <a:schemeClr val="accent1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Sheet1!$A$2:$A$8</c:f>
              <c:strCache>
                <c:ptCount val="7"/>
                <c:pt idx="0">
                  <c:v>Hospital</c:v>
                </c:pt>
                <c:pt idx="1">
                  <c:v>Health centre</c:v>
                </c:pt>
                <c:pt idx="2">
                  <c:v>Maternity</c:v>
                </c:pt>
                <c:pt idx="3">
                  <c:v>Clinic</c:v>
                </c:pt>
                <c:pt idx="4">
                  <c:v>Dispensary</c:v>
                </c:pt>
                <c:pt idx="5">
                  <c:v>Stand-alone VCT</c:v>
                </c:pt>
                <c:pt idx="6">
                  <c:v>Total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53</c:v>
                </c:pt>
                <c:pt idx="1">
                  <c:v>72</c:v>
                </c:pt>
                <c:pt idx="2">
                  <c:v>14</c:v>
                </c:pt>
                <c:pt idx="3">
                  <c:v>17</c:v>
                </c:pt>
                <c:pt idx="4">
                  <c:v>69</c:v>
                </c:pt>
                <c:pt idx="5">
                  <c:v>48</c:v>
                </c:pt>
                <c:pt idx="6">
                  <c:v>51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Client opinion elicited and system for review implemented*</c:v>
                </c:pt>
              </c:strCache>
            </c:strRef>
          </c:tx>
          <c:spPr>
            <a:solidFill>
              <a:schemeClr val="tx2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Sheet1!$A$2:$A$8</c:f>
              <c:strCache>
                <c:ptCount val="7"/>
                <c:pt idx="0">
                  <c:v>Hospital</c:v>
                </c:pt>
                <c:pt idx="1">
                  <c:v>Health centre</c:v>
                </c:pt>
                <c:pt idx="2">
                  <c:v>Maternity</c:v>
                </c:pt>
                <c:pt idx="3">
                  <c:v>Clinic</c:v>
                </c:pt>
                <c:pt idx="4">
                  <c:v>Dispensary</c:v>
                </c:pt>
                <c:pt idx="5">
                  <c:v>Stand-alone VCT</c:v>
                </c:pt>
                <c:pt idx="6">
                  <c:v>Total</c:v>
                </c:pt>
              </c:strCache>
            </c:strRef>
          </c:cat>
          <c:val>
            <c:numRef>
              <c:f>Sheet1!$C$2:$C$8</c:f>
              <c:numCache>
                <c:formatCode>General</c:formatCode>
                <c:ptCount val="7"/>
                <c:pt idx="0">
                  <c:v>38</c:v>
                </c:pt>
                <c:pt idx="1">
                  <c:v>18</c:v>
                </c:pt>
                <c:pt idx="2">
                  <c:v>20</c:v>
                </c:pt>
                <c:pt idx="3">
                  <c:v>3</c:v>
                </c:pt>
                <c:pt idx="4">
                  <c:v>7</c:v>
                </c:pt>
                <c:pt idx="5">
                  <c:v>41</c:v>
                </c:pt>
                <c:pt idx="6">
                  <c:v>10</c:v>
                </c:pt>
              </c:numCache>
            </c:numRef>
          </c:val>
        </c:ser>
        <c:dLbls>
          <c:showVal val="1"/>
        </c:dLbls>
        <c:overlap val="-25"/>
        <c:axId val="84606336"/>
        <c:axId val="84681856"/>
      </c:barChart>
      <c:catAx>
        <c:axId val="84606336"/>
        <c:scaling>
          <c:orientation val="minMax"/>
        </c:scaling>
        <c:axPos val="b"/>
        <c:numFmt formatCode="General" sourceLinked="1"/>
        <c:majorTickMark val="none"/>
        <c:tickLblPos val="nextTo"/>
        <c:spPr>
          <a:ln>
            <a:solidFill>
              <a:schemeClr val="tx1"/>
            </a:solidFill>
          </a:ln>
        </c:spPr>
        <c:crossAx val="84681856"/>
        <c:crosses val="autoZero"/>
        <c:auto val="1"/>
        <c:lblAlgn val="ctr"/>
        <c:lblOffset val="100"/>
      </c:catAx>
      <c:valAx>
        <c:axId val="84681856"/>
        <c:scaling>
          <c:orientation val="minMax"/>
        </c:scaling>
        <c:delete val="1"/>
        <c:axPos val="l"/>
        <c:numFmt formatCode="General" sourceLinked="1"/>
        <c:tickLblPos val="none"/>
        <c:crossAx val="84606336"/>
        <c:crosses val="autoZero"/>
        <c:crossBetween val="between"/>
      </c:valAx>
      <c:spPr>
        <a:noFill/>
        <a:ln w="25398">
          <a:noFill/>
        </a:ln>
      </c:spPr>
    </c:plotArea>
    <c:legend>
      <c:legendPos val="t"/>
      <c:layout/>
    </c:legend>
    <c:plotVisOnly val="1"/>
    <c:dispBlanksAs val="gap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Any routine user fee for adult curative care</c:v>
                </c:pt>
              </c:strCache>
            </c:strRef>
          </c:tx>
          <c:spPr>
            <a:solidFill>
              <a:schemeClr val="accent1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Sheet1!$A$2:$A$8</c:f>
              <c:strCache>
                <c:ptCount val="7"/>
                <c:pt idx="0">
                  <c:v>Hospital</c:v>
                </c:pt>
                <c:pt idx="1">
                  <c:v>Health centre</c:v>
                </c:pt>
                <c:pt idx="2">
                  <c:v>Maternity</c:v>
                </c:pt>
                <c:pt idx="3">
                  <c:v>Clinic</c:v>
                </c:pt>
                <c:pt idx="4">
                  <c:v>Dispensary</c:v>
                </c:pt>
                <c:pt idx="5">
                  <c:v>Stand-alone VCT</c:v>
                </c:pt>
                <c:pt idx="6">
                  <c:v>Total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97</c:v>
                </c:pt>
                <c:pt idx="1">
                  <c:v>100</c:v>
                </c:pt>
                <c:pt idx="2">
                  <c:v>96</c:v>
                </c:pt>
                <c:pt idx="3">
                  <c:v>93</c:v>
                </c:pt>
                <c:pt idx="4">
                  <c:v>97</c:v>
                </c:pt>
                <c:pt idx="5">
                  <c:v>15</c:v>
                </c:pt>
                <c:pt idx="6">
                  <c:v>96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Any external source of revenue or funding for 2008/2009 financial year</c:v>
                </c:pt>
              </c:strCache>
            </c:strRef>
          </c:tx>
          <c:spPr>
            <a:solidFill>
              <a:schemeClr val="tx2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Sheet1!$A$2:$A$8</c:f>
              <c:strCache>
                <c:ptCount val="7"/>
                <c:pt idx="0">
                  <c:v>Hospital</c:v>
                </c:pt>
                <c:pt idx="1">
                  <c:v>Health centre</c:v>
                </c:pt>
                <c:pt idx="2">
                  <c:v>Maternity</c:v>
                </c:pt>
                <c:pt idx="3">
                  <c:v>Clinic</c:v>
                </c:pt>
                <c:pt idx="4">
                  <c:v>Dispensary</c:v>
                </c:pt>
                <c:pt idx="5">
                  <c:v>Stand-alone VCT</c:v>
                </c:pt>
                <c:pt idx="6">
                  <c:v>Total</c:v>
                </c:pt>
              </c:strCache>
            </c:strRef>
          </c:cat>
          <c:val>
            <c:numRef>
              <c:f>Sheet1!$C$2:$C$8</c:f>
              <c:numCache>
                <c:formatCode>General</c:formatCode>
                <c:ptCount val="7"/>
                <c:pt idx="0">
                  <c:v>74</c:v>
                </c:pt>
                <c:pt idx="1">
                  <c:v>49</c:v>
                </c:pt>
                <c:pt idx="2">
                  <c:v>54</c:v>
                </c:pt>
                <c:pt idx="3">
                  <c:v>17</c:v>
                </c:pt>
                <c:pt idx="4">
                  <c:v>44</c:v>
                </c:pt>
                <c:pt idx="5">
                  <c:v>78</c:v>
                </c:pt>
                <c:pt idx="6">
                  <c:v>40</c:v>
                </c:pt>
              </c:numCache>
            </c:numRef>
          </c:val>
        </c:ser>
        <c:dLbls>
          <c:showVal val="1"/>
        </c:dLbls>
        <c:overlap val="-25"/>
        <c:axId val="84731008"/>
        <c:axId val="84732544"/>
      </c:barChart>
      <c:catAx>
        <c:axId val="84731008"/>
        <c:scaling>
          <c:orientation val="minMax"/>
        </c:scaling>
        <c:axPos val="b"/>
        <c:numFmt formatCode="General" sourceLinked="1"/>
        <c:majorTickMark val="none"/>
        <c:tickLblPos val="nextTo"/>
        <c:spPr>
          <a:ln>
            <a:solidFill>
              <a:schemeClr val="tx1"/>
            </a:solidFill>
          </a:ln>
        </c:spPr>
        <c:crossAx val="84732544"/>
        <c:crosses val="autoZero"/>
        <c:auto val="1"/>
        <c:lblAlgn val="ctr"/>
        <c:lblOffset val="100"/>
      </c:catAx>
      <c:valAx>
        <c:axId val="84732544"/>
        <c:scaling>
          <c:orientation val="minMax"/>
        </c:scaling>
        <c:delete val="1"/>
        <c:axPos val="l"/>
        <c:numFmt formatCode="General" sourceLinked="1"/>
        <c:tickLblPos val="none"/>
        <c:crossAx val="84731008"/>
        <c:crosses val="autoZero"/>
        <c:crossBetween val="between"/>
      </c:valAx>
      <c:spPr>
        <a:noFill/>
        <a:ln w="25398">
          <a:noFill/>
        </a:ln>
      </c:spPr>
    </c:plotArea>
    <c:legend>
      <c:legendPos val="t"/>
      <c:layout/>
    </c:legend>
    <c:plotVisOnly val="1"/>
    <c:dispBlanksAs val="gap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Storage temperature*</c:v>
                </c:pt>
              </c:strCache>
            </c:strRef>
          </c:tx>
          <c:spPr>
            <a:solidFill>
              <a:schemeClr val="accent1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Sheet1!$A$2:$A$7</c:f>
              <c:strCache>
                <c:ptCount val="6"/>
                <c:pt idx="0">
                  <c:v>Hospital</c:v>
                </c:pt>
                <c:pt idx="1">
                  <c:v>Health centre</c:v>
                </c:pt>
                <c:pt idx="2">
                  <c:v>Maternity</c:v>
                </c:pt>
                <c:pt idx="3">
                  <c:v>Clinic</c:v>
                </c:pt>
                <c:pt idx="4">
                  <c:v>Dispensary</c:v>
                </c:pt>
                <c:pt idx="5">
                  <c:v>Total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83</c:v>
                </c:pt>
                <c:pt idx="1">
                  <c:v>83</c:v>
                </c:pt>
                <c:pt idx="2">
                  <c:v>72</c:v>
                </c:pt>
                <c:pt idx="3">
                  <c:v>72</c:v>
                </c:pt>
                <c:pt idx="4">
                  <c:v>79</c:v>
                </c:pt>
                <c:pt idx="5">
                  <c:v>79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Vaccine stock**</c:v>
                </c:pt>
              </c:strCache>
            </c:strRef>
          </c:tx>
          <c:spPr>
            <a:solidFill>
              <a:schemeClr val="tx2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Sheet1!$A$2:$A$7</c:f>
              <c:strCache>
                <c:ptCount val="6"/>
                <c:pt idx="0">
                  <c:v>Hospital</c:v>
                </c:pt>
                <c:pt idx="1">
                  <c:v>Health centre</c:v>
                </c:pt>
                <c:pt idx="2">
                  <c:v>Maternity</c:v>
                </c:pt>
                <c:pt idx="3">
                  <c:v>Clinic</c:v>
                </c:pt>
                <c:pt idx="4">
                  <c:v>Dispensary</c:v>
                </c:pt>
                <c:pt idx="5">
                  <c:v>Total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51</c:v>
                </c:pt>
                <c:pt idx="1">
                  <c:v>40</c:v>
                </c:pt>
                <c:pt idx="2">
                  <c:v>34</c:v>
                </c:pt>
                <c:pt idx="3">
                  <c:v>43</c:v>
                </c:pt>
                <c:pt idx="4">
                  <c:v>34</c:v>
                </c:pt>
                <c:pt idx="5">
                  <c:v>38</c:v>
                </c:pt>
              </c:numCache>
            </c:numRef>
          </c:val>
        </c:ser>
        <c:dLbls>
          <c:showVal val="1"/>
        </c:dLbls>
        <c:overlap val="-25"/>
        <c:axId val="85082880"/>
        <c:axId val="85084416"/>
      </c:barChart>
      <c:catAx>
        <c:axId val="85082880"/>
        <c:scaling>
          <c:orientation val="minMax"/>
        </c:scaling>
        <c:axPos val="b"/>
        <c:numFmt formatCode="General" sourceLinked="1"/>
        <c:majorTickMark val="none"/>
        <c:tickLblPos val="nextTo"/>
        <c:spPr>
          <a:ln>
            <a:solidFill>
              <a:schemeClr val="tx1"/>
            </a:solidFill>
          </a:ln>
        </c:spPr>
        <c:crossAx val="85084416"/>
        <c:crosses val="autoZero"/>
        <c:auto val="1"/>
        <c:lblAlgn val="ctr"/>
        <c:lblOffset val="100"/>
      </c:catAx>
      <c:valAx>
        <c:axId val="85084416"/>
        <c:scaling>
          <c:orientation val="minMax"/>
        </c:scaling>
        <c:delete val="1"/>
        <c:axPos val="l"/>
        <c:numFmt formatCode="General" sourceLinked="1"/>
        <c:tickLblPos val="none"/>
        <c:crossAx val="85082880"/>
        <c:crosses val="autoZero"/>
        <c:crossBetween val="between"/>
      </c:valAx>
      <c:spPr>
        <a:noFill/>
        <a:ln w="25398">
          <a:noFill/>
        </a:ln>
      </c:spPr>
    </c:plotArea>
    <c:legend>
      <c:legendPos val="t"/>
      <c:layout/>
    </c:legend>
    <c:plotVisOnly val="1"/>
    <c:dispBlanksAs val="gap"/>
  </c:chart>
  <c:spPr>
    <a:ln>
      <a:noFill/>
    </a:ln>
  </c:spPr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All items for stock monitoring system</c:v>
                </c:pt>
              </c:strCache>
            </c:strRef>
          </c:tx>
          <c:spPr>
            <a:solidFill>
              <a:schemeClr val="tx2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ARVs (N=274)</c:v>
                </c:pt>
                <c:pt idx="1">
                  <c:v>Medicines (N=661)</c:v>
                </c:pt>
                <c:pt idx="2">
                  <c:v>Contraceptive methods (N=574)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90</c:v>
                </c:pt>
                <c:pt idx="1">
                  <c:v>63</c:v>
                </c:pt>
                <c:pt idx="2">
                  <c:v>66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All items for storage system*</c:v>
                </c:pt>
              </c:strCache>
            </c:strRef>
          </c:tx>
          <c:spPr>
            <a:solidFill>
              <a:schemeClr val="accent1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ARVs (N=274)</c:v>
                </c:pt>
                <c:pt idx="1">
                  <c:v>Medicines (N=661)</c:v>
                </c:pt>
                <c:pt idx="2">
                  <c:v>Contraceptive methods (N=574)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92</c:v>
                </c:pt>
                <c:pt idx="1">
                  <c:v>75</c:v>
                </c:pt>
                <c:pt idx="2">
                  <c:v>78</c:v>
                </c:pt>
              </c:numCache>
            </c:numRef>
          </c:val>
        </c:ser>
        <c:dLbls>
          <c:showVal val="1"/>
        </c:dLbls>
        <c:overlap val="-25"/>
        <c:axId val="85238528"/>
        <c:axId val="85240064"/>
      </c:barChart>
      <c:catAx>
        <c:axId val="85238528"/>
        <c:scaling>
          <c:orientation val="minMax"/>
        </c:scaling>
        <c:axPos val="l"/>
        <c:numFmt formatCode="General" sourceLinked="1"/>
        <c:majorTickMark val="none"/>
        <c:tickLblPos val="nextTo"/>
        <c:spPr>
          <a:ln>
            <a:solidFill>
              <a:schemeClr val="tx1"/>
            </a:solidFill>
          </a:ln>
        </c:spPr>
        <c:crossAx val="85240064"/>
        <c:crosses val="autoZero"/>
        <c:auto val="1"/>
        <c:lblAlgn val="ctr"/>
        <c:lblOffset val="100"/>
      </c:catAx>
      <c:valAx>
        <c:axId val="85240064"/>
        <c:scaling>
          <c:orientation val="minMax"/>
        </c:scaling>
        <c:delete val="1"/>
        <c:axPos val="b"/>
        <c:numFmt formatCode="General" sourceLinked="1"/>
        <c:tickLblPos val="none"/>
        <c:crossAx val="85238528"/>
        <c:crosses val="autoZero"/>
        <c:crossBetween val="between"/>
      </c:valAx>
      <c:spPr>
        <a:noFill/>
        <a:ln w="25398">
          <a:noFill/>
        </a:ln>
      </c:spPr>
    </c:plotArea>
    <c:legend>
      <c:legendPos val="r"/>
      <c:layout/>
    </c:legend>
    <c:plotVisOnly val="1"/>
    <c:dispBlanksAs val="gap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>
        <c:manualLayout>
          <c:layoutTarget val="inner"/>
          <c:xMode val="edge"/>
          <c:yMode val="edge"/>
          <c:x val="0.38392465004374604"/>
          <c:y val="1.4084507042253521E-2"/>
          <c:w val="0.49940868328959126"/>
          <c:h val="0.94835680751173712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tx2">
                <a:lumMod val="75000"/>
              </a:schemeClr>
            </a:solidFill>
          </c:spPr>
          <c:dPt>
            <c:idx val="0"/>
            <c:spPr>
              <a:solidFill>
                <a:schemeClr val="accent1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Sheet1!$A$2:$A$9</c:f>
              <c:strCache>
                <c:ptCount val="8"/>
                <c:pt idx="0">
                  <c:v>All items</c:v>
                </c:pt>
                <c:pt idx="1">
                  <c:v>Disinfectant</c:v>
                </c:pt>
                <c:pt idx="2">
                  <c:v>Sharps box</c:v>
                </c:pt>
                <c:pt idx="3">
                  <c:v>Clean latex gloves</c:v>
                </c:pt>
                <c:pt idx="4">
                  <c:v>(Soap and running water) or (hand disinfectant)</c:v>
                </c:pt>
                <c:pt idx="5">
                  <c:v>Hand disinfectant</c:v>
                </c:pt>
                <c:pt idx="6">
                  <c:v>Soap</c:v>
                </c:pt>
                <c:pt idx="7">
                  <c:v>Running water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36</c:v>
                </c:pt>
                <c:pt idx="1">
                  <c:v>60</c:v>
                </c:pt>
                <c:pt idx="2">
                  <c:v>90</c:v>
                </c:pt>
                <c:pt idx="3">
                  <c:v>83</c:v>
                </c:pt>
                <c:pt idx="4">
                  <c:v>56</c:v>
                </c:pt>
                <c:pt idx="5">
                  <c:v>13</c:v>
                </c:pt>
                <c:pt idx="6">
                  <c:v>58</c:v>
                </c:pt>
                <c:pt idx="7">
                  <c:v>68</c:v>
                </c:pt>
              </c:numCache>
            </c:numRef>
          </c:val>
        </c:ser>
        <c:dLbls>
          <c:showVal val="1"/>
        </c:dLbls>
        <c:overlap val="-25"/>
        <c:axId val="85182720"/>
        <c:axId val="85274624"/>
      </c:barChart>
      <c:catAx>
        <c:axId val="85182720"/>
        <c:scaling>
          <c:orientation val="minMax"/>
        </c:scaling>
        <c:axPos val="l"/>
        <c:numFmt formatCode="General" sourceLinked="1"/>
        <c:majorTickMark val="none"/>
        <c:tickLblPos val="nextTo"/>
        <c:spPr>
          <a:ln>
            <a:solidFill>
              <a:schemeClr val="tx1"/>
            </a:solidFill>
          </a:ln>
        </c:spPr>
        <c:crossAx val="85274624"/>
        <c:crosses val="autoZero"/>
        <c:auto val="1"/>
        <c:lblAlgn val="ctr"/>
        <c:lblOffset val="100"/>
      </c:catAx>
      <c:valAx>
        <c:axId val="85274624"/>
        <c:scaling>
          <c:orientation val="minMax"/>
        </c:scaling>
        <c:delete val="1"/>
        <c:axPos val="b"/>
        <c:numFmt formatCode="General" sourceLinked="1"/>
        <c:tickLblPos val="none"/>
        <c:crossAx val="85182720"/>
        <c:crosses val="autoZero"/>
        <c:crossBetween val="between"/>
      </c:valAx>
      <c:spPr>
        <a:noFill/>
        <a:ln w="25398">
          <a:noFill/>
        </a:ln>
      </c:spPr>
    </c:plotArea>
    <c:plotVisOnly val="1"/>
    <c:dispBlanksAs val="gap"/>
  </c:chart>
  <c:spPr>
    <a:ln>
      <a:noFill/>
    </a:ln>
  </c:spPr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1.5277777777777781E-2"/>
          <c:y val="6.3492063492063502E-2"/>
          <c:w val="0.96944444444444711"/>
          <c:h val="0.80509040536599663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</c:spPr>
          <c:dPt>
            <c:idx val="0"/>
            <c:spPr>
              <a:solidFill>
                <a:schemeClr val="accent1"/>
              </a:solidFill>
            </c:spPr>
          </c:dPt>
          <c:dPt>
            <c:idx val="1"/>
            <c:spPr>
              <a:solidFill>
                <a:schemeClr val="tx2"/>
              </a:solidFill>
            </c:spPr>
          </c:dPt>
          <c:dPt>
            <c:idx val="2"/>
            <c:spPr>
              <a:solidFill>
                <a:schemeClr val="tx1"/>
              </a:solidFill>
            </c:spPr>
          </c:dPt>
          <c:dPt>
            <c:idx val="3"/>
            <c:spPr>
              <a:solidFill>
                <a:schemeClr val="accent3"/>
              </a:solidFill>
            </c:spPr>
          </c:dPt>
          <c:dPt>
            <c:idx val="4"/>
            <c:spPr>
              <a:solidFill>
                <a:schemeClr val="bg2"/>
              </a:solidFill>
            </c:spPr>
          </c:dPt>
          <c:dPt>
            <c:idx val="6"/>
            <c:spPr>
              <a:solidFill>
                <a:schemeClr val="accent6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Sheet1!$A$2:$A$8</c:f>
              <c:strCache>
                <c:ptCount val="7"/>
                <c:pt idx="0">
                  <c:v>Hospital</c:v>
                </c:pt>
                <c:pt idx="1">
                  <c:v>Health centre</c:v>
                </c:pt>
                <c:pt idx="2">
                  <c:v>Maternity</c:v>
                </c:pt>
                <c:pt idx="3">
                  <c:v>Clinic</c:v>
                </c:pt>
                <c:pt idx="4">
                  <c:v>Dispensary</c:v>
                </c:pt>
                <c:pt idx="5">
                  <c:v>Stand-alone VCT</c:v>
                </c:pt>
                <c:pt idx="6">
                  <c:v>Total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60</c:v>
                </c:pt>
                <c:pt idx="1">
                  <c:v>61</c:v>
                </c:pt>
                <c:pt idx="2">
                  <c:v>71</c:v>
                </c:pt>
                <c:pt idx="3">
                  <c:v>72</c:v>
                </c:pt>
                <c:pt idx="4">
                  <c:v>60</c:v>
                </c:pt>
                <c:pt idx="5">
                  <c:v>63</c:v>
                </c:pt>
                <c:pt idx="6">
                  <c:v>64</c:v>
                </c:pt>
              </c:numCache>
            </c:numRef>
          </c:val>
        </c:ser>
        <c:dLbls>
          <c:showVal val="1"/>
        </c:dLbls>
        <c:axId val="85316736"/>
        <c:axId val="85318272"/>
      </c:barChart>
      <c:catAx>
        <c:axId val="85316736"/>
        <c:scaling>
          <c:orientation val="minMax"/>
        </c:scaling>
        <c:axPos val="b"/>
        <c:numFmt formatCode="General" sourceLinked="1"/>
        <c:majorTickMark val="none"/>
        <c:tickLblPos val="nextTo"/>
        <c:spPr>
          <a:ln>
            <a:solidFill>
              <a:schemeClr val="tx1"/>
            </a:solidFill>
          </a:ln>
        </c:spPr>
        <c:crossAx val="85318272"/>
        <c:crosses val="autoZero"/>
        <c:auto val="1"/>
        <c:lblAlgn val="ctr"/>
        <c:lblOffset val="100"/>
      </c:catAx>
      <c:valAx>
        <c:axId val="85318272"/>
        <c:scaling>
          <c:orientation val="minMax"/>
        </c:scaling>
        <c:delete val="1"/>
        <c:axPos val="l"/>
        <c:numFmt formatCode="General" sourceLinked="1"/>
        <c:tickLblPos val="none"/>
        <c:crossAx val="85316736"/>
        <c:crosses val="autoZero"/>
        <c:crossBetween val="between"/>
      </c:valAx>
      <c:spPr>
        <a:noFill/>
        <a:ln w="25382">
          <a:noFill/>
        </a:ln>
      </c:spPr>
    </c:plotArea>
    <c:plotVisOnly val="1"/>
    <c:dispBlanksAs val="gap"/>
  </c:chart>
  <c:txPr>
    <a:bodyPr/>
    <a:lstStyle/>
    <a:p>
      <a:pPr>
        <a:defRPr sz="1798">
          <a:solidFill>
            <a:schemeClr val="tx1"/>
          </a:solidFill>
        </a:defRPr>
      </a:pPr>
      <a:endParaRPr lang="en-US"/>
    </a:p>
  </c:txPr>
  <c:externalData r:id="rId1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>
        <c:manualLayout>
          <c:layoutTarget val="inner"/>
          <c:xMode val="edge"/>
          <c:yMode val="edge"/>
          <c:x val="1.5277777777777781E-2"/>
          <c:y val="6.3492063492063502E-2"/>
          <c:w val="0.96944444444444711"/>
          <c:h val="0.80509040536599663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</c:spPr>
          <c:dPt>
            <c:idx val="0"/>
            <c:spPr>
              <a:solidFill>
                <a:schemeClr val="accent1"/>
              </a:solidFill>
            </c:spPr>
          </c:dPt>
          <c:dPt>
            <c:idx val="1"/>
            <c:spPr>
              <a:solidFill>
                <a:schemeClr val="tx2"/>
              </a:solidFill>
            </c:spPr>
          </c:dPt>
          <c:dPt>
            <c:idx val="2"/>
            <c:spPr>
              <a:solidFill>
                <a:schemeClr val="tx1"/>
              </a:solidFill>
            </c:spPr>
          </c:dPt>
          <c:dPt>
            <c:idx val="3"/>
            <c:spPr>
              <a:solidFill>
                <a:schemeClr val="accent3"/>
              </a:solidFill>
            </c:spPr>
          </c:dPt>
          <c:dPt>
            <c:idx val="4"/>
            <c:spPr>
              <a:solidFill>
                <a:schemeClr val="bg2"/>
              </a:solidFill>
            </c:spPr>
          </c:dPt>
          <c:dPt>
            <c:idx val="6"/>
            <c:spPr>
              <a:solidFill>
                <a:schemeClr val="accent6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Sheet1!$A$2:$A$8</c:f>
              <c:strCache>
                <c:ptCount val="7"/>
                <c:pt idx="0">
                  <c:v>Hospital</c:v>
                </c:pt>
                <c:pt idx="1">
                  <c:v>Health centre</c:v>
                </c:pt>
                <c:pt idx="2">
                  <c:v>Maternity</c:v>
                </c:pt>
                <c:pt idx="3">
                  <c:v>Clinic</c:v>
                </c:pt>
                <c:pt idx="4">
                  <c:v>Dispensary</c:v>
                </c:pt>
                <c:pt idx="5">
                  <c:v>Stand-alone VCT</c:v>
                </c:pt>
                <c:pt idx="6">
                  <c:v>Total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66</c:v>
                </c:pt>
                <c:pt idx="1">
                  <c:v>68</c:v>
                </c:pt>
                <c:pt idx="2">
                  <c:v>78</c:v>
                </c:pt>
                <c:pt idx="3">
                  <c:v>77</c:v>
                </c:pt>
                <c:pt idx="4">
                  <c:v>72</c:v>
                </c:pt>
                <c:pt idx="5">
                  <c:v>83</c:v>
                </c:pt>
                <c:pt idx="6">
                  <c:v>73</c:v>
                </c:pt>
              </c:numCache>
            </c:numRef>
          </c:val>
        </c:ser>
        <c:dLbls>
          <c:showVal val="1"/>
        </c:dLbls>
        <c:axId val="85357312"/>
        <c:axId val="85358848"/>
      </c:barChart>
      <c:catAx>
        <c:axId val="85357312"/>
        <c:scaling>
          <c:orientation val="minMax"/>
        </c:scaling>
        <c:axPos val="b"/>
        <c:numFmt formatCode="General" sourceLinked="1"/>
        <c:majorTickMark val="none"/>
        <c:tickLblPos val="nextTo"/>
        <c:spPr>
          <a:ln>
            <a:solidFill>
              <a:schemeClr val="tx1"/>
            </a:solidFill>
          </a:ln>
        </c:spPr>
        <c:crossAx val="85358848"/>
        <c:crosses val="autoZero"/>
        <c:auto val="1"/>
        <c:lblAlgn val="ctr"/>
        <c:lblOffset val="100"/>
      </c:catAx>
      <c:valAx>
        <c:axId val="85358848"/>
        <c:scaling>
          <c:orientation val="minMax"/>
        </c:scaling>
        <c:delete val="1"/>
        <c:axPos val="l"/>
        <c:numFmt formatCode="General" sourceLinked="1"/>
        <c:tickLblPos val="none"/>
        <c:crossAx val="85357312"/>
        <c:crosses val="autoZero"/>
        <c:crossBetween val="between"/>
      </c:valAx>
      <c:spPr>
        <a:noFill/>
        <a:ln w="25382">
          <a:noFill/>
        </a:ln>
      </c:spPr>
    </c:plotArea>
    <c:plotVisOnly val="1"/>
    <c:dispBlanksAs val="gap"/>
  </c:chart>
  <c:txPr>
    <a:bodyPr/>
    <a:lstStyle/>
    <a:p>
      <a:pPr>
        <a:defRPr sz="1798">
          <a:solidFill>
            <a:schemeClr val="tx1"/>
          </a:solidFill>
        </a:defRPr>
      </a:pPr>
      <a:endParaRPr lang="en-US"/>
    </a:p>
  </c:txPr>
  <c:externalData r:id="rId1"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4.9290098580197163E-4"/>
          <c:y val="6.3492063492063502E-2"/>
          <c:w val="0.96944444444444711"/>
          <c:h val="0.80509040536599663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</c:spPr>
          <c:dPt>
            <c:idx val="0"/>
            <c:spPr>
              <a:solidFill>
                <a:schemeClr val="accent1"/>
              </a:solidFill>
            </c:spPr>
          </c:dPt>
          <c:dPt>
            <c:idx val="1"/>
            <c:spPr>
              <a:solidFill>
                <a:schemeClr val="tx2"/>
              </a:solidFill>
            </c:spPr>
          </c:dPt>
          <c:dPt>
            <c:idx val="2"/>
            <c:spPr>
              <a:solidFill>
                <a:schemeClr val="tx1"/>
              </a:solidFill>
            </c:spPr>
          </c:dPt>
          <c:dPt>
            <c:idx val="3"/>
            <c:spPr>
              <a:solidFill>
                <a:schemeClr val="accent3"/>
              </a:solidFill>
            </c:spPr>
          </c:dPt>
          <c:dPt>
            <c:idx val="4"/>
            <c:spPr>
              <a:solidFill>
                <a:schemeClr val="bg2"/>
              </a:solidFill>
            </c:spPr>
          </c:dPt>
          <c:dPt>
            <c:idx val="6"/>
            <c:spPr>
              <a:solidFill>
                <a:schemeClr val="accent6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Sheet1!$A$2:$A$8</c:f>
              <c:strCache>
                <c:ptCount val="7"/>
                <c:pt idx="0">
                  <c:v>Hospital</c:v>
                </c:pt>
                <c:pt idx="1">
                  <c:v>Health centre</c:v>
                </c:pt>
                <c:pt idx="2">
                  <c:v>Maternity</c:v>
                </c:pt>
                <c:pt idx="3">
                  <c:v>Clinic</c:v>
                </c:pt>
                <c:pt idx="4">
                  <c:v>Dispensary</c:v>
                </c:pt>
                <c:pt idx="5">
                  <c:v>Stand-alone VCT</c:v>
                </c:pt>
                <c:pt idx="6">
                  <c:v>Total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52</c:v>
                </c:pt>
                <c:pt idx="1">
                  <c:v>39</c:v>
                </c:pt>
                <c:pt idx="2">
                  <c:v>39</c:v>
                </c:pt>
                <c:pt idx="3">
                  <c:v>8</c:v>
                </c:pt>
                <c:pt idx="4">
                  <c:v>9</c:v>
                </c:pt>
                <c:pt idx="5">
                  <c:v>7</c:v>
                </c:pt>
                <c:pt idx="6">
                  <c:v>16</c:v>
                </c:pt>
              </c:numCache>
            </c:numRef>
          </c:val>
        </c:ser>
        <c:dLbls>
          <c:showVal val="1"/>
        </c:dLbls>
        <c:axId val="85434752"/>
        <c:axId val="85436288"/>
      </c:barChart>
      <c:catAx>
        <c:axId val="85434752"/>
        <c:scaling>
          <c:orientation val="minMax"/>
        </c:scaling>
        <c:axPos val="b"/>
        <c:numFmt formatCode="General" sourceLinked="1"/>
        <c:majorTickMark val="none"/>
        <c:tickLblPos val="nextTo"/>
        <c:spPr>
          <a:ln>
            <a:solidFill>
              <a:schemeClr val="tx1"/>
            </a:solidFill>
          </a:ln>
        </c:spPr>
        <c:crossAx val="85436288"/>
        <c:crosses val="autoZero"/>
        <c:auto val="1"/>
        <c:lblAlgn val="ctr"/>
        <c:lblOffset val="100"/>
      </c:catAx>
      <c:valAx>
        <c:axId val="85436288"/>
        <c:scaling>
          <c:orientation val="minMax"/>
        </c:scaling>
        <c:delete val="1"/>
        <c:axPos val="l"/>
        <c:numFmt formatCode="General" sourceLinked="1"/>
        <c:tickLblPos val="none"/>
        <c:crossAx val="85434752"/>
        <c:crosses val="autoZero"/>
        <c:crossBetween val="between"/>
      </c:valAx>
      <c:spPr>
        <a:noFill/>
        <a:ln w="25382">
          <a:noFill/>
        </a:ln>
      </c:spPr>
    </c:plotArea>
    <c:plotVisOnly val="1"/>
    <c:dispBlanksAs val="gap"/>
  </c:chart>
  <c:txPr>
    <a:bodyPr/>
    <a:lstStyle/>
    <a:p>
      <a:pPr>
        <a:defRPr sz="1798">
          <a:solidFill>
            <a:schemeClr val="tx1"/>
          </a:solidFill>
        </a:defRPr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>
        <c:manualLayout>
          <c:layoutTarget val="inner"/>
          <c:xMode val="edge"/>
          <c:yMode val="edge"/>
          <c:x val="2.7342150260708027E-2"/>
          <c:y val="6.8926951386511476E-2"/>
          <c:w val="0.96944444444444622"/>
          <c:h val="0.80509040536599663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</c:spPr>
          <c:dPt>
            <c:idx val="0"/>
            <c:spPr>
              <a:solidFill>
                <a:schemeClr val="accent1"/>
              </a:solidFill>
            </c:spPr>
          </c:dPt>
          <c:dPt>
            <c:idx val="1"/>
            <c:spPr>
              <a:solidFill>
                <a:schemeClr val="tx2"/>
              </a:solidFill>
            </c:spPr>
          </c:dPt>
          <c:dPt>
            <c:idx val="2"/>
            <c:spPr>
              <a:solidFill>
                <a:schemeClr val="tx1"/>
              </a:solidFill>
            </c:spPr>
          </c:dPt>
          <c:dPt>
            <c:idx val="3"/>
            <c:spPr>
              <a:solidFill>
                <a:schemeClr val="accent3"/>
              </a:solidFill>
            </c:spPr>
          </c:dPt>
          <c:dPt>
            <c:idx val="4"/>
            <c:spPr>
              <a:solidFill>
                <a:schemeClr val="bg2"/>
              </a:solidFill>
            </c:spPr>
          </c:dPt>
          <c:dPt>
            <c:idx val="6"/>
            <c:spPr>
              <a:solidFill>
                <a:schemeClr val="accent6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Sheet1!$A$2:$A$8</c:f>
              <c:strCache>
                <c:ptCount val="7"/>
                <c:pt idx="0">
                  <c:v>Hospital</c:v>
                </c:pt>
                <c:pt idx="1">
                  <c:v>Health centre</c:v>
                </c:pt>
                <c:pt idx="2">
                  <c:v>Maternity</c:v>
                </c:pt>
                <c:pt idx="3">
                  <c:v>Clinic</c:v>
                </c:pt>
                <c:pt idx="4">
                  <c:v>Dispensary</c:v>
                </c:pt>
                <c:pt idx="5">
                  <c:v>Stand-alone VCT</c:v>
                </c:pt>
                <c:pt idx="6">
                  <c:v>Total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82</c:v>
                </c:pt>
                <c:pt idx="1">
                  <c:v>77</c:v>
                </c:pt>
                <c:pt idx="2">
                  <c:v>59</c:v>
                </c:pt>
                <c:pt idx="3">
                  <c:v>20</c:v>
                </c:pt>
                <c:pt idx="4">
                  <c:v>68</c:v>
                </c:pt>
                <c:pt idx="5">
                  <c:v>0</c:v>
                </c:pt>
                <c:pt idx="6">
                  <c:v>55</c:v>
                </c:pt>
              </c:numCache>
            </c:numRef>
          </c:val>
        </c:ser>
        <c:dLbls>
          <c:showVal val="1"/>
        </c:dLbls>
        <c:axId val="110999424"/>
        <c:axId val="111000960"/>
      </c:barChart>
      <c:catAx>
        <c:axId val="110999424"/>
        <c:scaling>
          <c:orientation val="minMax"/>
        </c:scaling>
        <c:axPos val="b"/>
        <c:numFmt formatCode="General" sourceLinked="1"/>
        <c:majorTickMark val="none"/>
        <c:tickLblPos val="nextTo"/>
        <c:spPr>
          <a:ln>
            <a:solidFill>
              <a:schemeClr val="tx1"/>
            </a:solidFill>
          </a:ln>
        </c:spPr>
        <c:crossAx val="111000960"/>
        <c:crosses val="autoZero"/>
        <c:auto val="1"/>
        <c:lblAlgn val="ctr"/>
        <c:lblOffset val="100"/>
      </c:catAx>
      <c:valAx>
        <c:axId val="111000960"/>
        <c:scaling>
          <c:orientation val="minMax"/>
        </c:scaling>
        <c:delete val="1"/>
        <c:axPos val="l"/>
        <c:numFmt formatCode="General" sourceLinked="1"/>
        <c:tickLblPos val="none"/>
        <c:crossAx val="110999424"/>
        <c:crosses val="autoZero"/>
        <c:crossBetween val="between"/>
      </c:valAx>
      <c:spPr>
        <a:noFill/>
        <a:ln w="25382">
          <a:noFill/>
        </a:ln>
      </c:spPr>
    </c:plotArea>
    <c:plotVisOnly val="1"/>
    <c:dispBlanksAs val="gap"/>
  </c:chart>
  <c:txPr>
    <a:bodyPr/>
    <a:lstStyle/>
    <a:p>
      <a:pPr>
        <a:defRPr sz="1798">
          <a:solidFill>
            <a:schemeClr val="tx1"/>
          </a:solidFill>
        </a:defRPr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3.0555543732709085E-2"/>
          <c:y val="6.1004426685470292E-2"/>
          <c:w val="0.96944444444444644"/>
          <c:h val="0.80509040536599663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</c:spPr>
          <c:dPt>
            <c:idx val="0"/>
            <c:spPr>
              <a:solidFill>
                <a:schemeClr val="accent1"/>
              </a:solidFill>
            </c:spPr>
          </c:dPt>
          <c:dPt>
            <c:idx val="1"/>
            <c:spPr>
              <a:solidFill>
                <a:schemeClr val="tx2"/>
              </a:solidFill>
            </c:spPr>
          </c:dPt>
          <c:dPt>
            <c:idx val="2"/>
            <c:spPr>
              <a:solidFill>
                <a:schemeClr val="tx1"/>
              </a:solidFill>
            </c:spPr>
          </c:dPt>
          <c:dPt>
            <c:idx val="3"/>
            <c:spPr>
              <a:solidFill>
                <a:schemeClr val="accent3"/>
              </a:solidFill>
            </c:spPr>
          </c:dPt>
          <c:dPt>
            <c:idx val="4"/>
            <c:spPr>
              <a:solidFill>
                <a:schemeClr val="bg2"/>
              </a:solidFill>
            </c:spPr>
          </c:dPt>
          <c:dPt>
            <c:idx val="6"/>
            <c:spPr>
              <a:solidFill>
                <a:schemeClr val="accent6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Sheet1!$A$2:$A$8</c:f>
              <c:strCache>
                <c:ptCount val="7"/>
                <c:pt idx="0">
                  <c:v>Hospital</c:v>
                </c:pt>
                <c:pt idx="1">
                  <c:v>Health centre</c:v>
                </c:pt>
                <c:pt idx="2">
                  <c:v>Maternity</c:v>
                </c:pt>
                <c:pt idx="3">
                  <c:v>Clinic</c:v>
                </c:pt>
                <c:pt idx="4">
                  <c:v>Dispensary</c:v>
                </c:pt>
                <c:pt idx="5">
                  <c:v>Stand-alone VCT</c:v>
                </c:pt>
                <c:pt idx="6">
                  <c:v>Total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89</c:v>
                </c:pt>
                <c:pt idx="1">
                  <c:v>86</c:v>
                </c:pt>
                <c:pt idx="2">
                  <c:v>81</c:v>
                </c:pt>
                <c:pt idx="3">
                  <c:v>86</c:v>
                </c:pt>
                <c:pt idx="4">
                  <c:v>80</c:v>
                </c:pt>
                <c:pt idx="5">
                  <c:v>77</c:v>
                </c:pt>
                <c:pt idx="6">
                  <c:v>83</c:v>
                </c:pt>
              </c:numCache>
            </c:numRef>
          </c:val>
        </c:ser>
        <c:dLbls>
          <c:showVal val="1"/>
        </c:dLbls>
        <c:axId val="111051136"/>
        <c:axId val="111052672"/>
      </c:barChart>
      <c:catAx>
        <c:axId val="111051136"/>
        <c:scaling>
          <c:orientation val="minMax"/>
        </c:scaling>
        <c:axPos val="b"/>
        <c:numFmt formatCode="General" sourceLinked="1"/>
        <c:majorTickMark val="none"/>
        <c:tickLblPos val="nextTo"/>
        <c:spPr>
          <a:ln>
            <a:solidFill>
              <a:schemeClr val="tx1"/>
            </a:solidFill>
          </a:ln>
        </c:spPr>
        <c:crossAx val="111052672"/>
        <c:crosses val="autoZero"/>
        <c:auto val="1"/>
        <c:lblAlgn val="ctr"/>
        <c:lblOffset val="100"/>
      </c:catAx>
      <c:valAx>
        <c:axId val="111052672"/>
        <c:scaling>
          <c:orientation val="minMax"/>
        </c:scaling>
        <c:delete val="1"/>
        <c:axPos val="l"/>
        <c:numFmt formatCode="General" sourceLinked="1"/>
        <c:tickLblPos val="none"/>
        <c:crossAx val="111051136"/>
        <c:crosses val="autoZero"/>
        <c:crossBetween val="between"/>
      </c:valAx>
      <c:spPr>
        <a:noFill/>
        <a:ln w="25382">
          <a:noFill/>
        </a:ln>
      </c:spPr>
    </c:plotArea>
    <c:plotVisOnly val="1"/>
    <c:dispBlanksAs val="gap"/>
  </c:chart>
  <c:txPr>
    <a:bodyPr/>
    <a:lstStyle/>
    <a:p>
      <a:pPr>
        <a:defRPr sz="1798">
          <a:solidFill>
            <a:schemeClr val="tx1"/>
          </a:solidFill>
        </a:defRPr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>
        <c:manualLayout>
          <c:layoutTarget val="inner"/>
          <c:xMode val="edge"/>
          <c:yMode val="edge"/>
          <c:x val="1.5277777777777781E-2"/>
          <c:y val="6.3492063492063502E-2"/>
          <c:w val="0.96944444444444644"/>
          <c:h val="0.80509040536599663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</c:spPr>
          <c:dPt>
            <c:idx val="0"/>
            <c:spPr>
              <a:solidFill>
                <a:schemeClr val="accent1"/>
              </a:solidFill>
            </c:spPr>
          </c:dPt>
          <c:dPt>
            <c:idx val="1"/>
            <c:spPr>
              <a:solidFill>
                <a:schemeClr val="tx2"/>
              </a:solidFill>
            </c:spPr>
          </c:dPt>
          <c:dPt>
            <c:idx val="2"/>
            <c:spPr>
              <a:solidFill>
                <a:schemeClr val="tx1"/>
              </a:solidFill>
            </c:spPr>
          </c:dPt>
          <c:dPt>
            <c:idx val="3"/>
            <c:spPr>
              <a:solidFill>
                <a:schemeClr val="accent3"/>
              </a:solidFill>
            </c:spPr>
          </c:dPt>
          <c:dPt>
            <c:idx val="4"/>
            <c:spPr>
              <a:solidFill>
                <a:schemeClr val="bg2"/>
              </a:solidFill>
            </c:spPr>
          </c:dPt>
          <c:dPt>
            <c:idx val="6"/>
            <c:spPr>
              <a:solidFill>
                <a:schemeClr val="accent6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Sheet1!$A$2:$A$8</c:f>
              <c:strCache>
                <c:ptCount val="7"/>
                <c:pt idx="0">
                  <c:v>Hospital</c:v>
                </c:pt>
                <c:pt idx="1">
                  <c:v>Health centre</c:v>
                </c:pt>
                <c:pt idx="2">
                  <c:v>Maternity</c:v>
                </c:pt>
                <c:pt idx="3">
                  <c:v>Clinic</c:v>
                </c:pt>
                <c:pt idx="4">
                  <c:v>Dispensary</c:v>
                </c:pt>
                <c:pt idx="5">
                  <c:v>Stand-alone VCT</c:v>
                </c:pt>
                <c:pt idx="6">
                  <c:v>Total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58</c:v>
                </c:pt>
                <c:pt idx="1">
                  <c:v>45</c:v>
                </c:pt>
                <c:pt idx="2">
                  <c:v>57</c:v>
                </c:pt>
                <c:pt idx="3">
                  <c:v>59</c:v>
                </c:pt>
                <c:pt idx="4">
                  <c:v>35</c:v>
                </c:pt>
                <c:pt idx="5">
                  <c:v>51</c:v>
                </c:pt>
                <c:pt idx="6">
                  <c:v>46</c:v>
                </c:pt>
              </c:numCache>
            </c:numRef>
          </c:val>
        </c:ser>
        <c:dLbls>
          <c:showVal val="1"/>
        </c:dLbls>
        <c:axId val="111980928"/>
        <c:axId val="111982464"/>
      </c:barChart>
      <c:catAx>
        <c:axId val="111980928"/>
        <c:scaling>
          <c:orientation val="minMax"/>
        </c:scaling>
        <c:axPos val="b"/>
        <c:numFmt formatCode="General" sourceLinked="1"/>
        <c:majorTickMark val="none"/>
        <c:tickLblPos val="nextTo"/>
        <c:spPr>
          <a:ln>
            <a:solidFill>
              <a:schemeClr val="tx1"/>
            </a:solidFill>
          </a:ln>
        </c:spPr>
        <c:crossAx val="111982464"/>
        <c:crosses val="autoZero"/>
        <c:auto val="1"/>
        <c:lblAlgn val="ctr"/>
        <c:lblOffset val="100"/>
      </c:catAx>
      <c:valAx>
        <c:axId val="111982464"/>
        <c:scaling>
          <c:orientation val="minMax"/>
        </c:scaling>
        <c:delete val="1"/>
        <c:axPos val="l"/>
        <c:numFmt formatCode="General" sourceLinked="1"/>
        <c:tickLblPos val="none"/>
        <c:crossAx val="111980928"/>
        <c:crosses val="autoZero"/>
        <c:crossBetween val="between"/>
      </c:valAx>
      <c:spPr>
        <a:noFill/>
        <a:ln w="25382">
          <a:noFill/>
        </a:ln>
      </c:spPr>
    </c:plotArea>
    <c:plotVisOnly val="1"/>
    <c:dispBlanksAs val="gap"/>
  </c:chart>
  <c:txPr>
    <a:bodyPr/>
    <a:lstStyle/>
    <a:p>
      <a:pPr>
        <a:defRPr sz="1798">
          <a:solidFill>
            <a:schemeClr val="tx1"/>
          </a:solidFill>
        </a:defRPr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1.5277777777777781E-2"/>
          <c:y val="6.3492063492063502E-2"/>
          <c:w val="0.96944444444444644"/>
          <c:h val="0.80509040536599663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</c:spPr>
          <c:dPt>
            <c:idx val="0"/>
            <c:spPr>
              <a:solidFill>
                <a:schemeClr val="accent1"/>
              </a:solidFill>
            </c:spPr>
          </c:dPt>
          <c:dPt>
            <c:idx val="1"/>
            <c:spPr>
              <a:solidFill>
                <a:schemeClr val="tx2"/>
              </a:solidFill>
            </c:spPr>
          </c:dPt>
          <c:dPt>
            <c:idx val="2"/>
            <c:spPr>
              <a:solidFill>
                <a:schemeClr val="tx1"/>
              </a:solidFill>
            </c:spPr>
          </c:dPt>
          <c:dPt>
            <c:idx val="3"/>
            <c:spPr>
              <a:solidFill>
                <a:schemeClr val="accent3"/>
              </a:solidFill>
            </c:spPr>
          </c:dPt>
          <c:dPt>
            <c:idx val="4"/>
            <c:spPr>
              <a:solidFill>
                <a:schemeClr val="bg2"/>
              </a:solidFill>
            </c:spPr>
          </c:dPt>
          <c:dPt>
            <c:idx val="6"/>
            <c:spPr>
              <a:solidFill>
                <a:schemeClr val="accent6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Sheet1!$A$2:$A$8</c:f>
              <c:strCache>
                <c:ptCount val="7"/>
                <c:pt idx="0">
                  <c:v>Hospital</c:v>
                </c:pt>
                <c:pt idx="1">
                  <c:v>Health centre</c:v>
                </c:pt>
                <c:pt idx="2">
                  <c:v>Maternity</c:v>
                </c:pt>
                <c:pt idx="3">
                  <c:v>Clinic</c:v>
                </c:pt>
                <c:pt idx="4">
                  <c:v>Dispensary</c:v>
                </c:pt>
                <c:pt idx="5">
                  <c:v>Stand-alone VCT</c:v>
                </c:pt>
                <c:pt idx="6">
                  <c:v>Total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68</c:v>
                </c:pt>
                <c:pt idx="1">
                  <c:v>34</c:v>
                </c:pt>
                <c:pt idx="2">
                  <c:v>55</c:v>
                </c:pt>
                <c:pt idx="3">
                  <c:v>19</c:v>
                </c:pt>
                <c:pt idx="4">
                  <c:v>19</c:v>
                </c:pt>
                <c:pt idx="5">
                  <c:v>28</c:v>
                </c:pt>
                <c:pt idx="6">
                  <c:v>25</c:v>
                </c:pt>
              </c:numCache>
            </c:numRef>
          </c:val>
        </c:ser>
        <c:dLbls>
          <c:showVal val="1"/>
        </c:dLbls>
        <c:axId val="113205248"/>
        <c:axId val="113206784"/>
      </c:barChart>
      <c:catAx>
        <c:axId val="113205248"/>
        <c:scaling>
          <c:orientation val="minMax"/>
        </c:scaling>
        <c:axPos val="b"/>
        <c:numFmt formatCode="General" sourceLinked="1"/>
        <c:majorTickMark val="none"/>
        <c:tickLblPos val="nextTo"/>
        <c:spPr>
          <a:ln>
            <a:solidFill>
              <a:schemeClr val="tx1"/>
            </a:solidFill>
          </a:ln>
        </c:spPr>
        <c:crossAx val="113206784"/>
        <c:crosses val="autoZero"/>
        <c:auto val="1"/>
        <c:lblAlgn val="ctr"/>
        <c:lblOffset val="100"/>
      </c:catAx>
      <c:valAx>
        <c:axId val="113206784"/>
        <c:scaling>
          <c:orientation val="minMax"/>
        </c:scaling>
        <c:delete val="1"/>
        <c:axPos val="l"/>
        <c:numFmt formatCode="General" sourceLinked="1"/>
        <c:tickLblPos val="none"/>
        <c:crossAx val="113205248"/>
        <c:crosses val="autoZero"/>
        <c:crossBetween val="between"/>
      </c:valAx>
      <c:spPr>
        <a:noFill/>
        <a:ln w="25382">
          <a:noFill/>
        </a:ln>
      </c:spPr>
    </c:plotArea>
    <c:plotVisOnly val="1"/>
    <c:dispBlanksAs val="gap"/>
  </c:chart>
  <c:txPr>
    <a:bodyPr/>
    <a:lstStyle/>
    <a:p>
      <a:pPr>
        <a:defRPr sz="1798">
          <a:solidFill>
            <a:schemeClr val="tx1"/>
          </a:solidFill>
        </a:defRPr>
      </a:pPr>
      <a:endParaRPr lang="en-US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>
        <c:manualLayout>
          <c:layoutTarget val="inner"/>
          <c:xMode val="edge"/>
          <c:yMode val="edge"/>
          <c:x val="1.5277777777777781E-2"/>
          <c:y val="6.3492063492063502E-2"/>
          <c:w val="0.96944444444444666"/>
          <c:h val="0.80509040536599663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</c:spPr>
          <c:dPt>
            <c:idx val="0"/>
            <c:spPr>
              <a:solidFill>
                <a:schemeClr val="accent1"/>
              </a:solidFill>
            </c:spPr>
          </c:dPt>
          <c:dPt>
            <c:idx val="1"/>
            <c:spPr>
              <a:solidFill>
                <a:schemeClr val="tx2"/>
              </a:solidFill>
            </c:spPr>
          </c:dPt>
          <c:dPt>
            <c:idx val="2"/>
            <c:spPr>
              <a:solidFill>
                <a:schemeClr val="tx1"/>
              </a:solidFill>
            </c:spPr>
          </c:dPt>
          <c:dPt>
            <c:idx val="3"/>
            <c:spPr>
              <a:solidFill>
                <a:schemeClr val="accent3"/>
              </a:solidFill>
            </c:spPr>
          </c:dPt>
          <c:dPt>
            <c:idx val="4"/>
            <c:spPr>
              <a:solidFill>
                <a:schemeClr val="bg2"/>
              </a:solidFill>
            </c:spPr>
          </c:dPt>
          <c:dPt>
            <c:idx val="6"/>
            <c:spPr>
              <a:solidFill>
                <a:schemeClr val="accent6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Sheet1!$A$2:$A$8</c:f>
              <c:strCache>
                <c:ptCount val="7"/>
                <c:pt idx="0">
                  <c:v>Hospital</c:v>
                </c:pt>
                <c:pt idx="1">
                  <c:v>Health centre</c:v>
                </c:pt>
                <c:pt idx="2">
                  <c:v>Maternity</c:v>
                </c:pt>
                <c:pt idx="3">
                  <c:v>Clinic</c:v>
                </c:pt>
                <c:pt idx="4">
                  <c:v>Dispensary</c:v>
                </c:pt>
                <c:pt idx="5">
                  <c:v>Stand-alone VCT</c:v>
                </c:pt>
                <c:pt idx="6">
                  <c:v>Total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79</c:v>
                </c:pt>
                <c:pt idx="1">
                  <c:v>35</c:v>
                </c:pt>
                <c:pt idx="2">
                  <c:v>47</c:v>
                </c:pt>
                <c:pt idx="3">
                  <c:v>1</c:v>
                </c:pt>
                <c:pt idx="4">
                  <c:v>4</c:v>
                </c:pt>
                <c:pt idx="5">
                  <c:v>0</c:v>
                </c:pt>
                <c:pt idx="6">
                  <c:v>13</c:v>
                </c:pt>
              </c:numCache>
            </c:numRef>
          </c:val>
        </c:ser>
        <c:dLbls>
          <c:showVal val="1"/>
        </c:dLbls>
        <c:axId val="113363584"/>
        <c:axId val="113422720"/>
      </c:barChart>
      <c:catAx>
        <c:axId val="113363584"/>
        <c:scaling>
          <c:orientation val="minMax"/>
        </c:scaling>
        <c:axPos val="b"/>
        <c:numFmt formatCode="General" sourceLinked="1"/>
        <c:majorTickMark val="none"/>
        <c:tickLblPos val="nextTo"/>
        <c:spPr>
          <a:ln>
            <a:solidFill>
              <a:schemeClr val="tx1"/>
            </a:solidFill>
          </a:ln>
        </c:spPr>
        <c:crossAx val="113422720"/>
        <c:crosses val="autoZero"/>
        <c:auto val="1"/>
        <c:lblAlgn val="ctr"/>
        <c:lblOffset val="100"/>
      </c:catAx>
      <c:valAx>
        <c:axId val="113422720"/>
        <c:scaling>
          <c:orientation val="minMax"/>
        </c:scaling>
        <c:delete val="1"/>
        <c:axPos val="l"/>
        <c:numFmt formatCode="General" sourceLinked="1"/>
        <c:tickLblPos val="none"/>
        <c:crossAx val="113363584"/>
        <c:crosses val="autoZero"/>
        <c:crossBetween val="between"/>
      </c:valAx>
      <c:spPr>
        <a:noFill/>
        <a:ln w="25382">
          <a:noFill/>
        </a:ln>
      </c:spPr>
    </c:plotArea>
    <c:plotVisOnly val="1"/>
    <c:dispBlanksAs val="gap"/>
  </c:chart>
  <c:txPr>
    <a:bodyPr/>
    <a:lstStyle/>
    <a:p>
      <a:pPr>
        <a:defRPr sz="1798">
          <a:solidFill>
            <a:schemeClr val="tx1"/>
          </a:solidFill>
        </a:defRPr>
      </a:pPr>
      <a:endParaRPr lang="en-US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1.5277777777777781E-2"/>
          <c:y val="6.3492063492063502E-2"/>
          <c:w val="0.96944444444444688"/>
          <c:h val="0.80509040536599663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</c:spPr>
          <c:dPt>
            <c:idx val="0"/>
            <c:spPr>
              <a:solidFill>
                <a:schemeClr val="accent1"/>
              </a:solidFill>
            </c:spPr>
          </c:dPt>
          <c:dPt>
            <c:idx val="1"/>
            <c:spPr>
              <a:solidFill>
                <a:schemeClr val="tx2"/>
              </a:solidFill>
            </c:spPr>
          </c:dPt>
          <c:dPt>
            <c:idx val="2"/>
            <c:spPr>
              <a:solidFill>
                <a:schemeClr val="tx1"/>
              </a:solidFill>
            </c:spPr>
          </c:dPt>
          <c:dPt>
            <c:idx val="3"/>
            <c:spPr>
              <a:solidFill>
                <a:schemeClr val="accent3"/>
              </a:solidFill>
            </c:spPr>
          </c:dPt>
          <c:dPt>
            <c:idx val="4"/>
            <c:spPr>
              <a:solidFill>
                <a:schemeClr val="bg2"/>
              </a:solidFill>
            </c:spPr>
          </c:dPt>
          <c:dPt>
            <c:idx val="6"/>
            <c:spPr>
              <a:solidFill>
                <a:schemeClr val="accent6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Sheet1!$A$2:$A$8</c:f>
              <c:strCache>
                <c:ptCount val="7"/>
                <c:pt idx="0">
                  <c:v>Hospital</c:v>
                </c:pt>
                <c:pt idx="1">
                  <c:v>Health centre</c:v>
                </c:pt>
                <c:pt idx="2">
                  <c:v>Maternity</c:v>
                </c:pt>
                <c:pt idx="3">
                  <c:v>Clinic</c:v>
                </c:pt>
                <c:pt idx="4">
                  <c:v>Dispensary</c:v>
                </c:pt>
                <c:pt idx="5">
                  <c:v>Stand-alone VCT</c:v>
                </c:pt>
                <c:pt idx="6">
                  <c:v>Total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75</c:v>
                </c:pt>
                <c:pt idx="1">
                  <c:v>52</c:v>
                </c:pt>
                <c:pt idx="2">
                  <c:v>41</c:v>
                </c:pt>
                <c:pt idx="3">
                  <c:v>10</c:v>
                </c:pt>
                <c:pt idx="4">
                  <c:v>33</c:v>
                </c:pt>
                <c:pt idx="5">
                  <c:v>61</c:v>
                </c:pt>
                <c:pt idx="6">
                  <c:v>32</c:v>
                </c:pt>
              </c:numCache>
            </c:numRef>
          </c:val>
        </c:ser>
        <c:dLbls>
          <c:showVal val="1"/>
        </c:dLbls>
        <c:axId val="84132608"/>
        <c:axId val="114034176"/>
      </c:barChart>
      <c:catAx>
        <c:axId val="84132608"/>
        <c:scaling>
          <c:orientation val="minMax"/>
        </c:scaling>
        <c:axPos val="b"/>
        <c:numFmt formatCode="General" sourceLinked="1"/>
        <c:majorTickMark val="none"/>
        <c:tickLblPos val="nextTo"/>
        <c:spPr>
          <a:ln>
            <a:solidFill>
              <a:schemeClr val="tx1"/>
            </a:solidFill>
          </a:ln>
        </c:spPr>
        <c:crossAx val="114034176"/>
        <c:crosses val="autoZero"/>
        <c:auto val="1"/>
        <c:lblAlgn val="ctr"/>
        <c:lblOffset val="100"/>
      </c:catAx>
      <c:valAx>
        <c:axId val="114034176"/>
        <c:scaling>
          <c:orientation val="minMax"/>
        </c:scaling>
        <c:delete val="1"/>
        <c:axPos val="l"/>
        <c:numFmt formatCode="General" sourceLinked="1"/>
        <c:tickLblPos val="none"/>
        <c:crossAx val="84132608"/>
        <c:crosses val="autoZero"/>
        <c:crossBetween val="between"/>
      </c:valAx>
      <c:spPr>
        <a:noFill/>
        <a:ln w="25382">
          <a:noFill/>
        </a:ln>
      </c:spPr>
    </c:plotArea>
    <c:plotVisOnly val="1"/>
    <c:dispBlanksAs val="gap"/>
  </c:chart>
  <c:txPr>
    <a:bodyPr/>
    <a:lstStyle/>
    <a:p>
      <a:pPr>
        <a:defRPr sz="1798">
          <a:solidFill>
            <a:schemeClr val="tx1"/>
          </a:solidFill>
        </a:defRPr>
      </a:pPr>
      <a:endParaRPr lang="en-US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1.5277777777777781E-2"/>
          <c:y val="6.3492063492063502E-2"/>
          <c:w val="0.96944444444444688"/>
          <c:h val="0.80509040536599663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</c:spPr>
          <c:dPt>
            <c:idx val="0"/>
            <c:spPr>
              <a:solidFill>
                <a:schemeClr val="accent1"/>
              </a:solidFill>
            </c:spPr>
          </c:dPt>
          <c:dPt>
            <c:idx val="1"/>
            <c:spPr>
              <a:solidFill>
                <a:schemeClr val="tx2"/>
              </a:solidFill>
            </c:spPr>
          </c:dPt>
          <c:dPt>
            <c:idx val="2"/>
            <c:spPr>
              <a:solidFill>
                <a:schemeClr val="tx1"/>
              </a:solidFill>
            </c:spPr>
          </c:dPt>
          <c:dPt>
            <c:idx val="3"/>
            <c:spPr>
              <a:solidFill>
                <a:schemeClr val="accent3"/>
              </a:solidFill>
            </c:spPr>
          </c:dPt>
          <c:dPt>
            <c:idx val="4"/>
            <c:spPr>
              <a:solidFill>
                <a:schemeClr val="bg2"/>
              </a:solidFill>
            </c:spPr>
          </c:dPt>
          <c:dPt>
            <c:idx val="6"/>
            <c:spPr>
              <a:solidFill>
                <a:schemeClr val="accent6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Sheet1!$A$2:$A$8</c:f>
              <c:strCache>
                <c:ptCount val="7"/>
                <c:pt idx="0">
                  <c:v>Hospital</c:v>
                </c:pt>
                <c:pt idx="1">
                  <c:v>Health centre</c:v>
                </c:pt>
                <c:pt idx="2">
                  <c:v>Maternity</c:v>
                </c:pt>
                <c:pt idx="3">
                  <c:v>Clinic</c:v>
                </c:pt>
                <c:pt idx="4">
                  <c:v>Dispensary</c:v>
                </c:pt>
                <c:pt idx="5">
                  <c:v>Stand-alone VCT</c:v>
                </c:pt>
                <c:pt idx="6">
                  <c:v>Total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39</c:v>
                </c:pt>
                <c:pt idx="1">
                  <c:v>14</c:v>
                </c:pt>
                <c:pt idx="2">
                  <c:v>20</c:v>
                </c:pt>
                <c:pt idx="3">
                  <c:v>5</c:v>
                </c:pt>
                <c:pt idx="4">
                  <c:v>8</c:v>
                </c:pt>
                <c:pt idx="5">
                  <c:v>59</c:v>
                </c:pt>
                <c:pt idx="6">
                  <c:v>11</c:v>
                </c:pt>
              </c:numCache>
            </c:numRef>
          </c:val>
        </c:ser>
        <c:dLbls>
          <c:showVal val="1"/>
        </c:dLbls>
        <c:axId val="120765824"/>
        <c:axId val="120793344"/>
      </c:barChart>
      <c:catAx>
        <c:axId val="120765824"/>
        <c:scaling>
          <c:orientation val="minMax"/>
        </c:scaling>
        <c:axPos val="b"/>
        <c:numFmt formatCode="General" sourceLinked="1"/>
        <c:majorTickMark val="none"/>
        <c:tickLblPos val="nextTo"/>
        <c:spPr>
          <a:ln>
            <a:solidFill>
              <a:schemeClr val="tx1"/>
            </a:solidFill>
          </a:ln>
        </c:spPr>
        <c:crossAx val="120793344"/>
        <c:crosses val="autoZero"/>
        <c:auto val="1"/>
        <c:lblAlgn val="ctr"/>
        <c:lblOffset val="100"/>
      </c:catAx>
      <c:valAx>
        <c:axId val="120793344"/>
        <c:scaling>
          <c:orientation val="minMax"/>
        </c:scaling>
        <c:delete val="1"/>
        <c:axPos val="l"/>
        <c:numFmt formatCode="General" sourceLinked="1"/>
        <c:tickLblPos val="none"/>
        <c:crossAx val="120765824"/>
        <c:crosses val="autoZero"/>
        <c:crossBetween val="between"/>
      </c:valAx>
      <c:spPr>
        <a:noFill/>
        <a:ln w="25382">
          <a:noFill/>
        </a:ln>
      </c:spPr>
    </c:plotArea>
    <c:plotVisOnly val="1"/>
    <c:dispBlanksAs val="gap"/>
  </c:chart>
  <c:txPr>
    <a:bodyPr/>
    <a:lstStyle/>
    <a:p>
      <a:pPr>
        <a:defRPr sz="1798">
          <a:solidFill>
            <a:schemeClr val="tx1"/>
          </a:solidFill>
        </a:defRPr>
      </a:pPr>
      <a:endParaRPr lang="en-US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>
        <c:manualLayout>
          <c:layoutTarget val="inner"/>
          <c:xMode val="edge"/>
          <c:yMode val="edge"/>
          <c:x val="1.5277777777777781E-2"/>
          <c:y val="6.3492063492063502E-2"/>
          <c:w val="0.96944444444444688"/>
          <c:h val="0.80509040536599663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</c:spPr>
          <c:dPt>
            <c:idx val="0"/>
            <c:spPr>
              <a:solidFill>
                <a:schemeClr val="accent1"/>
              </a:solidFill>
            </c:spPr>
          </c:dPt>
          <c:dPt>
            <c:idx val="1"/>
            <c:spPr>
              <a:solidFill>
                <a:schemeClr val="tx2"/>
              </a:solidFill>
            </c:spPr>
          </c:dPt>
          <c:dPt>
            <c:idx val="2"/>
            <c:spPr>
              <a:solidFill>
                <a:schemeClr val="tx1"/>
              </a:solidFill>
            </c:spPr>
          </c:dPt>
          <c:dPt>
            <c:idx val="3"/>
            <c:spPr>
              <a:solidFill>
                <a:schemeClr val="accent3"/>
              </a:solidFill>
            </c:spPr>
          </c:dPt>
          <c:dPt>
            <c:idx val="4"/>
            <c:spPr>
              <a:solidFill>
                <a:schemeClr val="bg2"/>
              </a:solidFill>
            </c:spPr>
          </c:dPt>
          <c:dPt>
            <c:idx val="6"/>
            <c:spPr>
              <a:solidFill>
                <a:schemeClr val="accent6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Sheet1!$A$2:$A$8</c:f>
              <c:strCache>
                <c:ptCount val="7"/>
                <c:pt idx="0">
                  <c:v>Hospital</c:v>
                </c:pt>
                <c:pt idx="1">
                  <c:v>Health centre</c:v>
                </c:pt>
                <c:pt idx="2">
                  <c:v>Maternity</c:v>
                </c:pt>
                <c:pt idx="3">
                  <c:v>Clinic</c:v>
                </c:pt>
                <c:pt idx="4">
                  <c:v>Dispensary</c:v>
                </c:pt>
                <c:pt idx="5">
                  <c:v>Stand-alone VCT</c:v>
                </c:pt>
                <c:pt idx="6">
                  <c:v>Total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63</c:v>
                </c:pt>
                <c:pt idx="1">
                  <c:v>65</c:v>
                </c:pt>
                <c:pt idx="2">
                  <c:v>55</c:v>
                </c:pt>
                <c:pt idx="3">
                  <c:v>35</c:v>
                </c:pt>
                <c:pt idx="4">
                  <c:v>50</c:v>
                </c:pt>
                <c:pt idx="5">
                  <c:v>85</c:v>
                </c:pt>
                <c:pt idx="6">
                  <c:v>49</c:v>
                </c:pt>
              </c:numCache>
            </c:numRef>
          </c:val>
        </c:ser>
        <c:dLbls>
          <c:showVal val="1"/>
        </c:dLbls>
        <c:axId val="84454400"/>
        <c:axId val="84464384"/>
      </c:barChart>
      <c:catAx>
        <c:axId val="84454400"/>
        <c:scaling>
          <c:orientation val="minMax"/>
        </c:scaling>
        <c:axPos val="b"/>
        <c:numFmt formatCode="General" sourceLinked="1"/>
        <c:majorTickMark val="none"/>
        <c:tickLblPos val="nextTo"/>
        <c:spPr>
          <a:ln>
            <a:solidFill>
              <a:schemeClr val="tx1"/>
            </a:solidFill>
          </a:ln>
        </c:spPr>
        <c:crossAx val="84464384"/>
        <c:crosses val="autoZero"/>
        <c:auto val="1"/>
        <c:lblAlgn val="ctr"/>
        <c:lblOffset val="100"/>
      </c:catAx>
      <c:valAx>
        <c:axId val="84464384"/>
        <c:scaling>
          <c:orientation val="minMax"/>
        </c:scaling>
        <c:delete val="1"/>
        <c:axPos val="l"/>
        <c:numFmt formatCode="General" sourceLinked="1"/>
        <c:tickLblPos val="none"/>
        <c:crossAx val="84454400"/>
        <c:crosses val="autoZero"/>
        <c:crossBetween val="between"/>
      </c:valAx>
      <c:spPr>
        <a:noFill/>
        <a:ln w="25382">
          <a:noFill/>
        </a:ln>
      </c:spPr>
    </c:plotArea>
    <c:plotVisOnly val="1"/>
    <c:dispBlanksAs val="gap"/>
  </c:chart>
  <c:txPr>
    <a:bodyPr/>
    <a:lstStyle/>
    <a:p>
      <a:pPr>
        <a:defRPr sz="1798">
          <a:solidFill>
            <a:schemeClr val="tx1"/>
          </a:solidFill>
        </a:defRPr>
      </a:pPr>
      <a:endParaRPr lang="en-US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FC290AB4-6D9E-404C-BA13-39534B0979A6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49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16425"/>
            <a:ext cx="5486400" cy="41830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49035E1E-E24F-41C9-8810-422635CEA4E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C805576-2C8E-44AA-8D23-A2A2993A1C85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mtClean="0"/>
              <a:t>Am</a:t>
            </a:r>
          </a:p>
        </p:txBody>
      </p:sp>
      <p:sp>
        <p:nvSpPr>
          <p:cNvPr id="3789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C17A1D8-05AE-42EE-B252-AED820C6079C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</a:t>
            </a:fld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mtClean="0"/>
              <a:t>Am</a:t>
            </a:r>
          </a:p>
        </p:txBody>
      </p:sp>
      <p:sp>
        <p:nvSpPr>
          <p:cNvPr id="3891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0D8C8A1-C8CE-4645-BF52-CC53C175AC25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18</a:t>
            </a:fld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mtClean="0"/>
              <a:t>Am</a:t>
            </a: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53FACDD-1218-48C3-87D1-4BCE1878F15E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</a:t>
            </a:fld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en-US" dirty="0" smtClean="0"/>
              <a:t>Stock</a:t>
            </a:r>
            <a:r>
              <a:rPr lang="en-US" baseline="0" dirty="0" smtClean="0"/>
              <a:t> monitoring system for contraceptive methods means: all contraceptive commodities that are normally carried are present, there are no expired commodities present, items are stored by expiration date, a stock card/ledger is present for all normally stocked contraceptive commodities, and there have been no stock shortages of normally carried contraceptive commodities in the past six months.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dirty="0" smtClean="0"/>
              <a:t>Stock monitoring system for medicines means: all medicines that are normally carried are present, there is at least one of each carried medicine with a valid expiration date, medicines are stored by expiration date, there are up-to-date inventory records for normally carried medicines, and there have been no stock shortages of normally carried medicines in the past six months.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aseline="0" dirty="0" smtClean="0"/>
              <a:t>Stock monitoring system for ARVs means: all ARVs that are normally carried are present, there is at least one of each carried ARV with a valid expiration date, medicines are stored by expiration date, there are up-to-date inventory records for normally carried ARVs, and there have been no stock shortages of normally carried medicines in the past six months.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9035E1E-E24F-41C9-8810-422635CEA4EB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EE99BF1-5F03-48B1-9C1A-108F99D5C5F8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301A534-08B5-4311-929A-0AAAB556FD29}" type="datetimeFigureOut">
              <a:rPr lang="en-US" smtClean="0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46F20AC-D36C-4B74-8239-52B021DB7F5C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D7CB79A-E4BC-4CFD-9C10-3301D5DB533C}" type="datetimeFigureOut">
              <a:rPr lang="en-US" smtClean="0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1038C0-2FCD-466F-BB49-91037A3FF50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48C6B3B-603D-47BD-A72F-E8A884FA45A4}" type="datetimeFigureOut">
              <a:rPr lang="en-US" smtClean="0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C5C9FC7-569B-490E-973E-E6D86284417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r>
              <a:rPr lang="en-US" noProof="0" smtClean="0"/>
              <a:t>Click icon to add chart</a:t>
            </a:r>
            <a:endParaRPr lang="en-US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3B7A17-1225-4D05-A17A-3CF279A01372}" type="datetimeFigureOut">
              <a:rPr lang="en-US" smtClean="0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B91A86-3D92-48CE-92DF-25DE9ED9592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FF4A1-F7E5-4EC1-BDDE-C031A95B1EB3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AC335-38C6-41AA-BC5D-A965721E91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FF4A1-F7E5-4EC1-BDDE-C031A95B1EB3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AC335-38C6-41AA-BC5D-A965721E91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FF4A1-F7E5-4EC1-BDDE-C031A95B1EB3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AC335-38C6-41AA-BC5D-A965721E91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FF4A1-F7E5-4EC1-BDDE-C031A95B1EB3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AC335-38C6-41AA-BC5D-A965721E91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FF4A1-F7E5-4EC1-BDDE-C031A95B1EB3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AC335-38C6-41AA-BC5D-A965721E91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FF4A1-F7E5-4EC1-BDDE-C031A95B1EB3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AC335-38C6-41AA-BC5D-A965721E91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FF4A1-F7E5-4EC1-BDDE-C031A95B1EB3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AC335-38C6-41AA-BC5D-A965721E91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FD86A32-D428-4D3E-BF63-4B9D8C26C15F}" type="datetimeFigureOut">
              <a:rPr lang="en-US" smtClean="0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68E5E8-5E8F-4FCE-837D-C40B34C6A8E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FF4A1-F7E5-4EC1-BDDE-C031A95B1EB3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AC335-38C6-41AA-BC5D-A965721E91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FF4A1-F7E5-4EC1-BDDE-C031A95B1EB3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AC335-38C6-41AA-BC5D-A965721E91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FF4A1-F7E5-4EC1-BDDE-C031A95B1EB3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AC335-38C6-41AA-BC5D-A965721E91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FF4A1-F7E5-4EC1-BDDE-C031A95B1EB3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AC335-38C6-41AA-BC5D-A965721E91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D1F811D-1828-4A63-9363-5B4F0362A71F}" type="datetimeFigureOut">
              <a:rPr lang="en-US" smtClean="0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874639-9CAB-4D38-972B-3AD0B0F1650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22552DA-BB1F-4986-825B-6A12C986846C}" type="datetimeFigureOut">
              <a:rPr lang="en-US" smtClean="0"/>
              <a:pPr>
                <a:defRPr/>
              </a:pPr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E435A34-0D50-4B2E-8924-4A5026B8DD0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E4D7E7E-3431-4B0E-91FD-3DAFDEB94247}" type="datetimeFigureOut">
              <a:rPr lang="en-US" smtClean="0"/>
              <a:pPr>
                <a:defRPr/>
              </a:pPr>
              <a:t>5/9/2012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9B2C913-9D97-4216-A1A7-81A06B9D9C3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AF8A610-A74D-4703-B4B1-4B89473B8E4B}" type="datetimeFigureOut">
              <a:rPr lang="en-US" smtClean="0"/>
              <a:pPr>
                <a:defRPr/>
              </a:pPr>
              <a:t>5/9/2012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D3F8DD-2336-4636-BA06-DB8C3C7527F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F4A0B45-7801-4D19-93C8-C9ED1CBFCE17}" type="datetimeFigureOut">
              <a:rPr lang="en-US" smtClean="0"/>
              <a:pPr>
                <a:defRPr/>
              </a:pPr>
              <a:t>5/9/2012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78F190A-B469-40E5-94AD-21A1FCC0507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6516B86-BC47-4873-973B-459A756B0927}" type="datetimeFigureOut">
              <a:rPr lang="en-US" smtClean="0"/>
              <a:pPr>
                <a:defRPr/>
              </a:pPr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A7EEB4-472A-4253-AE64-64BDDAA46FB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9C1A366-E2CA-43C9-AD4B-F0961F2C1015}" type="datetimeFigureOut">
              <a:rPr lang="en-US" smtClean="0"/>
              <a:pPr>
                <a:defRPr/>
              </a:pPr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00B4B6-9CCD-4661-878E-72BB066D2A1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63B7A17-1225-4D05-A17A-3CF279A01372}" type="datetimeFigureOut">
              <a:rPr lang="en-US" smtClean="0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E2B91A86-3D92-48CE-92DF-25DE9ED9592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FFF4A1-F7E5-4EC1-BDDE-C031A95B1EB3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BAC335-38C6-41AA-BC5D-A965721E91C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TextBox 4"/>
          <p:cNvSpPr txBox="1">
            <a:spLocks noChangeArrowheads="1"/>
          </p:cNvSpPr>
          <p:nvPr/>
        </p:nvSpPr>
        <p:spPr bwMode="auto">
          <a:xfrm>
            <a:off x="0" y="4953000"/>
            <a:ext cx="91440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3600" dirty="0">
                <a:latin typeface="Calibri" pitchFamily="34" charset="0"/>
              </a:rPr>
              <a:t>Overview of Facility-Level Infrastructure, Resources and Systems</a:t>
            </a:r>
          </a:p>
        </p:txBody>
      </p:sp>
      <p:sp>
        <p:nvSpPr>
          <p:cNvPr id="15" name="Title 1"/>
          <p:cNvSpPr txBox="1">
            <a:spLocks/>
          </p:cNvSpPr>
          <p:nvPr/>
        </p:nvSpPr>
        <p:spPr>
          <a:xfrm>
            <a:off x="0" y="533400"/>
            <a:ext cx="9144000" cy="1219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Kenya Service Provision Assessment (KSPA) 2010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6" name="Picture 15" descr="KSPA_2010_Cover_Insert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862137"/>
            <a:ext cx="9144000" cy="3133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3200" b="1" dirty="0" smtClean="0"/>
              <a:t>Availability of All Basic Client Amenities, Regular Electric and Water Supply by Province</a:t>
            </a:r>
          </a:p>
        </p:txBody>
      </p:sp>
      <p:sp>
        <p:nvSpPr>
          <p:cNvPr id="11268" name="TextBox 57"/>
          <p:cNvSpPr txBox="1">
            <a:spLocks noChangeArrowheads="1"/>
          </p:cNvSpPr>
          <p:nvPr/>
        </p:nvSpPr>
        <p:spPr bwMode="auto">
          <a:xfrm>
            <a:off x="5715000" y="4572000"/>
            <a:ext cx="25908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 dirty="0">
                <a:latin typeface="Calibri" pitchFamily="34" charset="0"/>
              </a:rPr>
              <a:t>Percentage of all facilities</a:t>
            </a:r>
          </a:p>
          <a:p>
            <a:r>
              <a:rPr lang="en-US" i="1" dirty="0">
                <a:latin typeface="Calibri" pitchFamily="34" charset="0"/>
              </a:rPr>
              <a:t>(</a:t>
            </a:r>
            <a:r>
              <a:rPr lang="en-US" i="1" dirty="0" smtClean="0">
                <a:latin typeface="Calibri" pitchFamily="34" charset="0"/>
              </a:rPr>
              <a:t>N=695)</a:t>
            </a:r>
            <a:endParaRPr lang="en-US" i="1" dirty="0">
              <a:latin typeface="Calibri" pitchFamily="34" charset="0"/>
            </a:endParaRPr>
          </a:p>
        </p:txBody>
      </p:sp>
      <p:sp>
        <p:nvSpPr>
          <p:cNvPr id="11283" name="TextBox 72"/>
          <p:cNvSpPr txBox="1">
            <a:spLocks noChangeArrowheads="1"/>
          </p:cNvSpPr>
          <p:nvPr/>
        </p:nvSpPr>
        <p:spPr bwMode="auto">
          <a:xfrm>
            <a:off x="6172200" y="2362200"/>
            <a:ext cx="16002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1" dirty="0" smtClean="0">
                <a:latin typeface="Calibri" pitchFamily="34" charset="0"/>
              </a:rPr>
              <a:t>Kenya</a:t>
            </a:r>
            <a:endParaRPr lang="en-US" sz="2400" b="1" dirty="0">
              <a:latin typeface="Calibri" pitchFamily="34" charset="0"/>
            </a:endParaRPr>
          </a:p>
          <a:p>
            <a:pPr algn="ctr"/>
            <a:r>
              <a:rPr lang="en-US" sz="2400" b="1" dirty="0" smtClean="0">
                <a:latin typeface="Calibri" pitchFamily="34" charset="0"/>
              </a:rPr>
              <a:t>13%</a:t>
            </a:r>
            <a:endParaRPr lang="en-US" sz="2400" b="1" dirty="0">
              <a:latin typeface="Calibri" pitchFamily="34" charset="0"/>
            </a:endParaRPr>
          </a:p>
        </p:txBody>
      </p:sp>
      <p:sp>
        <p:nvSpPr>
          <p:cNvPr id="11285" name="TextBox 76"/>
          <p:cNvSpPr txBox="1">
            <a:spLocks noChangeArrowheads="1"/>
          </p:cNvSpPr>
          <p:nvPr/>
        </p:nvSpPr>
        <p:spPr bwMode="auto">
          <a:xfrm>
            <a:off x="5791200" y="4114800"/>
            <a:ext cx="24384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>
                <a:latin typeface="Calibri" pitchFamily="34" charset="0"/>
              </a:rPr>
              <a:t>(Table 3.2)</a:t>
            </a:r>
          </a:p>
        </p:txBody>
      </p:sp>
      <p:sp>
        <p:nvSpPr>
          <p:cNvPr id="74" name="Freeform 6"/>
          <p:cNvSpPr>
            <a:spLocks/>
          </p:cNvSpPr>
          <p:nvPr/>
        </p:nvSpPr>
        <p:spPr bwMode="auto">
          <a:xfrm>
            <a:off x="1050925" y="533400"/>
            <a:ext cx="2454275" cy="5192844"/>
          </a:xfrm>
          <a:custGeom>
            <a:avLst/>
            <a:gdLst/>
            <a:ahLst/>
            <a:cxnLst>
              <a:cxn ang="0">
                <a:pos x="101" y="109"/>
              </a:cxn>
              <a:cxn ang="0">
                <a:pos x="139" y="76"/>
              </a:cxn>
              <a:cxn ang="0">
                <a:pos x="185" y="39"/>
              </a:cxn>
              <a:cxn ang="0">
                <a:pos x="216" y="2"/>
              </a:cxn>
              <a:cxn ang="0">
                <a:pos x="254" y="4"/>
              </a:cxn>
              <a:cxn ang="0">
                <a:pos x="308" y="21"/>
              </a:cxn>
              <a:cxn ang="0">
                <a:pos x="305" y="58"/>
              </a:cxn>
              <a:cxn ang="0">
                <a:pos x="344" y="168"/>
              </a:cxn>
              <a:cxn ang="0">
                <a:pos x="453" y="487"/>
              </a:cxn>
              <a:cxn ang="0">
                <a:pos x="497" y="569"/>
              </a:cxn>
              <a:cxn ang="0">
                <a:pos x="547" y="593"/>
              </a:cxn>
              <a:cxn ang="0">
                <a:pos x="573" y="637"/>
              </a:cxn>
              <a:cxn ang="0">
                <a:pos x="591" y="660"/>
              </a:cxn>
              <a:cxn ang="0">
                <a:pos x="645" y="661"/>
              </a:cxn>
              <a:cxn ang="0">
                <a:pos x="681" y="759"/>
              </a:cxn>
              <a:cxn ang="0">
                <a:pos x="603" y="811"/>
              </a:cxn>
              <a:cxn ang="0">
                <a:pos x="558" y="796"/>
              </a:cxn>
              <a:cxn ang="0">
                <a:pos x="480" y="811"/>
              </a:cxn>
              <a:cxn ang="0">
                <a:pos x="564" y="879"/>
              </a:cxn>
              <a:cxn ang="0">
                <a:pos x="513" y="917"/>
              </a:cxn>
              <a:cxn ang="0">
                <a:pos x="485" y="959"/>
              </a:cxn>
              <a:cxn ang="0">
                <a:pos x="470" y="932"/>
              </a:cxn>
              <a:cxn ang="0">
                <a:pos x="429" y="904"/>
              </a:cxn>
              <a:cxn ang="0">
                <a:pos x="372" y="929"/>
              </a:cxn>
              <a:cxn ang="0">
                <a:pos x="421" y="1014"/>
              </a:cxn>
              <a:cxn ang="0">
                <a:pos x="426" y="1056"/>
              </a:cxn>
              <a:cxn ang="0">
                <a:pos x="418" y="1120"/>
              </a:cxn>
              <a:cxn ang="0">
                <a:pos x="482" y="1147"/>
              </a:cxn>
              <a:cxn ang="0">
                <a:pos x="513" y="1187"/>
              </a:cxn>
              <a:cxn ang="0">
                <a:pos x="550" y="1241"/>
              </a:cxn>
              <a:cxn ang="0">
                <a:pos x="652" y="1360"/>
              </a:cxn>
              <a:cxn ang="0">
                <a:pos x="656" y="1381"/>
              </a:cxn>
              <a:cxn ang="0">
                <a:pos x="622" y="1443"/>
              </a:cxn>
              <a:cxn ang="0">
                <a:pos x="576" y="1398"/>
              </a:cxn>
              <a:cxn ang="0">
                <a:pos x="362" y="1279"/>
              </a:cxn>
              <a:cxn ang="0">
                <a:pos x="120" y="1145"/>
              </a:cxn>
              <a:cxn ang="0">
                <a:pos x="99" y="1078"/>
              </a:cxn>
              <a:cxn ang="0">
                <a:pos x="180" y="1042"/>
              </a:cxn>
              <a:cxn ang="0">
                <a:pos x="192" y="938"/>
              </a:cxn>
              <a:cxn ang="0">
                <a:pos x="222" y="943"/>
              </a:cxn>
              <a:cxn ang="0">
                <a:pos x="126" y="913"/>
              </a:cxn>
              <a:cxn ang="0">
                <a:pos x="152" y="840"/>
              </a:cxn>
              <a:cxn ang="0">
                <a:pos x="143" y="815"/>
              </a:cxn>
              <a:cxn ang="0">
                <a:pos x="196" y="788"/>
              </a:cxn>
              <a:cxn ang="0">
                <a:pos x="150" y="770"/>
              </a:cxn>
              <a:cxn ang="0">
                <a:pos x="101" y="736"/>
              </a:cxn>
              <a:cxn ang="0">
                <a:pos x="128" y="708"/>
              </a:cxn>
              <a:cxn ang="0">
                <a:pos x="135" y="688"/>
              </a:cxn>
              <a:cxn ang="0">
                <a:pos x="148" y="654"/>
              </a:cxn>
              <a:cxn ang="0">
                <a:pos x="169" y="595"/>
              </a:cxn>
              <a:cxn ang="0">
                <a:pos x="148" y="509"/>
              </a:cxn>
              <a:cxn ang="0">
                <a:pos x="126" y="434"/>
              </a:cxn>
              <a:cxn ang="0">
                <a:pos x="95" y="396"/>
              </a:cxn>
              <a:cxn ang="0">
                <a:pos x="68" y="329"/>
              </a:cxn>
              <a:cxn ang="0">
                <a:pos x="61" y="285"/>
              </a:cxn>
              <a:cxn ang="0">
                <a:pos x="9" y="209"/>
              </a:cxn>
              <a:cxn ang="0">
                <a:pos x="67" y="140"/>
              </a:cxn>
            </a:cxnLst>
            <a:rect l="0" t="0" r="r" b="b"/>
            <a:pathLst>
              <a:path w="682" h="1443">
                <a:moveTo>
                  <a:pt x="67" y="140"/>
                </a:moveTo>
                <a:lnTo>
                  <a:pt x="67" y="138"/>
                </a:lnTo>
                <a:lnTo>
                  <a:pt x="76" y="130"/>
                </a:lnTo>
                <a:lnTo>
                  <a:pt x="87" y="122"/>
                </a:lnTo>
                <a:lnTo>
                  <a:pt x="92" y="115"/>
                </a:lnTo>
                <a:lnTo>
                  <a:pt x="101" y="109"/>
                </a:lnTo>
                <a:lnTo>
                  <a:pt x="106" y="104"/>
                </a:lnTo>
                <a:lnTo>
                  <a:pt x="111" y="99"/>
                </a:lnTo>
                <a:lnTo>
                  <a:pt x="120" y="94"/>
                </a:lnTo>
                <a:lnTo>
                  <a:pt x="125" y="88"/>
                </a:lnTo>
                <a:lnTo>
                  <a:pt x="133" y="81"/>
                </a:lnTo>
                <a:lnTo>
                  <a:pt x="139" y="76"/>
                </a:lnTo>
                <a:lnTo>
                  <a:pt x="144" y="72"/>
                </a:lnTo>
                <a:lnTo>
                  <a:pt x="152" y="65"/>
                </a:lnTo>
                <a:lnTo>
                  <a:pt x="163" y="57"/>
                </a:lnTo>
                <a:lnTo>
                  <a:pt x="170" y="51"/>
                </a:lnTo>
                <a:lnTo>
                  <a:pt x="175" y="46"/>
                </a:lnTo>
                <a:lnTo>
                  <a:pt x="185" y="39"/>
                </a:lnTo>
                <a:lnTo>
                  <a:pt x="190" y="34"/>
                </a:lnTo>
                <a:lnTo>
                  <a:pt x="196" y="25"/>
                </a:lnTo>
                <a:lnTo>
                  <a:pt x="204" y="15"/>
                </a:lnTo>
                <a:lnTo>
                  <a:pt x="214" y="2"/>
                </a:lnTo>
                <a:lnTo>
                  <a:pt x="216" y="0"/>
                </a:lnTo>
                <a:lnTo>
                  <a:pt x="216" y="2"/>
                </a:lnTo>
                <a:lnTo>
                  <a:pt x="220" y="12"/>
                </a:lnTo>
                <a:lnTo>
                  <a:pt x="225" y="16"/>
                </a:lnTo>
                <a:lnTo>
                  <a:pt x="229" y="16"/>
                </a:lnTo>
                <a:lnTo>
                  <a:pt x="239" y="9"/>
                </a:lnTo>
                <a:lnTo>
                  <a:pt x="245" y="4"/>
                </a:lnTo>
                <a:lnTo>
                  <a:pt x="254" y="4"/>
                </a:lnTo>
                <a:lnTo>
                  <a:pt x="259" y="4"/>
                </a:lnTo>
                <a:lnTo>
                  <a:pt x="291" y="15"/>
                </a:lnTo>
                <a:lnTo>
                  <a:pt x="297" y="19"/>
                </a:lnTo>
                <a:lnTo>
                  <a:pt x="299" y="20"/>
                </a:lnTo>
                <a:lnTo>
                  <a:pt x="303" y="21"/>
                </a:lnTo>
                <a:lnTo>
                  <a:pt x="308" y="21"/>
                </a:lnTo>
                <a:lnTo>
                  <a:pt x="303" y="31"/>
                </a:lnTo>
                <a:lnTo>
                  <a:pt x="303" y="36"/>
                </a:lnTo>
                <a:lnTo>
                  <a:pt x="305" y="42"/>
                </a:lnTo>
                <a:lnTo>
                  <a:pt x="309" y="47"/>
                </a:lnTo>
                <a:lnTo>
                  <a:pt x="308" y="53"/>
                </a:lnTo>
                <a:lnTo>
                  <a:pt x="305" y="58"/>
                </a:lnTo>
                <a:lnTo>
                  <a:pt x="301" y="62"/>
                </a:lnTo>
                <a:lnTo>
                  <a:pt x="299" y="110"/>
                </a:lnTo>
                <a:lnTo>
                  <a:pt x="324" y="136"/>
                </a:lnTo>
                <a:lnTo>
                  <a:pt x="327" y="138"/>
                </a:lnTo>
                <a:lnTo>
                  <a:pt x="328" y="156"/>
                </a:lnTo>
                <a:lnTo>
                  <a:pt x="344" y="168"/>
                </a:lnTo>
                <a:lnTo>
                  <a:pt x="344" y="189"/>
                </a:lnTo>
                <a:lnTo>
                  <a:pt x="344" y="204"/>
                </a:lnTo>
                <a:lnTo>
                  <a:pt x="344" y="260"/>
                </a:lnTo>
                <a:lnTo>
                  <a:pt x="343" y="275"/>
                </a:lnTo>
                <a:lnTo>
                  <a:pt x="344" y="370"/>
                </a:lnTo>
                <a:lnTo>
                  <a:pt x="453" y="487"/>
                </a:lnTo>
                <a:lnTo>
                  <a:pt x="460" y="487"/>
                </a:lnTo>
                <a:lnTo>
                  <a:pt x="463" y="497"/>
                </a:lnTo>
                <a:lnTo>
                  <a:pt x="475" y="531"/>
                </a:lnTo>
                <a:lnTo>
                  <a:pt x="487" y="540"/>
                </a:lnTo>
                <a:lnTo>
                  <a:pt x="491" y="554"/>
                </a:lnTo>
                <a:lnTo>
                  <a:pt x="497" y="569"/>
                </a:lnTo>
                <a:lnTo>
                  <a:pt x="510" y="573"/>
                </a:lnTo>
                <a:lnTo>
                  <a:pt x="519" y="574"/>
                </a:lnTo>
                <a:lnTo>
                  <a:pt x="528" y="575"/>
                </a:lnTo>
                <a:lnTo>
                  <a:pt x="532" y="577"/>
                </a:lnTo>
                <a:lnTo>
                  <a:pt x="544" y="589"/>
                </a:lnTo>
                <a:lnTo>
                  <a:pt x="547" y="593"/>
                </a:lnTo>
                <a:lnTo>
                  <a:pt x="566" y="615"/>
                </a:lnTo>
                <a:lnTo>
                  <a:pt x="566" y="619"/>
                </a:lnTo>
                <a:lnTo>
                  <a:pt x="568" y="626"/>
                </a:lnTo>
                <a:lnTo>
                  <a:pt x="569" y="630"/>
                </a:lnTo>
                <a:lnTo>
                  <a:pt x="570" y="633"/>
                </a:lnTo>
                <a:lnTo>
                  <a:pt x="573" y="637"/>
                </a:lnTo>
                <a:lnTo>
                  <a:pt x="579" y="641"/>
                </a:lnTo>
                <a:lnTo>
                  <a:pt x="581" y="644"/>
                </a:lnTo>
                <a:lnTo>
                  <a:pt x="584" y="645"/>
                </a:lnTo>
                <a:lnTo>
                  <a:pt x="585" y="649"/>
                </a:lnTo>
                <a:lnTo>
                  <a:pt x="589" y="657"/>
                </a:lnTo>
                <a:lnTo>
                  <a:pt x="591" y="660"/>
                </a:lnTo>
                <a:lnTo>
                  <a:pt x="592" y="664"/>
                </a:lnTo>
                <a:lnTo>
                  <a:pt x="596" y="675"/>
                </a:lnTo>
                <a:lnTo>
                  <a:pt x="600" y="675"/>
                </a:lnTo>
                <a:lnTo>
                  <a:pt x="625" y="669"/>
                </a:lnTo>
                <a:lnTo>
                  <a:pt x="629" y="667"/>
                </a:lnTo>
                <a:lnTo>
                  <a:pt x="645" y="661"/>
                </a:lnTo>
                <a:lnTo>
                  <a:pt x="660" y="675"/>
                </a:lnTo>
                <a:lnTo>
                  <a:pt x="662" y="702"/>
                </a:lnTo>
                <a:lnTo>
                  <a:pt x="678" y="720"/>
                </a:lnTo>
                <a:lnTo>
                  <a:pt x="679" y="732"/>
                </a:lnTo>
                <a:lnTo>
                  <a:pt x="679" y="739"/>
                </a:lnTo>
                <a:lnTo>
                  <a:pt x="681" y="759"/>
                </a:lnTo>
                <a:lnTo>
                  <a:pt x="681" y="773"/>
                </a:lnTo>
                <a:lnTo>
                  <a:pt x="682" y="780"/>
                </a:lnTo>
                <a:lnTo>
                  <a:pt x="655" y="789"/>
                </a:lnTo>
                <a:lnTo>
                  <a:pt x="632" y="797"/>
                </a:lnTo>
                <a:lnTo>
                  <a:pt x="607" y="810"/>
                </a:lnTo>
                <a:lnTo>
                  <a:pt x="603" y="811"/>
                </a:lnTo>
                <a:lnTo>
                  <a:pt x="592" y="815"/>
                </a:lnTo>
                <a:lnTo>
                  <a:pt x="572" y="814"/>
                </a:lnTo>
                <a:lnTo>
                  <a:pt x="569" y="814"/>
                </a:lnTo>
                <a:lnTo>
                  <a:pt x="562" y="808"/>
                </a:lnTo>
                <a:lnTo>
                  <a:pt x="562" y="803"/>
                </a:lnTo>
                <a:lnTo>
                  <a:pt x="558" y="796"/>
                </a:lnTo>
                <a:lnTo>
                  <a:pt x="553" y="789"/>
                </a:lnTo>
                <a:lnTo>
                  <a:pt x="546" y="784"/>
                </a:lnTo>
                <a:lnTo>
                  <a:pt x="521" y="780"/>
                </a:lnTo>
                <a:lnTo>
                  <a:pt x="517" y="780"/>
                </a:lnTo>
                <a:lnTo>
                  <a:pt x="497" y="785"/>
                </a:lnTo>
                <a:lnTo>
                  <a:pt x="480" y="811"/>
                </a:lnTo>
                <a:lnTo>
                  <a:pt x="502" y="816"/>
                </a:lnTo>
                <a:lnTo>
                  <a:pt x="536" y="821"/>
                </a:lnTo>
                <a:lnTo>
                  <a:pt x="562" y="823"/>
                </a:lnTo>
                <a:lnTo>
                  <a:pt x="570" y="855"/>
                </a:lnTo>
                <a:lnTo>
                  <a:pt x="569" y="860"/>
                </a:lnTo>
                <a:lnTo>
                  <a:pt x="564" y="879"/>
                </a:lnTo>
                <a:lnTo>
                  <a:pt x="547" y="895"/>
                </a:lnTo>
                <a:lnTo>
                  <a:pt x="543" y="898"/>
                </a:lnTo>
                <a:lnTo>
                  <a:pt x="536" y="902"/>
                </a:lnTo>
                <a:lnTo>
                  <a:pt x="532" y="904"/>
                </a:lnTo>
                <a:lnTo>
                  <a:pt x="519" y="908"/>
                </a:lnTo>
                <a:lnTo>
                  <a:pt x="513" y="917"/>
                </a:lnTo>
                <a:lnTo>
                  <a:pt x="509" y="940"/>
                </a:lnTo>
                <a:lnTo>
                  <a:pt x="509" y="946"/>
                </a:lnTo>
                <a:lnTo>
                  <a:pt x="508" y="950"/>
                </a:lnTo>
                <a:lnTo>
                  <a:pt x="498" y="961"/>
                </a:lnTo>
                <a:lnTo>
                  <a:pt x="489" y="962"/>
                </a:lnTo>
                <a:lnTo>
                  <a:pt x="485" y="959"/>
                </a:lnTo>
                <a:lnTo>
                  <a:pt x="482" y="957"/>
                </a:lnTo>
                <a:lnTo>
                  <a:pt x="476" y="951"/>
                </a:lnTo>
                <a:lnTo>
                  <a:pt x="476" y="946"/>
                </a:lnTo>
                <a:lnTo>
                  <a:pt x="479" y="942"/>
                </a:lnTo>
                <a:lnTo>
                  <a:pt x="480" y="936"/>
                </a:lnTo>
                <a:lnTo>
                  <a:pt x="470" y="932"/>
                </a:lnTo>
                <a:lnTo>
                  <a:pt x="446" y="938"/>
                </a:lnTo>
                <a:lnTo>
                  <a:pt x="434" y="936"/>
                </a:lnTo>
                <a:lnTo>
                  <a:pt x="427" y="929"/>
                </a:lnTo>
                <a:lnTo>
                  <a:pt x="426" y="924"/>
                </a:lnTo>
                <a:lnTo>
                  <a:pt x="436" y="910"/>
                </a:lnTo>
                <a:lnTo>
                  <a:pt x="429" y="904"/>
                </a:lnTo>
                <a:lnTo>
                  <a:pt x="415" y="891"/>
                </a:lnTo>
                <a:lnTo>
                  <a:pt x="392" y="901"/>
                </a:lnTo>
                <a:lnTo>
                  <a:pt x="381" y="910"/>
                </a:lnTo>
                <a:lnTo>
                  <a:pt x="378" y="915"/>
                </a:lnTo>
                <a:lnTo>
                  <a:pt x="373" y="924"/>
                </a:lnTo>
                <a:lnTo>
                  <a:pt x="372" y="929"/>
                </a:lnTo>
                <a:lnTo>
                  <a:pt x="369" y="953"/>
                </a:lnTo>
                <a:lnTo>
                  <a:pt x="369" y="957"/>
                </a:lnTo>
                <a:lnTo>
                  <a:pt x="373" y="965"/>
                </a:lnTo>
                <a:lnTo>
                  <a:pt x="380" y="977"/>
                </a:lnTo>
                <a:lnTo>
                  <a:pt x="400" y="992"/>
                </a:lnTo>
                <a:lnTo>
                  <a:pt x="421" y="1014"/>
                </a:lnTo>
                <a:lnTo>
                  <a:pt x="422" y="1021"/>
                </a:lnTo>
                <a:lnTo>
                  <a:pt x="425" y="1037"/>
                </a:lnTo>
                <a:lnTo>
                  <a:pt x="422" y="1041"/>
                </a:lnTo>
                <a:lnTo>
                  <a:pt x="423" y="1045"/>
                </a:lnTo>
                <a:lnTo>
                  <a:pt x="425" y="1052"/>
                </a:lnTo>
                <a:lnTo>
                  <a:pt x="426" y="1056"/>
                </a:lnTo>
                <a:lnTo>
                  <a:pt x="430" y="1068"/>
                </a:lnTo>
                <a:lnTo>
                  <a:pt x="433" y="1083"/>
                </a:lnTo>
                <a:lnTo>
                  <a:pt x="434" y="1094"/>
                </a:lnTo>
                <a:lnTo>
                  <a:pt x="427" y="1097"/>
                </a:lnTo>
                <a:lnTo>
                  <a:pt x="421" y="1115"/>
                </a:lnTo>
                <a:lnTo>
                  <a:pt x="418" y="1120"/>
                </a:lnTo>
                <a:lnTo>
                  <a:pt x="434" y="1123"/>
                </a:lnTo>
                <a:lnTo>
                  <a:pt x="444" y="1126"/>
                </a:lnTo>
                <a:lnTo>
                  <a:pt x="449" y="1128"/>
                </a:lnTo>
                <a:lnTo>
                  <a:pt x="456" y="1134"/>
                </a:lnTo>
                <a:lnTo>
                  <a:pt x="472" y="1143"/>
                </a:lnTo>
                <a:lnTo>
                  <a:pt x="482" y="1147"/>
                </a:lnTo>
                <a:lnTo>
                  <a:pt x="482" y="1147"/>
                </a:lnTo>
                <a:lnTo>
                  <a:pt x="480" y="1155"/>
                </a:lnTo>
                <a:lnTo>
                  <a:pt x="490" y="1153"/>
                </a:lnTo>
                <a:lnTo>
                  <a:pt x="497" y="1162"/>
                </a:lnTo>
                <a:lnTo>
                  <a:pt x="506" y="1179"/>
                </a:lnTo>
                <a:lnTo>
                  <a:pt x="513" y="1187"/>
                </a:lnTo>
                <a:lnTo>
                  <a:pt x="525" y="1200"/>
                </a:lnTo>
                <a:lnTo>
                  <a:pt x="528" y="1214"/>
                </a:lnTo>
                <a:lnTo>
                  <a:pt x="528" y="1218"/>
                </a:lnTo>
                <a:lnTo>
                  <a:pt x="531" y="1229"/>
                </a:lnTo>
                <a:lnTo>
                  <a:pt x="535" y="1232"/>
                </a:lnTo>
                <a:lnTo>
                  <a:pt x="550" y="1241"/>
                </a:lnTo>
                <a:lnTo>
                  <a:pt x="595" y="1264"/>
                </a:lnTo>
                <a:lnTo>
                  <a:pt x="614" y="1273"/>
                </a:lnTo>
                <a:lnTo>
                  <a:pt x="617" y="1283"/>
                </a:lnTo>
                <a:lnTo>
                  <a:pt x="603" y="1304"/>
                </a:lnTo>
                <a:lnTo>
                  <a:pt x="648" y="1356"/>
                </a:lnTo>
                <a:lnTo>
                  <a:pt x="652" y="1360"/>
                </a:lnTo>
                <a:lnTo>
                  <a:pt x="655" y="1362"/>
                </a:lnTo>
                <a:lnTo>
                  <a:pt x="656" y="1368"/>
                </a:lnTo>
                <a:lnTo>
                  <a:pt x="657" y="1371"/>
                </a:lnTo>
                <a:lnTo>
                  <a:pt x="657" y="1376"/>
                </a:lnTo>
                <a:lnTo>
                  <a:pt x="657" y="1377"/>
                </a:lnTo>
                <a:lnTo>
                  <a:pt x="656" y="1381"/>
                </a:lnTo>
                <a:lnTo>
                  <a:pt x="651" y="1399"/>
                </a:lnTo>
                <a:lnTo>
                  <a:pt x="649" y="1405"/>
                </a:lnTo>
                <a:lnTo>
                  <a:pt x="645" y="1416"/>
                </a:lnTo>
                <a:lnTo>
                  <a:pt x="645" y="1421"/>
                </a:lnTo>
                <a:lnTo>
                  <a:pt x="644" y="1443"/>
                </a:lnTo>
                <a:lnTo>
                  <a:pt x="622" y="1443"/>
                </a:lnTo>
                <a:lnTo>
                  <a:pt x="622" y="1443"/>
                </a:lnTo>
                <a:lnTo>
                  <a:pt x="617" y="1421"/>
                </a:lnTo>
                <a:lnTo>
                  <a:pt x="604" y="1411"/>
                </a:lnTo>
                <a:lnTo>
                  <a:pt x="592" y="1405"/>
                </a:lnTo>
                <a:lnTo>
                  <a:pt x="588" y="1402"/>
                </a:lnTo>
                <a:lnTo>
                  <a:pt x="576" y="1398"/>
                </a:lnTo>
                <a:lnTo>
                  <a:pt x="551" y="1383"/>
                </a:lnTo>
                <a:lnTo>
                  <a:pt x="542" y="1379"/>
                </a:lnTo>
                <a:lnTo>
                  <a:pt x="538" y="1376"/>
                </a:lnTo>
                <a:lnTo>
                  <a:pt x="451" y="1328"/>
                </a:lnTo>
                <a:lnTo>
                  <a:pt x="391" y="1296"/>
                </a:lnTo>
                <a:lnTo>
                  <a:pt x="362" y="1279"/>
                </a:lnTo>
                <a:lnTo>
                  <a:pt x="342" y="1267"/>
                </a:lnTo>
                <a:lnTo>
                  <a:pt x="316" y="1254"/>
                </a:lnTo>
                <a:lnTo>
                  <a:pt x="282" y="1236"/>
                </a:lnTo>
                <a:lnTo>
                  <a:pt x="212" y="1198"/>
                </a:lnTo>
                <a:lnTo>
                  <a:pt x="120" y="1146"/>
                </a:lnTo>
                <a:lnTo>
                  <a:pt x="120" y="1145"/>
                </a:lnTo>
                <a:lnTo>
                  <a:pt x="117" y="1135"/>
                </a:lnTo>
                <a:lnTo>
                  <a:pt x="111" y="1112"/>
                </a:lnTo>
                <a:lnTo>
                  <a:pt x="105" y="1106"/>
                </a:lnTo>
                <a:lnTo>
                  <a:pt x="99" y="1096"/>
                </a:lnTo>
                <a:lnTo>
                  <a:pt x="95" y="1081"/>
                </a:lnTo>
                <a:lnTo>
                  <a:pt x="99" y="1078"/>
                </a:lnTo>
                <a:lnTo>
                  <a:pt x="109" y="1072"/>
                </a:lnTo>
                <a:lnTo>
                  <a:pt x="117" y="1074"/>
                </a:lnTo>
                <a:lnTo>
                  <a:pt x="132" y="1071"/>
                </a:lnTo>
                <a:lnTo>
                  <a:pt x="158" y="1063"/>
                </a:lnTo>
                <a:lnTo>
                  <a:pt x="166" y="1060"/>
                </a:lnTo>
                <a:lnTo>
                  <a:pt x="180" y="1042"/>
                </a:lnTo>
                <a:lnTo>
                  <a:pt x="171" y="984"/>
                </a:lnTo>
                <a:lnTo>
                  <a:pt x="169" y="980"/>
                </a:lnTo>
                <a:lnTo>
                  <a:pt x="167" y="973"/>
                </a:lnTo>
                <a:lnTo>
                  <a:pt x="175" y="947"/>
                </a:lnTo>
                <a:lnTo>
                  <a:pt x="184" y="940"/>
                </a:lnTo>
                <a:lnTo>
                  <a:pt x="192" y="938"/>
                </a:lnTo>
                <a:lnTo>
                  <a:pt x="203" y="940"/>
                </a:lnTo>
                <a:lnTo>
                  <a:pt x="207" y="946"/>
                </a:lnTo>
                <a:lnTo>
                  <a:pt x="215" y="953"/>
                </a:lnTo>
                <a:lnTo>
                  <a:pt x="220" y="954"/>
                </a:lnTo>
                <a:lnTo>
                  <a:pt x="222" y="947"/>
                </a:lnTo>
                <a:lnTo>
                  <a:pt x="222" y="943"/>
                </a:lnTo>
                <a:lnTo>
                  <a:pt x="201" y="917"/>
                </a:lnTo>
                <a:lnTo>
                  <a:pt x="184" y="915"/>
                </a:lnTo>
                <a:lnTo>
                  <a:pt x="180" y="920"/>
                </a:lnTo>
                <a:lnTo>
                  <a:pt x="177" y="921"/>
                </a:lnTo>
                <a:lnTo>
                  <a:pt x="136" y="917"/>
                </a:lnTo>
                <a:lnTo>
                  <a:pt x="126" y="913"/>
                </a:lnTo>
                <a:lnTo>
                  <a:pt x="136" y="902"/>
                </a:lnTo>
                <a:lnTo>
                  <a:pt x="139" y="900"/>
                </a:lnTo>
                <a:lnTo>
                  <a:pt x="151" y="882"/>
                </a:lnTo>
                <a:lnTo>
                  <a:pt x="156" y="870"/>
                </a:lnTo>
                <a:lnTo>
                  <a:pt x="155" y="848"/>
                </a:lnTo>
                <a:lnTo>
                  <a:pt x="152" y="840"/>
                </a:lnTo>
                <a:lnTo>
                  <a:pt x="150" y="834"/>
                </a:lnTo>
                <a:lnTo>
                  <a:pt x="146" y="831"/>
                </a:lnTo>
                <a:lnTo>
                  <a:pt x="143" y="830"/>
                </a:lnTo>
                <a:lnTo>
                  <a:pt x="139" y="826"/>
                </a:lnTo>
                <a:lnTo>
                  <a:pt x="140" y="818"/>
                </a:lnTo>
                <a:lnTo>
                  <a:pt x="143" y="815"/>
                </a:lnTo>
                <a:lnTo>
                  <a:pt x="162" y="807"/>
                </a:lnTo>
                <a:lnTo>
                  <a:pt x="175" y="806"/>
                </a:lnTo>
                <a:lnTo>
                  <a:pt x="180" y="807"/>
                </a:lnTo>
                <a:lnTo>
                  <a:pt x="185" y="803"/>
                </a:lnTo>
                <a:lnTo>
                  <a:pt x="196" y="792"/>
                </a:lnTo>
                <a:lnTo>
                  <a:pt x="196" y="788"/>
                </a:lnTo>
                <a:lnTo>
                  <a:pt x="193" y="777"/>
                </a:lnTo>
                <a:lnTo>
                  <a:pt x="186" y="767"/>
                </a:lnTo>
                <a:lnTo>
                  <a:pt x="177" y="763"/>
                </a:lnTo>
                <a:lnTo>
                  <a:pt x="167" y="763"/>
                </a:lnTo>
                <a:lnTo>
                  <a:pt x="159" y="765"/>
                </a:lnTo>
                <a:lnTo>
                  <a:pt x="150" y="770"/>
                </a:lnTo>
                <a:lnTo>
                  <a:pt x="139" y="773"/>
                </a:lnTo>
                <a:lnTo>
                  <a:pt x="131" y="773"/>
                </a:lnTo>
                <a:lnTo>
                  <a:pt x="126" y="769"/>
                </a:lnTo>
                <a:lnTo>
                  <a:pt x="126" y="763"/>
                </a:lnTo>
                <a:lnTo>
                  <a:pt x="121" y="758"/>
                </a:lnTo>
                <a:lnTo>
                  <a:pt x="101" y="736"/>
                </a:lnTo>
                <a:lnTo>
                  <a:pt x="102" y="732"/>
                </a:lnTo>
                <a:lnTo>
                  <a:pt x="95" y="729"/>
                </a:lnTo>
                <a:lnTo>
                  <a:pt x="99" y="720"/>
                </a:lnTo>
                <a:lnTo>
                  <a:pt x="114" y="709"/>
                </a:lnTo>
                <a:lnTo>
                  <a:pt x="124" y="708"/>
                </a:lnTo>
                <a:lnTo>
                  <a:pt x="128" y="708"/>
                </a:lnTo>
                <a:lnTo>
                  <a:pt x="135" y="708"/>
                </a:lnTo>
                <a:lnTo>
                  <a:pt x="136" y="705"/>
                </a:lnTo>
                <a:lnTo>
                  <a:pt x="139" y="699"/>
                </a:lnTo>
                <a:lnTo>
                  <a:pt x="139" y="695"/>
                </a:lnTo>
                <a:lnTo>
                  <a:pt x="137" y="691"/>
                </a:lnTo>
                <a:lnTo>
                  <a:pt x="135" y="688"/>
                </a:lnTo>
                <a:lnTo>
                  <a:pt x="132" y="679"/>
                </a:lnTo>
                <a:lnTo>
                  <a:pt x="133" y="678"/>
                </a:lnTo>
                <a:lnTo>
                  <a:pt x="143" y="672"/>
                </a:lnTo>
                <a:lnTo>
                  <a:pt x="144" y="667"/>
                </a:lnTo>
                <a:lnTo>
                  <a:pt x="146" y="660"/>
                </a:lnTo>
                <a:lnTo>
                  <a:pt x="148" y="654"/>
                </a:lnTo>
                <a:lnTo>
                  <a:pt x="151" y="652"/>
                </a:lnTo>
                <a:lnTo>
                  <a:pt x="154" y="650"/>
                </a:lnTo>
                <a:lnTo>
                  <a:pt x="158" y="649"/>
                </a:lnTo>
                <a:lnTo>
                  <a:pt x="161" y="646"/>
                </a:lnTo>
                <a:lnTo>
                  <a:pt x="167" y="633"/>
                </a:lnTo>
                <a:lnTo>
                  <a:pt x="169" y="595"/>
                </a:lnTo>
                <a:lnTo>
                  <a:pt x="166" y="563"/>
                </a:lnTo>
                <a:lnTo>
                  <a:pt x="158" y="540"/>
                </a:lnTo>
                <a:lnTo>
                  <a:pt x="154" y="531"/>
                </a:lnTo>
                <a:lnTo>
                  <a:pt x="148" y="517"/>
                </a:lnTo>
                <a:lnTo>
                  <a:pt x="148" y="513"/>
                </a:lnTo>
                <a:lnTo>
                  <a:pt x="148" y="509"/>
                </a:lnTo>
                <a:lnTo>
                  <a:pt x="152" y="490"/>
                </a:lnTo>
                <a:lnTo>
                  <a:pt x="141" y="477"/>
                </a:lnTo>
                <a:lnTo>
                  <a:pt x="133" y="462"/>
                </a:lnTo>
                <a:lnTo>
                  <a:pt x="132" y="460"/>
                </a:lnTo>
                <a:lnTo>
                  <a:pt x="132" y="445"/>
                </a:lnTo>
                <a:lnTo>
                  <a:pt x="126" y="434"/>
                </a:lnTo>
                <a:lnTo>
                  <a:pt x="120" y="430"/>
                </a:lnTo>
                <a:lnTo>
                  <a:pt x="114" y="433"/>
                </a:lnTo>
                <a:lnTo>
                  <a:pt x="111" y="433"/>
                </a:lnTo>
                <a:lnTo>
                  <a:pt x="99" y="420"/>
                </a:lnTo>
                <a:lnTo>
                  <a:pt x="98" y="408"/>
                </a:lnTo>
                <a:lnTo>
                  <a:pt x="95" y="396"/>
                </a:lnTo>
                <a:lnTo>
                  <a:pt x="94" y="392"/>
                </a:lnTo>
                <a:lnTo>
                  <a:pt x="91" y="389"/>
                </a:lnTo>
                <a:lnTo>
                  <a:pt x="86" y="385"/>
                </a:lnTo>
                <a:lnTo>
                  <a:pt x="76" y="369"/>
                </a:lnTo>
                <a:lnTo>
                  <a:pt x="68" y="345"/>
                </a:lnTo>
                <a:lnTo>
                  <a:pt x="68" y="329"/>
                </a:lnTo>
                <a:lnTo>
                  <a:pt x="73" y="326"/>
                </a:lnTo>
                <a:lnTo>
                  <a:pt x="76" y="322"/>
                </a:lnTo>
                <a:lnTo>
                  <a:pt x="79" y="307"/>
                </a:lnTo>
                <a:lnTo>
                  <a:pt x="79" y="298"/>
                </a:lnTo>
                <a:lnTo>
                  <a:pt x="64" y="287"/>
                </a:lnTo>
                <a:lnTo>
                  <a:pt x="61" y="285"/>
                </a:lnTo>
                <a:lnTo>
                  <a:pt x="38" y="279"/>
                </a:lnTo>
                <a:lnTo>
                  <a:pt x="31" y="268"/>
                </a:lnTo>
                <a:lnTo>
                  <a:pt x="22" y="249"/>
                </a:lnTo>
                <a:lnTo>
                  <a:pt x="16" y="226"/>
                </a:lnTo>
                <a:lnTo>
                  <a:pt x="12" y="213"/>
                </a:lnTo>
                <a:lnTo>
                  <a:pt x="9" y="209"/>
                </a:lnTo>
                <a:lnTo>
                  <a:pt x="5" y="207"/>
                </a:lnTo>
                <a:lnTo>
                  <a:pt x="0" y="204"/>
                </a:lnTo>
                <a:lnTo>
                  <a:pt x="16" y="187"/>
                </a:lnTo>
                <a:lnTo>
                  <a:pt x="64" y="141"/>
                </a:lnTo>
                <a:lnTo>
                  <a:pt x="67" y="140"/>
                </a:lnTo>
                <a:lnTo>
                  <a:pt x="67" y="140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 w="1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n-lt"/>
            </a:endParaRPr>
          </a:p>
        </p:txBody>
      </p:sp>
      <p:grpSp>
        <p:nvGrpSpPr>
          <p:cNvPr id="75" name="Group 4"/>
          <p:cNvGrpSpPr>
            <a:grpSpLocks noChangeAspect="1"/>
          </p:cNvGrpSpPr>
          <p:nvPr/>
        </p:nvGrpSpPr>
        <p:grpSpPr bwMode="auto">
          <a:xfrm>
            <a:off x="999692" y="1143175"/>
            <a:ext cx="4733393" cy="5451676"/>
            <a:chOff x="852" y="586"/>
            <a:chExt cx="2603" cy="2998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77" name="Freeform 5"/>
            <p:cNvSpPr>
              <a:spLocks/>
            </p:cNvSpPr>
            <p:nvPr/>
          </p:nvSpPr>
          <p:spPr bwMode="auto">
            <a:xfrm>
              <a:off x="1601" y="2011"/>
              <a:ext cx="427" cy="467"/>
            </a:xfrm>
            <a:custGeom>
              <a:avLst/>
              <a:gdLst/>
              <a:ahLst/>
              <a:cxnLst>
                <a:cxn ang="0">
                  <a:pos x="303" y="43"/>
                </a:cxn>
                <a:cxn ang="0">
                  <a:pos x="372" y="100"/>
                </a:cxn>
                <a:cxn ang="0">
                  <a:pos x="407" y="185"/>
                </a:cxn>
                <a:cxn ang="0">
                  <a:pos x="421" y="241"/>
                </a:cxn>
                <a:cxn ang="0">
                  <a:pos x="418" y="288"/>
                </a:cxn>
                <a:cxn ang="0">
                  <a:pos x="376" y="302"/>
                </a:cxn>
                <a:cxn ang="0">
                  <a:pos x="363" y="293"/>
                </a:cxn>
                <a:cxn ang="0">
                  <a:pos x="358" y="289"/>
                </a:cxn>
                <a:cxn ang="0">
                  <a:pos x="348" y="292"/>
                </a:cxn>
                <a:cxn ang="0">
                  <a:pos x="342" y="322"/>
                </a:cxn>
                <a:cxn ang="0">
                  <a:pos x="367" y="361"/>
                </a:cxn>
                <a:cxn ang="0">
                  <a:pos x="373" y="361"/>
                </a:cxn>
                <a:cxn ang="0">
                  <a:pos x="384" y="355"/>
                </a:cxn>
                <a:cxn ang="0">
                  <a:pos x="390" y="379"/>
                </a:cxn>
                <a:cxn ang="0">
                  <a:pos x="366" y="396"/>
                </a:cxn>
                <a:cxn ang="0">
                  <a:pos x="357" y="390"/>
                </a:cxn>
                <a:cxn ang="0">
                  <a:pos x="322" y="403"/>
                </a:cxn>
                <a:cxn ang="0">
                  <a:pos x="321" y="410"/>
                </a:cxn>
                <a:cxn ang="0">
                  <a:pos x="311" y="444"/>
                </a:cxn>
                <a:cxn ang="0">
                  <a:pos x="297" y="433"/>
                </a:cxn>
                <a:cxn ang="0">
                  <a:pos x="197" y="425"/>
                </a:cxn>
                <a:cxn ang="0">
                  <a:pos x="157" y="467"/>
                </a:cxn>
                <a:cxn ang="0">
                  <a:pos x="96" y="451"/>
                </a:cxn>
                <a:cxn ang="0">
                  <a:pos x="117" y="407"/>
                </a:cxn>
                <a:cxn ang="0">
                  <a:pos x="127" y="403"/>
                </a:cxn>
                <a:cxn ang="0">
                  <a:pos x="125" y="378"/>
                </a:cxn>
                <a:cxn ang="0">
                  <a:pos x="109" y="314"/>
                </a:cxn>
                <a:cxn ang="0">
                  <a:pos x="106" y="293"/>
                </a:cxn>
                <a:cxn ang="0">
                  <a:pos x="111" y="286"/>
                </a:cxn>
                <a:cxn ang="0">
                  <a:pos x="102" y="241"/>
                </a:cxn>
                <a:cxn ang="0">
                  <a:pos x="19" y="168"/>
                </a:cxn>
                <a:cxn ang="0">
                  <a:pos x="1" y="126"/>
                </a:cxn>
                <a:cxn ang="0">
                  <a:pos x="6" y="78"/>
                </a:cxn>
                <a:cxn ang="0">
                  <a:pos x="10" y="64"/>
                </a:cxn>
                <a:cxn ang="0">
                  <a:pos x="25" y="35"/>
                </a:cxn>
                <a:cxn ang="0">
                  <a:pos x="91" y="0"/>
                </a:cxn>
                <a:cxn ang="0">
                  <a:pos x="131" y="38"/>
                </a:cxn>
                <a:cxn ang="0">
                  <a:pos x="112" y="66"/>
                </a:cxn>
                <a:cxn ang="0">
                  <a:pos x="151" y="91"/>
                </a:cxn>
                <a:cxn ang="0">
                  <a:pos x="219" y="86"/>
                </a:cxn>
                <a:cxn ang="0">
                  <a:pos x="216" y="102"/>
                </a:cxn>
                <a:cxn ang="0">
                  <a:pos x="213" y="106"/>
                </a:cxn>
                <a:cxn ang="0">
                  <a:pos x="211" y="116"/>
                </a:cxn>
                <a:cxn ang="0">
                  <a:pos x="228" y="136"/>
                </a:cxn>
                <a:cxn ang="0">
                  <a:pos x="253" y="138"/>
                </a:cxn>
                <a:cxn ang="0">
                  <a:pos x="275" y="106"/>
                </a:cxn>
                <a:cxn ang="0">
                  <a:pos x="283" y="50"/>
                </a:cxn>
              </a:cxnLst>
              <a:rect l="0" t="0" r="r" b="b"/>
              <a:pathLst>
                <a:path w="427" h="467">
                  <a:moveTo>
                    <a:pt x="293" y="34"/>
                  </a:moveTo>
                  <a:lnTo>
                    <a:pt x="293" y="36"/>
                  </a:lnTo>
                  <a:lnTo>
                    <a:pt x="303" y="43"/>
                  </a:lnTo>
                  <a:lnTo>
                    <a:pt x="328" y="64"/>
                  </a:lnTo>
                  <a:lnTo>
                    <a:pt x="370" y="92"/>
                  </a:lnTo>
                  <a:lnTo>
                    <a:pt x="372" y="100"/>
                  </a:lnTo>
                  <a:lnTo>
                    <a:pt x="393" y="149"/>
                  </a:lnTo>
                  <a:lnTo>
                    <a:pt x="406" y="180"/>
                  </a:lnTo>
                  <a:lnTo>
                    <a:pt x="407" y="185"/>
                  </a:lnTo>
                  <a:lnTo>
                    <a:pt x="407" y="203"/>
                  </a:lnTo>
                  <a:lnTo>
                    <a:pt x="407" y="216"/>
                  </a:lnTo>
                  <a:lnTo>
                    <a:pt x="421" y="241"/>
                  </a:lnTo>
                  <a:lnTo>
                    <a:pt x="427" y="283"/>
                  </a:lnTo>
                  <a:lnTo>
                    <a:pt x="426" y="284"/>
                  </a:lnTo>
                  <a:lnTo>
                    <a:pt x="418" y="288"/>
                  </a:lnTo>
                  <a:lnTo>
                    <a:pt x="387" y="299"/>
                  </a:lnTo>
                  <a:lnTo>
                    <a:pt x="378" y="302"/>
                  </a:lnTo>
                  <a:lnTo>
                    <a:pt x="376" y="302"/>
                  </a:lnTo>
                  <a:lnTo>
                    <a:pt x="373" y="302"/>
                  </a:lnTo>
                  <a:lnTo>
                    <a:pt x="366" y="296"/>
                  </a:lnTo>
                  <a:lnTo>
                    <a:pt x="363" y="293"/>
                  </a:lnTo>
                  <a:lnTo>
                    <a:pt x="361" y="292"/>
                  </a:lnTo>
                  <a:lnTo>
                    <a:pt x="359" y="289"/>
                  </a:lnTo>
                  <a:lnTo>
                    <a:pt x="358" y="289"/>
                  </a:lnTo>
                  <a:lnTo>
                    <a:pt x="355" y="289"/>
                  </a:lnTo>
                  <a:lnTo>
                    <a:pt x="352" y="289"/>
                  </a:lnTo>
                  <a:lnTo>
                    <a:pt x="348" y="292"/>
                  </a:lnTo>
                  <a:lnTo>
                    <a:pt x="346" y="293"/>
                  </a:lnTo>
                  <a:lnTo>
                    <a:pt x="346" y="299"/>
                  </a:lnTo>
                  <a:lnTo>
                    <a:pt x="342" y="322"/>
                  </a:lnTo>
                  <a:lnTo>
                    <a:pt x="342" y="325"/>
                  </a:lnTo>
                  <a:lnTo>
                    <a:pt x="365" y="358"/>
                  </a:lnTo>
                  <a:lnTo>
                    <a:pt x="367" y="361"/>
                  </a:lnTo>
                  <a:lnTo>
                    <a:pt x="369" y="362"/>
                  </a:lnTo>
                  <a:lnTo>
                    <a:pt x="371" y="362"/>
                  </a:lnTo>
                  <a:lnTo>
                    <a:pt x="373" y="361"/>
                  </a:lnTo>
                  <a:lnTo>
                    <a:pt x="376" y="360"/>
                  </a:lnTo>
                  <a:lnTo>
                    <a:pt x="383" y="355"/>
                  </a:lnTo>
                  <a:lnTo>
                    <a:pt x="384" y="355"/>
                  </a:lnTo>
                  <a:lnTo>
                    <a:pt x="387" y="358"/>
                  </a:lnTo>
                  <a:lnTo>
                    <a:pt x="388" y="360"/>
                  </a:lnTo>
                  <a:lnTo>
                    <a:pt x="390" y="379"/>
                  </a:lnTo>
                  <a:lnTo>
                    <a:pt x="384" y="385"/>
                  </a:lnTo>
                  <a:lnTo>
                    <a:pt x="370" y="398"/>
                  </a:lnTo>
                  <a:lnTo>
                    <a:pt x="366" y="396"/>
                  </a:lnTo>
                  <a:lnTo>
                    <a:pt x="360" y="391"/>
                  </a:lnTo>
                  <a:lnTo>
                    <a:pt x="358" y="390"/>
                  </a:lnTo>
                  <a:lnTo>
                    <a:pt x="357" y="390"/>
                  </a:lnTo>
                  <a:lnTo>
                    <a:pt x="333" y="394"/>
                  </a:lnTo>
                  <a:lnTo>
                    <a:pt x="327" y="398"/>
                  </a:lnTo>
                  <a:lnTo>
                    <a:pt x="322" y="403"/>
                  </a:lnTo>
                  <a:lnTo>
                    <a:pt x="321" y="404"/>
                  </a:lnTo>
                  <a:lnTo>
                    <a:pt x="321" y="408"/>
                  </a:lnTo>
                  <a:lnTo>
                    <a:pt x="321" y="410"/>
                  </a:lnTo>
                  <a:lnTo>
                    <a:pt x="322" y="413"/>
                  </a:lnTo>
                  <a:lnTo>
                    <a:pt x="312" y="443"/>
                  </a:lnTo>
                  <a:lnTo>
                    <a:pt x="311" y="444"/>
                  </a:lnTo>
                  <a:lnTo>
                    <a:pt x="309" y="446"/>
                  </a:lnTo>
                  <a:lnTo>
                    <a:pt x="307" y="446"/>
                  </a:lnTo>
                  <a:lnTo>
                    <a:pt x="297" y="433"/>
                  </a:lnTo>
                  <a:lnTo>
                    <a:pt x="232" y="427"/>
                  </a:lnTo>
                  <a:lnTo>
                    <a:pt x="201" y="425"/>
                  </a:lnTo>
                  <a:lnTo>
                    <a:pt x="197" y="425"/>
                  </a:lnTo>
                  <a:lnTo>
                    <a:pt x="191" y="430"/>
                  </a:lnTo>
                  <a:lnTo>
                    <a:pt x="163" y="461"/>
                  </a:lnTo>
                  <a:lnTo>
                    <a:pt x="157" y="467"/>
                  </a:lnTo>
                  <a:lnTo>
                    <a:pt x="147" y="461"/>
                  </a:lnTo>
                  <a:lnTo>
                    <a:pt x="129" y="456"/>
                  </a:lnTo>
                  <a:lnTo>
                    <a:pt x="96" y="451"/>
                  </a:lnTo>
                  <a:lnTo>
                    <a:pt x="101" y="438"/>
                  </a:lnTo>
                  <a:lnTo>
                    <a:pt x="113" y="406"/>
                  </a:lnTo>
                  <a:lnTo>
                    <a:pt x="117" y="407"/>
                  </a:lnTo>
                  <a:lnTo>
                    <a:pt x="121" y="407"/>
                  </a:lnTo>
                  <a:lnTo>
                    <a:pt x="126" y="404"/>
                  </a:lnTo>
                  <a:lnTo>
                    <a:pt x="127" y="403"/>
                  </a:lnTo>
                  <a:lnTo>
                    <a:pt x="127" y="400"/>
                  </a:lnTo>
                  <a:lnTo>
                    <a:pt x="127" y="397"/>
                  </a:lnTo>
                  <a:lnTo>
                    <a:pt x="125" y="378"/>
                  </a:lnTo>
                  <a:lnTo>
                    <a:pt x="119" y="348"/>
                  </a:lnTo>
                  <a:lnTo>
                    <a:pt x="113" y="323"/>
                  </a:lnTo>
                  <a:lnTo>
                    <a:pt x="109" y="314"/>
                  </a:lnTo>
                  <a:lnTo>
                    <a:pt x="107" y="304"/>
                  </a:lnTo>
                  <a:lnTo>
                    <a:pt x="106" y="295"/>
                  </a:lnTo>
                  <a:lnTo>
                    <a:pt x="106" y="293"/>
                  </a:lnTo>
                  <a:lnTo>
                    <a:pt x="106" y="292"/>
                  </a:lnTo>
                  <a:lnTo>
                    <a:pt x="108" y="288"/>
                  </a:lnTo>
                  <a:lnTo>
                    <a:pt x="111" y="286"/>
                  </a:lnTo>
                  <a:lnTo>
                    <a:pt x="111" y="284"/>
                  </a:lnTo>
                  <a:lnTo>
                    <a:pt x="105" y="253"/>
                  </a:lnTo>
                  <a:lnTo>
                    <a:pt x="102" y="241"/>
                  </a:lnTo>
                  <a:lnTo>
                    <a:pt x="61" y="198"/>
                  </a:lnTo>
                  <a:lnTo>
                    <a:pt x="24" y="170"/>
                  </a:lnTo>
                  <a:lnTo>
                    <a:pt x="19" y="168"/>
                  </a:lnTo>
                  <a:lnTo>
                    <a:pt x="9" y="144"/>
                  </a:lnTo>
                  <a:lnTo>
                    <a:pt x="3" y="132"/>
                  </a:lnTo>
                  <a:lnTo>
                    <a:pt x="1" y="126"/>
                  </a:lnTo>
                  <a:lnTo>
                    <a:pt x="1" y="122"/>
                  </a:lnTo>
                  <a:lnTo>
                    <a:pt x="0" y="120"/>
                  </a:lnTo>
                  <a:lnTo>
                    <a:pt x="6" y="78"/>
                  </a:lnTo>
                  <a:lnTo>
                    <a:pt x="6" y="74"/>
                  </a:lnTo>
                  <a:lnTo>
                    <a:pt x="9" y="66"/>
                  </a:lnTo>
                  <a:lnTo>
                    <a:pt x="10" y="64"/>
                  </a:lnTo>
                  <a:lnTo>
                    <a:pt x="18" y="44"/>
                  </a:lnTo>
                  <a:lnTo>
                    <a:pt x="21" y="40"/>
                  </a:lnTo>
                  <a:lnTo>
                    <a:pt x="25" y="35"/>
                  </a:lnTo>
                  <a:lnTo>
                    <a:pt x="46" y="19"/>
                  </a:lnTo>
                  <a:lnTo>
                    <a:pt x="89" y="0"/>
                  </a:lnTo>
                  <a:lnTo>
                    <a:pt x="91" y="0"/>
                  </a:lnTo>
                  <a:lnTo>
                    <a:pt x="93" y="1"/>
                  </a:lnTo>
                  <a:lnTo>
                    <a:pt x="117" y="24"/>
                  </a:lnTo>
                  <a:lnTo>
                    <a:pt x="131" y="38"/>
                  </a:lnTo>
                  <a:lnTo>
                    <a:pt x="112" y="62"/>
                  </a:lnTo>
                  <a:lnTo>
                    <a:pt x="112" y="65"/>
                  </a:lnTo>
                  <a:lnTo>
                    <a:pt x="112" y="66"/>
                  </a:lnTo>
                  <a:lnTo>
                    <a:pt x="114" y="73"/>
                  </a:lnTo>
                  <a:lnTo>
                    <a:pt x="127" y="88"/>
                  </a:lnTo>
                  <a:lnTo>
                    <a:pt x="151" y="91"/>
                  </a:lnTo>
                  <a:lnTo>
                    <a:pt x="195" y="80"/>
                  </a:lnTo>
                  <a:lnTo>
                    <a:pt x="199" y="79"/>
                  </a:lnTo>
                  <a:lnTo>
                    <a:pt x="219" y="86"/>
                  </a:lnTo>
                  <a:lnTo>
                    <a:pt x="219" y="88"/>
                  </a:lnTo>
                  <a:lnTo>
                    <a:pt x="217" y="97"/>
                  </a:lnTo>
                  <a:lnTo>
                    <a:pt x="216" y="102"/>
                  </a:lnTo>
                  <a:lnTo>
                    <a:pt x="215" y="103"/>
                  </a:lnTo>
                  <a:lnTo>
                    <a:pt x="214" y="106"/>
                  </a:lnTo>
                  <a:lnTo>
                    <a:pt x="213" y="106"/>
                  </a:lnTo>
                  <a:lnTo>
                    <a:pt x="209" y="107"/>
                  </a:lnTo>
                  <a:lnTo>
                    <a:pt x="209" y="108"/>
                  </a:lnTo>
                  <a:lnTo>
                    <a:pt x="211" y="116"/>
                  </a:lnTo>
                  <a:lnTo>
                    <a:pt x="222" y="128"/>
                  </a:lnTo>
                  <a:lnTo>
                    <a:pt x="225" y="132"/>
                  </a:lnTo>
                  <a:lnTo>
                    <a:pt x="228" y="136"/>
                  </a:lnTo>
                  <a:lnTo>
                    <a:pt x="233" y="138"/>
                  </a:lnTo>
                  <a:lnTo>
                    <a:pt x="235" y="139"/>
                  </a:lnTo>
                  <a:lnTo>
                    <a:pt x="253" y="138"/>
                  </a:lnTo>
                  <a:lnTo>
                    <a:pt x="271" y="116"/>
                  </a:lnTo>
                  <a:lnTo>
                    <a:pt x="274" y="113"/>
                  </a:lnTo>
                  <a:lnTo>
                    <a:pt x="275" y="106"/>
                  </a:lnTo>
                  <a:lnTo>
                    <a:pt x="276" y="97"/>
                  </a:lnTo>
                  <a:lnTo>
                    <a:pt x="276" y="96"/>
                  </a:lnTo>
                  <a:lnTo>
                    <a:pt x="283" y="50"/>
                  </a:lnTo>
                  <a:lnTo>
                    <a:pt x="293" y="34"/>
                  </a:lnTo>
                  <a:close/>
                </a:path>
              </a:pathLst>
            </a:custGeom>
            <a:solidFill>
              <a:schemeClr val="accent4"/>
            </a:solidFill>
            <a:ln w="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78" name="Freeform 6"/>
            <p:cNvSpPr>
              <a:spLocks noEditPoints="1"/>
            </p:cNvSpPr>
            <p:nvPr/>
          </p:nvSpPr>
          <p:spPr bwMode="auto">
            <a:xfrm>
              <a:off x="2062" y="2053"/>
              <a:ext cx="1304" cy="1531"/>
            </a:xfrm>
            <a:custGeom>
              <a:avLst/>
              <a:gdLst/>
              <a:ahLst/>
              <a:cxnLst>
                <a:cxn ang="0">
                  <a:pos x="528" y="1531"/>
                </a:cxn>
                <a:cxn ang="0">
                  <a:pos x="293" y="1362"/>
                </a:cxn>
                <a:cxn ang="0">
                  <a:pos x="55" y="1184"/>
                </a:cxn>
                <a:cxn ang="0">
                  <a:pos x="47" y="1157"/>
                </a:cxn>
                <a:cxn ang="0">
                  <a:pos x="7" y="1149"/>
                </a:cxn>
                <a:cxn ang="0">
                  <a:pos x="4" y="1115"/>
                </a:cxn>
                <a:cxn ang="0">
                  <a:pos x="32" y="1043"/>
                </a:cxn>
                <a:cxn ang="0">
                  <a:pos x="82" y="989"/>
                </a:cxn>
                <a:cxn ang="0">
                  <a:pos x="106" y="909"/>
                </a:cxn>
                <a:cxn ang="0">
                  <a:pos x="219" y="907"/>
                </a:cxn>
                <a:cxn ang="0">
                  <a:pos x="246" y="953"/>
                </a:cxn>
                <a:cxn ang="0">
                  <a:pos x="286" y="972"/>
                </a:cxn>
                <a:cxn ang="0">
                  <a:pos x="367" y="990"/>
                </a:cxn>
                <a:cxn ang="0">
                  <a:pos x="353" y="809"/>
                </a:cxn>
                <a:cxn ang="0">
                  <a:pos x="359" y="788"/>
                </a:cxn>
                <a:cxn ang="0">
                  <a:pos x="460" y="633"/>
                </a:cxn>
                <a:cxn ang="0">
                  <a:pos x="453" y="561"/>
                </a:cxn>
                <a:cxn ang="0">
                  <a:pos x="409" y="256"/>
                </a:cxn>
                <a:cxn ang="0">
                  <a:pos x="275" y="31"/>
                </a:cxn>
                <a:cxn ang="0">
                  <a:pos x="379" y="15"/>
                </a:cxn>
                <a:cxn ang="0">
                  <a:pos x="457" y="3"/>
                </a:cxn>
                <a:cxn ang="0">
                  <a:pos x="496" y="6"/>
                </a:cxn>
                <a:cxn ang="0">
                  <a:pos x="533" y="22"/>
                </a:cxn>
                <a:cxn ang="0">
                  <a:pos x="621" y="55"/>
                </a:cxn>
                <a:cxn ang="0">
                  <a:pos x="675" y="159"/>
                </a:cxn>
                <a:cxn ang="0">
                  <a:pos x="718" y="177"/>
                </a:cxn>
                <a:cxn ang="0">
                  <a:pos x="768" y="300"/>
                </a:cxn>
                <a:cxn ang="0">
                  <a:pos x="789" y="376"/>
                </a:cxn>
                <a:cxn ang="0">
                  <a:pos x="848" y="534"/>
                </a:cxn>
                <a:cxn ang="0">
                  <a:pos x="846" y="597"/>
                </a:cxn>
                <a:cxn ang="0">
                  <a:pos x="970" y="624"/>
                </a:cxn>
                <a:cxn ang="0">
                  <a:pos x="1214" y="550"/>
                </a:cxn>
                <a:cxn ang="0">
                  <a:pos x="1304" y="544"/>
                </a:cxn>
                <a:cxn ang="0">
                  <a:pos x="1264" y="589"/>
                </a:cxn>
                <a:cxn ang="0">
                  <a:pos x="1186" y="643"/>
                </a:cxn>
                <a:cxn ang="0">
                  <a:pos x="1102" y="722"/>
                </a:cxn>
                <a:cxn ang="0">
                  <a:pos x="1108" y="751"/>
                </a:cxn>
                <a:cxn ang="0">
                  <a:pos x="1090" y="756"/>
                </a:cxn>
                <a:cxn ang="0">
                  <a:pos x="1085" y="727"/>
                </a:cxn>
                <a:cxn ang="0">
                  <a:pos x="1049" y="753"/>
                </a:cxn>
                <a:cxn ang="0">
                  <a:pos x="1061" y="773"/>
                </a:cxn>
                <a:cxn ang="0">
                  <a:pos x="1001" y="833"/>
                </a:cxn>
                <a:cxn ang="0">
                  <a:pos x="974" y="829"/>
                </a:cxn>
                <a:cxn ang="0">
                  <a:pos x="917" y="840"/>
                </a:cxn>
                <a:cxn ang="0">
                  <a:pos x="866" y="876"/>
                </a:cxn>
                <a:cxn ang="0">
                  <a:pos x="845" y="956"/>
                </a:cxn>
                <a:cxn ang="0">
                  <a:pos x="830" y="1045"/>
                </a:cxn>
                <a:cxn ang="0">
                  <a:pos x="832" y="1070"/>
                </a:cxn>
                <a:cxn ang="0">
                  <a:pos x="800" y="1093"/>
                </a:cxn>
                <a:cxn ang="0">
                  <a:pos x="749" y="1203"/>
                </a:cxn>
                <a:cxn ang="0">
                  <a:pos x="720" y="1285"/>
                </a:cxn>
                <a:cxn ang="0">
                  <a:pos x="687" y="1328"/>
                </a:cxn>
                <a:cxn ang="0">
                  <a:pos x="569" y="1521"/>
                </a:cxn>
                <a:cxn ang="0">
                  <a:pos x="1103" y="709"/>
                </a:cxn>
                <a:cxn ang="0">
                  <a:pos x="1142" y="667"/>
                </a:cxn>
                <a:cxn ang="0">
                  <a:pos x="1162" y="669"/>
                </a:cxn>
                <a:cxn ang="0">
                  <a:pos x="1176" y="685"/>
                </a:cxn>
                <a:cxn ang="0">
                  <a:pos x="1150" y="698"/>
                </a:cxn>
              </a:cxnLst>
              <a:rect l="0" t="0" r="r" b="b"/>
              <a:pathLst>
                <a:path w="1304" h="1531">
                  <a:moveTo>
                    <a:pt x="569" y="1521"/>
                  </a:moveTo>
                  <a:lnTo>
                    <a:pt x="563" y="1511"/>
                  </a:lnTo>
                  <a:lnTo>
                    <a:pt x="561" y="1507"/>
                  </a:lnTo>
                  <a:lnTo>
                    <a:pt x="546" y="1512"/>
                  </a:lnTo>
                  <a:lnTo>
                    <a:pt x="528" y="1531"/>
                  </a:lnTo>
                  <a:lnTo>
                    <a:pt x="515" y="1521"/>
                  </a:lnTo>
                  <a:lnTo>
                    <a:pt x="474" y="1491"/>
                  </a:lnTo>
                  <a:lnTo>
                    <a:pt x="370" y="1417"/>
                  </a:lnTo>
                  <a:lnTo>
                    <a:pt x="337" y="1394"/>
                  </a:lnTo>
                  <a:lnTo>
                    <a:pt x="293" y="1362"/>
                  </a:lnTo>
                  <a:lnTo>
                    <a:pt x="270" y="1345"/>
                  </a:lnTo>
                  <a:lnTo>
                    <a:pt x="83" y="1212"/>
                  </a:lnTo>
                  <a:lnTo>
                    <a:pt x="61" y="1195"/>
                  </a:lnTo>
                  <a:lnTo>
                    <a:pt x="60" y="1195"/>
                  </a:lnTo>
                  <a:lnTo>
                    <a:pt x="55" y="1184"/>
                  </a:lnTo>
                  <a:lnTo>
                    <a:pt x="54" y="1183"/>
                  </a:lnTo>
                  <a:lnTo>
                    <a:pt x="52" y="1172"/>
                  </a:lnTo>
                  <a:lnTo>
                    <a:pt x="50" y="1164"/>
                  </a:lnTo>
                  <a:lnTo>
                    <a:pt x="49" y="1160"/>
                  </a:lnTo>
                  <a:lnTo>
                    <a:pt x="47" y="1157"/>
                  </a:lnTo>
                  <a:lnTo>
                    <a:pt x="44" y="1154"/>
                  </a:lnTo>
                  <a:lnTo>
                    <a:pt x="29" y="1149"/>
                  </a:lnTo>
                  <a:lnTo>
                    <a:pt x="16" y="1149"/>
                  </a:lnTo>
                  <a:lnTo>
                    <a:pt x="10" y="1149"/>
                  </a:lnTo>
                  <a:lnTo>
                    <a:pt x="7" y="1149"/>
                  </a:lnTo>
                  <a:lnTo>
                    <a:pt x="5" y="1147"/>
                  </a:lnTo>
                  <a:lnTo>
                    <a:pt x="1" y="1129"/>
                  </a:lnTo>
                  <a:lnTo>
                    <a:pt x="0" y="1123"/>
                  </a:lnTo>
                  <a:lnTo>
                    <a:pt x="1" y="1119"/>
                  </a:lnTo>
                  <a:lnTo>
                    <a:pt x="4" y="1115"/>
                  </a:lnTo>
                  <a:lnTo>
                    <a:pt x="5" y="1112"/>
                  </a:lnTo>
                  <a:lnTo>
                    <a:pt x="30" y="1086"/>
                  </a:lnTo>
                  <a:lnTo>
                    <a:pt x="40" y="1083"/>
                  </a:lnTo>
                  <a:lnTo>
                    <a:pt x="37" y="1069"/>
                  </a:lnTo>
                  <a:lnTo>
                    <a:pt x="32" y="1043"/>
                  </a:lnTo>
                  <a:lnTo>
                    <a:pt x="36" y="1043"/>
                  </a:lnTo>
                  <a:lnTo>
                    <a:pt x="76" y="1041"/>
                  </a:lnTo>
                  <a:lnTo>
                    <a:pt x="77" y="1040"/>
                  </a:lnTo>
                  <a:lnTo>
                    <a:pt x="80" y="1001"/>
                  </a:lnTo>
                  <a:lnTo>
                    <a:pt x="82" y="989"/>
                  </a:lnTo>
                  <a:lnTo>
                    <a:pt x="89" y="966"/>
                  </a:lnTo>
                  <a:lnTo>
                    <a:pt x="91" y="956"/>
                  </a:lnTo>
                  <a:lnTo>
                    <a:pt x="102" y="920"/>
                  </a:lnTo>
                  <a:lnTo>
                    <a:pt x="104" y="912"/>
                  </a:lnTo>
                  <a:lnTo>
                    <a:pt x="106" y="909"/>
                  </a:lnTo>
                  <a:lnTo>
                    <a:pt x="114" y="913"/>
                  </a:lnTo>
                  <a:lnTo>
                    <a:pt x="171" y="885"/>
                  </a:lnTo>
                  <a:lnTo>
                    <a:pt x="189" y="890"/>
                  </a:lnTo>
                  <a:lnTo>
                    <a:pt x="217" y="906"/>
                  </a:lnTo>
                  <a:lnTo>
                    <a:pt x="219" y="907"/>
                  </a:lnTo>
                  <a:lnTo>
                    <a:pt x="223" y="911"/>
                  </a:lnTo>
                  <a:lnTo>
                    <a:pt x="226" y="915"/>
                  </a:lnTo>
                  <a:lnTo>
                    <a:pt x="238" y="935"/>
                  </a:lnTo>
                  <a:lnTo>
                    <a:pt x="245" y="948"/>
                  </a:lnTo>
                  <a:lnTo>
                    <a:pt x="246" y="953"/>
                  </a:lnTo>
                  <a:lnTo>
                    <a:pt x="247" y="955"/>
                  </a:lnTo>
                  <a:lnTo>
                    <a:pt x="251" y="957"/>
                  </a:lnTo>
                  <a:lnTo>
                    <a:pt x="252" y="959"/>
                  </a:lnTo>
                  <a:lnTo>
                    <a:pt x="282" y="974"/>
                  </a:lnTo>
                  <a:lnTo>
                    <a:pt x="286" y="972"/>
                  </a:lnTo>
                  <a:lnTo>
                    <a:pt x="301" y="967"/>
                  </a:lnTo>
                  <a:lnTo>
                    <a:pt x="310" y="969"/>
                  </a:lnTo>
                  <a:lnTo>
                    <a:pt x="315" y="972"/>
                  </a:lnTo>
                  <a:lnTo>
                    <a:pt x="325" y="977"/>
                  </a:lnTo>
                  <a:lnTo>
                    <a:pt x="367" y="990"/>
                  </a:lnTo>
                  <a:lnTo>
                    <a:pt x="395" y="996"/>
                  </a:lnTo>
                  <a:lnTo>
                    <a:pt x="455" y="992"/>
                  </a:lnTo>
                  <a:lnTo>
                    <a:pt x="477" y="989"/>
                  </a:lnTo>
                  <a:lnTo>
                    <a:pt x="414" y="896"/>
                  </a:lnTo>
                  <a:lnTo>
                    <a:pt x="353" y="809"/>
                  </a:lnTo>
                  <a:lnTo>
                    <a:pt x="345" y="795"/>
                  </a:lnTo>
                  <a:lnTo>
                    <a:pt x="339" y="786"/>
                  </a:lnTo>
                  <a:lnTo>
                    <a:pt x="346" y="787"/>
                  </a:lnTo>
                  <a:lnTo>
                    <a:pt x="353" y="788"/>
                  </a:lnTo>
                  <a:lnTo>
                    <a:pt x="359" y="788"/>
                  </a:lnTo>
                  <a:lnTo>
                    <a:pt x="361" y="787"/>
                  </a:lnTo>
                  <a:lnTo>
                    <a:pt x="369" y="783"/>
                  </a:lnTo>
                  <a:lnTo>
                    <a:pt x="395" y="763"/>
                  </a:lnTo>
                  <a:lnTo>
                    <a:pt x="424" y="705"/>
                  </a:lnTo>
                  <a:lnTo>
                    <a:pt x="460" y="633"/>
                  </a:lnTo>
                  <a:lnTo>
                    <a:pt x="454" y="601"/>
                  </a:lnTo>
                  <a:lnTo>
                    <a:pt x="451" y="588"/>
                  </a:lnTo>
                  <a:lnTo>
                    <a:pt x="449" y="579"/>
                  </a:lnTo>
                  <a:lnTo>
                    <a:pt x="447" y="566"/>
                  </a:lnTo>
                  <a:lnTo>
                    <a:pt x="453" y="561"/>
                  </a:lnTo>
                  <a:lnTo>
                    <a:pt x="461" y="554"/>
                  </a:lnTo>
                  <a:lnTo>
                    <a:pt x="461" y="549"/>
                  </a:lnTo>
                  <a:lnTo>
                    <a:pt x="461" y="379"/>
                  </a:lnTo>
                  <a:lnTo>
                    <a:pt x="461" y="369"/>
                  </a:lnTo>
                  <a:lnTo>
                    <a:pt x="409" y="256"/>
                  </a:lnTo>
                  <a:lnTo>
                    <a:pt x="372" y="195"/>
                  </a:lnTo>
                  <a:lnTo>
                    <a:pt x="361" y="177"/>
                  </a:lnTo>
                  <a:lnTo>
                    <a:pt x="348" y="154"/>
                  </a:lnTo>
                  <a:lnTo>
                    <a:pt x="341" y="141"/>
                  </a:lnTo>
                  <a:lnTo>
                    <a:pt x="275" y="31"/>
                  </a:lnTo>
                  <a:lnTo>
                    <a:pt x="268" y="16"/>
                  </a:lnTo>
                  <a:lnTo>
                    <a:pt x="316" y="1"/>
                  </a:lnTo>
                  <a:lnTo>
                    <a:pt x="318" y="1"/>
                  </a:lnTo>
                  <a:lnTo>
                    <a:pt x="348" y="8"/>
                  </a:lnTo>
                  <a:lnTo>
                    <a:pt x="379" y="15"/>
                  </a:lnTo>
                  <a:lnTo>
                    <a:pt x="407" y="15"/>
                  </a:lnTo>
                  <a:lnTo>
                    <a:pt x="431" y="15"/>
                  </a:lnTo>
                  <a:lnTo>
                    <a:pt x="436" y="14"/>
                  </a:lnTo>
                  <a:lnTo>
                    <a:pt x="448" y="8"/>
                  </a:lnTo>
                  <a:lnTo>
                    <a:pt x="457" y="3"/>
                  </a:lnTo>
                  <a:lnTo>
                    <a:pt x="463" y="1"/>
                  </a:lnTo>
                  <a:lnTo>
                    <a:pt x="467" y="1"/>
                  </a:lnTo>
                  <a:lnTo>
                    <a:pt x="475" y="0"/>
                  </a:lnTo>
                  <a:lnTo>
                    <a:pt x="487" y="3"/>
                  </a:lnTo>
                  <a:lnTo>
                    <a:pt x="496" y="6"/>
                  </a:lnTo>
                  <a:lnTo>
                    <a:pt x="499" y="7"/>
                  </a:lnTo>
                  <a:lnTo>
                    <a:pt x="503" y="9"/>
                  </a:lnTo>
                  <a:lnTo>
                    <a:pt x="508" y="14"/>
                  </a:lnTo>
                  <a:lnTo>
                    <a:pt x="514" y="18"/>
                  </a:lnTo>
                  <a:lnTo>
                    <a:pt x="533" y="22"/>
                  </a:lnTo>
                  <a:lnTo>
                    <a:pt x="546" y="25"/>
                  </a:lnTo>
                  <a:lnTo>
                    <a:pt x="567" y="31"/>
                  </a:lnTo>
                  <a:lnTo>
                    <a:pt x="613" y="49"/>
                  </a:lnTo>
                  <a:lnTo>
                    <a:pt x="618" y="52"/>
                  </a:lnTo>
                  <a:lnTo>
                    <a:pt x="621" y="55"/>
                  </a:lnTo>
                  <a:lnTo>
                    <a:pt x="651" y="87"/>
                  </a:lnTo>
                  <a:lnTo>
                    <a:pt x="671" y="110"/>
                  </a:lnTo>
                  <a:lnTo>
                    <a:pt x="672" y="128"/>
                  </a:lnTo>
                  <a:lnTo>
                    <a:pt x="675" y="159"/>
                  </a:lnTo>
                  <a:lnTo>
                    <a:pt x="675" y="159"/>
                  </a:lnTo>
                  <a:lnTo>
                    <a:pt x="697" y="171"/>
                  </a:lnTo>
                  <a:lnTo>
                    <a:pt x="701" y="172"/>
                  </a:lnTo>
                  <a:lnTo>
                    <a:pt x="711" y="174"/>
                  </a:lnTo>
                  <a:lnTo>
                    <a:pt x="713" y="175"/>
                  </a:lnTo>
                  <a:lnTo>
                    <a:pt x="718" y="177"/>
                  </a:lnTo>
                  <a:lnTo>
                    <a:pt x="727" y="183"/>
                  </a:lnTo>
                  <a:lnTo>
                    <a:pt x="729" y="184"/>
                  </a:lnTo>
                  <a:lnTo>
                    <a:pt x="731" y="188"/>
                  </a:lnTo>
                  <a:lnTo>
                    <a:pt x="737" y="201"/>
                  </a:lnTo>
                  <a:lnTo>
                    <a:pt x="768" y="300"/>
                  </a:lnTo>
                  <a:lnTo>
                    <a:pt x="774" y="319"/>
                  </a:lnTo>
                  <a:lnTo>
                    <a:pt x="784" y="366"/>
                  </a:lnTo>
                  <a:lnTo>
                    <a:pt x="785" y="369"/>
                  </a:lnTo>
                  <a:lnTo>
                    <a:pt x="786" y="372"/>
                  </a:lnTo>
                  <a:lnTo>
                    <a:pt x="789" y="376"/>
                  </a:lnTo>
                  <a:lnTo>
                    <a:pt x="796" y="384"/>
                  </a:lnTo>
                  <a:lnTo>
                    <a:pt x="798" y="385"/>
                  </a:lnTo>
                  <a:lnTo>
                    <a:pt x="810" y="445"/>
                  </a:lnTo>
                  <a:lnTo>
                    <a:pt x="815" y="492"/>
                  </a:lnTo>
                  <a:lnTo>
                    <a:pt x="848" y="534"/>
                  </a:lnTo>
                  <a:lnTo>
                    <a:pt x="848" y="535"/>
                  </a:lnTo>
                  <a:lnTo>
                    <a:pt x="846" y="548"/>
                  </a:lnTo>
                  <a:lnTo>
                    <a:pt x="846" y="562"/>
                  </a:lnTo>
                  <a:lnTo>
                    <a:pt x="845" y="565"/>
                  </a:lnTo>
                  <a:lnTo>
                    <a:pt x="846" y="597"/>
                  </a:lnTo>
                  <a:lnTo>
                    <a:pt x="846" y="600"/>
                  </a:lnTo>
                  <a:lnTo>
                    <a:pt x="852" y="641"/>
                  </a:lnTo>
                  <a:lnTo>
                    <a:pt x="860" y="673"/>
                  </a:lnTo>
                  <a:lnTo>
                    <a:pt x="896" y="657"/>
                  </a:lnTo>
                  <a:lnTo>
                    <a:pt x="970" y="624"/>
                  </a:lnTo>
                  <a:lnTo>
                    <a:pt x="1006" y="607"/>
                  </a:lnTo>
                  <a:lnTo>
                    <a:pt x="1050" y="587"/>
                  </a:lnTo>
                  <a:lnTo>
                    <a:pt x="1119" y="556"/>
                  </a:lnTo>
                  <a:lnTo>
                    <a:pt x="1142" y="555"/>
                  </a:lnTo>
                  <a:lnTo>
                    <a:pt x="1214" y="550"/>
                  </a:lnTo>
                  <a:lnTo>
                    <a:pt x="1240" y="549"/>
                  </a:lnTo>
                  <a:lnTo>
                    <a:pt x="1268" y="548"/>
                  </a:lnTo>
                  <a:lnTo>
                    <a:pt x="1284" y="547"/>
                  </a:lnTo>
                  <a:lnTo>
                    <a:pt x="1299" y="546"/>
                  </a:lnTo>
                  <a:lnTo>
                    <a:pt x="1304" y="544"/>
                  </a:lnTo>
                  <a:lnTo>
                    <a:pt x="1300" y="548"/>
                  </a:lnTo>
                  <a:lnTo>
                    <a:pt x="1295" y="552"/>
                  </a:lnTo>
                  <a:lnTo>
                    <a:pt x="1277" y="571"/>
                  </a:lnTo>
                  <a:lnTo>
                    <a:pt x="1270" y="580"/>
                  </a:lnTo>
                  <a:lnTo>
                    <a:pt x="1264" y="589"/>
                  </a:lnTo>
                  <a:lnTo>
                    <a:pt x="1263" y="595"/>
                  </a:lnTo>
                  <a:lnTo>
                    <a:pt x="1257" y="603"/>
                  </a:lnTo>
                  <a:lnTo>
                    <a:pt x="1224" y="638"/>
                  </a:lnTo>
                  <a:lnTo>
                    <a:pt x="1212" y="642"/>
                  </a:lnTo>
                  <a:lnTo>
                    <a:pt x="1186" y="643"/>
                  </a:lnTo>
                  <a:lnTo>
                    <a:pt x="1155" y="647"/>
                  </a:lnTo>
                  <a:lnTo>
                    <a:pt x="1118" y="663"/>
                  </a:lnTo>
                  <a:lnTo>
                    <a:pt x="1084" y="659"/>
                  </a:lnTo>
                  <a:lnTo>
                    <a:pt x="1091" y="692"/>
                  </a:lnTo>
                  <a:lnTo>
                    <a:pt x="1102" y="722"/>
                  </a:lnTo>
                  <a:lnTo>
                    <a:pt x="1109" y="727"/>
                  </a:lnTo>
                  <a:lnTo>
                    <a:pt x="1112" y="729"/>
                  </a:lnTo>
                  <a:lnTo>
                    <a:pt x="1114" y="735"/>
                  </a:lnTo>
                  <a:lnTo>
                    <a:pt x="1114" y="738"/>
                  </a:lnTo>
                  <a:lnTo>
                    <a:pt x="1108" y="751"/>
                  </a:lnTo>
                  <a:lnTo>
                    <a:pt x="1106" y="753"/>
                  </a:lnTo>
                  <a:lnTo>
                    <a:pt x="1103" y="756"/>
                  </a:lnTo>
                  <a:lnTo>
                    <a:pt x="1097" y="758"/>
                  </a:lnTo>
                  <a:lnTo>
                    <a:pt x="1094" y="758"/>
                  </a:lnTo>
                  <a:lnTo>
                    <a:pt x="1090" y="756"/>
                  </a:lnTo>
                  <a:lnTo>
                    <a:pt x="1090" y="753"/>
                  </a:lnTo>
                  <a:lnTo>
                    <a:pt x="1092" y="751"/>
                  </a:lnTo>
                  <a:lnTo>
                    <a:pt x="1095" y="750"/>
                  </a:lnTo>
                  <a:lnTo>
                    <a:pt x="1096" y="745"/>
                  </a:lnTo>
                  <a:lnTo>
                    <a:pt x="1085" y="727"/>
                  </a:lnTo>
                  <a:lnTo>
                    <a:pt x="1083" y="727"/>
                  </a:lnTo>
                  <a:lnTo>
                    <a:pt x="1072" y="729"/>
                  </a:lnTo>
                  <a:lnTo>
                    <a:pt x="1067" y="734"/>
                  </a:lnTo>
                  <a:lnTo>
                    <a:pt x="1050" y="749"/>
                  </a:lnTo>
                  <a:lnTo>
                    <a:pt x="1049" y="753"/>
                  </a:lnTo>
                  <a:lnTo>
                    <a:pt x="1049" y="759"/>
                  </a:lnTo>
                  <a:lnTo>
                    <a:pt x="1049" y="763"/>
                  </a:lnTo>
                  <a:lnTo>
                    <a:pt x="1056" y="769"/>
                  </a:lnTo>
                  <a:lnTo>
                    <a:pt x="1059" y="770"/>
                  </a:lnTo>
                  <a:lnTo>
                    <a:pt x="1061" y="773"/>
                  </a:lnTo>
                  <a:lnTo>
                    <a:pt x="1062" y="776"/>
                  </a:lnTo>
                  <a:lnTo>
                    <a:pt x="1061" y="780"/>
                  </a:lnTo>
                  <a:lnTo>
                    <a:pt x="1060" y="782"/>
                  </a:lnTo>
                  <a:lnTo>
                    <a:pt x="1058" y="785"/>
                  </a:lnTo>
                  <a:lnTo>
                    <a:pt x="1001" y="833"/>
                  </a:lnTo>
                  <a:lnTo>
                    <a:pt x="998" y="835"/>
                  </a:lnTo>
                  <a:lnTo>
                    <a:pt x="994" y="835"/>
                  </a:lnTo>
                  <a:lnTo>
                    <a:pt x="986" y="835"/>
                  </a:lnTo>
                  <a:lnTo>
                    <a:pt x="980" y="833"/>
                  </a:lnTo>
                  <a:lnTo>
                    <a:pt x="974" y="829"/>
                  </a:lnTo>
                  <a:lnTo>
                    <a:pt x="968" y="825"/>
                  </a:lnTo>
                  <a:lnTo>
                    <a:pt x="965" y="825"/>
                  </a:lnTo>
                  <a:lnTo>
                    <a:pt x="951" y="828"/>
                  </a:lnTo>
                  <a:lnTo>
                    <a:pt x="930" y="835"/>
                  </a:lnTo>
                  <a:lnTo>
                    <a:pt x="917" y="840"/>
                  </a:lnTo>
                  <a:lnTo>
                    <a:pt x="903" y="847"/>
                  </a:lnTo>
                  <a:lnTo>
                    <a:pt x="893" y="853"/>
                  </a:lnTo>
                  <a:lnTo>
                    <a:pt x="882" y="859"/>
                  </a:lnTo>
                  <a:lnTo>
                    <a:pt x="869" y="871"/>
                  </a:lnTo>
                  <a:lnTo>
                    <a:pt x="866" y="876"/>
                  </a:lnTo>
                  <a:lnTo>
                    <a:pt x="854" y="896"/>
                  </a:lnTo>
                  <a:lnTo>
                    <a:pt x="848" y="907"/>
                  </a:lnTo>
                  <a:lnTo>
                    <a:pt x="846" y="911"/>
                  </a:lnTo>
                  <a:lnTo>
                    <a:pt x="845" y="947"/>
                  </a:lnTo>
                  <a:lnTo>
                    <a:pt x="845" y="956"/>
                  </a:lnTo>
                  <a:lnTo>
                    <a:pt x="846" y="962"/>
                  </a:lnTo>
                  <a:lnTo>
                    <a:pt x="849" y="975"/>
                  </a:lnTo>
                  <a:lnTo>
                    <a:pt x="843" y="1008"/>
                  </a:lnTo>
                  <a:lnTo>
                    <a:pt x="830" y="1041"/>
                  </a:lnTo>
                  <a:lnTo>
                    <a:pt x="830" y="1045"/>
                  </a:lnTo>
                  <a:lnTo>
                    <a:pt x="831" y="1049"/>
                  </a:lnTo>
                  <a:lnTo>
                    <a:pt x="833" y="1052"/>
                  </a:lnTo>
                  <a:lnTo>
                    <a:pt x="836" y="1056"/>
                  </a:lnTo>
                  <a:lnTo>
                    <a:pt x="833" y="1067"/>
                  </a:lnTo>
                  <a:lnTo>
                    <a:pt x="832" y="1070"/>
                  </a:lnTo>
                  <a:lnTo>
                    <a:pt x="831" y="1073"/>
                  </a:lnTo>
                  <a:lnTo>
                    <a:pt x="828" y="1075"/>
                  </a:lnTo>
                  <a:lnTo>
                    <a:pt x="824" y="1080"/>
                  </a:lnTo>
                  <a:lnTo>
                    <a:pt x="812" y="1085"/>
                  </a:lnTo>
                  <a:lnTo>
                    <a:pt x="800" y="1093"/>
                  </a:lnTo>
                  <a:lnTo>
                    <a:pt x="783" y="1105"/>
                  </a:lnTo>
                  <a:lnTo>
                    <a:pt x="770" y="1135"/>
                  </a:lnTo>
                  <a:lnTo>
                    <a:pt x="749" y="1185"/>
                  </a:lnTo>
                  <a:lnTo>
                    <a:pt x="748" y="1193"/>
                  </a:lnTo>
                  <a:lnTo>
                    <a:pt x="749" y="1203"/>
                  </a:lnTo>
                  <a:lnTo>
                    <a:pt x="747" y="1211"/>
                  </a:lnTo>
                  <a:lnTo>
                    <a:pt x="737" y="1244"/>
                  </a:lnTo>
                  <a:lnTo>
                    <a:pt x="735" y="1250"/>
                  </a:lnTo>
                  <a:lnTo>
                    <a:pt x="726" y="1269"/>
                  </a:lnTo>
                  <a:lnTo>
                    <a:pt x="720" y="1285"/>
                  </a:lnTo>
                  <a:lnTo>
                    <a:pt x="718" y="1287"/>
                  </a:lnTo>
                  <a:lnTo>
                    <a:pt x="699" y="1316"/>
                  </a:lnTo>
                  <a:lnTo>
                    <a:pt x="691" y="1327"/>
                  </a:lnTo>
                  <a:lnTo>
                    <a:pt x="689" y="1329"/>
                  </a:lnTo>
                  <a:lnTo>
                    <a:pt x="687" y="1328"/>
                  </a:lnTo>
                  <a:lnTo>
                    <a:pt x="683" y="1340"/>
                  </a:lnTo>
                  <a:lnTo>
                    <a:pt x="635" y="1448"/>
                  </a:lnTo>
                  <a:lnTo>
                    <a:pt x="595" y="1518"/>
                  </a:lnTo>
                  <a:lnTo>
                    <a:pt x="593" y="1520"/>
                  </a:lnTo>
                  <a:lnTo>
                    <a:pt x="569" y="1521"/>
                  </a:lnTo>
                  <a:close/>
                  <a:moveTo>
                    <a:pt x="1119" y="719"/>
                  </a:moveTo>
                  <a:lnTo>
                    <a:pt x="1118" y="719"/>
                  </a:lnTo>
                  <a:lnTo>
                    <a:pt x="1116" y="719"/>
                  </a:lnTo>
                  <a:lnTo>
                    <a:pt x="1104" y="711"/>
                  </a:lnTo>
                  <a:lnTo>
                    <a:pt x="1103" y="709"/>
                  </a:lnTo>
                  <a:lnTo>
                    <a:pt x="1103" y="707"/>
                  </a:lnTo>
                  <a:lnTo>
                    <a:pt x="1112" y="689"/>
                  </a:lnTo>
                  <a:lnTo>
                    <a:pt x="1116" y="683"/>
                  </a:lnTo>
                  <a:lnTo>
                    <a:pt x="1118" y="681"/>
                  </a:lnTo>
                  <a:lnTo>
                    <a:pt x="1142" y="667"/>
                  </a:lnTo>
                  <a:lnTo>
                    <a:pt x="1145" y="666"/>
                  </a:lnTo>
                  <a:lnTo>
                    <a:pt x="1150" y="665"/>
                  </a:lnTo>
                  <a:lnTo>
                    <a:pt x="1152" y="665"/>
                  </a:lnTo>
                  <a:lnTo>
                    <a:pt x="1154" y="665"/>
                  </a:lnTo>
                  <a:lnTo>
                    <a:pt x="1162" y="669"/>
                  </a:lnTo>
                  <a:lnTo>
                    <a:pt x="1172" y="677"/>
                  </a:lnTo>
                  <a:lnTo>
                    <a:pt x="1174" y="679"/>
                  </a:lnTo>
                  <a:lnTo>
                    <a:pt x="1174" y="680"/>
                  </a:lnTo>
                  <a:lnTo>
                    <a:pt x="1175" y="684"/>
                  </a:lnTo>
                  <a:lnTo>
                    <a:pt x="1176" y="685"/>
                  </a:lnTo>
                  <a:lnTo>
                    <a:pt x="1175" y="687"/>
                  </a:lnTo>
                  <a:lnTo>
                    <a:pt x="1173" y="689"/>
                  </a:lnTo>
                  <a:lnTo>
                    <a:pt x="1166" y="693"/>
                  </a:lnTo>
                  <a:lnTo>
                    <a:pt x="1152" y="698"/>
                  </a:lnTo>
                  <a:lnTo>
                    <a:pt x="1150" y="698"/>
                  </a:lnTo>
                  <a:lnTo>
                    <a:pt x="1140" y="696"/>
                  </a:lnTo>
                  <a:lnTo>
                    <a:pt x="1125" y="701"/>
                  </a:lnTo>
                  <a:lnTo>
                    <a:pt x="1120" y="711"/>
                  </a:lnTo>
                  <a:lnTo>
                    <a:pt x="1119" y="719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 w="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79" name="Freeform 7"/>
            <p:cNvSpPr>
              <a:spLocks/>
            </p:cNvSpPr>
            <p:nvPr/>
          </p:nvSpPr>
          <p:spPr bwMode="auto">
            <a:xfrm>
              <a:off x="1549" y="586"/>
              <a:ext cx="1125" cy="2467"/>
            </a:xfrm>
            <a:custGeom>
              <a:avLst/>
              <a:gdLst/>
              <a:ahLst/>
              <a:cxnLst>
                <a:cxn ang="0">
                  <a:pos x="290" y="1909"/>
                </a:cxn>
                <a:cxn ang="0">
                  <a:pos x="338" y="1894"/>
                </a:cxn>
                <a:cxn ang="0">
                  <a:pos x="373" y="1835"/>
                </a:cxn>
                <a:cxn ang="0">
                  <a:pos x="410" y="1815"/>
                </a:cxn>
                <a:cxn ang="0">
                  <a:pos x="439" y="1783"/>
                </a:cxn>
                <a:cxn ang="0">
                  <a:pos x="419" y="1786"/>
                </a:cxn>
                <a:cxn ang="0">
                  <a:pos x="404" y="1714"/>
                </a:cxn>
                <a:cxn ang="0">
                  <a:pos x="425" y="1727"/>
                </a:cxn>
                <a:cxn ang="0">
                  <a:pos x="473" y="1666"/>
                </a:cxn>
                <a:cxn ang="0">
                  <a:pos x="422" y="1517"/>
                </a:cxn>
                <a:cxn ang="0">
                  <a:pos x="382" y="1444"/>
                </a:cxn>
                <a:cxn ang="0">
                  <a:pos x="446" y="1361"/>
                </a:cxn>
                <a:cxn ang="0">
                  <a:pos x="277" y="1273"/>
                </a:cxn>
                <a:cxn ang="0">
                  <a:pos x="343" y="1204"/>
                </a:cxn>
                <a:cxn ang="0">
                  <a:pos x="422" y="1237"/>
                </a:cxn>
                <a:cxn ang="0">
                  <a:pos x="445" y="1271"/>
                </a:cxn>
                <a:cxn ang="0">
                  <a:pos x="613" y="1223"/>
                </a:cxn>
                <a:cxn ang="0">
                  <a:pos x="626" y="1052"/>
                </a:cxn>
                <a:cxn ang="0">
                  <a:pos x="561" y="982"/>
                </a:cxn>
                <a:cxn ang="0">
                  <a:pos x="500" y="996"/>
                </a:cxn>
                <a:cxn ang="0">
                  <a:pos x="476" y="945"/>
                </a:cxn>
                <a:cxn ang="0">
                  <a:pos x="448" y="917"/>
                </a:cxn>
                <a:cxn ang="0">
                  <a:pos x="439" y="881"/>
                </a:cxn>
                <a:cxn ang="0">
                  <a:pos x="349" y="800"/>
                </a:cxn>
                <a:cxn ang="0">
                  <a:pos x="260" y="714"/>
                </a:cxn>
                <a:cxn ang="0">
                  <a:pos x="2" y="182"/>
                </a:cxn>
                <a:cxn ang="0">
                  <a:pos x="200" y="0"/>
                </a:cxn>
                <a:cxn ang="0">
                  <a:pos x="359" y="53"/>
                </a:cxn>
                <a:cxn ang="0">
                  <a:pos x="793" y="280"/>
                </a:cxn>
                <a:cxn ang="0">
                  <a:pos x="990" y="303"/>
                </a:cxn>
                <a:cxn ang="0">
                  <a:pos x="1072" y="336"/>
                </a:cxn>
                <a:cxn ang="0">
                  <a:pos x="1065" y="479"/>
                </a:cxn>
                <a:cxn ang="0">
                  <a:pos x="1014" y="503"/>
                </a:cxn>
                <a:cxn ang="0">
                  <a:pos x="940" y="633"/>
                </a:cxn>
                <a:cxn ang="0">
                  <a:pos x="955" y="752"/>
                </a:cxn>
                <a:cxn ang="0">
                  <a:pos x="997" y="836"/>
                </a:cxn>
                <a:cxn ang="0">
                  <a:pos x="1034" y="882"/>
                </a:cxn>
                <a:cxn ang="0">
                  <a:pos x="1083" y="926"/>
                </a:cxn>
                <a:cxn ang="0">
                  <a:pos x="1098" y="1075"/>
                </a:cxn>
                <a:cxn ang="0">
                  <a:pos x="1044" y="1199"/>
                </a:cxn>
                <a:cxn ang="0">
                  <a:pos x="914" y="1274"/>
                </a:cxn>
                <a:cxn ang="0">
                  <a:pos x="891" y="1411"/>
                </a:cxn>
                <a:cxn ang="0">
                  <a:pos x="831" y="1472"/>
                </a:cxn>
                <a:cxn ang="0">
                  <a:pos x="885" y="1666"/>
                </a:cxn>
                <a:cxn ang="0">
                  <a:pos x="960" y="2037"/>
                </a:cxn>
                <a:cxn ang="0">
                  <a:pos x="882" y="2254"/>
                </a:cxn>
                <a:cxn ang="0">
                  <a:pos x="866" y="2280"/>
                </a:cxn>
                <a:cxn ang="0">
                  <a:pos x="828" y="2443"/>
                </a:cxn>
                <a:cxn ang="0">
                  <a:pos x="760" y="2426"/>
                </a:cxn>
                <a:cxn ang="0">
                  <a:pos x="730" y="2377"/>
                </a:cxn>
                <a:cxn ang="0">
                  <a:pos x="615" y="2366"/>
                </a:cxn>
                <a:cxn ang="0">
                  <a:pos x="511" y="2239"/>
                </a:cxn>
                <a:cxn ang="0">
                  <a:pos x="380" y="2098"/>
                </a:cxn>
                <a:cxn ang="0">
                  <a:pos x="334" y="2008"/>
                </a:cxn>
                <a:cxn ang="0">
                  <a:pos x="273" y="1946"/>
                </a:cxn>
              </a:cxnLst>
              <a:rect l="0" t="0" r="r" b="b"/>
              <a:pathLst>
                <a:path w="1125" h="2467">
                  <a:moveTo>
                    <a:pt x="273" y="1930"/>
                  </a:moveTo>
                  <a:lnTo>
                    <a:pt x="275" y="1931"/>
                  </a:lnTo>
                  <a:lnTo>
                    <a:pt x="280" y="1933"/>
                  </a:lnTo>
                  <a:lnTo>
                    <a:pt x="284" y="1931"/>
                  </a:lnTo>
                  <a:lnTo>
                    <a:pt x="292" y="1923"/>
                  </a:lnTo>
                  <a:lnTo>
                    <a:pt x="292" y="1922"/>
                  </a:lnTo>
                  <a:lnTo>
                    <a:pt x="290" y="1909"/>
                  </a:lnTo>
                  <a:lnTo>
                    <a:pt x="304" y="1889"/>
                  </a:lnTo>
                  <a:lnTo>
                    <a:pt x="305" y="1889"/>
                  </a:lnTo>
                  <a:lnTo>
                    <a:pt x="308" y="1888"/>
                  </a:lnTo>
                  <a:lnTo>
                    <a:pt x="316" y="1891"/>
                  </a:lnTo>
                  <a:lnTo>
                    <a:pt x="323" y="1892"/>
                  </a:lnTo>
                  <a:lnTo>
                    <a:pt x="331" y="1893"/>
                  </a:lnTo>
                  <a:lnTo>
                    <a:pt x="338" y="1894"/>
                  </a:lnTo>
                  <a:lnTo>
                    <a:pt x="350" y="1882"/>
                  </a:lnTo>
                  <a:lnTo>
                    <a:pt x="359" y="1871"/>
                  </a:lnTo>
                  <a:lnTo>
                    <a:pt x="361" y="1871"/>
                  </a:lnTo>
                  <a:lnTo>
                    <a:pt x="363" y="1869"/>
                  </a:lnTo>
                  <a:lnTo>
                    <a:pt x="364" y="1868"/>
                  </a:lnTo>
                  <a:lnTo>
                    <a:pt x="374" y="1838"/>
                  </a:lnTo>
                  <a:lnTo>
                    <a:pt x="373" y="1835"/>
                  </a:lnTo>
                  <a:lnTo>
                    <a:pt x="373" y="1833"/>
                  </a:lnTo>
                  <a:lnTo>
                    <a:pt x="373" y="1829"/>
                  </a:lnTo>
                  <a:lnTo>
                    <a:pt x="374" y="1828"/>
                  </a:lnTo>
                  <a:lnTo>
                    <a:pt x="379" y="1823"/>
                  </a:lnTo>
                  <a:lnTo>
                    <a:pt x="385" y="1819"/>
                  </a:lnTo>
                  <a:lnTo>
                    <a:pt x="409" y="1815"/>
                  </a:lnTo>
                  <a:lnTo>
                    <a:pt x="410" y="1815"/>
                  </a:lnTo>
                  <a:lnTo>
                    <a:pt x="412" y="1816"/>
                  </a:lnTo>
                  <a:lnTo>
                    <a:pt x="418" y="1821"/>
                  </a:lnTo>
                  <a:lnTo>
                    <a:pt x="422" y="1823"/>
                  </a:lnTo>
                  <a:lnTo>
                    <a:pt x="436" y="1810"/>
                  </a:lnTo>
                  <a:lnTo>
                    <a:pt x="442" y="1804"/>
                  </a:lnTo>
                  <a:lnTo>
                    <a:pt x="440" y="1785"/>
                  </a:lnTo>
                  <a:lnTo>
                    <a:pt x="439" y="1783"/>
                  </a:lnTo>
                  <a:lnTo>
                    <a:pt x="436" y="1780"/>
                  </a:lnTo>
                  <a:lnTo>
                    <a:pt x="435" y="1780"/>
                  </a:lnTo>
                  <a:lnTo>
                    <a:pt x="428" y="1785"/>
                  </a:lnTo>
                  <a:lnTo>
                    <a:pt x="425" y="1786"/>
                  </a:lnTo>
                  <a:lnTo>
                    <a:pt x="423" y="1787"/>
                  </a:lnTo>
                  <a:lnTo>
                    <a:pt x="421" y="1787"/>
                  </a:lnTo>
                  <a:lnTo>
                    <a:pt x="419" y="1786"/>
                  </a:lnTo>
                  <a:lnTo>
                    <a:pt x="417" y="1783"/>
                  </a:lnTo>
                  <a:lnTo>
                    <a:pt x="394" y="1750"/>
                  </a:lnTo>
                  <a:lnTo>
                    <a:pt x="394" y="1747"/>
                  </a:lnTo>
                  <a:lnTo>
                    <a:pt x="398" y="1724"/>
                  </a:lnTo>
                  <a:lnTo>
                    <a:pt x="398" y="1718"/>
                  </a:lnTo>
                  <a:lnTo>
                    <a:pt x="400" y="1717"/>
                  </a:lnTo>
                  <a:lnTo>
                    <a:pt x="404" y="1714"/>
                  </a:lnTo>
                  <a:lnTo>
                    <a:pt x="407" y="1714"/>
                  </a:lnTo>
                  <a:lnTo>
                    <a:pt x="410" y="1714"/>
                  </a:lnTo>
                  <a:lnTo>
                    <a:pt x="411" y="1714"/>
                  </a:lnTo>
                  <a:lnTo>
                    <a:pt x="413" y="1717"/>
                  </a:lnTo>
                  <a:lnTo>
                    <a:pt x="415" y="1718"/>
                  </a:lnTo>
                  <a:lnTo>
                    <a:pt x="418" y="1721"/>
                  </a:lnTo>
                  <a:lnTo>
                    <a:pt x="425" y="1727"/>
                  </a:lnTo>
                  <a:lnTo>
                    <a:pt x="428" y="1727"/>
                  </a:lnTo>
                  <a:lnTo>
                    <a:pt x="430" y="1727"/>
                  </a:lnTo>
                  <a:lnTo>
                    <a:pt x="439" y="1724"/>
                  </a:lnTo>
                  <a:lnTo>
                    <a:pt x="470" y="1713"/>
                  </a:lnTo>
                  <a:lnTo>
                    <a:pt x="478" y="1709"/>
                  </a:lnTo>
                  <a:lnTo>
                    <a:pt x="479" y="1708"/>
                  </a:lnTo>
                  <a:lnTo>
                    <a:pt x="473" y="1666"/>
                  </a:lnTo>
                  <a:lnTo>
                    <a:pt x="459" y="1641"/>
                  </a:lnTo>
                  <a:lnTo>
                    <a:pt x="459" y="1628"/>
                  </a:lnTo>
                  <a:lnTo>
                    <a:pt x="459" y="1610"/>
                  </a:lnTo>
                  <a:lnTo>
                    <a:pt x="458" y="1605"/>
                  </a:lnTo>
                  <a:lnTo>
                    <a:pt x="445" y="1574"/>
                  </a:lnTo>
                  <a:lnTo>
                    <a:pt x="424" y="1525"/>
                  </a:lnTo>
                  <a:lnTo>
                    <a:pt x="422" y="1517"/>
                  </a:lnTo>
                  <a:lnTo>
                    <a:pt x="380" y="1489"/>
                  </a:lnTo>
                  <a:lnTo>
                    <a:pt x="355" y="1468"/>
                  </a:lnTo>
                  <a:lnTo>
                    <a:pt x="345" y="1461"/>
                  </a:lnTo>
                  <a:lnTo>
                    <a:pt x="345" y="1459"/>
                  </a:lnTo>
                  <a:lnTo>
                    <a:pt x="373" y="1448"/>
                  </a:lnTo>
                  <a:lnTo>
                    <a:pt x="380" y="1445"/>
                  </a:lnTo>
                  <a:lnTo>
                    <a:pt x="382" y="1444"/>
                  </a:lnTo>
                  <a:lnTo>
                    <a:pt x="394" y="1437"/>
                  </a:lnTo>
                  <a:lnTo>
                    <a:pt x="401" y="1431"/>
                  </a:lnTo>
                  <a:lnTo>
                    <a:pt x="429" y="1403"/>
                  </a:lnTo>
                  <a:lnTo>
                    <a:pt x="434" y="1399"/>
                  </a:lnTo>
                  <a:lnTo>
                    <a:pt x="434" y="1397"/>
                  </a:lnTo>
                  <a:lnTo>
                    <a:pt x="445" y="1365"/>
                  </a:lnTo>
                  <a:lnTo>
                    <a:pt x="446" y="1361"/>
                  </a:lnTo>
                  <a:lnTo>
                    <a:pt x="447" y="1354"/>
                  </a:lnTo>
                  <a:lnTo>
                    <a:pt x="447" y="1352"/>
                  </a:lnTo>
                  <a:lnTo>
                    <a:pt x="446" y="1349"/>
                  </a:lnTo>
                  <a:lnTo>
                    <a:pt x="430" y="1291"/>
                  </a:lnTo>
                  <a:lnTo>
                    <a:pt x="380" y="1285"/>
                  </a:lnTo>
                  <a:lnTo>
                    <a:pt x="313" y="1276"/>
                  </a:lnTo>
                  <a:lnTo>
                    <a:pt x="277" y="1273"/>
                  </a:lnTo>
                  <a:lnTo>
                    <a:pt x="272" y="1271"/>
                  </a:lnTo>
                  <a:lnTo>
                    <a:pt x="271" y="1270"/>
                  </a:lnTo>
                  <a:lnTo>
                    <a:pt x="271" y="1265"/>
                  </a:lnTo>
                  <a:lnTo>
                    <a:pt x="271" y="1264"/>
                  </a:lnTo>
                  <a:lnTo>
                    <a:pt x="272" y="1263"/>
                  </a:lnTo>
                  <a:lnTo>
                    <a:pt x="303" y="1216"/>
                  </a:lnTo>
                  <a:lnTo>
                    <a:pt x="343" y="1204"/>
                  </a:lnTo>
                  <a:lnTo>
                    <a:pt x="344" y="1204"/>
                  </a:lnTo>
                  <a:lnTo>
                    <a:pt x="350" y="1204"/>
                  </a:lnTo>
                  <a:lnTo>
                    <a:pt x="398" y="1211"/>
                  </a:lnTo>
                  <a:lnTo>
                    <a:pt x="401" y="1213"/>
                  </a:lnTo>
                  <a:lnTo>
                    <a:pt x="411" y="1221"/>
                  </a:lnTo>
                  <a:lnTo>
                    <a:pt x="413" y="1223"/>
                  </a:lnTo>
                  <a:lnTo>
                    <a:pt x="422" y="1237"/>
                  </a:lnTo>
                  <a:lnTo>
                    <a:pt x="429" y="1249"/>
                  </a:lnTo>
                  <a:lnTo>
                    <a:pt x="431" y="1252"/>
                  </a:lnTo>
                  <a:lnTo>
                    <a:pt x="431" y="1259"/>
                  </a:lnTo>
                  <a:lnTo>
                    <a:pt x="433" y="1261"/>
                  </a:lnTo>
                  <a:lnTo>
                    <a:pt x="440" y="1269"/>
                  </a:lnTo>
                  <a:lnTo>
                    <a:pt x="441" y="1270"/>
                  </a:lnTo>
                  <a:lnTo>
                    <a:pt x="445" y="1271"/>
                  </a:lnTo>
                  <a:lnTo>
                    <a:pt x="448" y="1273"/>
                  </a:lnTo>
                  <a:lnTo>
                    <a:pt x="449" y="1273"/>
                  </a:lnTo>
                  <a:lnTo>
                    <a:pt x="490" y="1275"/>
                  </a:lnTo>
                  <a:lnTo>
                    <a:pt x="511" y="1268"/>
                  </a:lnTo>
                  <a:lnTo>
                    <a:pt x="520" y="1264"/>
                  </a:lnTo>
                  <a:lnTo>
                    <a:pt x="566" y="1239"/>
                  </a:lnTo>
                  <a:lnTo>
                    <a:pt x="613" y="1223"/>
                  </a:lnTo>
                  <a:lnTo>
                    <a:pt x="664" y="1205"/>
                  </a:lnTo>
                  <a:lnTo>
                    <a:pt x="664" y="1191"/>
                  </a:lnTo>
                  <a:lnTo>
                    <a:pt x="662" y="1163"/>
                  </a:lnTo>
                  <a:lnTo>
                    <a:pt x="660" y="1123"/>
                  </a:lnTo>
                  <a:lnTo>
                    <a:pt x="660" y="1109"/>
                  </a:lnTo>
                  <a:lnTo>
                    <a:pt x="657" y="1085"/>
                  </a:lnTo>
                  <a:lnTo>
                    <a:pt x="626" y="1052"/>
                  </a:lnTo>
                  <a:lnTo>
                    <a:pt x="623" y="996"/>
                  </a:lnTo>
                  <a:lnTo>
                    <a:pt x="597" y="971"/>
                  </a:lnTo>
                  <a:lnTo>
                    <a:pt x="595" y="970"/>
                  </a:lnTo>
                  <a:lnTo>
                    <a:pt x="593" y="970"/>
                  </a:lnTo>
                  <a:lnTo>
                    <a:pt x="591" y="971"/>
                  </a:lnTo>
                  <a:lnTo>
                    <a:pt x="565" y="980"/>
                  </a:lnTo>
                  <a:lnTo>
                    <a:pt x="561" y="982"/>
                  </a:lnTo>
                  <a:lnTo>
                    <a:pt x="559" y="983"/>
                  </a:lnTo>
                  <a:lnTo>
                    <a:pt x="553" y="987"/>
                  </a:lnTo>
                  <a:lnTo>
                    <a:pt x="551" y="987"/>
                  </a:lnTo>
                  <a:lnTo>
                    <a:pt x="508" y="998"/>
                  </a:lnTo>
                  <a:lnTo>
                    <a:pt x="505" y="998"/>
                  </a:lnTo>
                  <a:lnTo>
                    <a:pt x="501" y="998"/>
                  </a:lnTo>
                  <a:lnTo>
                    <a:pt x="500" y="996"/>
                  </a:lnTo>
                  <a:lnTo>
                    <a:pt x="497" y="996"/>
                  </a:lnTo>
                  <a:lnTo>
                    <a:pt x="496" y="994"/>
                  </a:lnTo>
                  <a:lnTo>
                    <a:pt x="489" y="976"/>
                  </a:lnTo>
                  <a:lnTo>
                    <a:pt x="487" y="970"/>
                  </a:lnTo>
                  <a:lnTo>
                    <a:pt x="484" y="963"/>
                  </a:lnTo>
                  <a:lnTo>
                    <a:pt x="478" y="950"/>
                  </a:lnTo>
                  <a:lnTo>
                    <a:pt x="476" y="945"/>
                  </a:lnTo>
                  <a:lnTo>
                    <a:pt x="475" y="942"/>
                  </a:lnTo>
                  <a:lnTo>
                    <a:pt x="472" y="938"/>
                  </a:lnTo>
                  <a:lnTo>
                    <a:pt x="470" y="935"/>
                  </a:lnTo>
                  <a:lnTo>
                    <a:pt x="467" y="933"/>
                  </a:lnTo>
                  <a:lnTo>
                    <a:pt x="463" y="929"/>
                  </a:lnTo>
                  <a:lnTo>
                    <a:pt x="454" y="922"/>
                  </a:lnTo>
                  <a:lnTo>
                    <a:pt x="448" y="917"/>
                  </a:lnTo>
                  <a:lnTo>
                    <a:pt x="446" y="914"/>
                  </a:lnTo>
                  <a:lnTo>
                    <a:pt x="443" y="910"/>
                  </a:lnTo>
                  <a:lnTo>
                    <a:pt x="442" y="908"/>
                  </a:lnTo>
                  <a:lnTo>
                    <a:pt x="442" y="902"/>
                  </a:lnTo>
                  <a:lnTo>
                    <a:pt x="441" y="890"/>
                  </a:lnTo>
                  <a:lnTo>
                    <a:pt x="440" y="886"/>
                  </a:lnTo>
                  <a:lnTo>
                    <a:pt x="439" y="881"/>
                  </a:lnTo>
                  <a:lnTo>
                    <a:pt x="401" y="836"/>
                  </a:lnTo>
                  <a:lnTo>
                    <a:pt x="397" y="830"/>
                  </a:lnTo>
                  <a:lnTo>
                    <a:pt x="374" y="806"/>
                  </a:lnTo>
                  <a:lnTo>
                    <a:pt x="373" y="804"/>
                  </a:lnTo>
                  <a:lnTo>
                    <a:pt x="368" y="803"/>
                  </a:lnTo>
                  <a:lnTo>
                    <a:pt x="363" y="801"/>
                  </a:lnTo>
                  <a:lnTo>
                    <a:pt x="349" y="800"/>
                  </a:lnTo>
                  <a:lnTo>
                    <a:pt x="345" y="798"/>
                  </a:lnTo>
                  <a:lnTo>
                    <a:pt x="332" y="798"/>
                  </a:lnTo>
                  <a:lnTo>
                    <a:pt x="326" y="798"/>
                  </a:lnTo>
                  <a:lnTo>
                    <a:pt x="304" y="789"/>
                  </a:lnTo>
                  <a:lnTo>
                    <a:pt x="293" y="759"/>
                  </a:lnTo>
                  <a:lnTo>
                    <a:pt x="283" y="731"/>
                  </a:lnTo>
                  <a:lnTo>
                    <a:pt x="260" y="714"/>
                  </a:lnTo>
                  <a:lnTo>
                    <a:pt x="237" y="646"/>
                  </a:lnTo>
                  <a:lnTo>
                    <a:pt x="230" y="628"/>
                  </a:lnTo>
                  <a:lnTo>
                    <a:pt x="219" y="627"/>
                  </a:lnTo>
                  <a:lnTo>
                    <a:pt x="4" y="398"/>
                  </a:lnTo>
                  <a:lnTo>
                    <a:pt x="0" y="398"/>
                  </a:lnTo>
                  <a:lnTo>
                    <a:pt x="2" y="209"/>
                  </a:lnTo>
                  <a:lnTo>
                    <a:pt x="2" y="182"/>
                  </a:lnTo>
                  <a:lnTo>
                    <a:pt x="2" y="69"/>
                  </a:lnTo>
                  <a:lnTo>
                    <a:pt x="2" y="41"/>
                  </a:lnTo>
                  <a:lnTo>
                    <a:pt x="2" y="0"/>
                  </a:lnTo>
                  <a:lnTo>
                    <a:pt x="57" y="0"/>
                  </a:lnTo>
                  <a:lnTo>
                    <a:pt x="76" y="3"/>
                  </a:lnTo>
                  <a:lnTo>
                    <a:pt x="130" y="3"/>
                  </a:lnTo>
                  <a:lnTo>
                    <a:pt x="200" y="0"/>
                  </a:lnTo>
                  <a:lnTo>
                    <a:pt x="206" y="5"/>
                  </a:lnTo>
                  <a:lnTo>
                    <a:pt x="221" y="5"/>
                  </a:lnTo>
                  <a:lnTo>
                    <a:pt x="279" y="5"/>
                  </a:lnTo>
                  <a:lnTo>
                    <a:pt x="329" y="24"/>
                  </a:lnTo>
                  <a:lnTo>
                    <a:pt x="347" y="38"/>
                  </a:lnTo>
                  <a:lnTo>
                    <a:pt x="350" y="40"/>
                  </a:lnTo>
                  <a:lnTo>
                    <a:pt x="359" y="53"/>
                  </a:lnTo>
                  <a:lnTo>
                    <a:pt x="409" y="84"/>
                  </a:lnTo>
                  <a:lnTo>
                    <a:pt x="645" y="237"/>
                  </a:lnTo>
                  <a:lnTo>
                    <a:pt x="656" y="248"/>
                  </a:lnTo>
                  <a:lnTo>
                    <a:pt x="664" y="262"/>
                  </a:lnTo>
                  <a:lnTo>
                    <a:pt x="685" y="275"/>
                  </a:lnTo>
                  <a:lnTo>
                    <a:pt x="752" y="276"/>
                  </a:lnTo>
                  <a:lnTo>
                    <a:pt x="793" y="280"/>
                  </a:lnTo>
                  <a:lnTo>
                    <a:pt x="816" y="270"/>
                  </a:lnTo>
                  <a:lnTo>
                    <a:pt x="850" y="279"/>
                  </a:lnTo>
                  <a:lnTo>
                    <a:pt x="885" y="291"/>
                  </a:lnTo>
                  <a:lnTo>
                    <a:pt x="912" y="298"/>
                  </a:lnTo>
                  <a:lnTo>
                    <a:pt x="946" y="308"/>
                  </a:lnTo>
                  <a:lnTo>
                    <a:pt x="961" y="306"/>
                  </a:lnTo>
                  <a:lnTo>
                    <a:pt x="990" y="303"/>
                  </a:lnTo>
                  <a:lnTo>
                    <a:pt x="1003" y="302"/>
                  </a:lnTo>
                  <a:lnTo>
                    <a:pt x="1017" y="309"/>
                  </a:lnTo>
                  <a:lnTo>
                    <a:pt x="1040" y="320"/>
                  </a:lnTo>
                  <a:lnTo>
                    <a:pt x="1057" y="322"/>
                  </a:lnTo>
                  <a:lnTo>
                    <a:pt x="1071" y="321"/>
                  </a:lnTo>
                  <a:lnTo>
                    <a:pt x="1072" y="321"/>
                  </a:lnTo>
                  <a:lnTo>
                    <a:pt x="1072" y="336"/>
                  </a:lnTo>
                  <a:lnTo>
                    <a:pt x="1076" y="389"/>
                  </a:lnTo>
                  <a:lnTo>
                    <a:pt x="1082" y="400"/>
                  </a:lnTo>
                  <a:lnTo>
                    <a:pt x="1083" y="458"/>
                  </a:lnTo>
                  <a:lnTo>
                    <a:pt x="1083" y="460"/>
                  </a:lnTo>
                  <a:lnTo>
                    <a:pt x="1081" y="464"/>
                  </a:lnTo>
                  <a:lnTo>
                    <a:pt x="1068" y="477"/>
                  </a:lnTo>
                  <a:lnTo>
                    <a:pt x="1065" y="479"/>
                  </a:lnTo>
                  <a:lnTo>
                    <a:pt x="1063" y="480"/>
                  </a:lnTo>
                  <a:lnTo>
                    <a:pt x="1059" y="482"/>
                  </a:lnTo>
                  <a:lnTo>
                    <a:pt x="1054" y="483"/>
                  </a:lnTo>
                  <a:lnTo>
                    <a:pt x="1051" y="484"/>
                  </a:lnTo>
                  <a:lnTo>
                    <a:pt x="1042" y="488"/>
                  </a:lnTo>
                  <a:lnTo>
                    <a:pt x="1016" y="502"/>
                  </a:lnTo>
                  <a:lnTo>
                    <a:pt x="1014" y="503"/>
                  </a:lnTo>
                  <a:lnTo>
                    <a:pt x="1011" y="506"/>
                  </a:lnTo>
                  <a:lnTo>
                    <a:pt x="1000" y="526"/>
                  </a:lnTo>
                  <a:lnTo>
                    <a:pt x="985" y="566"/>
                  </a:lnTo>
                  <a:lnTo>
                    <a:pt x="967" y="616"/>
                  </a:lnTo>
                  <a:lnTo>
                    <a:pt x="966" y="621"/>
                  </a:lnTo>
                  <a:lnTo>
                    <a:pt x="963" y="626"/>
                  </a:lnTo>
                  <a:lnTo>
                    <a:pt x="940" y="633"/>
                  </a:lnTo>
                  <a:lnTo>
                    <a:pt x="936" y="634"/>
                  </a:lnTo>
                  <a:lnTo>
                    <a:pt x="934" y="635"/>
                  </a:lnTo>
                  <a:lnTo>
                    <a:pt x="934" y="640"/>
                  </a:lnTo>
                  <a:lnTo>
                    <a:pt x="934" y="640"/>
                  </a:lnTo>
                  <a:lnTo>
                    <a:pt x="938" y="648"/>
                  </a:lnTo>
                  <a:lnTo>
                    <a:pt x="956" y="734"/>
                  </a:lnTo>
                  <a:lnTo>
                    <a:pt x="955" y="752"/>
                  </a:lnTo>
                  <a:lnTo>
                    <a:pt x="955" y="756"/>
                  </a:lnTo>
                  <a:lnTo>
                    <a:pt x="955" y="761"/>
                  </a:lnTo>
                  <a:lnTo>
                    <a:pt x="981" y="812"/>
                  </a:lnTo>
                  <a:lnTo>
                    <a:pt x="984" y="815"/>
                  </a:lnTo>
                  <a:lnTo>
                    <a:pt x="991" y="826"/>
                  </a:lnTo>
                  <a:lnTo>
                    <a:pt x="993" y="831"/>
                  </a:lnTo>
                  <a:lnTo>
                    <a:pt x="997" y="836"/>
                  </a:lnTo>
                  <a:lnTo>
                    <a:pt x="999" y="838"/>
                  </a:lnTo>
                  <a:lnTo>
                    <a:pt x="1003" y="840"/>
                  </a:lnTo>
                  <a:lnTo>
                    <a:pt x="1010" y="845"/>
                  </a:lnTo>
                  <a:lnTo>
                    <a:pt x="1016" y="850"/>
                  </a:lnTo>
                  <a:lnTo>
                    <a:pt x="1029" y="872"/>
                  </a:lnTo>
                  <a:lnTo>
                    <a:pt x="1033" y="878"/>
                  </a:lnTo>
                  <a:lnTo>
                    <a:pt x="1034" y="882"/>
                  </a:lnTo>
                  <a:lnTo>
                    <a:pt x="1035" y="888"/>
                  </a:lnTo>
                  <a:lnTo>
                    <a:pt x="1035" y="892"/>
                  </a:lnTo>
                  <a:lnTo>
                    <a:pt x="1038" y="897"/>
                  </a:lnTo>
                  <a:lnTo>
                    <a:pt x="1042" y="902"/>
                  </a:lnTo>
                  <a:lnTo>
                    <a:pt x="1046" y="903"/>
                  </a:lnTo>
                  <a:lnTo>
                    <a:pt x="1068" y="916"/>
                  </a:lnTo>
                  <a:lnTo>
                    <a:pt x="1083" y="926"/>
                  </a:lnTo>
                  <a:lnTo>
                    <a:pt x="1092" y="932"/>
                  </a:lnTo>
                  <a:lnTo>
                    <a:pt x="1125" y="962"/>
                  </a:lnTo>
                  <a:lnTo>
                    <a:pt x="1107" y="968"/>
                  </a:lnTo>
                  <a:lnTo>
                    <a:pt x="1080" y="978"/>
                  </a:lnTo>
                  <a:lnTo>
                    <a:pt x="1064" y="986"/>
                  </a:lnTo>
                  <a:lnTo>
                    <a:pt x="1081" y="1030"/>
                  </a:lnTo>
                  <a:lnTo>
                    <a:pt x="1098" y="1075"/>
                  </a:lnTo>
                  <a:lnTo>
                    <a:pt x="1106" y="1097"/>
                  </a:lnTo>
                  <a:lnTo>
                    <a:pt x="1118" y="1131"/>
                  </a:lnTo>
                  <a:lnTo>
                    <a:pt x="1124" y="1142"/>
                  </a:lnTo>
                  <a:lnTo>
                    <a:pt x="1096" y="1151"/>
                  </a:lnTo>
                  <a:lnTo>
                    <a:pt x="1083" y="1156"/>
                  </a:lnTo>
                  <a:lnTo>
                    <a:pt x="1076" y="1160"/>
                  </a:lnTo>
                  <a:lnTo>
                    <a:pt x="1044" y="1199"/>
                  </a:lnTo>
                  <a:lnTo>
                    <a:pt x="1034" y="1213"/>
                  </a:lnTo>
                  <a:lnTo>
                    <a:pt x="1030" y="1220"/>
                  </a:lnTo>
                  <a:lnTo>
                    <a:pt x="1029" y="1226"/>
                  </a:lnTo>
                  <a:lnTo>
                    <a:pt x="1028" y="1231"/>
                  </a:lnTo>
                  <a:lnTo>
                    <a:pt x="1015" y="1235"/>
                  </a:lnTo>
                  <a:lnTo>
                    <a:pt x="916" y="1273"/>
                  </a:lnTo>
                  <a:lnTo>
                    <a:pt x="914" y="1274"/>
                  </a:lnTo>
                  <a:lnTo>
                    <a:pt x="891" y="1297"/>
                  </a:lnTo>
                  <a:lnTo>
                    <a:pt x="873" y="1316"/>
                  </a:lnTo>
                  <a:lnTo>
                    <a:pt x="890" y="1388"/>
                  </a:lnTo>
                  <a:lnTo>
                    <a:pt x="892" y="1403"/>
                  </a:lnTo>
                  <a:lnTo>
                    <a:pt x="892" y="1406"/>
                  </a:lnTo>
                  <a:lnTo>
                    <a:pt x="892" y="1407"/>
                  </a:lnTo>
                  <a:lnTo>
                    <a:pt x="891" y="1411"/>
                  </a:lnTo>
                  <a:lnTo>
                    <a:pt x="888" y="1417"/>
                  </a:lnTo>
                  <a:lnTo>
                    <a:pt x="888" y="1418"/>
                  </a:lnTo>
                  <a:lnTo>
                    <a:pt x="891" y="1475"/>
                  </a:lnTo>
                  <a:lnTo>
                    <a:pt x="891" y="1484"/>
                  </a:lnTo>
                  <a:lnTo>
                    <a:pt x="892" y="1486"/>
                  </a:lnTo>
                  <a:lnTo>
                    <a:pt x="861" y="1479"/>
                  </a:lnTo>
                  <a:lnTo>
                    <a:pt x="831" y="1472"/>
                  </a:lnTo>
                  <a:lnTo>
                    <a:pt x="829" y="1472"/>
                  </a:lnTo>
                  <a:lnTo>
                    <a:pt x="781" y="1487"/>
                  </a:lnTo>
                  <a:lnTo>
                    <a:pt x="788" y="1502"/>
                  </a:lnTo>
                  <a:lnTo>
                    <a:pt x="854" y="1612"/>
                  </a:lnTo>
                  <a:lnTo>
                    <a:pt x="861" y="1625"/>
                  </a:lnTo>
                  <a:lnTo>
                    <a:pt x="874" y="1648"/>
                  </a:lnTo>
                  <a:lnTo>
                    <a:pt x="885" y="1666"/>
                  </a:lnTo>
                  <a:lnTo>
                    <a:pt x="922" y="1727"/>
                  </a:lnTo>
                  <a:lnTo>
                    <a:pt x="974" y="1840"/>
                  </a:lnTo>
                  <a:lnTo>
                    <a:pt x="974" y="1850"/>
                  </a:lnTo>
                  <a:lnTo>
                    <a:pt x="974" y="2020"/>
                  </a:lnTo>
                  <a:lnTo>
                    <a:pt x="974" y="2025"/>
                  </a:lnTo>
                  <a:lnTo>
                    <a:pt x="966" y="2032"/>
                  </a:lnTo>
                  <a:lnTo>
                    <a:pt x="960" y="2037"/>
                  </a:lnTo>
                  <a:lnTo>
                    <a:pt x="962" y="2050"/>
                  </a:lnTo>
                  <a:lnTo>
                    <a:pt x="964" y="2059"/>
                  </a:lnTo>
                  <a:lnTo>
                    <a:pt x="967" y="2072"/>
                  </a:lnTo>
                  <a:lnTo>
                    <a:pt x="973" y="2104"/>
                  </a:lnTo>
                  <a:lnTo>
                    <a:pt x="937" y="2176"/>
                  </a:lnTo>
                  <a:lnTo>
                    <a:pt x="908" y="2234"/>
                  </a:lnTo>
                  <a:lnTo>
                    <a:pt x="882" y="2254"/>
                  </a:lnTo>
                  <a:lnTo>
                    <a:pt x="874" y="2258"/>
                  </a:lnTo>
                  <a:lnTo>
                    <a:pt x="872" y="2259"/>
                  </a:lnTo>
                  <a:lnTo>
                    <a:pt x="866" y="2259"/>
                  </a:lnTo>
                  <a:lnTo>
                    <a:pt x="859" y="2258"/>
                  </a:lnTo>
                  <a:lnTo>
                    <a:pt x="852" y="2257"/>
                  </a:lnTo>
                  <a:lnTo>
                    <a:pt x="858" y="2266"/>
                  </a:lnTo>
                  <a:lnTo>
                    <a:pt x="866" y="2280"/>
                  </a:lnTo>
                  <a:lnTo>
                    <a:pt x="927" y="2367"/>
                  </a:lnTo>
                  <a:lnTo>
                    <a:pt x="990" y="2460"/>
                  </a:lnTo>
                  <a:lnTo>
                    <a:pt x="968" y="2463"/>
                  </a:lnTo>
                  <a:lnTo>
                    <a:pt x="908" y="2467"/>
                  </a:lnTo>
                  <a:lnTo>
                    <a:pt x="880" y="2461"/>
                  </a:lnTo>
                  <a:lnTo>
                    <a:pt x="838" y="2448"/>
                  </a:lnTo>
                  <a:lnTo>
                    <a:pt x="828" y="2443"/>
                  </a:lnTo>
                  <a:lnTo>
                    <a:pt x="823" y="2440"/>
                  </a:lnTo>
                  <a:lnTo>
                    <a:pt x="814" y="2438"/>
                  </a:lnTo>
                  <a:lnTo>
                    <a:pt x="799" y="2443"/>
                  </a:lnTo>
                  <a:lnTo>
                    <a:pt x="795" y="2445"/>
                  </a:lnTo>
                  <a:lnTo>
                    <a:pt x="765" y="2430"/>
                  </a:lnTo>
                  <a:lnTo>
                    <a:pt x="764" y="2428"/>
                  </a:lnTo>
                  <a:lnTo>
                    <a:pt x="760" y="2426"/>
                  </a:lnTo>
                  <a:lnTo>
                    <a:pt x="759" y="2424"/>
                  </a:lnTo>
                  <a:lnTo>
                    <a:pt x="758" y="2419"/>
                  </a:lnTo>
                  <a:lnTo>
                    <a:pt x="751" y="2406"/>
                  </a:lnTo>
                  <a:lnTo>
                    <a:pt x="739" y="2386"/>
                  </a:lnTo>
                  <a:lnTo>
                    <a:pt x="736" y="2382"/>
                  </a:lnTo>
                  <a:lnTo>
                    <a:pt x="732" y="2378"/>
                  </a:lnTo>
                  <a:lnTo>
                    <a:pt x="730" y="2377"/>
                  </a:lnTo>
                  <a:lnTo>
                    <a:pt x="702" y="2361"/>
                  </a:lnTo>
                  <a:lnTo>
                    <a:pt x="684" y="2356"/>
                  </a:lnTo>
                  <a:lnTo>
                    <a:pt x="627" y="2384"/>
                  </a:lnTo>
                  <a:lnTo>
                    <a:pt x="619" y="2380"/>
                  </a:lnTo>
                  <a:lnTo>
                    <a:pt x="617" y="2373"/>
                  </a:lnTo>
                  <a:lnTo>
                    <a:pt x="616" y="2370"/>
                  </a:lnTo>
                  <a:lnTo>
                    <a:pt x="615" y="2366"/>
                  </a:lnTo>
                  <a:lnTo>
                    <a:pt x="615" y="2362"/>
                  </a:lnTo>
                  <a:lnTo>
                    <a:pt x="611" y="2356"/>
                  </a:lnTo>
                  <a:lnTo>
                    <a:pt x="609" y="2352"/>
                  </a:lnTo>
                  <a:lnTo>
                    <a:pt x="607" y="2348"/>
                  </a:lnTo>
                  <a:lnTo>
                    <a:pt x="599" y="2341"/>
                  </a:lnTo>
                  <a:lnTo>
                    <a:pt x="512" y="2241"/>
                  </a:lnTo>
                  <a:lnTo>
                    <a:pt x="511" y="2239"/>
                  </a:lnTo>
                  <a:lnTo>
                    <a:pt x="511" y="2236"/>
                  </a:lnTo>
                  <a:lnTo>
                    <a:pt x="511" y="2234"/>
                  </a:lnTo>
                  <a:lnTo>
                    <a:pt x="537" y="2199"/>
                  </a:lnTo>
                  <a:lnTo>
                    <a:pt x="533" y="2176"/>
                  </a:lnTo>
                  <a:lnTo>
                    <a:pt x="495" y="2160"/>
                  </a:lnTo>
                  <a:lnTo>
                    <a:pt x="407" y="2115"/>
                  </a:lnTo>
                  <a:lnTo>
                    <a:pt x="380" y="2098"/>
                  </a:lnTo>
                  <a:lnTo>
                    <a:pt x="375" y="2096"/>
                  </a:lnTo>
                  <a:lnTo>
                    <a:pt x="370" y="2090"/>
                  </a:lnTo>
                  <a:lnTo>
                    <a:pt x="364" y="2068"/>
                  </a:lnTo>
                  <a:lnTo>
                    <a:pt x="365" y="2061"/>
                  </a:lnTo>
                  <a:lnTo>
                    <a:pt x="358" y="2036"/>
                  </a:lnTo>
                  <a:lnTo>
                    <a:pt x="357" y="2035"/>
                  </a:lnTo>
                  <a:lnTo>
                    <a:pt x="334" y="2008"/>
                  </a:lnTo>
                  <a:lnTo>
                    <a:pt x="321" y="1990"/>
                  </a:lnTo>
                  <a:lnTo>
                    <a:pt x="304" y="1960"/>
                  </a:lnTo>
                  <a:lnTo>
                    <a:pt x="292" y="1939"/>
                  </a:lnTo>
                  <a:lnTo>
                    <a:pt x="290" y="1941"/>
                  </a:lnTo>
                  <a:lnTo>
                    <a:pt x="279" y="1946"/>
                  </a:lnTo>
                  <a:lnTo>
                    <a:pt x="275" y="1947"/>
                  </a:lnTo>
                  <a:lnTo>
                    <a:pt x="273" y="1946"/>
                  </a:lnTo>
                  <a:lnTo>
                    <a:pt x="271" y="1945"/>
                  </a:lnTo>
                  <a:lnTo>
                    <a:pt x="269" y="1943"/>
                  </a:lnTo>
                  <a:lnTo>
                    <a:pt x="269" y="1941"/>
                  </a:lnTo>
                  <a:lnTo>
                    <a:pt x="273" y="1930"/>
                  </a:lnTo>
                  <a:lnTo>
                    <a:pt x="273" y="1930"/>
                  </a:ln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 w="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80" name="Freeform 8"/>
            <p:cNvSpPr>
              <a:spLocks/>
            </p:cNvSpPr>
            <p:nvPr/>
          </p:nvSpPr>
          <p:spPr bwMode="auto">
            <a:xfrm>
              <a:off x="1758" y="2430"/>
              <a:ext cx="150" cy="83"/>
            </a:xfrm>
            <a:custGeom>
              <a:avLst/>
              <a:gdLst/>
              <a:ahLst/>
              <a:cxnLst>
                <a:cxn ang="0">
                  <a:pos x="64" y="80"/>
                </a:cxn>
                <a:cxn ang="0">
                  <a:pos x="47" y="71"/>
                </a:cxn>
                <a:cxn ang="0">
                  <a:pos x="15" y="51"/>
                </a:cxn>
                <a:cxn ang="0">
                  <a:pos x="0" y="42"/>
                </a:cxn>
                <a:cxn ang="0">
                  <a:pos x="6" y="36"/>
                </a:cxn>
                <a:cxn ang="0">
                  <a:pos x="34" y="5"/>
                </a:cxn>
                <a:cxn ang="0">
                  <a:pos x="40" y="0"/>
                </a:cxn>
                <a:cxn ang="0">
                  <a:pos x="44" y="0"/>
                </a:cxn>
                <a:cxn ang="0">
                  <a:pos x="75" y="2"/>
                </a:cxn>
                <a:cxn ang="0">
                  <a:pos x="140" y="8"/>
                </a:cxn>
                <a:cxn ang="0">
                  <a:pos x="150" y="21"/>
                </a:cxn>
                <a:cxn ang="0">
                  <a:pos x="141" y="32"/>
                </a:cxn>
                <a:cxn ang="0">
                  <a:pos x="129" y="44"/>
                </a:cxn>
                <a:cxn ang="0">
                  <a:pos x="122" y="43"/>
                </a:cxn>
                <a:cxn ang="0">
                  <a:pos x="114" y="42"/>
                </a:cxn>
                <a:cxn ang="0">
                  <a:pos x="107" y="41"/>
                </a:cxn>
                <a:cxn ang="0">
                  <a:pos x="99" y="38"/>
                </a:cxn>
                <a:cxn ang="0">
                  <a:pos x="96" y="39"/>
                </a:cxn>
                <a:cxn ang="0">
                  <a:pos x="95" y="39"/>
                </a:cxn>
                <a:cxn ang="0">
                  <a:pos x="81" y="59"/>
                </a:cxn>
                <a:cxn ang="0">
                  <a:pos x="83" y="72"/>
                </a:cxn>
                <a:cxn ang="0">
                  <a:pos x="83" y="73"/>
                </a:cxn>
                <a:cxn ang="0">
                  <a:pos x="75" y="81"/>
                </a:cxn>
                <a:cxn ang="0">
                  <a:pos x="71" y="83"/>
                </a:cxn>
                <a:cxn ang="0">
                  <a:pos x="66" y="81"/>
                </a:cxn>
                <a:cxn ang="0">
                  <a:pos x="64" y="80"/>
                </a:cxn>
              </a:cxnLst>
              <a:rect l="0" t="0" r="r" b="b"/>
              <a:pathLst>
                <a:path w="150" h="83">
                  <a:moveTo>
                    <a:pt x="64" y="80"/>
                  </a:moveTo>
                  <a:lnTo>
                    <a:pt x="47" y="71"/>
                  </a:lnTo>
                  <a:lnTo>
                    <a:pt x="15" y="51"/>
                  </a:lnTo>
                  <a:lnTo>
                    <a:pt x="0" y="42"/>
                  </a:lnTo>
                  <a:lnTo>
                    <a:pt x="6" y="36"/>
                  </a:lnTo>
                  <a:lnTo>
                    <a:pt x="34" y="5"/>
                  </a:lnTo>
                  <a:lnTo>
                    <a:pt x="40" y="0"/>
                  </a:lnTo>
                  <a:lnTo>
                    <a:pt x="44" y="0"/>
                  </a:lnTo>
                  <a:lnTo>
                    <a:pt x="75" y="2"/>
                  </a:lnTo>
                  <a:lnTo>
                    <a:pt x="140" y="8"/>
                  </a:lnTo>
                  <a:lnTo>
                    <a:pt x="150" y="21"/>
                  </a:lnTo>
                  <a:lnTo>
                    <a:pt x="141" y="32"/>
                  </a:lnTo>
                  <a:lnTo>
                    <a:pt x="129" y="44"/>
                  </a:lnTo>
                  <a:lnTo>
                    <a:pt x="122" y="43"/>
                  </a:lnTo>
                  <a:lnTo>
                    <a:pt x="114" y="42"/>
                  </a:lnTo>
                  <a:lnTo>
                    <a:pt x="107" y="41"/>
                  </a:lnTo>
                  <a:lnTo>
                    <a:pt x="99" y="38"/>
                  </a:lnTo>
                  <a:lnTo>
                    <a:pt x="96" y="39"/>
                  </a:lnTo>
                  <a:lnTo>
                    <a:pt x="95" y="39"/>
                  </a:lnTo>
                  <a:lnTo>
                    <a:pt x="81" y="59"/>
                  </a:lnTo>
                  <a:lnTo>
                    <a:pt x="83" y="72"/>
                  </a:lnTo>
                  <a:lnTo>
                    <a:pt x="83" y="73"/>
                  </a:lnTo>
                  <a:lnTo>
                    <a:pt x="75" y="81"/>
                  </a:lnTo>
                  <a:lnTo>
                    <a:pt x="71" y="83"/>
                  </a:lnTo>
                  <a:lnTo>
                    <a:pt x="66" y="81"/>
                  </a:lnTo>
                  <a:lnTo>
                    <a:pt x="64" y="8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81" name="Freeform 9"/>
            <p:cNvSpPr>
              <a:spLocks/>
            </p:cNvSpPr>
            <p:nvPr/>
          </p:nvSpPr>
          <p:spPr bwMode="auto">
            <a:xfrm>
              <a:off x="2397" y="654"/>
              <a:ext cx="1058" cy="2091"/>
            </a:xfrm>
            <a:custGeom>
              <a:avLst/>
              <a:gdLst/>
              <a:ahLst/>
              <a:cxnLst>
                <a:cxn ang="0">
                  <a:pos x="210" y="259"/>
                </a:cxn>
                <a:cxn ang="0">
                  <a:pos x="210" y="270"/>
                </a:cxn>
                <a:cxn ang="0">
                  <a:pos x="267" y="277"/>
                </a:cxn>
                <a:cxn ang="0">
                  <a:pos x="274" y="291"/>
                </a:cxn>
                <a:cxn ang="0">
                  <a:pos x="387" y="138"/>
                </a:cxn>
                <a:cxn ang="0">
                  <a:pos x="562" y="54"/>
                </a:cxn>
                <a:cxn ang="0">
                  <a:pos x="719" y="24"/>
                </a:cxn>
                <a:cxn ang="0">
                  <a:pos x="778" y="78"/>
                </a:cxn>
                <a:cxn ang="0">
                  <a:pos x="796" y="101"/>
                </a:cxn>
                <a:cxn ang="0">
                  <a:pos x="813" y="113"/>
                </a:cxn>
                <a:cxn ang="0">
                  <a:pos x="914" y="112"/>
                </a:cxn>
                <a:cxn ang="0">
                  <a:pos x="922" y="107"/>
                </a:cxn>
                <a:cxn ang="0">
                  <a:pos x="962" y="99"/>
                </a:cxn>
                <a:cxn ang="0">
                  <a:pos x="1018" y="102"/>
                </a:cxn>
                <a:cxn ang="0">
                  <a:pos x="1036" y="112"/>
                </a:cxn>
                <a:cxn ang="0">
                  <a:pos x="1055" y="103"/>
                </a:cxn>
                <a:cxn ang="0">
                  <a:pos x="870" y="369"/>
                </a:cxn>
                <a:cxn ang="0">
                  <a:pos x="756" y="517"/>
                </a:cxn>
                <a:cxn ang="0">
                  <a:pos x="760" y="1697"/>
                </a:cxn>
                <a:cxn ang="0">
                  <a:pos x="944" y="1962"/>
                </a:cxn>
                <a:cxn ang="0">
                  <a:pos x="880" y="1967"/>
                </a:cxn>
                <a:cxn ang="0">
                  <a:pos x="690" y="2005"/>
                </a:cxn>
                <a:cxn ang="0">
                  <a:pos x="500" y="2091"/>
                </a:cxn>
                <a:cxn ang="0">
                  <a:pos x="485" y="1983"/>
                </a:cxn>
                <a:cxn ang="0">
                  <a:pos x="488" y="1952"/>
                </a:cxn>
                <a:cxn ang="0">
                  <a:pos x="436" y="1802"/>
                </a:cxn>
                <a:cxn ang="0">
                  <a:pos x="424" y="1784"/>
                </a:cxn>
                <a:cxn ang="0">
                  <a:pos x="371" y="1606"/>
                </a:cxn>
                <a:cxn ang="0">
                  <a:pos x="353" y="1593"/>
                </a:cxn>
                <a:cxn ang="0">
                  <a:pos x="315" y="1577"/>
                </a:cxn>
                <a:cxn ang="0">
                  <a:pos x="291" y="1505"/>
                </a:cxn>
                <a:cxn ang="0">
                  <a:pos x="207" y="1449"/>
                </a:cxn>
                <a:cxn ang="0">
                  <a:pos x="148" y="1432"/>
                </a:cxn>
                <a:cxn ang="0">
                  <a:pos x="127" y="1421"/>
                </a:cxn>
                <a:cxn ang="0">
                  <a:pos x="97" y="1421"/>
                </a:cxn>
                <a:cxn ang="0">
                  <a:pos x="47" y="1433"/>
                </a:cxn>
                <a:cxn ang="0">
                  <a:pos x="15" y="1365"/>
                </a:cxn>
                <a:cxn ang="0">
                  <a:pos x="19" y="1353"/>
                </a:cxn>
                <a:cxn ang="0">
                  <a:pos x="18" y="1244"/>
                </a:cxn>
                <a:cxn ang="0">
                  <a:pos x="155" y="1178"/>
                </a:cxn>
                <a:cxn ang="0">
                  <a:pos x="171" y="1146"/>
                </a:cxn>
                <a:cxn ang="0">
                  <a:pos x="251" y="1089"/>
                </a:cxn>
                <a:cxn ang="0">
                  <a:pos x="208" y="977"/>
                </a:cxn>
                <a:cxn ang="0">
                  <a:pos x="252" y="909"/>
                </a:cxn>
                <a:cxn ang="0">
                  <a:pos x="173" y="850"/>
                </a:cxn>
                <a:cxn ang="0">
                  <a:pos x="162" y="835"/>
                </a:cxn>
                <a:cxn ang="0">
                  <a:pos x="143" y="797"/>
                </a:cxn>
                <a:cxn ang="0">
                  <a:pos x="124" y="783"/>
                </a:cxn>
                <a:cxn ang="0">
                  <a:pos x="108" y="759"/>
                </a:cxn>
                <a:cxn ang="0">
                  <a:pos x="83" y="681"/>
                </a:cxn>
                <a:cxn ang="0">
                  <a:pos x="61" y="582"/>
                </a:cxn>
                <a:cxn ang="0">
                  <a:pos x="93" y="568"/>
                </a:cxn>
                <a:cxn ang="0">
                  <a:pos x="138" y="453"/>
                </a:cxn>
                <a:cxn ang="0">
                  <a:pos x="178" y="431"/>
                </a:cxn>
                <a:cxn ang="0">
                  <a:pos x="192" y="426"/>
                </a:cxn>
                <a:cxn ang="0">
                  <a:pos x="210" y="405"/>
                </a:cxn>
                <a:cxn ang="0">
                  <a:pos x="199" y="268"/>
                </a:cxn>
              </a:cxnLst>
              <a:rect l="0" t="0" r="r" b="b"/>
              <a:pathLst>
                <a:path w="1058" h="2091">
                  <a:moveTo>
                    <a:pt x="199" y="268"/>
                  </a:moveTo>
                  <a:lnTo>
                    <a:pt x="207" y="259"/>
                  </a:lnTo>
                  <a:lnTo>
                    <a:pt x="208" y="259"/>
                  </a:lnTo>
                  <a:lnTo>
                    <a:pt x="210" y="259"/>
                  </a:lnTo>
                  <a:lnTo>
                    <a:pt x="211" y="259"/>
                  </a:lnTo>
                  <a:lnTo>
                    <a:pt x="213" y="259"/>
                  </a:lnTo>
                  <a:lnTo>
                    <a:pt x="214" y="262"/>
                  </a:lnTo>
                  <a:lnTo>
                    <a:pt x="210" y="270"/>
                  </a:lnTo>
                  <a:lnTo>
                    <a:pt x="240" y="273"/>
                  </a:lnTo>
                  <a:lnTo>
                    <a:pt x="250" y="271"/>
                  </a:lnTo>
                  <a:lnTo>
                    <a:pt x="265" y="274"/>
                  </a:lnTo>
                  <a:lnTo>
                    <a:pt x="267" y="277"/>
                  </a:lnTo>
                  <a:lnTo>
                    <a:pt x="265" y="283"/>
                  </a:lnTo>
                  <a:lnTo>
                    <a:pt x="268" y="287"/>
                  </a:lnTo>
                  <a:lnTo>
                    <a:pt x="270" y="288"/>
                  </a:lnTo>
                  <a:lnTo>
                    <a:pt x="274" y="291"/>
                  </a:lnTo>
                  <a:lnTo>
                    <a:pt x="286" y="291"/>
                  </a:lnTo>
                  <a:lnTo>
                    <a:pt x="298" y="259"/>
                  </a:lnTo>
                  <a:lnTo>
                    <a:pt x="359" y="201"/>
                  </a:lnTo>
                  <a:lnTo>
                    <a:pt x="387" y="138"/>
                  </a:lnTo>
                  <a:lnTo>
                    <a:pt x="431" y="119"/>
                  </a:lnTo>
                  <a:lnTo>
                    <a:pt x="491" y="88"/>
                  </a:lnTo>
                  <a:lnTo>
                    <a:pt x="558" y="63"/>
                  </a:lnTo>
                  <a:lnTo>
                    <a:pt x="562" y="54"/>
                  </a:lnTo>
                  <a:lnTo>
                    <a:pt x="652" y="19"/>
                  </a:lnTo>
                  <a:lnTo>
                    <a:pt x="689" y="0"/>
                  </a:lnTo>
                  <a:lnTo>
                    <a:pt x="712" y="18"/>
                  </a:lnTo>
                  <a:lnTo>
                    <a:pt x="719" y="24"/>
                  </a:lnTo>
                  <a:lnTo>
                    <a:pt x="764" y="59"/>
                  </a:lnTo>
                  <a:lnTo>
                    <a:pt x="774" y="72"/>
                  </a:lnTo>
                  <a:lnTo>
                    <a:pt x="777" y="77"/>
                  </a:lnTo>
                  <a:lnTo>
                    <a:pt x="778" y="78"/>
                  </a:lnTo>
                  <a:lnTo>
                    <a:pt x="779" y="83"/>
                  </a:lnTo>
                  <a:lnTo>
                    <a:pt x="783" y="87"/>
                  </a:lnTo>
                  <a:lnTo>
                    <a:pt x="791" y="96"/>
                  </a:lnTo>
                  <a:lnTo>
                    <a:pt x="796" y="101"/>
                  </a:lnTo>
                  <a:lnTo>
                    <a:pt x="800" y="105"/>
                  </a:lnTo>
                  <a:lnTo>
                    <a:pt x="802" y="107"/>
                  </a:lnTo>
                  <a:lnTo>
                    <a:pt x="807" y="111"/>
                  </a:lnTo>
                  <a:lnTo>
                    <a:pt x="813" y="113"/>
                  </a:lnTo>
                  <a:lnTo>
                    <a:pt x="816" y="114"/>
                  </a:lnTo>
                  <a:lnTo>
                    <a:pt x="822" y="114"/>
                  </a:lnTo>
                  <a:lnTo>
                    <a:pt x="850" y="114"/>
                  </a:lnTo>
                  <a:lnTo>
                    <a:pt x="914" y="112"/>
                  </a:lnTo>
                  <a:lnTo>
                    <a:pt x="916" y="112"/>
                  </a:lnTo>
                  <a:lnTo>
                    <a:pt x="917" y="111"/>
                  </a:lnTo>
                  <a:lnTo>
                    <a:pt x="921" y="107"/>
                  </a:lnTo>
                  <a:lnTo>
                    <a:pt x="922" y="107"/>
                  </a:lnTo>
                  <a:lnTo>
                    <a:pt x="923" y="106"/>
                  </a:lnTo>
                  <a:lnTo>
                    <a:pt x="935" y="103"/>
                  </a:lnTo>
                  <a:lnTo>
                    <a:pt x="936" y="102"/>
                  </a:lnTo>
                  <a:lnTo>
                    <a:pt x="962" y="99"/>
                  </a:lnTo>
                  <a:lnTo>
                    <a:pt x="998" y="95"/>
                  </a:lnTo>
                  <a:lnTo>
                    <a:pt x="1000" y="95"/>
                  </a:lnTo>
                  <a:lnTo>
                    <a:pt x="1016" y="100"/>
                  </a:lnTo>
                  <a:lnTo>
                    <a:pt x="1018" y="102"/>
                  </a:lnTo>
                  <a:lnTo>
                    <a:pt x="1022" y="107"/>
                  </a:lnTo>
                  <a:lnTo>
                    <a:pt x="1025" y="108"/>
                  </a:lnTo>
                  <a:lnTo>
                    <a:pt x="1034" y="112"/>
                  </a:lnTo>
                  <a:lnTo>
                    <a:pt x="1036" y="112"/>
                  </a:lnTo>
                  <a:lnTo>
                    <a:pt x="1037" y="112"/>
                  </a:lnTo>
                  <a:lnTo>
                    <a:pt x="1040" y="112"/>
                  </a:lnTo>
                  <a:lnTo>
                    <a:pt x="1052" y="106"/>
                  </a:lnTo>
                  <a:lnTo>
                    <a:pt x="1055" y="103"/>
                  </a:lnTo>
                  <a:lnTo>
                    <a:pt x="1058" y="101"/>
                  </a:lnTo>
                  <a:lnTo>
                    <a:pt x="1055" y="107"/>
                  </a:lnTo>
                  <a:lnTo>
                    <a:pt x="1023" y="153"/>
                  </a:lnTo>
                  <a:lnTo>
                    <a:pt x="870" y="369"/>
                  </a:lnTo>
                  <a:lnTo>
                    <a:pt x="855" y="385"/>
                  </a:lnTo>
                  <a:lnTo>
                    <a:pt x="759" y="477"/>
                  </a:lnTo>
                  <a:lnTo>
                    <a:pt x="755" y="480"/>
                  </a:lnTo>
                  <a:lnTo>
                    <a:pt x="756" y="517"/>
                  </a:lnTo>
                  <a:lnTo>
                    <a:pt x="756" y="652"/>
                  </a:lnTo>
                  <a:lnTo>
                    <a:pt x="756" y="980"/>
                  </a:lnTo>
                  <a:lnTo>
                    <a:pt x="756" y="1412"/>
                  </a:lnTo>
                  <a:lnTo>
                    <a:pt x="760" y="1697"/>
                  </a:lnTo>
                  <a:lnTo>
                    <a:pt x="810" y="1763"/>
                  </a:lnTo>
                  <a:lnTo>
                    <a:pt x="886" y="1860"/>
                  </a:lnTo>
                  <a:lnTo>
                    <a:pt x="942" y="1936"/>
                  </a:lnTo>
                  <a:lnTo>
                    <a:pt x="944" y="1962"/>
                  </a:lnTo>
                  <a:lnTo>
                    <a:pt x="939" y="1964"/>
                  </a:lnTo>
                  <a:lnTo>
                    <a:pt x="924" y="1965"/>
                  </a:lnTo>
                  <a:lnTo>
                    <a:pt x="908" y="1966"/>
                  </a:lnTo>
                  <a:lnTo>
                    <a:pt x="880" y="1967"/>
                  </a:lnTo>
                  <a:lnTo>
                    <a:pt x="854" y="1968"/>
                  </a:lnTo>
                  <a:lnTo>
                    <a:pt x="782" y="1973"/>
                  </a:lnTo>
                  <a:lnTo>
                    <a:pt x="759" y="1974"/>
                  </a:lnTo>
                  <a:lnTo>
                    <a:pt x="690" y="2005"/>
                  </a:lnTo>
                  <a:lnTo>
                    <a:pt x="646" y="2025"/>
                  </a:lnTo>
                  <a:lnTo>
                    <a:pt x="610" y="2042"/>
                  </a:lnTo>
                  <a:lnTo>
                    <a:pt x="536" y="2075"/>
                  </a:lnTo>
                  <a:lnTo>
                    <a:pt x="500" y="2091"/>
                  </a:lnTo>
                  <a:lnTo>
                    <a:pt x="492" y="2059"/>
                  </a:lnTo>
                  <a:lnTo>
                    <a:pt x="486" y="2018"/>
                  </a:lnTo>
                  <a:lnTo>
                    <a:pt x="486" y="2015"/>
                  </a:lnTo>
                  <a:lnTo>
                    <a:pt x="485" y="1983"/>
                  </a:lnTo>
                  <a:lnTo>
                    <a:pt x="486" y="1980"/>
                  </a:lnTo>
                  <a:lnTo>
                    <a:pt x="486" y="1966"/>
                  </a:lnTo>
                  <a:lnTo>
                    <a:pt x="488" y="1953"/>
                  </a:lnTo>
                  <a:lnTo>
                    <a:pt x="488" y="1952"/>
                  </a:lnTo>
                  <a:lnTo>
                    <a:pt x="455" y="1910"/>
                  </a:lnTo>
                  <a:lnTo>
                    <a:pt x="450" y="1863"/>
                  </a:lnTo>
                  <a:lnTo>
                    <a:pt x="438" y="1803"/>
                  </a:lnTo>
                  <a:lnTo>
                    <a:pt x="436" y="1802"/>
                  </a:lnTo>
                  <a:lnTo>
                    <a:pt x="429" y="1794"/>
                  </a:lnTo>
                  <a:lnTo>
                    <a:pt x="426" y="1790"/>
                  </a:lnTo>
                  <a:lnTo>
                    <a:pt x="425" y="1787"/>
                  </a:lnTo>
                  <a:lnTo>
                    <a:pt x="424" y="1784"/>
                  </a:lnTo>
                  <a:lnTo>
                    <a:pt x="414" y="1737"/>
                  </a:lnTo>
                  <a:lnTo>
                    <a:pt x="408" y="1718"/>
                  </a:lnTo>
                  <a:lnTo>
                    <a:pt x="377" y="1619"/>
                  </a:lnTo>
                  <a:lnTo>
                    <a:pt x="371" y="1606"/>
                  </a:lnTo>
                  <a:lnTo>
                    <a:pt x="369" y="1602"/>
                  </a:lnTo>
                  <a:lnTo>
                    <a:pt x="367" y="1601"/>
                  </a:lnTo>
                  <a:lnTo>
                    <a:pt x="358" y="1595"/>
                  </a:lnTo>
                  <a:lnTo>
                    <a:pt x="353" y="1593"/>
                  </a:lnTo>
                  <a:lnTo>
                    <a:pt x="351" y="1592"/>
                  </a:lnTo>
                  <a:lnTo>
                    <a:pt x="341" y="1590"/>
                  </a:lnTo>
                  <a:lnTo>
                    <a:pt x="337" y="1589"/>
                  </a:lnTo>
                  <a:lnTo>
                    <a:pt x="315" y="1577"/>
                  </a:lnTo>
                  <a:lnTo>
                    <a:pt x="315" y="1577"/>
                  </a:lnTo>
                  <a:lnTo>
                    <a:pt x="312" y="1546"/>
                  </a:lnTo>
                  <a:lnTo>
                    <a:pt x="311" y="1528"/>
                  </a:lnTo>
                  <a:lnTo>
                    <a:pt x="291" y="1505"/>
                  </a:lnTo>
                  <a:lnTo>
                    <a:pt x="261" y="1473"/>
                  </a:lnTo>
                  <a:lnTo>
                    <a:pt x="258" y="1470"/>
                  </a:lnTo>
                  <a:lnTo>
                    <a:pt x="253" y="1467"/>
                  </a:lnTo>
                  <a:lnTo>
                    <a:pt x="207" y="1449"/>
                  </a:lnTo>
                  <a:lnTo>
                    <a:pt x="186" y="1443"/>
                  </a:lnTo>
                  <a:lnTo>
                    <a:pt x="173" y="1440"/>
                  </a:lnTo>
                  <a:lnTo>
                    <a:pt x="154" y="1436"/>
                  </a:lnTo>
                  <a:lnTo>
                    <a:pt x="148" y="1432"/>
                  </a:lnTo>
                  <a:lnTo>
                    <a:pt x="143" y="1427"/>
                  </a:lnTo>
                  <a:lnTo>
                    <a:pt x="139" y="1425"/>
                  </a:lnTo>
                  <a:lnTo>
                    <a:pt x="136" y="1424"/>
                  </a:lnTo>
                  <a:lnTo>
                    <a:pt x="127" y="1421"/>
                  </a:lnTo>
                  <a:lnTo>
                    <a:pt x="115" y="1418"/>
                  </a:lnTo>
                  <a:lnTo>
                    <a:pt x="107" y="1419"/>
                  </a:lnTo>
                  <a:lnTo>
                    <a:pt x="103" y="1419"/>
                  </a:lnTo>
                  <a:lnTo>
                    <a:pt x="97" y="1421"/>
                  </a:lnTo>
                  <a:lnTo>
                    <a:pt x="88" y="1426"/>
                  </a:lnTo>
                  <a:lnTo>
                    <a:pt x="76" y="1432"/>
                  </a:lnTo>
                  <a:lnTo>
                    <a:pt x="71" y="1433"/>
                  </a:lnTo>
                  <a:lnTo>
                    <a:pt x="47" y="1433"/>
                  </a:lnTo>
                  <a:lnTo>
                    <a:pt x="19" y="1433"/>
                  </a:lnTo>
                  <a:lnTo>
                    <a:pt x="18" y="1431"/>
                  </a:lnTo>
                  <a:lnTo>
                    <a:pt x="18" y="1422"/>
                  </a:lnTo>
                  <a:lnTo>
                    <a:pt x="15" y="1365"/>
                  </a:lnTo>
                  <a:lnTo>
                    <a:pt x="15" y="1364"/>
                  </a:lnTo>
                  <a:lnTo>
                    <a:pt x="18" y="1358"/>
                  </a:lnTo>
                  <a:lnTo>
                    <a:pt x="19" y="1354"/>
                  </a:lnTo>
                  <a:lnTo>
                    <a:pt x="19" y="1353"/>
                  </a:lnTo>
                  <a:lnTo>
                    <a:pt x="19" y="1350"/>
                  </a:lnTo>
                  <a:lnTo>
                    <a:pt x="17" y="1335"/>
                  </a:lnTo>
                  <a:lnTo>
                    <a:pt x="0" y="1263"/>
                  </a:lnTo>
                  <a:lnTo>
                    <a:pt x="18" y="1244"/>
                  </a:lnTo>
                  <a:lnTo>
                    <a:pt x="41" y="1221"/>
                  </a:lnTo>
                  <a:lnTo>
                    <a:pt x="43" y="1220"/>
                  </a:lnTo>
                  <a:lnTo>
                    <a:pt x="142" y="1182"/>
                  </a:lnTo>
                  <a:lnTo>
                    <a:pt x="155" y="1178"/>
                  </a:lnTo>
                  <a:lnTo>
                    <a:pt x="156" y="1173"/>
                  </a:lnTo>
                  <a:lnTo>
                    <a:pt x="157" y="1167"/>
                  </a:lnTo>
                  <a:lnTo>
                    <a:pt x="161" y="1160"/>
                  </a:lnTo>
                  <a:lnTo>
                    <a:pt x="171" y="1146"/>
                  </a:lnTo>
                  <a:lnTo>
                    <a:pt x="203" y="1107"/>
                  </a:lnTo>
                  <a:lnTo>
                    <a:pt x="210" y="1103"/>
                  </a:lnTo>
                  <a:lnTo>
                    <a:pt x="223" y="1098"/>
                  </a:lnTo>
                  <a:lnTo>
                    <a:pt x="251" y="1089"/>
                  </a:lnTo>
                  <a:lnTo>
                    <a:pt x="245" y="1078"/>
                  </a:lnTo>
                  <a:lnTo>
                    <a:pt x="233" y="1044"/>
                  </a:lnTo>
                  <a:lnTo>
                    <a:pt x="225" y="1022"/>
                  </a:lnTo>
                  <a:lnTo>
                    <a:pt x="208" y="977"/>
                  </a:lnTo>
                  <a:lnTo>
                    <a:pt x="191" y="933"/>
                  </a:lnTo>
                  <a:lnTo>
                    <a:pt x="207" y="925"/>
                  </a:lnTo>
                  <a:lnTo>
                    <a:pt x="234" y="915"/>
                  </a:lnTo>
                  <a:lnTo>
                    <a:pt x="252" y="909"/>
                  </a:lnTo>
                  <a:lnTo>
                    <a:pt x="219" y="879"/>
                  </a:lnTo>
                  <a:lnTo>
                    <a:pt x="210" y="873"/>
                  </a:lnTo>
                  <a:lnTo>
                    <a:pt x="195" y="863"/>
                  </a:lnTo>
                  <a:lnTo>
                    <a:pt x="173" y="850"/>
                  </a:lnTo>
                  <a:lnTo>
                    <a:pt x="169" y="849"/>
                  </a:lnTo>
                  <a:lnTo>
                    <a:pt x="165" y="844"/>
                  </a:lnTo>
                  <a:lnTo>
                    <a:pt x="162" y="839"/>
                  </a:lnTo>
                  <a:lnTo>
                    <a:pt x="162" y="835"/>
                  </a:lnTo>
                  <a:lnTo>
                    <a:pt x="161" y="829"/>
                  </a:lnTo>
                  <a:lnTo>
                    <a:pt x="160" y="825"/>
                  </a:lnTo>
                  <a:lnTo>
                    <a:pt x="156" y="819"/>
                  </a:lnTo>
                  <a:lnTo>
                    <a:pt x="143" y="797"/>
                  </a:lnTo>
                  <a:lnTo>
                    <a:pt x="137" y="792"/>
                  </a:lnTo>
                  <a:lnTo>
                    <a:pt x="130" y="787"/>
                  </a:lnTo>
                  <a:lnTo>
                    <a:pt x="126" y="785"/>
                  </a:lnTo>
                  <a:lnTo>
                    <a:pt x="124" y="783"/>
                  </a:lnTo>
                  <a:lnTo>
                    <a:pt x="120" y="778"/>
                  </a:lnTo>
                  <a:lnTo>
                    <a:pt x="118" y="773"/>
                  </a:lnTo>
                  <a:lnTo>
                    <a:pt x="111" y="762"/>
                  </a:lnTo>
                  <a:lnTo>
                    <a:pt x="108" y="759"/>
                  </a:lnTo>
                  <a:lnTo>
                    <a:pt x="82" y="708"/>
                  </a:lnTo>
                  <a:lnTo>
                    <a:pt x="82" y="703"/>
                  </a:lnTo>
                  <a:lnTo>
                    <a:pt x="82" y="699"/>
                  </a:lnTo>
                  <a:lnTo>
                    <a:pt x="83" y="681"/>
                  </a:lnTo>
                  <a:lnTo>
                    <a:pt x="65" y="595"/>
                  </a:lnTo>
                  <a:lnTo>
                    <a:pt x="61" y="587"/>
                  </a:lnTo>
                  <a:lnTo>
                    <a:pt x="61" y="587"/>
                  </a:lnTo>
                  <a:lnTo>
                    <a:pt x="61" y="582"/>
                  </a:lnTo>
                  <a:lnTo>
                    <a:pt x="63" y="581"/>
                  </a:lnTo>
                  <a:lnTo>
                    <a:pt x="67" y="580"/>
                  </a:lnTo>
                  <a:lnTo>
                    <a:pt x="90" y="573"/>
                  </a:lnTo>
                  <a:lnTo>
                    <a:pt x="93" y="568"/>
                  </a:lnTo>
                  <a:lnTo>
                    <a:pt x="94" y="563"/>
                  </a:lnTo>
                  <a:lnTo>
                    <a:pt x="112" y="513"/>
                  </a:lnTo>
                  <a:lnTo>
                    <a:pt x="127" y="473"/>
                  </a:lnTo>
                  <a:lnTo>
                    <a:pt x="138" y="453"/>
                  </a:lnTo>
                  <a:lnTo>
                    <a:pt x="141" y="450"/>
                  </a:lnTo>
                  <a:lnTo>
                    <a:pt x="143" y="449"/>
                  </a:lnTo>
                  <a:lnTo>
                    <a:pt x="169" y="435"/>
                  </a:lnTo>
                  <a:lnTo>
                    <a:pt x="178" y="431"/>
                  </a:lnTo>
                  <a:lnTo>
                    <a:pt x="181" y="430"/>
                  </a:lnTo>
                  <a:lnTo>
                    <a:pt x="186" y="429"/>
                  </a:lnTo>
                  <a:lnTo>
                    <a:pt x="190" y="427"/>
                  </a:lnTo>
                  <a:lnTo>
                    <a:pt x="192" y="426"/>
                  </a:lnTo>
                  <a:lnTo>
                    <a:pt x="195" y="424"/>
                  </a:lnTo>
                  <a:lnTo>
                    <a:pt x="208" y="411"/>
                  </a:lnTo>
                  <a:lnTo>
                    <a:pt x="210" y="407"/>
                  </a:lnTo>
                  <a:lnTo>
                    <a:pt x="210" y="405"/>
                  </a:lnTo>
                  <a:lnTo>
                    <a:pt x="209" y="347"/>
                  </a:lnTo>
                  <a:lnTo>
                    <a:pt x="203" y="336"/>
                  </a:lnTo>
                  <a:lnTo>
                    <a:pt x="199" y="283"/>
                  </a:lnTo>
                  <a:lnTo>
                    <a:pt x="199" y="268"/>
                  </a:ln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 w="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82" name="Freeform 10"/>
            <p:cNvSpPr>
              <a:spLocks/>
            </p:cNvSpPr>
            <p:nvPr/>
          </p:nvSpPr>
          <p:spPr bwMode="auto">
            <a:xfrm>
              <a:off x="856" y="1956"/>
              <a:ext cx="463" cy="562"/>
            </a:xfrm>
            <a:custGeom>
              <a:avLst/>
              <a:gdLst/>
              <a:ahLst/>
              <a:cxnLst>
                <a:cxn ang="0">
                  <a:pos x="191" y="523"/>
                </a:cxn>
                <a:cxn ang="0">
                  <a:pos x="51" y="444"/>
                </a:cxn>
                <a:cxn ang="0">
                  <a:pos x="32" y="432"/>
                </a:cxn>
                <a:cxn ang="0">
                  <a:pos x="0" y="432"/>
                </a:cxn>
                <a:cxn ang="0">
                  <a:pos x="0" y="250"/>
                </a:cxn>
                <a:cxn ang="0">
                  <a:pos x="11" y="189"/>
                </a:cxn>
                <a:cxn ang="0">
                  <a:pos x="15" y="135"/>
                </a:cxn>
                <a:cxn ang="0">
                  <a:pos x="13" y="116"/>
                </a:cxn>
                <a:cxn ang="0">
                  <a:pos x="21" y="111"/>
                </a:cxn>
                <a:cxn ang="0">
                  <a:pos x="48" y="63"/>
                </a:cxn>
                <a:cxn ang="0">
                  <a:pos x="56" y="33"/>
                </a:cxn>
                <a:cxn ang="0">
                  <a:pos x="63" y="25"/>
                </a:cxn>
                <a:cxn ang="0">
                  <a:pos x="100" y="3"/>
                </a:cxn>
                <a:cxn ang="0">
                  <a:pos x="104" y="1"/>
                </a:cxn>
                <a:cxn ang="0">
                  <a:pos x="145" y="0"/>
                </a:cxn>
                <a:cxn ang="0">
                  <a:pos x="149" y="1"/>
                </a:cxn>
                <a:cxn ang="0">
                  <a:pos x="155" y="8"/>
                </a:cxn>
                <a:cxn ang="0">
                  <a:pos x="167" y="36"/>
                </a:cxn>
                <a:cxn ang="0">
                  <a:pos x="197" y="70"/>
                </a:cxn>
                <a:cxn ang="0">
                  <a:pos x="198" y="74"/>
                </a:cxn>
                <a:cxn ang="0">
                  <a:pos x="196" y="93"/>
                </a:cxn>
                <a:cxn ang="0">
                  <a:pos x="242" y="109"/>
                </a:cxn>
                <a:cxn ang="0">
                  <a:pos x="268" y="106"/>
                </a:cxn>
                <a:cxn ang="0">
                  <a:pos x="275" y="105"/>
                </a:cxn>
                <a:cxn ang="0">
                  <a:pos x="294" y="114"/>
                </a:cxn>
                <a:cxn ang="0">
                  <a:pos x="299" y="115"/>
                </a:cxn>
                <a:cxn ang="0">
                  <a:pos x="374" y="121"/>
                </a:cxn>
                <a:cxn ang="0">
                  <a:pos x="382" y="118"/>
                </a:cxn>
                <a:cxn ang="0">
                  <a:pos x="384" y="112"/>
                </a:cxn>
                <a:cxn ang="0">
                  <a:pos x="388" y="109"/>
                </a:cxn>
                <a:cxn ang="0">
                  <a:pos x="391" y="108"/>
                </a:cxn>
                <a:cxn ang="0">
                  <a:pos x="424" y="112"/>
                </a:cxn>
                <a:cxn ang="0">
                  <a:pos x="426" y="114"/>
                </a:cxn>
                <a:cxn ang="0">
                  <a:pos x="462" y="162"/>
                </a:cxn>
                <a:cxn ang="0">
                  <a:pos x="463" y="170"/>
                </a:cxn>
                <a:cxn ang="0">
                  <a:pos x="460" y="184"/>
                </a:cxn>
                <a:cxn ang="0">
                  <a:pos x="448" y="182"/>
                </a:cxn>
                <a:cxn ang="0">
                  <a:pos x="433" y="170"/>
                </a:cxn>
                <a:cxn ang="0">
                  <a:pos x="424" y="158"/>
                </a:cxn>
                <a:cxn ang="0">
                  <a:pos x="403" y="153"/>
                </a:cxn>
                <a:cxn ang="0">
                  <a:pos x="373" y="170"/>
                </a:cxn>
                <a:cxn ang="0">
                  <a:pos x="355" y="219"/>
                </a:cxn>
                <a:cxn ang="0">
                  <a:pos x="359" y="235"/>
                </a:cxn>
                <a:cxn ang="0">
                  <a:pos x="362" y="241"/>
                </a:cxn>
                <a:cxn ang="0">
                  <a:pos x="366" y="244"/>
                </a:cxn>
                <a:cxn ang="0">
                  <a:pos x="382" y="360"/>
                </a:cxn>
                <a:cxn ang="0">
                  <a:pos x="338" y="399"/>
                </a:cxn>
                <a:cxn ang="0">
                  <a:pos x="258" y="422"/>
                </a:cxn>
                <a:cxn ang="0">
                  <a:pos x="242" y="421"/>
                </a:cxn>
                <a:cxn ang="0">
                  <a:pos x="240" y="418"/>
                </a:cxn>
                <a:cxn ang="0">
                  <a:pos x="235" y="420"/>
                </a:cxn>
                <a:cxn ang="0">
                  <a:pos x="216" y="433"/>
                </a:cxn>
                <a:cxn ang="0">
                  <a:pos x="215" y="435"/>
                </a:cxn>
                <a:cxn ang="0">
                  <a:pos x="223" y="464"/>
                </a:cxn>
                <a:cxn ang="0">
                  <a:pos x="244" y="494"/>
                </a:cxn>
                <a:cxn ang="0">
                  <a:pos x="258" y="541"/>
                </a:cxn>
                <a:cxn ang="0">
                  <a:pos x="263" y="562"/>
                </a:cxn>
              </a:cxnLst>
              <a:rect l="0" t="0" r="r" b="b"/>
              <a:pathLst>
                <a:path w="463" h="562">
                  <a:moveTo>
                    <a:pt x="263" y="562"/>
                  </a:moveTo>
                  <a:lnTo>
                    <a:pt x="191" y="523"/>
                  </a:lnTo>
                  <a:lnTo>
                    <a:pt x="162" y="506"/>
                  </a:lnTo>
                  <a:lnTo>
                    <a:pt x="51" y="444"/>
                  </a:lnTo>
                  <a:lnTo>
                    <a:pt x="33" y="432"/>
                  </a:lnTo>
                  <a:lnTo>
                    <a:pt x="32" y="432"/>
                  </a:lnTo>
                  <a:lnTo>
                    <a:pt x="9" y="432"/>
                  </a:lnTo>
                  <a:lnTo>
                    <a:pt x="0" y="432"/>
                  </a:lnTo>
                  <a:lnTo>
                    <a:pt x="1" y="415"/>
                  </a:lnTo>
                  <a:lnTo>
                    <a:pt x="0" y="250"/>
                  </a:lnTo>
                  <a:lnTo>
                    <a:pt x="9" y="193"/>
                  </a:lnTo>
                  <a:lnTo>
                    <a:pt x="11" y="189"/>
                  </a:lnTo>
                  <a:lnTo>
                    <a:pt x="19" y="146"/>
                  </a:lnTo>
                  <a:lnTo>
                    <a:pt x="15" y="135"/>
                  </a:lnTo>
                  <a:lnTo>
                    <a:pt x="11" y="117"/>
                  </a:lnTo>
                  <a:lnTo>
                    <a:pt x="13" y="116"/>
                  </a:lnTo>
                  <a:lnTo>
                    <a:pt x="17" y="115"/>
                  </a:lnTo>
                  <a:lnTo>
                    <a:pt x="21" y="111"/>
                  </a:lnTo>
                  <a:lnTo>
                    <a:pt x="25" y="106"/>
                  </a:lnTo>
                  <a:lnTo>
                    <a:pt x="48" y="63"/>
                  </a:lnTo>
                  <a:lnTo>
                    <a:pt x="55" y="39"/>
                  </a:lnTo>
                  <a:lnTo>
                    <a:pt x="56" y="33"/>
                  </a:lnTo>
                  <a:lnTo>
                    <a:pt x="59" y="31"/>
                  </a:lnTo>
                  <a:lnTo>
                    <a:pt x="63" y="25"/>
                  </a:lnTo>
                  <a:lnTo>
                    <a:pt x="74" y="18"/>
                  </a:lnTo>
                  <a:lnTo>
                    <a:pt x="100" y="3"/>
                  </a:lnTo>
                  <a:lnTo>
                    <a:pt x="101" y="2"/>
                  </a:lnTo>
                  <a:lnTo>
                    <a:pt x="104" y="1"/>
                  </a:lnTo>
                  <a:lnTo>
                    <a:pt x="109" y="1"/>
                  </a:lnTo>
                  <a:lnTo>
                    <a:pt x="145" y="0"/>
                  </a:lnTo>
                  <a:lnTo>
                    <a:pt x="148" y="0"/>
                  </a:lnTo>
                  <a:lnTo>
                    <a:pt x="149" y="1"/>
                  </a:lnTo>
                  <a:lnTo>
                    <a:pt x="152" y="6"/>
                  </a:lnTo>
                  <a:lnTo>
                    <a:pt x="155" y="8"/>
                  </a:lnTo>
                  <a:lnTo>
                    <a:pt x="157" y="14"/>
                  </a:lnTo>
                  <a:lnTo>
                    <a:pt x="167" y="36"/>
                  </a:lnTo>
                  <a:lnTo>
                    <a:pt x="193" y="67"/>
                  </a:lnTo>
                  <a:lnTo>
                    <a:pt x="197" y="70"/>
                  </a:lnTo>
                  <a:lnTo>
                    <a:pt x="198" y="72"/>
                  </a:lnTo>
                  <a:lnTo>
                    <a:pt x="198" y="74"/>
                  </a:lnTo>
                  <a:lnTo>
                    <a:pt x="198" y="90"/>
                  </a:lnTo>
                  <a:lnTo>
                    <a:pt x="196" y="93"/>
                  </a:lnTo>
                  <a:lnTo>
                    <a:pt x="210" y="106"/>
                  </a:lnTo>
                  <a:lnTo>
                    <a:pt x="242" y="109"/>
                  </a:lnTo>
                  <a:lnTo>
                    <a:pt x="245" y="109"/>
                  </a:lnTo>
                  <a:lnTo>
                    <a:pt x="268" y="106"/>
                  </a:lnTo>
                  <a:lnTo>
                    <a:pt x="271" y="106"/>
                  </a:lnTo>
                  <a:lnTo>
                    <a:pt x="275" y="105"/>
                  </a:lnTo>
                  <a:lnTo>
                    <a:pt x="276" y="104"/>
                  </a:lnTo>
                  <a:lnTo>
                    <a:pt x="294" y="114"/>
                  </a:lnTo>
                  <a:lnTo>
                    <a:pt x="295" y="114"/>
                  </a:lnTo>
                  <a:lnTo>
                    <a:pt x="299" y="115"/>
                  </a:lnTo>
                  <a:lnTo>
                    <a:pt x="373" y="122"/>
                  </a:lnTo>
                  <a:lnTo>
                    <a:pt x="374" y="121"/>
                  </a:lnTo>
                  <a:lnTo>
                    <a:pt x="378" y="120"/>
                  </a:lnTo>
                  <a:lnTo>
                    <a:pt x="382" y="118"/>
                  </a:lnTo>
                  <a:lnTo>
                    <a:pt x="382" y="117"/>
                  </a:lnTo>
                  <a:lnTo>
                    <a:pt x="384" y="112"/>
                  </a:lnTo>
                  <a:lnTo>
                    <a:pt x="385" y="110"/>
                  </a:lnTo>
                  <a:lnTo>
                    <a:pt x="388" y="109"/>
                  </a:lnTo>
                  <a:lnTo>
                    <a:pt x="389" y="108"/>
                  </a:lnTo>
                  <a:lnTo>
                    <a:pt x="391" y="108"/>
                  </a:lnTo>
                  <a:lnTo>
                    <a:pt x="419" y="111"/>
                  </a:lnTo>
                  <a:lnTo>
                    <a:pt x="424" y="112"/>
                  </a:lnTo>
                  <a:lnTo>
                    <a:pt x="425" y="112"/>
                  </a:lnTo>
                  <a:lnTo>
                    <a:pt x="426" y="114"/>
                  </a:lnTo>
                  <a:lnTo>
                    <a:pt x="428" y="116"/>
                  </a:lnTo>
                  <a:lnTo>
                    <a:pt x="462" y="162"/>
                  </a:lnTo>
                  <a:lnTo>
                    <a:pt x="463" y="164"/>
                  </a:lnTo>
                  <a:lnTo>
                    <a:pt x="463" y="170"/>
                  </a:lnTo>
                  <a:lnTo>
                    <a:pt x="463" y="175"/>
                  </a:lnTo>
                  <a:lnTo>
                    <a:pt x="460" y="184"/>
                  </a:lnTo>
                  <a:lnTo>
                    <a:pt x="450" y="183"/>
                  </a:lnTo>
                  <a:lnTo>
                    <a:pt x="448" y="182"/>
                  </a:lnTo>
                  <a:lnTo>
                    <a:pt x="446" y="181"/>
                  </a:lnTo>
                  <a:lnTo>
                    <a:pt x="433" y="170"/>
                  </a:lnTo>
                  <a:lnTo>
                    <a:pt x="426" y="160"/>
                  </a:lnTo>
                  <a:lnTo>
                    <a:pt x="424" y="158"/>
                  </a:lnTo>
                  <a:lnTo>
                    <a:pt x="422" y="157"/>
                  </a:lnTo>
                  <a:lnTo>
                    <a:pt x="403" y="153"/>
                  </a:lnTo>
                  <a:lnTo>
                    <a:pt x="389" y="158"/>
                  </a:lnTo>
                  <a:lnTo>
                    <a:pt x="373" y="170"/>
                  </a:lnTo>
                  <a:lnTo>
                    <a:pt x="370" y="174"/>
                  </a:lnTo>
                  <a:lnTo>
                    <a:pt x="355" y="219"/>
                  </a:lnTo>
                  <a:lnTo>
                    <a:pt x="355" y="225"/>
                  </a:lnTo>
                  <a:lnTo>
                    <a:pt x="359" y="235"/>
                  </a:lnTo>
                  <a:lnTo>
                    <a:pt x="360" y="237"/>
                  </a:lnTo>
                  <a:lnTo>
                    <a:pt x="362" y="241"/>
                  </a:lnTo>
                  <a:lnTo>
                    <a:pt x="364" y="242"/>
                  </a:lnTo>
                  <a:lnTo>
                    <a:pt x="366" y="244"/>
                  </a:lnTo>
                  <a:lnTo>
                    <a:pt x="366" y="247"/>
                  </a:lnTo>
                  <a:lnTo>
                    <a:pt x="382" y="360"/>
                  </a:lnTo>
                  <a:lnTo>
                    <a:pt x="354" y="394"/>
                  </a:lnTo>
                  <a:lnTo>
                    <a:pt x="338" y="399"/>
                  </a:lnTo>
                  <a:lnTo>
                    <a:pt x="286" y="415"/>
                  </a:lnTo>
                  <a:lnTo>
                    <a:pt x="258" y="422"/>
                  </a:lnTo>
                  <a:lnTo>
                    <a:pt x="254" y="422"/>
                  </a:lnTo>
                  <a:lnTo>
                    <a:pt x="242" y="421"/>
                  </a:lnTo>
                  <a:lnTo>
                    <a:pt x="242" y="420"/>
                  </a:lnTo>
                  <a:lnTo>
                    <a:pt x="240" y="418"/>
                  </a:lnTo>
                  <a:lnTo>
                    <a:pt x="239" y="418"/>
                  </a:lnTo>
                  <a:lnTo>
                    <a:pt x="235" y="420"/>
                  </a:lnTo>
                  <a:lnTo>
                    <a:pt x="222" y="427"/>
                  </a:lnTo>
                  <a:lnTo>
                    <a:pt x="216" y="433"/>
                  </a:lnTo>
                  <a:lnTo>
                    <a:pt x="215" y="433"/>
                  </a:lnTo>
                  <a:lnTo>
                    <a:pt x="215" y="435"/>
                  </a:lnTo>
                  <a:lnTo>
                    <a:pt x="214" y="439"/>
                  </a:lnTo>
                  <a:lnTo>
                    <a:pt x="223" y="464"/>
                  </a:lnTo>
                  <a:lnTo>
                    <a:pt x="234" y="487"/>
                  </a:lnTo>
                  <a:lnTo>
                    <a:pt x="244" y="494"/>
                  </a:lnTo>
                  <a:lnTo>
                    <a:pt x="248" y="496"/>
                  </a:lnTo>
                  <a:lnTo>
                    <a:pt x="258" y="541"/>
                  </a:lnTo>
                  <a:lnTo>
                    <a:pt x="262" y="559"/>
                  </a:lnTo>
                  <a:lnTo>
                    <a:pt x="263" y="562"/>
                  </a:lnTo>
                  <a:close/>
                </a:path>
              </a:pathLst>
            </a:custGeom>
            <a:solidFill>
              <a:schemeClr val="accent4"/>
            </a:solidFill>
            <a:ln w="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83" name="Freeform 12"/>
            <p:cNvSpPr>
              <a:spLocks/>
            </p:cNvSpPr>
            <p:nvPr/>
          </p:nvSpPr>
          <p:spPr bwMode="auto">
            <a:xfrm>
              <a:off x="852" y="1690"/>
              <a:ext cx="416" cy="381"/>
            </a:xfrm>
            <a:custGeom>
              <a:avLst/>
              <a:gdLst/>
              <a:ahLst/>
              <a:cxnLst>
                <a:cxn ang="0">
                  <a:pos x="275" y="370"/>
                </a:cxn>
                <a:cxn ang="0">
                  <a:pos x="246" y="373"/>
                </a:cxn>
                <a:cxn ang="0">
                  <a:pos x="202" y="354"/>
                </a:cxn>
                <a:cxn ang="0">
                  <a:pos x="201" y="334"/>
                </a:cxn>
                <a:cxn ang="0">
                  <a:pos x="161" y="278"/>
                </a:cxn>
                <a:cxn ang="0">
                  <a:pos x="153" y="265"/>
                </a:cxn>
                <a:cxn ang="0">
                  <a:pos x="113" y="265"/>
                </a:cxn>
                <a:cxn ang="0">
                  <a:pos x="104" y="267"/>
                </a:cxn>
                <a:cxn ang="0">
                  <a:pos x="63" y="295"/>
                </a:cxn>
                <a:cxn ang="0">
                  <a:pos x="52" y="327"/>
                </a:cxn>
                <a:cxn ang="0">
                  <a:pos x="21" y="379"/>
                </a:cxn>
                <a:cxn ang="0">
                  <a:pos x="10" y="366"/>
                </a:cxn>
                <a:cxn ang="0">
                  <a:pos x="0" y="332"/>
                </a:cxn>
                <a:cxn ang="0">
                  <a:pos x="65" y="238"/>
                </a:cxn>
                <a:cxn ang="0">
                  <a:pos x="88" y="163"/>
                </a:cxn>
                <a:cxn ang="0">
                  <a:pos x="112" y="156"/>
                </a:cxn>
                <a:cxn ang="0">
                  <a:pos x="120" y="152"/>
                </a:cxn>
                <a:cxn ang="0">
                  <a:pos x="176" y="79"/>
                </a:cxn>
                <a:cxn ang="0">
                  <a:pos x="190" y="44"/>
                </a:cxn>
                <a:cxn ang="0">
                  <a:pos x="189" y="33"/>
                </a:cxn>
                <a:cxn ang="0">
                  <a:pos x="190" y="24"/>
                </a:cxn>
                <a:cxn ang="0">
                  <a:pos x="197" y="8"/>
                </a:cxn>
                <a:cxn ang="0">
                  <a:pos x="220" y="6"/>
                </a:cxn>
                <a:cxn ang="0">
                  <a:pos x="269" y="64"/>
                </a:cxn>
                <a:cxn ang="0">
                  <a:pos x="280" y="81"/>
                </a:cxn>
                <a:cxn ang="0">
                  <a:pos x="282" y="88"/>
                </a:cxn>
                <a:cxn ang="0">
                  <a:pos x="290" y="93"/>
                </a:cxn>
                <a:cxn ang="0">
                  <a:pos x="305" y="92"/>
                </a:cxn>
                <a:cxn ang="0">
                  <a:pos x="344" y="76"/>
                </a:cxn>
                <a:cxn ang="0">
                  <a:pos x="358" y="74"/>
                </a:cxn>
                <a:cxn ang="0">
                  <a:pos x="380" y="75"/>
                </a:cxn>
                <a:cxn ang="0">
                  <a:pos x="401" y="86"/>
                </a:cxn>
                <a:cxn ang="0">
                  <a:pos x="416" y="127"/>
                </a:cxn>
                <a:cxn ang="0">
                  <a:pos x="414" y="134"/>
                </a:cxn>
                <a:cxn ang="0">
                  <a:pos x="393" y="154"/>
                </a:cxn>
                <a:cxn ang="0">
                  <a:pos x="384" y="158"/>
                </a:cxn>
                <a:cxn ang="0">
                  <a:pos x="376" y="156"/>
                </a:cxn>
                <a:cxn ang="0">
                  <a:pos x="350" y="158"/>
                </a:cxn>
                <a:cxn ang="0">
                  <a:pos x="309" y="177"/>
                </a:cxn>
                <a:cxn ang="0">
                  <a:pos x="305" y="186"/>
                </a:cxn>
                <a:cxn ang="0">
                  <a:pos x="310" y="204"/>
                </a:cxn>
                <a:cxn ang="0">
                  <a:pos x="320" y="208"/>
                </a:cxn>
                <a:cxn ang="0">
                  <a:pos x="328" y="217"/>
                </a:cxn>
                <a:cxn ang="0">
                  <a:pos x="339" y="283"/>
                </a:cxn>
                <a:cxn ang="0">
                  <a:pos x="305" y="342"/>
                </a:cxn>
              </a:cxnLst>
              <a:rect l="0" t="0" r="r" b="b"/>
              <a:pathLst>
                <a:path w="416" h="381">
                  <a:moveTo>
                    <a:pt x="280" y="368"/>
                  </a:moveTo>
                  <a:lnTo>
                    <a:pt x="279" y="369"/>
                  </a:lnTo>
                  <a:lnTo>
                    <a:pt x="275" y="370"/>
                  </a:lnTo>
                  <a:lnTo>
                    <a:pt x="272" y="370"/>
                  </a:lnTo>
                  <a:lnTo>
                    <a:pt x="249" y="373"/>
                  </a:lnTo>
                  <a:lnTo>
                    <a:pt x="246" y="373"/>
                  </a:lnTo>
                  <a:lnTo>
                    <a:pt x="214" y="370"/>
                  </a:lnTo>
                  <a:lnTo>
                    <a:pt x="200" y="357"/>
                  </a:lnTo>
                  <a:lnTo>
                    <a:pt x="202" y="354"/>
                  </a:lnTo>
                  <a:lnTo>
                    <a:pt x="202" y="338"/>
                  </a:lnTo>
                  <a:lnTo>
                    <a:pt x="202" y="336"/>
                  </a:lnTo>
                  <a:lnTo>
                    <a:pt x="201" y="334"/>
                  </a:lnTo>
                  <a:lnTo>
                    <a:pt x="197" y="331"/>
                  </a:lnTo>
                  <a:lnTo>
                    <a:pt x="171" y="300"/>
                  </a:lnTo>
                  <a:lnTo>
                    <a:pt x="161" y="278"/>
                  </a:lnTo>
                  <a:lnTo>
                    <a:pt x="159" y="272"/>
                  </a:lnTo>
                  <a:lnTo>
                    <a:pt x="156" y="270"/>
                  </a:lnTo>
                  <a:lnTo>
                    <a:pt x="153" y="265"/>
                  </a:lnTo>
                  <a:lnTo>
                    <a:pt x="152" y="264"/>
                  </a:lnTo>
                  <a:lnTo>
                    <a:pt x="149" y="264"/>
                  </a:lnTo>
                  <a:lnTo>
                    <a:pt x="113" y="265"/>
                  </a:lnTo>
                  <a:lnTo>
                    <a:pt x="108" y="265"/>
                  </a:lnTo>
                  <a:lnTo>
                    <a:pt x="105" y="266"/>
                  </a:lnTo>
                  <a:lnTo>
                    <a:pt x="104" y="267"/>
                  </a:lnTo>
                  <a:lnTo>
                    <a:pt x="78" y="282"/>
                  </a:lnTo>
                  <a:lnTo>
                    <a:pt x="67" y="289"/>
                  </a:lnTo>
                  <a:lnTo>
                    <a:pt x="63" y="295"/>
                  </a:lnTo>
                  <a:lnTo>
                    <a:pt x="60" y="297"/>
                  </a:lnTo>
                  <a:lnTo>
                    <a:pt x="59" y="303"/>
                  </a:lnTo>
                  <a:lnTo>
                    <a:pt x="52" y="327"/>
                  </a:lnTo>
                  <a:lnTo>
                    <a:pt x="29" y="370"/>
                  </a:lnTo>
                  <a:lnTo>
                    <a:pt x="25" y="375"/>
                  </a:lnTo>
                  <a:lnTo>
                    <a:pt x="21" y="379"/>
                  </a:lnTo>
                  <a:lnTo>
                    <a:pt x="17" y="380"/>
                  </a:lnTo>
                  <a:lnTo>
                    <a:pt x="15" y="381"/>
                  </a:lnTo>
                  <a:lnTo>
                    <a:pt x="10" y="366"/>
                  </a:lnTo>
                  <a:lnTo>
                    <a:pt x="5" y="350"/>
                  </a:lnTo>
                  <a:lnTo>
                    <a:pt x="1" y="338"/>
                  </a:lnTo>
                  <a:lnTo>
                    <a:pt x="0" y="332"/>
                  </a:lnTo>
                  <a:lnTo>
                    <a:pt x="24" y="298"/>
                  </a:lnTo>
                  <a:lnTo>
                    <a:pt x="48" y="266"/>
                  </a:lnTo>
                  <a:lnTo>
                    <a:pt x="65" y="238"/>
                  </a:lnTo>
                  <a:lnTo>
                    <a:pt x="83" y="166"/>
                  </a:lnTo>
                  <a:lnTo>
                    <a:pt x="83" y="165"/>
                  </a:lnTo>
                  <a:lnTo>
                    <a:pt x="88" y="163"/>
                  </a:lnTo>
                  <a:lnTo>
                    <a:pt x="99" y="158"/>
                  </a:lnTo>
                  <a:lnTo>
                    <a:pt x="102" y="157"/>
                  </a:lnTo>
                  <a:lnTo>
                    <a:pt x="112" y="156"/>
                  </a:lnTo>
                  <a:lnTo>
                    <a:pt x="117" y="154"/>
                  </a:lnTo>
                  <a:lnTo>
                    <a:pt x="118" y="153"/>
                  </a:lnTo>
                  <a:lnTo>
                    <a:pt x="120" y="152"/>
                  </a:lnTo>
                  <a:lnTo>
                    <a:pt x="123" y="150"/>
                  </a:lnTo>
                  <a:lnTo>
                    <a:pt x="166" y="96"/>
                  </a:lnTo>
                  <a:lnTo>
                    <a:pt x="176" y="79"/>
                  </a:lnTo>
                  <a:lnTo>
                    <a:pt x="188" y="52"/>
                  </a:lnTo>
                  <a:lnTo>
                    <a:pt x="190" y="48"/>
                  </a:lnTo>
                  <a:lnTo>
                    <a:pt x="190" y="44"/>
                  </a:lnTo>
                  <a:lnTo>
                    <a:pt x="190" y="39"/>
                  </a:lnTo>
                  <a:lnTo>
                    <a:pt x="190" y="38"/>
                  </a:lnTo>
                  <a:lnTo>
                    <a:pt x="189" y="33"/>
                  </a:lnTo>
                  <a:lnTo>
                    <a:pt x="189" y="32"/>
                  </a:lnTo>
                  <a:lnTo>
                    <a:pt x="190" y="27"/>
                  </a:lnTo>
                  <a:lnTo>
                    <a:pt x="190" y="24"/>
                  </a:lnTo>
                  <a:lnTo>
                    <a:pt x="191" y="21"/>
                  </a:lnTo>
                  <a:lnTo>
                    <a:pt x="196" y="12"/>
                  </a:lnTo>
                  <a:lnTo>
                    <a:pt x="197" y="8"/>
                  </a:lnTo>
                  <a:lnTo>
                    <a:pt x="200" y="4"/>
                  </a:lnTo>
                  <a:lnTo>
                    <a:pt x="203" y="0"/>
                  </a:lnTo>
                  <a:lnTo>
                    <a:pt x="220" y="6"/>
                  </a:lnTo>
                  <a:lnTo>
                    <a:pt x="232" y="12"/>
                  </a:lnTo>
                  <a:lnTo>
                    <a:pt x="230" y="22"/>
                  </a:lnTo>
                  <a:lnTo>
                    <a:pt x="269" y="64"/>
                  </a:lnTo>
                  <a:lnTo>
                    <a:pt x="281" y="74"/>
                  </a:lnTo>
                  <a:lnTo>
                    <a:pt x="280" y="78"/>
                  </a:lnTo>
                  <a:lnTo>
                    <a:pt x="280" y="81"/>
                  </a:lnTo>
                  <a:lnTo>
                    <a:pt x="281" y="86"/>
                  </a:lnTo>
                  <a:lnTo>
                    <a:pt x="281" y="87"/>
                  </a:lnTo>
                  <a:lnTo>
                    <a:pt x="282" y="88"/>
                  </a:lnTo>
                  <a:lnTo>
                    <a:pt x="285" y="91"/>
                  </a:lnTo>
                  <a:lnTo>
                    <a:pt x="287" y="92"/>
                  </a:lnTo>
                  <a:lnTo>
                    <a:pt x="290" y="93"/>
                  </a:lnTo>
                  <a:lnTo>
                    <a:pt x="293" y="94"/>
                  </a:lnTo>
                  <a:lnTo>
                    <a:pt x="302" y="93"/>
                  </a:lnTo>
                  <a:lnTo>
                    <a:pt x="305" y="92"/>
                  </a:lnTo>
                  <a:lnTo>
                    <a:pt x="326" y="87"/>
                  </a:lnTo>
                  <a:lnTo>
                    <a:pt x="342" y="78"/>
                  </a:lnTo>
                  <a:lnTo>
                    <a:pt x="344" y="76"/>
                  </a:lnTo>
                  <a:lnTo>
                    <a:pt x="345" y="76"/>
                  </a:lnTo>
                  <a:lnTo>
                    <a:pt x="347" y="75"/>
                  </a:lnTo>
                  <a:lnTo>
                    <a:pt x="358" y="74"/>
                  </a:lnTo>
                  <a:lnTo>
                    <a:pt x="364" y="74"/>
                  </a:lnTo>
                  <a:lnTo>
                    <a:pt x="377" y="75"/>
                  </a:lnTo>
                  <a:lnTo>
                    <a:pt x="380" y="75"/>
                  </a:lnTo>
                  <a:lnTo>
                    <a:pt x="398" y="82"/>
                  </a:lnTo>
                  <a:lnTo>
                    <a:pt x="400" y="85"/>
                  </a:lnTo>
                  <a:lnTo>
                    <a:pt x="401" y="86"/>
                  </a:lnTo>
                  <a:lnTo>
                    <a:pt x="411" y="100"/>
                  </a:lnTo>
                  <a:lnTo>
                    <a:pt x="416" y="122"/>
                  </a:lnTo>
                  <a:lnTo>
                    <a:pt x="416" y="127"/>
                  </a:lnTo>
                  <a:lnTo>
                    <a:pt x="416" y="129"/>
                  </a:lnTo>
                  <a:lnTo>
                    <a:pt x="416" y="130"/>
                  </a:lnTo>
                  <a:lnTo>
                    <a:pt x="414" y="134"/>
                  </a:lnTo>
                  <a:lnTo>
                    <a:pt x="398" y="151"/>
                  </a:lnTo>
                  <a:lnTo>
                    <a:pt x="395" y="153"/>
                  </a:lnTo>
                  <a:lnTo>
                    <a:pt x="393" y="154"/>
                  </a:lnTo>
                  <a:lnTo>
                    <a:pt x="388" y="158"/>
                  </a:lnTo>
                  <a:lnTo>
                    <a:pt x="387" y="158"/>
                  </a:lnTo>
                  <a:lnTo>
                    <a:pt x="384" y="158"/>
                  </a:lnTo>
                  <a:lnTo>
                    <a:pt x="381" y="158"/>
                  </a:lnTo>
                  <a:lnTo>
                    <a:pt x="378" y="158"/>
                  </a:lnTo>
                  <a:lnTo>
                    <a:pt x="376" y="156"/>
                  </a:lnTo>
                  <a:lnTo>
                    <a:pt x="375" y="156"/>
                  </a:lnTo>
                  <a:lnTo>
                    <a:pt x="370" y="156"/>
                  </a:lnTo>
                  <a:lnTo>
                    <a:pt x="350" y="158"/>
                  </a:lnTo>
                  <a:lnTo>
                    <a:pt x="347" y="159"/>
                  </a:lnTo>
                  <a:lnTo>
                    <a:pt x="312" y="175"/>
                  </a:lnTo>
                  <a:lnTo>
                    <a:pt x="309" y="177"/>
                  </a:lnTo>
                  <a:lnTo>
                    <a:pt x="308" y="178"/>
                  </a:lnTo>
                  <a:lnTo>
                    <a:pt x="306" y="180"/>
                  </a:lnTo>
                  <a:lnTo>
                    <a:pt x="305" y="186"/>
                  </a:lnTo>
                  <a:lnTo>
                    <a:pt x="303" y="196"/>
                  </a:lnTo>
                  <a:lnTo>
                    <a:pt x="304" y="200"/>
                  </a:lnTo>
                  <a:lnTo>
                    <a:pt x="310" y="204"/>
                  </a:lnTo>
                  <a:lnTo>
                    <a:pt x="312" y="206"/>
                  </a:lnTo>
                  <a:lnTo>
                    <a:pt x="316" y="207"/>
                  </a:lnTo>
                  <a:lnTo>
                    <a:pt x="320" y="208"/>
                  </a:lnTo>
                  <a:lnTo>
                    <a:pt x="326" y="211"/>
                  </a:lnTo>
                  <a:lnTo>
                    <a:pt x="326" y="212"/>
                  </a:lnTo>
                  <a:lnTo>
                    <a:pt x="328" y="217"/>
                  </a:lnTo>
                  <a:lnTo>
                    <a:pt x="332" y="223"/>
                  </a:lnTo>
                  <a:lnTo>
                    <a:pt x="336" y="241"/>
                  </a:lnTo>
                  <a:lnTo>
                    <a:pt x="339" y="283"/>
                  </a:lnTo>
                  <a:lnTo>
                    <a:pt x="330" y="306"/>
                  </a:lnTo>
                  <a:lnTo>
                    <a:pt x="328" y="309"/>
                  </a:lnTo>
                  <a:lnTo>
                    <a:pt x="305" y="342"/>
                  </a:lnTo>
                  <a:lnTo>
                    <a:pt x="299" y="349"/>
                  </a:lnTo>
                  <a:lnTo>
                    <a:pt x="280" y="368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 w="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</a:endParaRPr>
            </a:p>
          </p:txBody>
        </p:sp>
      </p:grpSp>
      <p:sp>
        <p:nvSpPr>
          <p:cNvPr id="84" name="TextBox 83"/>
          <p:cNvSpPr txBox="1"/>
          <p:nvPr/>
        </p:nvSpPr>
        <p:spPr>
          <a:xfrm>
            <a:off x="4114800" y="2362200"/>
            <a:ext cx="1143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ysClr val="windowText" lastClr="000000"/>
                </a:solidFill>
                <a:latin typeface="+mn-lt"/>
              </a:rPr>
              <a:t>North Eastern</a:t>
            </a:r>
          </a:p>
          <a:p>
            <a:pPr algn="ctr"/>
            <a:r>
              <a:rPr lang="en-US" dirty="0" smtClean="0">
                <a:solidFill>
                  <a:sysClr val="windowText" lastClr="000000"/>
                </a:solidFill>
                <a:latin typeface="+mn-lt"/>
              </a:rPr>
              <a:t>14%</a:t>
            </a:r>
            <a:endParaRPr lang="en-US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2819400" y="1905000"/>
            <a:ext cx="1066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ysClr val="windowText" lastClr="000000"/>
                </a:solidFill>
                <a:latin typeface="+mn-lt"/>
              </a:rPr>
              <a:t>Eastern</a:t>
            </a:r>
          </a:p>
          <a:p>
            <a:pPr algn="ctr"/>
            <a:r>
              <a:rPr lang="en-US" dirty="0" smtClean="0">
                <a:solidFill>
                  <a:sysClr val="windowText" lastClr="000000"/>
                </a:solidFill>
                <a:latin typeface="+mn-lt"/>
              </a:rPr>
              <a:t>15%</a:t>
            </a:r>
            <a:endParaRPr lang="en-US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1752600" y="2514600"/>
            <a:ext cx="914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ysClr val="windowText" lastClr="000000"/>
                </a:solidFill>
                <a:latin typeface="+mn-lt"/>
              </a:rPr>
              <a:t>Rift Valley</a:t>
            </a:r>
          </a:p>
          <a:p>
            <a:pPr algn="ctr"/>
            <a:r>
              <a:rPr lang="en-US" dirty="0" smtClean="0">
                <a:solidFill>
                  <a:sysClr val="windowText" lastClr="000000"/>
                </a:solidFill>
                <a:latin typeface="+mn-lt"/>
              </a:rPr>
              <a:t>17%</a:t>
            </a:r>
            <a:endParaRPr lang="en-US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152400" y="4114800"/>
            <a:ext cx="1066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+mn-lt"/>
              </a:rPr>
              <a:t>Nyanza</a:t>
            </a:r>
          </a:p>
          <a:p>
            <a:pPr algn="ctr"/>
            <a:r>
              <a:rPr lang="en-US" dirty="0" smtClean="0">
                <a:latin typeface="+mn-lt"/>
              </a:rPr>
              <a:t>8%</a:t>
            </a:r>
            <a:endParaRPr lang="en-US" dirty="0">
              <a:latin typeface="+mn-lt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304800" y="3087469"/>
            <a:ext cx="1143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+mn-lt"/>
              </a:rPr>
              <a:t>Western</a:t>
            </a:r>
          </a:p>
          <a:p>
            <a:pPr algn="ctr"/>
            <a:r>
              <a:rPr lang="en-US" dirty="0" smtClean="0">
                <a:latin typeface="+mn-lt"/>
              </a:rPr>
              <a:t>3%</a:t>
            </a:r>
            <a:endParaRPr lang="en-US" dirty="0">
              <a:latin typeface="+mn-lt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2209800" y="3886200"/>
            <a:ext cx="1143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  <a:latin typeface="+mn-lt"/>
              </a:rPr>
              <a:t>Central</a:t>
            </a:r>
          </a:p>
          <a:p>
            <a:pPr algn="ctr"/>
            <a:r>
              <a:rPr lang="en-US" dirty="0" smtClean="0">
                <a:solidFill>
                  <a:schemeClr val="bg1"/>
                </a:solidFill>
                <a:latin typeface="+mn-lt"/>
              </a:rPr>
              <a:t>11%</a:t>
            </a:r>
            <a:endParaRPr lang="en-US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1447800" y="5334000"/>
            <a:ext cx="91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+mn-lt"/>
              </a:rPr>
              <a:t>Nairobi</a:t>
            </a:r>
          </a:p>
          <a:p>
            <a:pPr algn="ctr"/>
            <a:r>
              <a:rPr lang="en-US" dirty="0" smtClean="0">
                <a:latin typeface="+mn-lt"/>
              </a:rPr>
              <a:t>26%</a:t>
            </a:r>
            <a:endParaRPr lang="en-US" dirty="0">
              <a:latin typeface="+mn-lt"/>
            </a:endParaRPr>
          </a:p>
        </p:txBody>
      </p:sp>
      <p:cxnSp>
        <p:nvCxnSpPr>
          <p:cNvPr id="91" name="Straight Connector 90"/>
          <p:cNvCxnSpPr/>
          <p:nvPr/>
        </p:nvCxnSpPr>
        <p:spPr>
          <a:xfrm flipV="1">
            <a:off x="1981200" y="4648200"/>
            <a:ext cx="762000" cy="762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TextBox 91"/>
          <p:cNvSpPr txBox="1"/>
          <p:nvPr/>
        </p:nvSpPr>
        <p:spPr>
          <a:xfrm>
            <a:off x="3886200" y="4953000"/>
            <a:ext cx="91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  <a:latin typeface="+mn-lt"/>
              </a:rPr>
              <a:t>Coast</a:t>
            </a:r>
          </a:p>
          <a:p>
            <a:pPr algn="ctr"/>
            <a:r>
              <a:rPr lang="en-US" dirty="0" smtClean="0">
                <a:solidFill>
                  <a:schemeClr val="bg1"/>
                </a:solidFill>
                <a:latin typeface="+mn-lt"/>
              </a:rPr>
              <a:t>4%</a:t>
            </a:r>
            <a:endParaRPr lang="en-US" dirty="0">
              <a:solidFill>
                <a:schemeClr val="bg1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-152400" y="1879600"/>
          <a:ext cx="9448800" cy="4597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 b="1" dirty="0" smtClean="0"/>
              <a:t>Basic Components* to Support 24-Hour Emergency Services</a:t>
            </a:r>
            <a:endParaRPr lang="en-US" sz="4000" b="1" dirty="0"/>
          </a:p>
        </p:txBody>
      </p:sp>
      <p:sp>
        <p:nvSpPr>
          <p:cNvPr id="12" name="TextBox 3"/>
          <p:cNvSpPr txBox="1">
            <a:spLocks noChangeArrowheads="1"/>
          </p:cNvSpPr>
          <p:nvPr/>
        </p:nvSpPr>
        <p:spPr bwMode="auto">
          <a:xfrm>
            <a:off x="0" y="1371600"/>
            <a:ext cx="914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 dirty="0">
                <a:latin typeface="Calibri" pitchFamily="34" charset="0"/>
              </a:rPr>
              <a:t>Percentage of all facilities (</a:t>
            </a:r>
            <a:r>
              <a:rPr lang="en-US" i="1" dirty="0" smtClean="0">
                <a:latin typeface="Calibri" pitchFamily="34" charset="0"/>
              </a:rPr>
              <a:t>N=695)</a:t>
            </a:r>
            <a:endParaRPr lang="en-US" i="1" dirty="0">
              <a:latin typeface="Calibri" pitchFamily="34" charset="0"/>
            </a:endParaRPr>
          </a:p>
        </p:txBody>
      </p:sp>
      <p:sp>
        <p:nvSpPr>
          <p:cNvPr id="13" name="TextBox 4"/>
          <p:cNvSpPr txBox="1">
            <a:spLocks noChangeArrowheads="1"/>
          </p:cNvSpPr>
          <p:nvPr/>
        </p:nvSpPr>
        <p:spPr bwMode="auto">
          <a:xfrm>
            <a:off x="0" y="9906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>
                <a:latin typeface="Calibri" pitchFamily="34" charset="0"/>
              </a:rPr>
              <a:t>(Table 3.3)</a:t>
            </a:r>
          </a:p>
        </p:txBody>
      </p:sp>
      <p:sp>
        <p:nvSpPr>
          <p:cNvPr id="14" name="TextBox 6"/>
          <p:cNvSpPr txBox="1">
            <a:spLocks noChangeArrowheads="1"/>
          </p:cNvSpPr>
          <p:nvPr/>
        </p:nvSpPr>
        <p:spPr bwMode="auto">
          <a:xfrm>
            <a:off x="0" y="6488113"/>
            <a:ext cx="91440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i="1" dirty="0">
                <a:latin typeface="Calibri" pitchFamily="34" charset="0"/>
              </a:rPr>
              <a:t>*At least 2 qualified providers, duty schedule, beds, 24-hour emergency communication, on-site water</a:t>
            </a:r>
            <a:r>
              <a:rPr lang="en-US" i="1" dirty="0">
                <a:latin typeface="Calibri" pitchFamily="34" charset="0"/>
              </a:rPr>
              <a:t> 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8200"/>
          </a:xfrm>
        </p:spPr>
        <p:txBody>
          <a:bodyPr/>
          <a:lstStyle/>
          <a:p>
            <a:pPr eaLnBrk="1" hangingPunct="1"/>
            <a:r>
              <a:rPr lang="en-US" b="1" smtClean="0"/>
              <a:t>Outline</a:t>
            </a:r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>
          <a:xfrm>
            <a:off x="0" y="914400"/>
            <a:ext cx="5257800" cy="5943600"/>
          </a:xfrm>
        </p:spPr>
        <p:txBody>
          <a:bodyPr/>
          <a:lstStyle/>
          <a:p>
            <a:pPr eaLnBrk="1" hangingPunct="1"/>
            <a:r>
              <a:rPr lang="en-US" dirty="0" smtClean="0"/>
              <a:t>Basic Services</a:t>
            </a:r>
          </a:p>
          <a:p>
            <a:pPr eaLnBrk="1" hangingPunct="1"/>
            <a:r>
              <a:rPr lang="en-US" dirty="0" smtClean="0"/>
              <a:t>Infrastructure and Emergency Services</a:t>
            </a:r>
          </a:p>
          <a:p>
            <a:pPr eaLnBrk="1" hangingPunct="1"/>
            <a:r>
              <a:rPr lang="en-US" b="1" dirty="0" smtClean="0">
                <a:solidFill>
                  <a:schemeClr val="accent1"/>
                </a:solidFill>
              </a:rPr>
              <a:t>Management Practices</a:t>
            </a:r>
          </a:p>
          <a:p>
            <a:pPr eaLnBrk="1" hangingPunct="1"/>
            <a:r>
              <a:rPr lang="en-US" dirty="0" smtClean="0"/>
              <a:t>Logistics</a:t>
            </a:r>
          </a:p>
          <a:p>
            <a:pPr eaLnBrk="1" hangingPunct="1"/>
            <a:r>
              <a:rPr lang="en-US" dirty="0" smtClean="0"/>
              <a:t>Systems for Infection Control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-381000" y="1879600"/>
          <a:ext cx="9829800" cy="4749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 b="1" dirty="0" smtClean="0"/>
              <a:t>Routine* Management Committee Meetings</a:t>
            </a:r>
            <a:endParaRPr lang="en-US" sz="4000" b="1" dirty="0"/>
          </a:p>
        </p:txBody>
      </p:sp>
      <p:sp>
        <p:nvSpPr>
          <p:cNvPr id="9" name="TextBox 3"/>
          <p:cNvSpPr txBox="1">
            <a:spLocks noChangeArrowheads="1"/>
          </p:cNvSpPr>
          <p:nvPr/>
        </p:nvSpPr>
        <p:spPr bwMode="auto">
          <a:xfrm>
            <a:off x="0" y="1143000"/>
            <a:ext cx="914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 dirty="0">
                <a:latin typeface="Calibri" pitchFamily="34" charset="0"/>
              </a:rPr>
              <a:t>Percentage of all facilities with observed documentation (</a:t>
            </a:r>
            <a:r>
              <a:rPr lang="en-US" i="1" dirty="0" smtClean="0">
                <a:latin typeface="Calibri" pitchFamily="34" charset="0"/>
              </a:rPr>
              <a:t>N=695)</a:t>
            </a:r>
            <a:endParaRPr lang="en-US" i="1" dirty="0">
              <a:latin typeface="Calibri" pitchFamily="34" charset="0"/>
            </a:endParaRPr>
          </a:p>
        </p:txBody>
      </p:sp>
      <p:sp>
        <p:nvSpPr>
          <p:cNvPr id="10" name="TextBox 4"/>
          <p:cNvSpPr txBox="1">
            <a:spLocks noChangeArrowheads="1"/>
          </p:cNvSpPr>
          <p:nvPr/>
        </p:nvSpPr>
        <p:spPr bwMode="auto">
          <a:xfrm>
            <a:off x="0" y="7620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>
                <a:latin typeface="Calibri" pitchFamily="34" charset="0"/>
              </a:rPr>
              <a:t>(Table 3.4)</a:t>
            </a:r>
          </a:p>
        </p:txBody>
      </p:sp>
      <p:sp>
        <p:nvSpPr>
          <p:cNvPr id="15" name="TextBox 6"/>
          <p:cNvSpPr txBox="1">
            <a:spLocks noChangeArrowheads="1"/>
          </p:cNvSpPr>
          <p:nvPr/>
        </p:nvSpPr>
        <p:spPr bwMode="auto">
          <a:xfrm>
            <a:off x="0" y="6488113"/>
            <a:ext cx="91440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i="1" dirty="0">
                <a:latin typeface="Calibri" pitchFamily="34" charset="0"/>
              </a:rPr>
              <a:t>*At least every six months</a:t>
            </a:r>
            <a:endParaRPr lang="en-US" i="1" dirty="0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-228600" y="1879600"/>
          <a:ext cx="9601200" cy="4749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/>
          <a:lstStyle/>
          <a:p>
            <a:pPr eaLnBrk="1" hangingPunct="1"/>
            <a:r>
              <a:rPr lang="en-US" sz="4000" b="1" smtClean="0"/>
              <a:t>Quality Assurance Activities</a:t>
            </a:r>
          </a:p>
        </p:txBody>
      </p:sp>
      <p:sp>
        <p:nvSpPr>
          <p:cNvPr id="9" name="TextBox 3"/>
          <p:cNvSpPr txBox="1">
            <a:spLocks noChangeArrowheads="1"/>
          </p:cNvSpPr>
          <p:nvPr/>
        </p:nvSpPr>
        <p:spPr bwMode="auto">
          <a:xfrm>
            <a:off x="0" y="1143000"/>
            <a:ext cx="914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 dirty="0">
                <a:latin typeface="Calibri" pitchFamily="34" charset="0"/>
              </a:rPr>
              <a:t>Percentage of all facilities with observed documentation (</a:t>
            </a:r>
            <a:r>
              <a:rPr lang="en-US" i="1" dirty="0" smtClean="0">
                <a:latin typeface="Calibri" pitchFamily="34" charset="0"/>
              </a:rPr>
              <a:t>N=695)</a:t>
            </a:r>
            <a:endParaRPr lang="en-US" i="1" dirty="0">
              <a:latin typeface="Calibri" pitchFamily="34" charset="0"/>
            </a:endParaRPr>
          </a:p>
        </p:txBody>
      </p:sp>
      <p:sp>
        <p:nvSpPr>
          <p:cNvPr id="10" name="TextBox 4"/>
          <p:cNvSpPr txBox="1">
            <a:spLocks noChangeArrowheads="1"/>
          </p:cNvSpPr>
          <p:nvPr/>
        </p:nvSpPr>
        <p:spPr bwMode="auto">
          <a:xfrm>
            <a:off x="0" y="7620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>
                <a:latin typeface="Calibri" pitchFamily="34" charset="0"/>
              </a:rPr>
              <a:t>(Table 3.4)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-228600" y="1600200"/>
          <a:ext cx="9601200" cy="4724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/>
          <a:lstStyle/>
          <a:p>
            <a:pPr eaLnBrk="1" hangingPunct="1"/>
            <a:r>
              <a:rPr lang="en-US" sz="4000" b="1" dirty="0" smtClean="0"/>
              <a:t>Referrals</a:t>
            </a:r>
          </a:p>
        </p:txBody>
      </p:sp>
      <p:sp>
        <p:nvSpPr>
          <p:cNvPr id="9" name="TextBox 3"/>
          <p:cNvSpPr txBox="1">
            <a:spLocks noChangeArrowheads="1"/>
          </p:cNvSpPr>
          <p:nvPr/>
        </p:nvSpPr>
        <p:spPr bwMode="auto">
          <a:xfrm>
            <a:off x="0" y="1219200"/>
            <a:ext cx="914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 dirty="0">
                <a:latin typeface="Calibri" pitchFamily="34" charset="0"/>
              </a:rPr>
              <a:t>Percentage of all facilities that refer clients outside facility and had a referral </a:t>
            </a:r>
            <a:r>
              <a:rPr lang="en-US" i="1" dirty="0" smtClean="0">
                <a:latin typeface="Calibri" pitchFamily="34" charset="0"/>
              </a:rPr>
              <a:t>form* </a:t>
            </a:r>
            <a:r>
              <a:rPr lang="en-US" i="1" dirty="0">
                <a:latin typeface="Calibri" pitchFamily="34" charset="0"/>
              </a:rPr>
              <a:t>(</a:t>
            </a:r>
            <a:r>
              <a:rPr lang="en-US" i="1" dirty="0" smtClean="0">
                <a:latin typeface="Calibri" pitchFamily="34" charset="0"/>
              </a:rPr>
              <a:t>N=695)</a:t>
            </a:r>
            <a:endParaRPr lang="en-US" i="1" dirty="0">
              <a:latin typeface="Calibri" pitchFamily="34" charset="0"/>
            </a:endParaRPr>
          </a:p>
        </p:txBody>
      </p:sp>
      <p:sp>
        <p:nvSpPr>
          <p:cNvPr id="10" name="TextBox 4"/>
          <p:cNvSpPr txBox="1">
            <a:spLocks noChangeArrowheads="1"/>
          </p:cNvSpPr>
          <p:nvPr/>
        </p:nvSpPr>
        <p:spPr bwMode="auto">
          <a:xfrm>
            <a:off x="0" y="7620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>
                <a:latin typeface="Calibri" pitchFamily="34" charset="0"/>
              </a:rPr>
              <a:t>(Table 3.4)</a:t>
            </a:r>
          </a:p>
        </p:txBody>
      </p:sp>
      <p:sp>
        <p:nvSpPr>
          <p:cNvPr id="15" name="TextBox 3"/>
          <p:cNvSpPr txBox="1">
            <a:spLocks noChangeArrowheads="1"/>
          </p:cNvSpPr>
          <p:nvPr/>
        </p:nvSpPr>
        <p:spPr bwMode="auto">
          <a:xfrm>
            <a:off x="0" y="6334780"/>
            <a:ext cx="9144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i="1" dirty="0" smtClean="0">
                <a:latin typeface="Calibri" pitchFamily="34" charset="0"/>
              </a:rPr>
              <a:t>*The facility reports that they refer clients outside of the facility and have a pre-printed referral form, or the facility reports that they routinely send the referred client with their medical record or file to the referral facility.</a:t>
            </a:r>
            <a:endParaRPr lang="en-US" sz="1400" i="1" dirty="0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-304800" y="1676400"/>
          <a:ext cx="9677400" cy="4724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/>
          <a:lstStyle/>
          <a:p>
            <a:pPr eaLnBrk="1" hangingPunct="1"/>
            <a:r>
              <a:rPr lang="en-US" sz="4000" b="1" dirty="0" smtClean="0"/>
              <a:t>Supportive Management Practices*</a:t>
            </a:r>
          </a:p>
        </p:txBody>
      </p:sp>
      <p:sp>
        <p:nvSpPr>
          <p:cNvPr id="9" name="TextBox 3"/>
          <p:cNvSpPr txBox="1">
            <a:spLocks noChangeArrowheads="1"/>
          </p:cNvSpPr>
          <p:nvPr/>
        </p:nvSpPr>
        <p:spPr bwMode="auto">
          <a:xfrm>
            <a:off x="0" y="1295400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 dirty="0">
                <a:latin typeface="Calibri" pitchFamily="34" charset="0"/>
              </a:rPr>
              <a:t>Percentage of </a:t>
            </a:r>
            <a:r>
              <a:rPr lang="en-US" i="1" dirty="0" smtClean="0">
                <a:latin typeface="Calibri" pitchFamily="34" charset="0"/>
              </a:rPr>
              <a:t>facilities where at least one eligible health service provider was interviewed </a:t>
            </a:r>
            <a:r>
              <a:rPr lang="en-US" i="1" dirty="0">
                <a:latin typeface="Calibri" pitchFamily="34" charset="0"/>
              </a:rPr>
              <a:t>(</a:t>
            </a:r>
            <a:r>
              <a:rPr lang="en-US" i="1" dirty="0" smtClean="0">
                <a:latin typeface="Calibri" pitchFamily="34" charset="0"/>
              </a:rPr>
              <a:t>N=673)</a:t>
            </a:r>
            <a:endParaRPr lang="en-US" i="1" dirty="0">
              <a:latin typeface="Calibri" pitchFamily="34" charset="0"/>
            </a:endParaRPr>
          </a:p>
        </p:txBody>
      </p:sp>
      <p:sp>
        <p:nvSpPr>
          <p:cNvPr id="10" name="TextBox 4"/>
          <p:cNvSpPr txBox="1">
            <a:spLocks noChangeArrowheads="1"/>
          </p:cNvSpPr>
          <p:nvPr/>
        </p:nvSpPr>
        <p:spPr bwMode="auto">
          <a:xfrm>
            <a:off x="0" y="8382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>
                <a:latin typeface="Calibri" pitchFamily="34" charset="0"/>
              </a:rPr>
              <a:t>(Table 3.5)</a:t>
            </a:r>
          </a:p>
        </p:txBody>
      </p:sp>
      <p:sp>
        <p:nvSpPr>
          <p:cNvPr id="15" name="TextBox 6"/>
          <p:cNvSpPr txBox="1">
            <a:spLocks noChangeArrowheads="1"/>
          </p:cNvSpPr>
          <p:nvPr/>
        </p:nvSpPr>
        <p:spPr bwMode="auto">
          <a:xfrm>
            <a:off x="0" y="6334125"/>
            <a:ext cx="9144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i="1" dirty="0">
                <a:latin typeface="Calibri" pitchFamily="34" charset="0"/>
              </a:rPr>
              <a:t>*Supportive management practices includes an external supervisory visit during the six months before the survey and staff received routine training and personal supervision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 b="1" dirty="0" smtClean="0"/>
              <a:t>Management Practices Supporting </a:t>
            </a:r>
            <a:br>
              <a:rPr lang="en-US" sz="4000" b="1" dirty="0" smtClean="0"/>
            </a:br>
            <a:r>
              <a:rPr lang="en-US" sz="4000" b="1" dirty="0" smtClean="0"/>
              <a:t>Community Feedback</a:t>
            </a:r>
            <a:endParaRPr lang="en-US" sz="4000" b="1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-381000" y="1676400"/>
          <a:ext cx="952500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8436" name="TextBox 3"/>
          <p:cNvSpPr txBox="1">
            <a:spLocks noChangeArrowheads="1"/>
          </p:cNvSpPr>
          <p:nvPr/>
        </p:nvSpPr>
        <p:spPr bwMode="auto">
          <a:xfrm>
            <a:off x="0" y="1295400"/>
            <a:ext cx="914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 dirty="0">
                <a:latin typeface="Calibri" pitchFamily="34" charset="0"/>
              </a:rPr>
              <a:t>Percentage of all facilities (</a:t>
            </a:r>
            <a:r>
              <a:rPr lang="en-US" i="1" dirty="0" smtClean="0">
                <a:latin typeface="Calibri" pitchFamily="34" charset="0"/>
              </a:rPr>
              <a:t>N=695)</a:t>
            </a:r>
            <a:endParaRPr lang="en-US" i="1" dirty="0">
              <a:latin typeface="Calibri" pitchFamily="34" charset="0"/>
            </a:endParaRPr>
          </a:p>
        </p:txBody>
      </p:sp>
      <p:sp>
        <p:nvSpPr>
          <p:cNvPr id="18437" name="TextBox 4"/>
          <p:cNvSpPr txBox="1">
            <a:spLocks noChangeArrowheads="1"/>
          </p:cNvSpPr>
          <p:nvPr/>
        </p:nvSpPr>
        <p:spPr bwMode="auto">
          <a:xfrm>
            <a:off x="0" y="9144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 dirty="0">
                <a:latin typeface="Calibri" pitchFamily="34" charset="0"/>
              </a:rPr>
              <a:t>(Table 3.6)</a:t>
            </a:r>
          </a:p>
        </p:txBody>
      </p:sp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0" y="6477000"/>
            <a:ext cx="91440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200" i="1" dirty="0" smtClean="0">
                <a:latin typeface="Calibri" pitchFamily="34" charset="0"/>
              </a:rPr>
              <a:t>*Some mechanism for eliciting client opinion is reported, and there is documentation indicating that client opinions are reviewed</a:t>
            </a:r>
            <a:endParaRPr lang="en-US" sz="1200" i="1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/>
          <a:lstStyle/>
          <a:p>
            <a:pPr eaLnBrk="1" hangingPunct="1"/>
            <a:r>
              <a:rPr lang="en-US" sz="4000" b="1" smtClean="0"/>
              <a:t>Funding Mechanism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101600" y="1854200"/>
          <a:ext cx="9042400" cy="5003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9460" name="TextBox 3"/>
          <p:cNvSpPr txBox="1">
            <a:spLocks noChangeArrowheads="1"/>
          </p:cNvSpPr>
          <p:nvPr/>
        </p:nvSpPr>
        <p:spPr bwMode="auto">
          <a:xfrm>
            <a:off x="0" y="1143000"/>
            <a:ext cx="914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 dirty="0">
                <a:latin typeface="Calibri" pitchFamily="34" charset="0"/>
              </a:rPr>
              <a:t>Percentage of all facilities (</a:t>
            </a:r>
            <a:r>
              <a:rPr lang="en-US" i="1" dirty="0" smtClean="0">
                <a:latin typeface="Calibri" pitchFamily="34" charset="0"/>
              </a:rPr>
              <a:t>N=695)</a:t>
            </a:r>
            <a:endParaRPr lang="en-US" i="1" dirty="0">
              <a:latin typeface="Calibri" pitchFamily="34" charset="0"/>
            </a:endParaRPr>
          </a:p>
        </p:txBody>
      </p:sp>
      <p:sp>
        <p:nvSpPr>
          <p:cNvPr id="19461" name="TextBox 4"/>
          <p:cNvSpPr txBox="1">
            <a:spLocks noChangeArrowheads="1"/>
          </p:cNvSpPr>
          <p:nvPr/>
        </p:nvSpPr>
        <p:spPr bwMode="auto">
          <a:xfrm>
            <a:off x="0" y="7620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>
                <a:latin typeface="Calibri" pitchFamily="34" charset="0"/>
              </a:rPr>
              <a:t>(Table 3.7)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8200"/>
          </a:xfrm>
        </p:spPr>
        <p:txBody>
          <a:bodyPr/>
          <a:lstStyle/>
          <a:p>
            <a:pPr eaLnBrk="1" hangingPunct="1"/>
            <a:r>
              <a:rPr lang="en-US" b="1" smtClean="0"/>
              <a:t>Outline</a:t>
            </a:r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>
          <a:xfrm>
            <a:off x="0" y="914400"/>
            <a:ext cx="5257800" cy="5943600"/>
          </a:xfrm>
        </p:spPr>
        <p:txBody>
          <a:bodyPr/>
          <a:lstStyle/>
          <a:p>
            <a:pPr eaLnBrk="1" hangingPunct="1"/>
            <a:r>
              <a:rPr lang="en-US" dirty="0" smtClean="0"/>
              <a:t>Basic Services</a:t>
            </a:r>
          </a:p>
          <a:p>
            <a:pPr eaLnBrk="1" hangingPunct="1"/>
            <a:r>
              <a:rPr lang="en-US" dirty="0" smtClean="0"/>
              <a:t>Infrastructure and Emergency Services</a:t>
            </a:r>
          </a:p>
          <a:p>
            <a:pPr eaLnBrk="1" hangingPunct="1"/>
            <a:r>
              <a:rPr lang="en-US" dirty="0" smtClean="0"/>
              <a:t>Management Practices</a:t>
            </a:r>
          </a:p>
          <a:p>
            <a:pPr eaLnBrk="1" hangingPunct="1"/>
            <a:r>
              <a:rPr lang="en-US" b="1" dirty="0" smtClean="0">
                <a:solidFill>
                  <a:schemeClr val="accent1"/>
                </a:solidFill>
              </a:rPr>
              <a:t>Logistics</a:t>
            </a:r>
          </a:p>
          <a:p>
            <a:pPr eaLnBrk="1" hangingPunct="1"/>
            <a:r>
              <a:rPr lang="en-US" dirty="0" smtClean="0"/>
              <a:t>Systems for Infection Control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8200"/>
          </a:xfrm>
        </p:spPr>
        <p:txBody>
          <a:bodyPr/>
          <a:lstStyle/>
          <a:p>
            <a:pPr eaLnBrk="1" hangingPunct="1"/>
            <a:r>
              <a:rPr lang="en-US" b="1" smtClean="0"/>
              <a:t>Outline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0" y="914400"/>
            <a:ext cx="5257800" cy="5943600"/>
          </a:xfrm>
        </p:spPr>
        <p:txBody>
          <a:bodyPr/>
          <a:lstStyle/>
          <a:p>
            <a:pPr eaLnBrk="1" hangingPunct="1"/>
            <a:r>
              <a:rPr lang="en-US" b="1" dirty="0" smtClean="0">
                <a:solidFill>
                  <a:schemeClr val="accent1"/>
                </a:solidFill>
              </a:rPr>
              <a:t>Basic Services</a:t>
            </a:r>
          </a:p>
          <a:p>
            <a:pPr eaLnBrk="1" hangingPunct="1"/>
            <a:r>
              <a:rPr lang="en-US" dirty="0" smtClean="0"/>
              <a:t>Infrastructure and Emergency Services</a:t>
            </a:r>
          </a:p>
          <a:p>
            <a:pPr eaLnBrk="1" hangingPunct="1"/>
            <a:r>
              <a:rPr lang="en-US" dirty="0" smtClean="0"/>
              <a:t>Management Practices</a:t>
            </a:r>
          </a:p>
          <a:p>
            <a:pPr eaLnBrk="1" hangingPunct="1"/>
            <a:r>
              <a:rPr lang="en-US" dirty="0" smtClean="0"/>
              <a:t>Logistics</a:t>
            </a:r>
          </a:p>
          <a:p>
            <a:pPr eaLnBrk="1" hangingPunct="1"/>
            <a:r>
              <a:rPr lang="en-US" dirty="0" smtClean="0"/>
              <a:t>Systems for Infection Control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8200"/>
          </a:xfrm>
        </p:spPr>
        <p:txBody>
          <a:bodyPr/>
          <a:lstStyle/>
          <a:p>
            <a:pPr eaLnBrk="1" hangingPunct="1"/>
            <a:r>
              <a:rPr lang="en-US" sz="4000" b="1" smtClean="0"/>
              <a:t>Storage and Stocking Vaccines</a:t>
            </a:r>
          </a:p>
        </p:txBody>
      </p:sp>
      <p:graphicFrame>
        <p:nvGraphicFramePr>
          <p:cNvPr id="7" name="Content Placeholder 5"/>
          <p:cNvGraphicFramePr>
            <a:graphicFrameLocks noGrp="1"/>
          </p:cNvGraphicFramePr>
          <p:nvPr>
            <p:ph idx="1"/>
          </p:nvPr>
        </p:nvGraphicFramePr>
        <p:xfrm>
          <a:off x="50800" y="1651000"/>
          <a:ext cx="9042400" cy="4292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1508" name="TextBox 3"/>
          <p:cNvSpPr txBox="1">
            <a:spLocks noChangeArrowheads="1"/>
          </p:cNvSpPr>
          <p:nvPr/>
        </p:nvSpPr>
        <p:spPr bwMode="auto">
          <a:xfrm>
            <a:off x="0" y="990600"/>
            <a:ext cx="9144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 dirty="0">
                <a:latin typeface="Calibri" pitchFamily="34" charset="0"/>
              </a:rPr>
              <a:t>Percentage of facilities with an adequate system for monitoring among facilities with stored vaccines observed (</a:t>
            </a:r>
            <a:r>
              <a:rPr lang="en-US" i="1" dirty="0" smtClean="0">
                <a:latin typeface="Calibri" pitchFamily="34" charset="0"/>
              </a:rPr>
              <a:t>N=442)</a:t>
            </a:r>
            <a:endParaRPr lang="en-US" i="1" dirty="0">
              <a:latin typeface="Calibri" pitchFamily="34" charset="0"/>
            </a:endParaRPr>
          </a:p>
        </p:txBody>
      </p:sp>
      <p:sp>
        <p:nvSpPr>
          <p:cNvPr id="21509" name="TextBox 4"/>
          <p:cNvSpPr txBox="1">
            <a:spLocks noChangeArrowheads="1"/>
          </p:cNvSpPr>
          <p:nvPr/>
        </p:nvSpPr>
        <p:spPr bwMode="auto">
          <a:xfrm>
            <a:off x="0" y="6858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>
                <a:latin typeface="Calibri" pitchFamily="34" charset="0"/>
              </a:rPr>
              <a:t>(Table 3.9)</a:t>
            </a:r>
          </a:p>
        </p:txBody>
      </p:sp>
      <p:sp>
        <p:nvSpPr>
          <p:cNvPr id="21510" name="TextBox 6"/>
          <p:cNvSpPr txBox="1">
            <a:spLocks noChangeArrowheads="1"/>
          </p:cNvSpPr>
          <p:nvPr/>
        </p:nvSpPr>
        <p:spPr bwMode="auto">
          <a:xfrm>
            <a:off x="0" y="5903893"/>
            <a:ext cx="91440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i="1" dirty="0" smtClean="0">
                <a:latin typeface="Calibri" pitchFamily="34" charset="0"/>
              </a:rPr>
              <a:t>*Storage temperature is: functioning thermometer in refrigerator, up-to-date temperature chart, and refrigerator temperature 2</a:t>
            </a:r>
            <a:r>
              <a:rPr lang="en-US" sz="1400" i="1" dirty="0" smtClean="0">
                <a:latin typeface="Calibri" pitchFamily="34" charset="0"/>
                <a:sym typeface="Symbol"/>
              </a:rPr>
              <a:t></a:t>
            </a:r>
            <a:r>
              <a:rPr lang="en-US" sz="1400" i="1" dirty="0" smtClean="0">
                <a:latin typeface="Calibri" pitchFamily="34" charset="0"/>
              </a:rPr>
              <a:t>C to 8</a:t>
            </a:r>
            <a:r>
              <a:rPr lang="en-US" sz="1400" i="1" dirty="0" smtClean="0">
                <a:latin typeface="Calibri" pitchFamily="34" charset="0"/>
                <a:sym typeface="Symbol"/>
              </a:rPr>
              <a:t></a:t>
            </a:r>
            <a:r>
              <a:rPr lang="en-US" sz="1400" i="1" dirty="0" smtClean="0">
                <a:latin typeface="Calibri" pitchFamily="34" charset="0"/>
              </a:rPr>
              <a:t>C at time of survey</a:t>
            </a:r>
            <a:endParaRPr lang="en-US" sz="1400" i="1" dirty="0">
              <a:latin typeface="Calibri" pitchFamily="34" charset="0"/>
            </a:endParaRPr>
          </a:p>
          <a:p>
            <a:r>
              <a:rPr lang="en-US" sz="1400" i="1" dirty="0" smtClean="0">
                <a:latin typeface="Calibri" pitchFamily="34" charset="0"/>
              </a:rPr>
              <a:t>**All vaccines normally carried are present, no expired items are present, items are stored by expiration date, a stock card/ledger is present for all normally stocked vaccines, and no stock out in the past 6 months</a:t>
            </a:r>
            <a:endParaRPr lang="en-US" sz="1400" i="1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Storage Conditions and </a:t>
            </a:r>
            <a:br>
              <a:rPr lang="en-US" dirty="0" smtClean="0"/>
            </a:br>
            <a:r>
              <a:rPr lang="en-US" dirty="0" smtClean="0"/>
              <a:t>Stock Monitoring Systems </a:t>
            </a:r>
            <a:endParaRPr lang="en-US" dirty="0"/>
          </a:p>
        </p:txBody>
      </p:sp>
      <p:graphicFrame>
        <p:nvGraphicFramePr>
          <p:cNvPr id="7" name="Content Placeholder 5"/>
          <p:cNvGraphicFramePr>
            <a:graphicFrameLocks noGrp="1"/>
          </p:cNvGraphicFramePr>
          <p:nvPr>
            <p:ph idx="1"/>
          </p:nvPr>
        </p:nvGraphicFramePr>
        <p:xfrm>
          <a:off x="50800" y="1727200"/>
          <a:ext cx="9042400" cy="4622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2532" name="TextBox 3"/>
          <p:cNvSpPr txBox="1">
            <a:spLocks noChangeArrowheads="1"/>
          </p:cNvSpPr>
          <p:nvPr/>
        </p:nvSpPr>
        <p:spPr bwMode="auto">
          <a:xfrm>
            <a:off x="0" y="10668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>
                <a:latin typeface="Calibri" pitchFamily="34" charset="0"/>
              </a:rPr>
              <a:t>(Table 3.10)</a:t>
            </a:r>
          </a:p>
        </p:txBody>
      </p:sp>
      <p:sp>
        <p:nvSpPr>
          <p:cNvPr id="22533" name="TextBox 4"/>
          <p:cNvSpPr txBox="1">
            <a:spLocks noChangeArrowheads="1"/>
          </p:cNvSpPr>
          <p:nvPr/>
        </p:nvSpPr>
        <p:spPr bwMode="auto">
          <a:xfrm>
            <a:off x="-23813" y="1449388"/>
            <a:ext cx="9144001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>
                <a:latin typeface="Calibri" pitchFamily="34" charset="0"/>
              </a:rPr>
              <a:t>Percentage of facilities that store commodities</a:t>
            </a:r>
          </a:p>
        </p:txBody>
      </p:sp>
      <p:sp>
        <p:nvSpPr>
          <p:cNvPr id="22534" name="TextBox 6"/>
          <p:cNvSpPr txBox="1">
            <a:spLocks noChangeArrowheads="1"/>
          </p:cNvSpPr>
          <p:nvPr/>
        </p:nvSpPr>
        <p:spPr bwMode="auto">
          <a:xfrm>
            <a:off x="0" y="6334780"/>
            <a:ext cx="9144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i="1" dirty="0">
                <a:latin typeface="Calibri" pitchFamily="34" charset="0"/>
              </a:rPr>
              <a:t>*Storage system is: items stored in dry location, off the ground, and protected from water, sun, pests, and </a:t>
            </a:r>
            <a:r>
              <a:rPr lang="en-US" sz="1400" i="1" dirty="0" smtClean="0">
                <a:latin typeface="Calibri" pitchFamily="34" charset="0"/>
              </a:rPr>
              <a:t>rodents, and well ventilated.</a:t>
            </a:r>
            <a:endParaRPr lang="en-US" sz="1400" i="1" dirty="0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8200"/>
          </a:xfrm>
        </p:spPr>
        <p:txBody>
          <a:bodyPr/>
          <a:lstStyle/>
          <a:p>
            <a:pPr eaLnBrk="1" hangingPunct="1"/>
            <a:r>
              <a:rPr lang="en-US" b="1" smtClean="0"/>
              <a:t>Outline</a:t>
            </a:r>
          </a:p>
        </p:txBody>
      </p:sp>
      <p:sp>
        <p:nvSpPr>
          <p:cNvPr id="23555" name="Content Placeholder 2"/>
          <p:cNvSpPr>
            <a:spLocks noGrp="1"/>
          </p:cNvSpPr>
          <p:nvPr>
            <p:ph idx="1"/>
          </p:nvPr>
        </p:nvSpPr>
        <p:spPr>
          <a:xfrm>
            <a:off x="0" y="914400"/>
            <a:ext cx="5257800" cy="5943600"/>
          </a:xfrm>
        </p:spPr>
        <p:txBody>
          <a:bodyPr/>
          <a:lstStyle/>
          <a:p>
            <a:pPr eaLnBrk="1" hangingPunct="1"/>
            <a:r>
              <a:rPr lang="en-US" dirty="0" smtClean="0"/>
              <a:t>Basic Services</a:t>
            </a:r>
          </a:p>
          <a:p>
            <a:pPr eaLnBrk="1" hangingPunct="1"/>
            <a:r>
              <a:rPr lang="en-US" dirty="0" smtClean="0"/>
              <a:t>Infrastructure and Emergency Services</a:t>
            </a:r>
          </a:p>
          <a:p>
            <a:pPr eaLnBrk="1" hangingPunct="1"/>
            <a:r>
              <a:rPr lang="en-US" dirty="0" smtClean="0"/>
              <a:t>Management Practices</a:t>
            </a:r>
          </a:p>
          <a:p>
            <a:pPr eaLnBrk="1" hangingPunct="1"/>
            <a:r>
              <a:rPr lang="en-US" dirty="0" smtClean="0"/>
              <a:t>Logistics</a:t>
            </a:r>
          </a:p>
          <a:p>
            <a:pPr eaLnBrk="1" hangingPunct="1"/>
            <a:r>
              <a:rPr lang="en-US" b="1" dirty="0" smtClean="0">
                <a:solidFill>
                  <a:schemeClr val="accent1"/>
                </a:solidFill>
              </a:rPr>
              <a:t>Systems for Infection Control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/>
          <a:lstStyle/>
          <a:p>
            <a:pPr eaLnBrk="1" hangingPunct="1"/>
            <a:r>
              <a:rPr lang="en-US" sz="4000" b="1" smtClean="0"/>
              <a:t>Availability of Items for Infection Control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50800" y="1498600"/>
          <a:ext cx="9042400" cy="5308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4580" name="TextBox 3"/>
          <p:cNvSpPr txBox="1">
            <a:spLocks noChangeArrowheads="1"/>
          </p:cNvSpPr>
          <p:nvPr/>
        </p:nvSpPr>
        <p:spPr bwMode="auto">
          <a:xfrm>
            <a:off x="0" y="1066800"/>
            <a:ext cx="914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 dirty="0">
                <a:latin typeface="Calibri" pitchFamily="34" charset="0"/>
              </a:rPr>
              <a:t>Percentage of facilities with these items in all service delivery areas (</a:t>
            </a:r>
            <a:r>
              <a:rPr lang="en-US" i="1" dirty="0" smtClean="0">
                <a:latin typeface="Calibri" pitchFamily="34" charset="0"/>
              </a:rPr>
              <a:t>N=695) </a:t>
            </a:r>
            <a:endParaRPr lang="en-US" i="1" dirty="0">
              <a:latin typeface="Calibri" pitchFamily="34" charset="0"/>
            </a:endParaRPr>
          </a:p>
        </p:txBody>
      </p:sp>
      <p:sp>
        <p:nvSpPr>
          <p:cNvPr id="24581" name="TextBox 4"/>
          <p:cNvSpPr txBox="1">
            <a:spLocks noChangeArrowheads="1"/>
          </p:cNvSpPr>
          <p:nvPr/>
        </p:nvSpPr>
        <p:spPr bwMode="auto">
          <a:xfrm>
            <a:off x="0" y="6858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>
                <a:latin typeface="Calibri" pitchFamily="34" charset="0"/>
              </a:rPr>
              <a:t>(Table A-3.21)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101600" y="1524000"/>
          <a:ext cx="9042400" cy="4699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4000" b="1" dirty="0" smtClean="0"/>
              <a:t>Adequate Final Disposal System</a:t>
            </a:r>
            <a:br>
              <a:rPr lang="en-US" sz="4000" b="1" dirty="0" smtClean="0"/>
            </a:br>
            <a:r>
              <a:rPr lang="en-US" sz="4000" b="1" dirty="0" smtClean="0"/>
              <a:t> for Infectious Waste*</a:t>
            </a:r>
          </a:p>
        </p:txBody>
      </p:sp>
      <p:sp>
        <p:nvSpPr>
          <p:cNvPr id="9" name="TextBox 3"/>
          <p:cNvSpPr txBox="1">
            <a:spLocks noChangeArrowheads="1"/>
          </p:cNvSpPr>
          <p:nvPr/>
        </p:nvSpPr>
        <p:spPr bwMode="auto">
          <a:xfrm>
            <a:off x="0" y="1295400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 dirty="0">
                <a:latin typeface="Calibri" pitchFamily="34" charset="0"/>
              </a:rPr>
              <a:t>Percentage of </a:t>
            </a:r>
            <a:r>
              <a:rPr lang="en-US" i="1" dirty="0" smtClean="0">
                <a:latin typeface="Calibri" pitchFamily="34" charset="0"/>
              </a:rPr>
              <a:t>all facilities (N=695)</a:t>
            </a:r>
            <a:endParaRPr lang="en-US" i="1" dirty="0">
              <a:latin typeface="Calibri" pitchFamily="34" charset="0"/>
            </a:endParaRPr>
          </a:p>
        </p:txBody>
      </p:sp>
      <p:sp>
        <p:nvSpPr>
          <p:cNvPr id="10" name="TextBox 4"/>
          <p:cNvSpPr txBox="1">
            <a:spLocks noChangeArrowheads="1"/>
          </p:cNvSpPr>
          <p:nvPr/>
        </p:nvSpPr>
        <p:spPr bwMode="auto">
          <a:xfrm>
            <a:off x="0" y="9144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 dirty="0">
                <a:latin typeface="Calibri" pitchFamily="34" charset="0"/>
              </a:rPr>
              <a:t>(Table </a:t>
            </a:r>
            <a:r>
              <a:rPr lang="en-US" sz="2000" i="1" dirty="0" smtClean="0">
                <a:latin typeface="Calibri" pitchFamily="34" charset="0"/>
              </a:rPr>
              <a:t>3.12)</a:t>
            </a:r>
            <a:endParaRPr lang="en-US" sz="2000" i="1" dirty="0">
              <a:latin typeface="Calibri" pitchFamily="34" charset="0"/>
            </a:endParaRPr>
          </a:p>
        </p:txBody>
      </p:sp>
      <p:sp>
        <p:nvSpPr>
          <p:cNvPr id="15" name="TextBox 6"/>
          <p:cNvSpPr txBox="1">
            <a:spLocks noChangeArrowheads="1"/>
          </p:cNvSpPr>
          <p:nvPr/>
        </p:nvSpPr>
        <p:spPr bwMode="auto">
          <a:xfrm>
            <a:off x="0" y="6119336"/>
            <a:ext cx="914400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i="1" dirty="0" smtClean="0">
                <a:latin typeface="Calibri" pitchFamily="34" charset="0"/>
              </a:rPr>
              <a:t>*Infectious waste is collected and disposed of externally, or incinerated, or burned in a protected area or pit, or dumped in a protected area or covered pit; there was no unprotected infectious waste observed in any service site or waster disposal area on the day of the survey</a:t>
            </a:r>
            <a:endParaRPr lang="en-US" sz="1400" i="1" dirty="0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-228600" y="1524000"/>
          <a:ext cx="9601200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4000" b="1" dirty="0" smtClean="0"/>
              <a:t>Adequate Final Disposal System</a:t>
            </a:r>
            <a:br>
              <a:rPr lang="en-US" sz="4000" b="1" dirty="0" smtClean="0"/>
            </a:br>
            <a:r>
              <a:rPr lang="en-US" sz="4000" b="1" dirty="0" smtClean="0"/>
              <a:t> for Sharps Waste*</a:t>
            </a:r>
          </a:p>
        </p:txBody>
      </p:sp>
      <p:sp>
        <p:nvSpPr>
          <p:cNvPr id="12" name="TextBox 3"/>
          <p:cNvSpPr txBox="1">
            <a:spLocks noChangeArrowheads="1"/>
          </p:cNvSpPr>
          <p:nvPr/>
        </p:nvSpPr>
        <p:spPr bwMode="auto">
          <a:xfrm>
            <a:off x="0" y="1295400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 dirty="0">
                <a:latin typeface="Calibri" pitchFamily="34" charset="0"/>
              </a:rPr>
              <a:t>Percentage of </a:t>
            </a:r>
            <a:r>
              <a:rPr lang="en-US" i="1" dirty="0" smtClean="0">
                <a:latin typeface="Calibri" pitchFamily="34" charset="0"/>
              </a:rPr>
              <a:t>all facilities (N=695)</a:t>
            </a:r>
            <a:endParaRPr lang="en-US" i="1" dirty="0">
              <a:latin typeface="Calibri" pitchFamily="34" charset="0"/>
            </a:endParaRPr>
          </a:p>
        </p:txBody>
      </p:sp>
      <p:sp>
        <p:nvSpPr>
          <p:cNvPr id="13" name="TextBox 4"/>
          <p:cNvSpPr txBox="1">
            <a:spLocks noChangeArrowheads="1"/>
          </p:cNvSpPr>
          <p:nvPr/>
        </p:nvSpPr>
        <p:spPr bwMode="auto">
          <a:xfrm>
            <a:off x="0" y="9144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 dirty="0">
                <a:latin typeface="Calibri" pitchFamily="34" charset="0"/>
              </a:rPr>
              <a:t>(Table </a:t>
            </a:r>
            <a:r>
              <a:rPr lang="en-US" sz="2000" i="1" dirty="0" smtClean="0">
                <a:latin typeface="Calibri" pitchFamily="34" charset="0"/>
              </a:rPr>
              <a:t>3.12)</a:t>
            </a:r>
            <a:endParaRPr lang="en-US" sz="2000" i="1" dirty="0">
              <a:latin typeface="Calibri" pitchFamily="34" charset="0"/>
            </a:endParaRPr>
          </a:p>
        </p:txBody>
      </p:sp>
      <p:sp>
        <p:nvSpPr>
          <p:cNvPr id="14" name="TextBox 6"/>
          <p:cNvSpPr txBox="1">
            <a:spLocks noChangeArrowheads="1"/>
          </p:cNvSpPr>
          <p:nvPr/>
        </p:nvSpPr>
        <p:spPr bwMode="auto">
          <a:xfrm>
            <a:off x="0" y="6119336"/>
            <a:ext cx="914400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400" i="1" dirty="0" smtClean="0">
                <a:latin typeface="Calibri" pitchFamily="34" charset="0"/>
              </a:rPr>
              <a:t>*Sharps waste is collected and disposed of externally, or incinerated, or burned in a protected area or pit, or dumped in a protected area or covered pit; there was no unprotected sharps waste observed in any service site or waste disposal area on the day of the survey</a:t>
            </a:r>
            <a:endParaRPr lang="en-US" sz="1400" i="1" dirty="0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-152400" y="2057400"/>
          <a:ext cx="967740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4000" b="1" dirty="0" smtClean="0"/>
              <a:t>Guidelines for Disinfection and </a:t>
            </a:r>
            <a:r>
              <a:rPr lang="en-US" sz="4000" b="1" dirty="0" err="1" smtClean="0"/>
              <a:t>Sterilisation</a:t>
            </a:r>
            <a:endParaRPr lang="en-US" sz="4000" b="1" dirty="0" smtClean="0"/>
          </a:p>
        </p:txBody>
      </p:sp>
      <p:sp>
        <p:nvSpPr>
          <p:cNvPr id="12" name="TextBox 3"/>
          <p:cNvSpPr txBox="1">
            <a:spLocks noChangeArrowheads="1"/>
          </p:cNvSpPr>
          <p:nvPr/>
        </p:nvSpPr>
        <p:spPr bwMode="auto">
          <a:xfrm>
            <a:off x="0" y="1295400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 dirty="0">
                <a:latin typeface="Calibri" pitchFamily="34" charset="0"/>
              </a:rPr>
              <a:t>Percentage of </a:t>
            </a:r>
            <a:r>
              <a:rPr lang="en-US" i="1" dirty="0" smtClean="0">
                <a:latin typeface="Calibri" pitchFamily="34" charset="0"/>
              </a:rPr>
              <a:t>all facilities with guidelines for disinfection and </a:t>
            </a:r>
            <a:r>
              <a:rPr lang="en-US" i="1" dirty="0" err="1" smtClean="0">
                <a:latin typeface="Calibri" pitchFamily="34" charset="0"/>
              </a:rPr>
              <a:t>sterilisation</a:t>
            </a:r>
            <a:r>
              <a:rPr lang="en-US" i="1" dirty="0" smtClean="0">
                <a:latin typeface="Calibri" pitchFamily="34" charset="0"/>
              </a:rPr>
              <a:t> in any </a:t>
            </a:r>
            <a:r>
              <a:rPr lang="en-US" i="1" dirty="0" err="1" smtClean="0">
                <a:latin typeface="Calibri" pitchFamily="34" charset="0"/>
              </a:rPr>
              <a:t>assesssed</a:t>
            </a:r>
            <a:r>
              <a:rPr lang="en-US" i="1" dirty="0" smtClean="0">
                <a:latin typeface="Calibri" pitchFamily="34" charset="0"/>
              </a:rPr>
              <a:t> </a:t>
            </a:r>
            <a:r>
              <a:rPr lang="en-US" i="1" dirty="0" err="1" smtClean="0">
                <a:latin typeface="Calibri" pitchFamily="34" charset="0"/>
              </a:rPr>
              <a:t>sterilisation</a:t>
            </a:r>
            <a:r>
              <a:rPr lang="en-US" i="1" dirty="0" smtClean="0">
                <a:latin typeface="Calibri" pitchFamily="34" charset="0"/>
              </a:rPr>
              <a:t> area (N=695)</a:t>
            </a:r>
            <a:endParaRPr lang="en-US" i="1" dirty="0">
              <a:latin typeface="Calibri" pitchFamily="34" charset="0"/>
            </a:endParaRPr>
          </a:p>
        </p:txBody>
      </p:sp>
      <p:sp>
        <p:nvSpPr>
          <p:cNvPr id="13" name="TextBox 4"/>
          <p:cNvSpPr txBox="1">
            <a:spLocks noChangeArrowheads="1"/>
          </p:cNvSpPr>
          <p:nvPr/>
        </p:nvSpPr>
        <p:spPr bwMode="auto">
          <a:xfrm>
            <a:off x="0" y="8382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 dirty="0">
                <a:latin typeface="Calibri" pitchFamily="34" charset="0"/>
              </a:rPr>
              <a:t>(Table </a:t>
            </a:r>
            <a:r>
              <a:rPr lang="en-US" sz="2000" i="1" dirty="0" smtClean="0">
                <a:latin typeface="Calibri" pitchFamily="34" charset="0"/>
              </a:rPr>
              <a:t>3.12)</a:t>
            </a:r>
            <a:endParaRPr lang="en-US" sz="2000" i="1" dirty="0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b="1" smtClean="0"/>
              <a:t>Key Findings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066800"/>
            <a:ext cx="9144000" cy="57912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b="1" dirty="0" smtClean="0"/>
              <a:t>55% </a:t>
            </a:r>
            <a:r>
              <a:rPr lang="en-US" dirty="0" smtClean="0"/>
              <a:t>of all facilities offer</a:t>
            </a:r>
            <a:r>
              <a:rPr lang="en-US" b="1" dirty="0" smtClean="0"/>
              <a:t> all basic services </a:t>
            </a:r>
            <a:r>
              <a:rPr lang="en-US" dirty="0" smtClean="0"/>
              <a:t>at </a:t>
            </a:r>
            <a:r>
              <a:rPr lang="en-US" smtClean="0"/>
              <a:t>or above </a:t>
            </a:r>
            <a:r>
              <a:rPr lang="en-US" b="1" smtClean="0"/>
              <a:t>minimum </a:t>
            </a:r>
            <a:r>
              <a:rPr lang="en-US" b="1" dirty="0" smtClean="0"/>
              <a:t>frequencies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b="1" dirty="0" smtClean="0"/>
              <a:t>46%</a:t>
            </a:r>
            <a:r>
              <a:rPr lang="en-US" dirty="0" smtClean="0"/>
              <a:t> of all facilities have a regular</a:t>
            </a:r>
            <a:r>
              <a:rPr lang="en-US" b="1" dirty="0" smtClean="0"/>
              <a:t> water supply </a:t>
            </a:r>
            <a:r>
              <a:rPr lang="en-US" dirty="0" smtClean="0"/>
              <a:t>and </a:t>
            </a:r>
            <a:r>
              <a:rPr lang="en-US" b="1" dirty="0" smtClean="0"/>
              <a:t>25%</a:t>
            </a:r>
            <a:r>
              <a:rPr lang="en-US" dirty="0" smtClean="0"/>
              <a:t> have regular </a:t>
            </a:r>
            <a:r>
              <a:rPr lang="en-US" b="1" dirty="0" smtClean="0"/>
              <a:t>electricity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b="1" dirty="0" smtClean="0"/>
              <a:t>13% </a:t>
            </a:r>
            <a:r>
              <a:rPr lang="en-US" dirty="0" smtClean="0"/>
              <a:t>of facilities have the basic components to support </a:t>
            </a:r>
            <a:r>
              <a:rPr lang="en-US" b="1" dirty="0" smtClean="0"/>
              <a:t>24-hour emergency services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b="1" dirty="0" smtClean="0"/>
              <a:t>36%</a:t>
            </a:r>
            <a:r>
              <a:rPr lang="en-US" dirty="0" smtClean="0"/>
              <a:t> of all facilities have </a:t>
            </a:r>
            <a:r>
              <a:rPr lang="en-US" b="1" dirty="0" smtClean="0"/>
              <a:t>all items for infection control</a:t>
            </a:r>
            <a:endParaRPr lang="en-US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/>
          <a:lstStyle/>
          <a:p>
            <a:pPr eaLnBrk="1" hangingPunct="1"/>
            <a:r>
              <a:rPr lang="en-US" sz="4000" b="1" smtClean="0"/>
              <a:t>Availability of Basic Services</a:t>
            </a:r>
          </a:p>
        </p:txBody>
      </p:sp>
      <p:graphicFrame>
        <p:nvGraphicFramePr>
          <p:cNvPr id="7" name="Content Placeholder 5"/>
          <p:cNvGraphicFramePr>
            <a:graphicFrameLocks noGrp="1"/>
          </p:cNvGraphicFramePr>
          <p:nvPr>
            <p:ph idx="1"/>
          </p:nvPr>
        </p:nvGraphicFramePr>
        <p:xfrm>
          <a:off x="50800" y="1498600"/>
          <a:ext cx="9042400" cy="4699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100" name="TextBox 3"/>
          <p:cNvSpPr txBox="1">
            <a:spLocks noChangeArrowheads="1"/>
          </p:cNvSpPr>
          <p:nvPr/>
        </p:nvSpPr>
        <p:spPr bwMode="auto">
          <a:xfrm>
            <a:off x="0" y="1066800"/>
            <a:ext cx="914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 dirty="0" smtClean="0">
                <a:latin typeface="Calibri" pitchFamily="34" charset="0"/>
              </a:rPr>
              <a:t>Percentage among </a:t>
            </a:r>
            <a:r>
              <a:rPr lang="en-US" i="1" dirty="0">
                <a:latin typeface="Calibri" pitchFamily="34" charset="0"/>
              </a:rPr>
              <a:t>all health facilities (</a:t>
            </a:r>
            <a:r>
              <a:rPr lang="en-US" i="1" dirty="0" smtClean="0">
                <a:latin typeface="Calibri" pitchFamily="34" charset="0"/>
              </a:rPr>
              <a:t>N=695) </a:t>
            </a:r>
            <a:endParaRPr lang="en-US" i="1" dirty="0">
              <a:latin typeface="Calibri" pitchFamily="34" charset="0"/>
            </a:endParaRPr>
          </a:p>
        </p:txBody>
      </p:sp>
      <p:sp>
        <p:nvSpPr>
          <p:cNvPr id="4101" name="TextBox 4"/>
          <p:cNvSpPr txBox="1">
            <a:spLocks noChangeArrowheads="1"/>
          </p:cNvSpPr>
          <p:nvPr/>
        </p:nvSpPr>
        <p:spPr bwMode="auto">
          <a:xfrm>
            <a:off x="0" y="6858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>
                <a:latin typeface="Calibri" pitchFamily="34" charset="0"/>
              </a:rPr>
              <a:t>(Table A-3.1.1)</a:t>
            </a:r>
          </a:p>
        </p:txBody>
      </p:sp>
      <p:sp>
        <p:nvSpPr>
          <p:cNvPr id="4102" name="TextBox 6"/>
          <p:cNvSpPr txBox="1">
            <a:spLocks noChangeArrowheads="1"/>
          </p:cNvSpPr>
          <p:nvPr/>
        </p:nvSpPr>
        <p:spPr bwMode="auto">
          <a:xfrm>
            <a:off x="0" y="6119336"/>
            <a:ext cx="914400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400" dirty="0" smtClean="0">
                <a:latin typeface="+mn-lt"/>
              </a:rPr>
              <a:t>*</a:t>
            </a:r>
            <a:r>
              <a:rPr lang="en-GB" sz="1400" dirty="0" smtClean="0">
                <a:latin typeface="+mn-lt"/>
              </a:rPr>
              <a:t>Qualified staff are specialists (surgeons, obstetricians/gynaecologists, paediatricians, physician specialists, and pathologists), medical officers, clinical officers, degree nurses (BSNs), registered nurses (RNs), registered midwives, enrolled nurses, and enrolled midwives.</a:t>
            </a:r>
            <a:endParaRPr lang="en-US" sz="1400" i="1" dirty="0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/>
              <a:t>Basic Services and </a:t>
            </a:r>
            <a:br>
              <a:rPr lang="en-US" b="1" dirty="0" smtClean="0"/>
            </a:br>
            <a:r>
              <a:rPr lang="en-US" b="1" dirty="0" smtClean="0"/>
              <a:t>Minimum Frequencies</a:t>
            </a:r>
            <a:endParaRPr lang="en-US" b="1" dirty="0"/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0" y="1219200"/>
            <a:ext cx="9144000" cy="5638800"/>
          </a:xfrm>
        </p:spPr>
        <p:txBody>
          <a:bodyPr/>
          <a:lstStyle/>
          <a:p>
            <a:pPr eaLnBrk="1" hangingPunct="1"/>
            <a:r>
              <a:rPr lang="en-US" dirty="0" smtClean="0"/>
              <a:t>The basic services and minimum frequencies are:</a:t>
            </a:r>
          </a:p>
          <a:p>
            <a:pPr lvl="1" eaLnBrk="1" hangingPunct="1"/>
            <a:r>
              <a:rPr lang="en-US" dirty="0" smtClean="0"/>
              <a:t>Outpatient curative care services for sick children 5 days/week</a:t>
            </a:r>
          </a:p>
          <a:p>
            <a:pPr lvl="1" eaLnBrk="1" hangingPunct="1"/>
            <a:r>
              <a:rPr lang="en-US" dirty="0" smtClean="0"/>
              <a:t>STI services 1 day/week</a:t>
            </a:r>
          </a:p>
          <a:p>
            <a:pPr lvl="1" eaLnBrk="1" hangingPunct="1"/>
            <a:r>
              <a:rPr lang="en-US" dirty="0" smtClean="0"/>
              <a:t>Family planning, antenatal care, child </a:t>
            </a:r>
            <a:r>
              <a:rPr lang="en-US" dirty="0" err="1" smtClean="0"/>
              <a:t>immunisation</a:t>
            </a:r>
            <a:r>
              <a:rPr lang="en-US" dirty="0" smtClean="0"/>
              <a:t>, growth monitoring 1 day/week</a:t>
            </a:r>
          </a:p>
          <a:p>
            <a:pPr lvl="1" eaLnBrk="1" hangingPunct="1"/>
            <a:endParaRPr lang="en-US" dirty="0" smtClean="0"/>
          </a:p>
          <a:p>
            <a:pPr eaLnBrk="1" hangingPunct="1"/>
            <a:r>
              <a:rPr lang="en-US" dirty="0" smtClean="0"/>
              <a:t>If a facility has all basic services at minimum frequencies, clients will have an easier time accessing all of their health care needs in one place.</a:t>
            </a:r>
          </a:p>
          <a:p>
            <a:pPr eaLnBrk="1" hangingPunct="1">
              <a:buFont typeface="Arial" charset="0"/>
              <a:buNone/>
            </a:pPr>
            <a:endParaRPr lang="en-US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 b="1" dirty="0" smtClean="0"/>
              <a:t>Availability of All Basic Services at</a:t>
            </a:r>
            <a:br>
              <a:rPr lang="en-US" sz="4000" b="1" dirty="0" smtClean="0"/>
            </a:br>
            <a:r>
              <a:rPr lang="en-US" sz="4000" b="1" dirty="0" smtClean="0"/>
              <a:t> or Above Minimum Frequencies</a:t>
            </a:r>
            <a:endParaRPr lang="en-US" sz="4000" b="1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-228600" y="1981200"/>
          <a:ext cx="9525000" cy="4876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148" name="TextBox 3"/>
          <p:cNvSpPr txBox="1">
            <a:spLocks noChangeArrowheads="1"/>
          </p:cNvSpPr>
          <p:nvPr/>
        </p:nvSpPr>
        <p:spPr bwMode="auto">
          <a:xfrm>
            <a:off x="0" y="1371600"/>
            <a:ext cx="914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 dirty="0" smtClean="0">
                <a:latin typeface="Calibri" pitchFamily="34" charset="0"/>
              </a:rPr>
              <a:t>Percentage among </a:t>
            </a:r>
            <a:r>
              <a:rPr lang="en-US" i="1" dirty="0">
                <a:latin typeface="Calibri" pitchFamily="34" charset="0"/>
              </a:rPr>
              <a:t>all health facilities (</a:t>
            </a:r>
            <a:r>
              <a:rPr lang="en-US" i="1" dirty="0" smtClean="0">
                <a:latin typeface="Calibri" pitchFamily="34" charset="0"/>
              </a:rPr>
              <a:t>N=695) </a:t>
            </a:r>
            <a:endParaRPr lang="en-US" i="1" dirty="0">
              <a:latin typeface="Calibri" pitchFamily="34" charset="0"/>
            </a:endParaRPr>
          </a:p>
        </p:txBody>
      </p:sp>
      <p:sp>
        <p:nvSpPr>
          <p:cNvPr id="6149" name="TextBox 4"/>
          <p:cNvSpPr txBox="1">
            <a:spLocks noChangeArrowheads="1"/>
          </p:cNvSpPr>
          <p:nvPr/>
        </p:nvSpPr>
        <p:spPr bwMode="auto">
          <a:xfrm>
            <a:off x="0" y="9906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>
                <a:latin typeface="Calibri" pitchFamily="34" charset="0"/>
              </a:rPr>
              <a:t>(Table 3.1)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8200"/>
          </a:xfrm>
        </p:spPr>
        <p:txBody>
          <a:bodyPr/>
          <a:lstStyle/>
          <a:p>
            <a:pPr eaLnBrk="1" hangingPunct="1"/>
            <a:r>
              <a:rPr lang="en-US" b="1" smtClean="0"/>
              <a:t>Outline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0" y="914400"/>
            <a:ext cx="5257800" cy="5943600"/>
          </a:xfrm>
        </p:spPr>
        <p:txBody>
          <a:bodyPr/>
          <a:lstStyle/>
          <a:p>
            <a:pPr eaLnBrk="1" hangingPunct="1"/>
            <a:r>
              <a:rPr lang="en-US" dirty="0" smtClean="0"/>
              <a:t>Basic Services</a:t>
            </a:r>
          </a:p>
          <a:p>
            <a:pPr eaLnBrk="1" hangingPunct="1"/>
            <a:r>
              <a:rPr lang="en-US" b="1" dirty="0" smtClean="0">
                <a:solidFill>
                  <a:schemeClr val="accent1"/>
                </a:solidFill>
              </a:rPr>
              <a:t>Infrastructure and Emergency Services</a:t>
            </a:r>
          </a:p>
          <a:p>
            <a:pPr eaLnBrk="1" hangingPunct="1"/>
            <a:r>
              <a:rPr lang="en-US" dirty="0" smtClean="0"/>
              <a:t>Management Practices</a:t>
            </a:r>
          </a:p>
          <a:p>
            <a:pPr eaLnBrk="1" hangingPunct="1"/>
            <a:r>
              <a:rPr lang="en-US" dirty="0" smtClean="0"/>
              <a:t>Logistics</a:t>
            </a:r>
          </a:p>
          <a:p>
            <a:pPr eaLnBrk="1" hangingPunct="1"/>
            <a:r>
              <a:rPr lang="en-US" dirty="0" smtClean="0"/>
              <a:t>Systems for Infection Control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-304800" y="1752600"/>
          <a:ext cx="9398000" cy="5105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148" name="TextBox 3"/>
          <p:cNvSpPr txBox="1">
            <a:spLocks noChangeArrowheads="1"/>
          </p:cNvSpPr>
          <p:nvPr/>
        </p:nvSpPr>
        <p:spPr bwMode="auto">
          <a:xfrm>
            <a:off x="0" y="1371600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 dirty="0" smtClean="0">
                <a:latin typeface="Calibri" pitchFamily="34" charset="0"/>
              </a:rPr>
              <a:t>Percentage of all </a:t>
            </a:r>
            <a:r>
              <a:rPr lang="en-US" i="1" dirty="0">
                <a:latin typeface="Calibri" pitchFamily="34" charset="0"/>
              </a:rPr>
              <a:t>health </a:t>
            </a:r>
            <a:r>
              <a:rPr lang="en-US" i="1" dirty="0" smtClean="0">
                <a:latin typeface="Calibri" pitchFamily="34" charset="0"/>
              </a:rPr>
              <a:t>facilities with a functioning client latrine, a waiting area that is protected from sun and rain, and a basic level of cleanliness </a:t>
            </a:r>
            <a:r>
              <a:rPr lang="en-US" i="1" dirty="0">
                <a:latin typeface="Calibri" pitchFamily="34" charset="0"/>
              </a:rPr>
              <a:t>(</a:t>
            </a:r>
            <a:r>
              <a:rPr lang="en-US" i="1" dirty="0" smtClean="0">
                <a:latin typeface="Calibri" pitchFamily="34" charset="0"/>
              </a:rPr>
              <a:t>N=695) </a:t>
            </a:r>
            <a:endParaRPr lang="en-US" i="1" dirty="0">
              <a:latin typeface="Calibri" pitchFamily="34" charset="0"/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 b="1" dirty="0" smtClean="0"/>
              <a:t>Facility Infrastructure-</a:t>
            </a:r>
            <a:br>
              <a:rPr lang="en-US" sz="4000" b="1" dirty="0" smtClean="0"/>
            </a:br>
            <a:r>
              <a:rPr lang="en-US" sz="4000" b="1" dirty="0" smtClean="0"/>
              <a:t>Client Comfort Amenities </a:t>
            </a:r>
            <a:endParaRPr lang="en-US" sz="4000" b="1" dirty="0"/>
          </a:p>
        </p:txBody>
      </p:sp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0" y="9906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>
                <a:latin typeface="Calibri" pitchFamily="34" charset="0"/>
              </a:rPr>
              <a:t>(Table 3.2)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-228600" y="1879600"/>
          <a:ext cx="9677400" cy="4978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 b="1" dirty="0" smtClean="0"/>
              <a:t>Facility Infrastructure-</a:t>
            </a:r>
            <a:br>
              <a:rPr lang="en-US" sz="4000" b="1" dirty="0" smtClean="0"/>
            </a:br>
            <a:r>
              <a:rPr lang="en-US" sz="4000" b="1" dirty="0" smtClean="0"/>
              <a:t>Regular Water Supply</a:t>
            </a:r>
            <a:endParaRPr lang="en-US" sz="4000" b="1" dirty="0"/>
          </a:p>
        </p:txBody>
      </p:sp>
      <p:sp>
        <p:nvSpPr>
          <p:cNvPr id="9" name="TextBox 3"/>
          <p:cNvSpPr txBox="1">
            <a:spLocks noChangeArrowheads="1"/>
          </p:cNvSpPr>
          <p:nvPr/>
        </p:nvSpPr>
        <p:spPr bwMode="auto">
          <a:xfrm>
            <a:off x="0" y="1371600"/>
            <a:ext cx="9144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 dirty="0">
                <a:latin typeface="Calibri" pitchFamily="34" charset="0"/>
              </a:rPr>
              <a:t>Percentage of all facilities with year-round water supplied by tap or from a protected pump/well available within 500 meters of facility (</a:t>
            </a:r>
            <a:r>
              <a:rPr lang="en-US" i="1" dirty="0" smtClean="0">
                <a:latin typeface="Calibri" pitchFamily="34" charset="0"/>
              </a:rPr>
              <a:t>N=695)</a:t>
            </a:r>
            <a:endParaRPr lang="en-US" i="1" dirty="0">
              <a:latin typeface="Calibri" pitchFamily="34" charset="0"/>
            </a:endParaRPr>
          </a:p>
        </p:txBody>
      </p:sp>
      <p:sp>
        <p:nvSpPr>
          <p:cNvPr id="10" name="TextBox 4"/>
          <p:cNvSpPr txBox="1">
            <a:spLocks noChangeArrowheads="1"/>
          </p:cNvSpPr>
          <p:nvPr/>
        </p:nvSpPr>
        <p:spPr bwMode="auto">
          <a:xfrm>
            <a:off x="0" y="9906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>
                <a:latin typeface="Calibri" pitchFamily="34" charset="0"/>
              </a:rPr>
              <a:t>(Table 3.2)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-152400" y="1879600"/>
          <a:ext cx="9448800" cy="4978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 b="1" dirty="0" smtClean="0"/>
              <a:t>Facility Infrastructure-</a:t>
            </a:r>
            <a:br>
              <a:rPr lang="en-US" sz="4000" b="1" dirty="0" smtClean="0"/>
            </a:br>
            <a:r>
              <a:rPr lang="en-US" sz="4000" b="1" dirty="0" smtClean="0"/>
              <a:t>Regular Electricity or Generator</a:t>
            </a:r>
            <a:endParaRPr lang="en-US" sz="4000" b="1" dirty="0"/>
          </a:p>
        </p:txBody>
      </p:sp>
      <p:sp>
        <p:nvSpPr>
          <p:cNvPr id="9" name="TextBox 3"/>
          <p:cNvSpPr txBox="1">
            <a:spLocks noChangeArrowheads="1"/>
          </p:cNvSpPr>
          <p:nvPr/>
        </p:nvSpPr>
        <p:spPr bwMode="auto">
          <a:xfrm>
            <a:off x="0" y="1371600"/>
            <a:ext cx="9144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 dirty="0">
                <a:latin typeface="Calibri" pitchFamily="34" charset="0"/>
              </a:rPr>
              <a:t>Percentage of all facilities with electricity routinely available during service hours or a backup generator with fuel available on day of </a:t>
            </a:r>
            <a:r>
              <a:rPr lang="en-US" i="1" dirty="0" smtClean="0">
                <a:latin typeface="Calibri" pitchFamily="34" charset="0"/>
              </a:rPr>
              <a:t>survey </a:t>
            </a:r>
            <a:r>
              <a:rPr lang="en-US" i="1" dirty="0">
                <a:latin typeface="Calibri" pitchFamily="34" charset="0"/>
              </a:rPr>
              <a:t>(</a:t>
            </a:r>
            <a:r>
              <a:rPr lang="en-US" i="1" dirty="0" smtClean="0">
                <a:latin typeface="Calibri" pitchFamily="34" charset="0"/>
              </a:rPr>
              <a:t>N=695)</a:t>
            </a:r>
            <a:endParaRPr lang="en-US" i="1" dirty="0">
              <a:latin typeface="Calibri" pitchFamily="34" charset="0"/>
            </a:endParaRPr>
          </a:p>
        </p:txBody>
      </p:sp>
      <p:sp>
        <p:nvSpPr>
          <p:cNvPr id="10" name="TextBox 4"/>
          <p:cNvSpPr txBox="1">
            <a:spLocks noChangeArrowheads="1"/>
          </p:cNvSpPr>
          <p:nvPr/>
        </p:nvSpPr>
        <p:spPr bwMode="auto">
          <a:xfrm>
            <a:off x="0" y="9906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i="1">
                <a:latin typeface="Calibri" pitchFamily="34" charset="0"/>
              </a:rPr>
              <a:t>(Table 3.2)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KSPA Theme1">
  <a:themeElements>
    <a:clrScheme name="KSPA">
      <a:dk1>
        <a:srgbClr val="000000"/>
      </a:dk1>
      <a:lt1>
        <a:sysClr val="window" lastClr="FFFFFF"/>
      </a:lt1>
      <a:dk2>
        <a:srgbClr val="638DC8"/>
      </a:dk2>
      <a:lt2>
        <a:srgbClr val="C0B08B"/>
      </a:lt2>
      <a:accent1>
        <a:srgbClr val="B52438"/>
      </a:accent1>
      <a:accent2>
        <a:srgbClr val="000000"/>
      </a:accent2>
      <a:accent3>
        <a:srgbClr val="EA96A2"/>
      </a:accent3>
      <a:accent4>
        <a:srgbClr val="32578E"/>
      </a:accent4>
      <a:accent5>
        <a:srgbClr val="645636"/>
      </a:accent5>
      <a:accent6>
        <a:srgbClr val="800080"/>
      </a:accent6>
      <a:hlink>
        <a:srgbClr val="32578E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KSPA">
      <a:dk1>
        <a:srgbClr val="000000"/>
      </a:dk1>
      <a:lt1>
        <a:sysClr val="window" lastClr="FFFFFF"/>
      </a:lt1>
      <a:dk2>
        <a:srgbClr val="638DC8"/>
      </a:dk2>
      <a:lt2>
        <a:srgbClr val="C0B08B"/>
      </a:lt2>
      <a:accent1>
        <a:srgbClr val="B52438"/>
      </a:accent1>
      <a:accent2>
        <a:srgbClr val="000000"/>
      </a:accent2>
      <a:accent3>
        <a:srgbClr val="EA96A2"/>
      </a:accent3>
      <a:accent4>
        <a:srgbClr val="32578E"/>
      </a:accent4>
      <a:accent5>
        <a:srgbClr val="645636"/>
      </a:accent5>
      <a:accent6>
        <a:srgbClr val="800080"/>
      </a:accent6>
      <a:hlink>
        <a:srgbClr val="32578E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KSPA Theme1</Template>
  <TotalTime>1074</TotalTime>
  <Words>1202</Words>
  <Application>Microsoft Office PowerPoint</Application>
  <PresentationFormat>On-screen Show (4:3)</PresentationFormat>
  <Paragraphs>144</Paragraphs>
  <Slides>27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27</vt:i4>
      </vt:variant>
    </vt:vector>
  </HeadingPairs>
  <TitlesOfParts>
    <vt:vector size="29" baseType="lpstr">
      <vt:lpstr>KSPA Theme1</vt:lpstr>
      <vt:lpstr>Custom Design</vt:lpstr>
      <vt:lpstr>Slide 1</vt:lpstr>
      <vt:lpstr>Outline</vt:lpstr>
      <vt:lpstr>Availability of Basic Services</vt:lpstr>
      <vt:lpstr>Basic Services and  Minimum Frequencies</vt:lpstr>
      <vt:lpstr>Availability of All Basic Services at  or Above Minimum Frequencies</vt:lpstr>
      <vt:lpstr>Outline</vt:lpstr>
      <vt:lpstr>Facility Infrastructure- Client Comfort Amenities </vt:lpstr>
      <vt:lpstr>Facility Infrastructure- Regular Water Supply</vt:lpstr>
      <vt:lpstr>Facility Infrastructure- Regular Electricity or Generator</vt:lpstr>
      <vt:lpstr>Availability of All Basic Client Amenities, Regular Electric and Water Supply by Province</vt:lpstr>
      <vt:lpstr>Basic Components* to Support 24-Hour Emergency Services</vt:lpstr>
      <vt:lpstr>Outline</vt:lpstr>
      <vt:lpstr>Routine* Management Committee Meetings</vt:lpstr>
      <vt:lpstr>Quality Assurance Activities</vt:lpstr>
      <vt:lpstr>Referrals</vt:lpstr>
      <vt:lpstr>Supportive Management Practices*</vt:lpstr>
      <vt:lpstr>Management Practices Supporting  Community Feedback</vt:lpstr>
      <vt:lpstr>Funding Mechanism</vt:lpstr>
      <vt:lpstr>Outline</vt:lpstr>
      <vt:lpstr>Storage and Stocking Vaccines</vt:lpstr>
      <vt:lpstr>Storage Conditions and  Stock Monitoring Systems </vt:lpstr>
      <vt:lpstr>Outline</vt:lpstr>
      <vt:lpstr>Availability of Items for Infection Control</vt:lpstr>
      <vt:lpstr>Adequate Final Disposal System  for Infectious Waste*</vt:lpstr>
      <vt:lpstr>Adequate Final Disposal System  for Sharps Waste*</vt:lpstr>
      <vt:lpstr>Guidelines for Disinfection and Sterilisation</vt:lpstr>
      <vt:lpstr>Key Findings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Namibia Health Facility Census 2009</dc:title>
  <dc:creator>Sarah Schneider</dc:creator>
  <cp:lastModifiedBy>Administrator</cp:lastModifiedBy>
  <cp:revision>184</cp:revision>
  <dcterms:created xsi:type="dcterms:W3CDTF">2010-08-17T13:53:29Z</dcterms:created>
  <dcterms:modified xsi:type="dcterms:W3CDTF">2012-05-09T18:02:56Z</dcterms:modified>
</cp:coreProperties>
</file>