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317" r:id="rId3"/>
    <p:sldId id="265" r:id="rId4"/>
    <p:sldId id="284" r:id="rId5"/>
    <p:sldId id="318" r:id="rId6"/>
    <p:sldId id="319" r:id="rId7"/>
    <p:sldId id="320" r:id="rId8"/>
    <p:sldId id="321" r:id="rId9"/>
    <p:sldId id="322" r:id="rId10"/>
    <p:sldId id="323" r:id="rId11"/>
    <p:sldId id="324" r:id="rId12"/>
    <p:sldId id="325" r:id="rId13"/>
    <p:sldId id="326" r:id="rId14"/>
    <p:sldId id="327" r:id="rId15"/>
    <p:sldId id="328" r:id="rId16"/>
    <p:sldId id="329" r:id="rId17"/>
    <p:sldId id="330" r:id="rId1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71" autoAdjust="0"/>
  </p:normalViewPr>
  <p:slideViewPr>
    <p:cSldViewPr>
      <p:cViewPr>
        <p:scale>
          <a:sx n="90" d="100"/>
          <a:sy n="90" d="100"/>
        </p:scale>
        <p:origin x="-58"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2FA1753-A6D0-4885-8D40-0BBB77B8D122}" type="datetimeFigureOut">
              <a:rPr lang="en-US"/>
              <a:pPr>
                <a:defRPr/>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E548128-64FF-4750-8F0E-D0AD7214817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type of service provided by each CHW varies with the type of training they have received.  Those trained in MCH focus more on vaccination and ANC while those trained in HIV-related services provide more HIV-related counselling, PMTCT referrals, etc). </a:t>
            </a:r>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366339-0753-4C4A-A30F-D1E68C3C1896}"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3D62A4-A178-4452-A36D-4E1068C97C06}"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D92FC4-CE32-4A04-B8AC-44CDDC61972B}"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5D2637-D10E-482E-AB69-7D429FF5365F}"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4EC2E29-0BEF-4971-AD0C-75C076C79ADB}"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2AE424F-5683-42ED-9866-78CC5201F2FE}"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EB91B7-971E-4D27-A284-B782877EDED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E49B65C-9308-483B-A123-E0C4B661CC61}"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0BB827-DC23-4B18-90CD-B24A791509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F360DA-DCC8-47BC-B431-FD68EC54AD7A}"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331D30-AAB6-4511-AB2A-CBE6D5FDA39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FB61669-D3EB-4BEE-BF8A-C9C5D7CB9789}"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F7B483-9DCA-4B70-8A93-1F1075C3C7B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F309649-49BC-4C6E-B84B-E67A10CD2323}"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5B42AF-D4BC-4398-9136-494FBC82515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F7DED58-FB14-441E-BEB1-3D641A0C5DAF}"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10A68C-20C1-47B9-B1C1-53086FAA31BF}"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5A25626-6A2D-4F45-ABE2-C0E53F1610FF}"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155D634-2432-48CE-A7CE-07C8E510D58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2A2CE2B-BB84-4AF3-BBC8-3EC2DDF02014}"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25A29B9-DDFE-48F9-BD4B-CEB5EBFDF2E7}"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9072353-BA27-4237-9CF4-3952EC672863}"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2F2C713-4C4B-4C1B-852F-0F0C860D4F2B}"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354CF45-7AB3-4823-8A21-7C1F7C3626BA}"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0839355-A9BD-41D8-AD45-C13AC73D10E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38D9D94-0FE6-4DEA-A776-F0E101DBD020}"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25C6971-12D7-4BF8-A427-44156681FA3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FDD88E-A150-4CE2-BD32-CE8B77170E5F}"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4AF7BBB-7349-476C-A232-074CF70DE25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F4A54D8-A215-4065-9749-29D91272EB59}"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16F25A-94FD-427A-B9D2-44ED4A7B4B59}"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D19A5B-C38C-4D2A-8B5B-171E183A2390}"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1A47B5E-8DD4-46E0-BB91-3410EBD859E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719BE85-B5D5-480B-A31D-BBD762D0FBD5}"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582DADD-3C20-4BF6-B228-1EEE7BDF664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5BDA6EF-643F-472D-B68B-0DE7C7155206}"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4DE35B-97B2-43FF-83BD-0F6F78CA014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60EEDDB-80B3-4D44-987E-EB91038662B1}"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E1D94D3-BC48-4F63-B1FF-82D6BA10180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C45CC7B-F8BA-45B4-81A1-096C4EA440F9}"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BEE1978-D5C7-4370-8F8C-8834A9B0D82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EAE365F-78DB-4CEF-A885-6689BFBF2BA1}"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298E32A-1CB3-4428-912A-9D7BEDECA54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0AA9D8E-AA2E-4DA5-BCA1-44564D54516D}"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6E992B7-0BCF-4AE2-B9F2-A9CAE5563C2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475DD6-4E60-4F31-B6AA-622FF98E1DD1}"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B6D97D1-0601-447E-B8BE-575B3EB53A0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28BB9A0-255F-4EC2-9481-D1EF3DAD7D90}"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5300810-D7EA-4340-97C2-122D5E76790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F60A779-3477-410B-AB95-18E384EF6B74}"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F27CB57-8F90-44E4-9024-4C81CDA1DD9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92E9297-E9D3-47DE-8725-11E82FE5503F}"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FBB7701-6D8B-4890-91F1-1E31F420BA23}"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0" y="533400"/>
            <a:ext cx="9144000" cy="1219200"/>
          </a:xfrm>
        </p:spPr>
        <p:txBody>
          <a:bodyPr rtlCol="0">
            <a:normAutofit fontScale="90000"/>
          </a:bodyPr>
          <a:lstStyle/>
          <a:p>
            <a:pPr eaLnBrk="1" fontAlgn="auto" hangingPunct="1">
              <a:spcAft>
                <a:spcPts val="0"/>
              </a:spcAft>
              <a:defRPr/>
            </a:pPr>
            <a:r>
              <a:rPr lang="en-US" b="1" dirty="0" smtClean="0"/>
              <a:t>Kenya Service Provision Assessment (KSPA) 2010</a:t>
            </a:r>
            <a:endParaRPr lang="en-US" b="1" dirty="0"/>
          </a:p>
        </p:txBody>
      </p:sp>
      <p:sp>
        <p:nvSpPr>
          <p:cNvPr id="3075" name="TextBox 4"/>
          <p:cNvSpPr txBox="1">
            <a:spLocks noChangeArrowheads="1"/>
          </p:cNvSpPr>
          <p:nvPr/>
        </p:nvSpPr>
        <p:spPr bwMode="auto">
          <a:xfrm>
            <a:off x="0" y="4953000"/>
            <a:ext cx="9144000" cy="646113"/>
          </a:xfrm>
          <a:prstGeom prst="rect">
            <a:avLst/>
          </a:prstGeom>
          <a:noFill/>
          <a:ln w="9525">
            <a:noFill/>
            <a:miter lim="800000"/>
            <a:headEnd/>
            <a:tailEnd/>
          </a:ln>
        </p:spPr>
        <p:txBody>
          <a:bodyPr>
            <a:spAutoFit/>
          </a:bodyPr>
          <a:lstStyle/>
          <a:p>
            <a:pPr algn="ctr"/>
            <a:r>
              <a:rPr lang="en-US" sz="3600">
                <a:latin typeface="Calibri" pitchFamily="34" charset="0"/>
              </a:rPr>
              <a:t>Community Component: Qualitative Research</a:t>
            </a:r>
          </a:p>
        </p:txBody>
      </p:sp>
      <p:pic>
        <p:nvPicPr>
          <p:cNvPr id="3076" name="Picture 4" descr="KSPA_2010_Cover_Insert3.jpg"/>
          <p:cNvPicPr>
            <a:picLocks noChangeAspect="1"/>
          </p:cNvPicPr>
          <p:nvPr/>
        </p:nvPicPr>
        <p:blipFill>
          <a:blip r:embed="rId2" cstate="print"/>
          <a:srcRect/>
          <a:stretch>
            <a:fillRect/>
          </a:stretch>
        </p:blipFill>
        <p:spPr bwMode="auto">
          <a:xfrm>
            <a:off x="0" y="1862138"/>
            <a:ext cx="9144000" cy="313372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9144000" cy="1143000"/>
          </a:xfrm>
        </p:spPr>
        <p:txBody>
          <a:bodyPr/>
          <a:lstStyle/>
          <a:p>
            <a:pPr eaLnBrk="1" hangingPunct="1"/>
            <a:r>
              <a:rPr lang="en-US" b="1" smtClean="0"/>
              <a:t>Outline</a:t>
            </a:r>
          </a:p>
        </p:txBody>
      </p:sp>
      <p:sp>
        <p:nvSpPr>
          <p:cNvPr id="12291" name="Content Placeholder 2"/>
          <p:cNvSpPr>
            <a:spLocks noGrp="1"/>
          </p:cNvSpPr>
          <p:nvPr>
            <p:ph idx="1"/>
          </p:nvPr>
        </p:nvSpPr>
        <p:spPr>
          <a:xfrm>
            <a:off x="0" y="1676400"/>
            <a:ext cx="4800600" cy="3992563"/>
          </a:xfrm>
        </p:spPr>
        <p:txBody>
          <a:bodyPr/>
          <a:lstStyle/>
          <a:p>
            <a:pPr eaLnBrk="1" hangingPunct="1"/>
            <a:r>
              <a:rPr lang="en-US" smtClean="0"/>
              <a:t>Community Health Workers</a:t>
            </a:r>
          </a:p>
          <a:p>
            <a:pPr eaLnBrk="1" hangingPunct="1"/>
            <a:r>
              <a:rPr lang="en-US" b="1" smtClean="0">
                <a:solidFill>
                  <a:schemeClr val="accent1"/>
                </a:solidFill>
              </a:rPr>
              <a:t>Mothers’ experiences with health care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9144000" cy="1143000"/>
          </a:xfrm>
        </p:spPr>
        <p:txBody>
          <a:bodyPr/>
          <a:lstStyle/>
          <a:p>
            <a:pPr eaLnBrk="1" hangingPunct="1"/>
            <a:r>
              <a:rPr lang="en-US" b="1" smtClean="0"/>
              <a:t>Mothers: Methodology</a:t>
            </a:r>
          </a:p>
        </p:txBody>
      </p:sp>
      <p:sp>
        <p:nvSpPr>
          <p:cNvPr id="3" name="Content Placeholder 2"/>
          <p:cNvSpPr>
            <a:spLocks noGrp="1"/>
          </p:cNvSpPr>
          <p:nvPr>
            <p:ph idx="1"/>
          </p:nvPr>
        </p:nvSpPr>
        <p:spPr>
          <a:xfrm>
            <a:off x="457200" y="1219200"/>
            <a:ext cx="8229600" cy="4906963"/>
          </a:xfrm>
        </p:spPr>
        <p:txBody>
          <a:bodyPr rtlCol="0">
            <a:normAutofit lnSpcReduction="10000"/>
          </a:bodyPr>
          <a:lstStyle/>
          <a:p>
            <a:pPr eaLnBrk="1" fontAlgn="auto" hangingPunct="1">
              <a:spcAft>
                <a:spcPts val="0"/>
              </a:spcAft>
              <a:buFont typeface="Arial" pitchFamily="34" charset="0"/>
              <a:buChar char="•"/>
              <a:defRPr/>
            </a:pPr>
            <a:r>
              <a:rPr lang="en-US" dirty="0" smtClean="0"/>
              <a:t>Focus group discussions with mothers of children under age 2.</a:t>
            </a:r>
          </a:p>
          <a:p>
            <a:pPr eaLnBrk="1" fontAlgn="auto" hangingPunct="1">
              <a:spcAft>
                <a:spcPts val="0"/>
              </a:spcAft>
              <a:buFont typeface="Arial" pitchFamily="34" charset="0"/>
              <a:buChar char="•"/>
              <a:defRPr/>
            </a:pPr>
            <a:r>
              <a:rPr lang="en-US" dirty="0" smtClean="0"/>
              <a:t>50 discussions with 8-12 women each from all 8 provinces in Kenya</a:t>
            </a:r>
          </a:p>
          <a:p>
            <a:pPr eaLnBrk="1" fontAlgn="auto" hangingPunct="1">
              <a:spcAft>
                <a:spcPts val="0"/>
              </a:spcAft>
              <a:buFont typeface="Arial" pitchFamily="34" charset="0"/>
              <a:buChar char="•"/>
              <a:defRPr/>
            </a:pPr>
            <a:r>
              <a:rPr lang="en-US" dirty="0" smtClean="0"/>
              <a:t>Women identified by local administration</a:t>
            </a:r>
          </a:p>
          <a:p>
            <a:pPr eaLnBrk="1" fontAlgn="auto" hangingPunct="1">
              <a:spcAft>
                <a:spcPts val="0"/>
              </a:spcAft>
              <a:buFont typeface="Arial" pitchFamily="34" charset="0"/>
              <a:buChar char="•"/>
              <a:defRPr/>
            </a:pPr>
            <a:r>
              <a:rPr lang="en-US" dirty="0" smtClean="0"/>
              <a:t>KSPA social scientists moderated the discussions</a:t>
            </a:r>
          </a:p>
          <a:p>
            <a:pPr eaLnBrk="1" fontAlgn="auto" hangingPunct="1">
              <a:spcAft>
                <a:spcPts val="0"/>
              </a:spcAft>
              <a:buFont typeface="Arial" pitchFamily="34" charset="0"/>
              <a:buChar char="•"/>
              <a:defRPr/>
            </a:pPr>
            <a:r>
              <a:rPr lang="en-US" dirty="0" smtClean="0"/>
              <a:t>Discussions were tape recorded, transcribed, and data were entered into Nudist for coding and sorting.</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Mothers Results:</a:t>
            </a:r>
            <a:br>
              <a:rPr lang="en-US" dirty="0" smtClean="0"/>
            </a:br>
            <a:r>
              <a:rPr lang="en-US" dirty="0" smtClean="0"/>
              <a:t>General Impressions of Health Services</a:t>
            </a:r>
            <a:endParaRPr lang="en-US" dirty="0"/>
          </a:p>
        </p:txBody>
      </p:sp>
      <p:sp>
        <p:nvSpPr>
          <p:cNvPr id="3" name="Content Placeholder 2"/>
          <p:cNvSpPr>
            <a:spLocks noGrp="1"/>
          </p:cNvSpPr>
          <p:nvPr>
            <p:ph idx="1"/>
          </p:nvPr>
        </p:nvSpPr>
        <p:spPr>
          <a:xfrm>
            <a:off x="457200" y="1905000"/>
            <a:ext cx="8229600" cy="4525963"/>
          </a:xfrm>
        </p:spPr>
        <p:txBody>
          <a:bodyPr rtlCol="0">
            <a:normAutofit/>
          </a:bodyPr>
          <a:lstStyle/>
          <a:p>
            <a:pPr eaLnBrk="1" fontAlgn="auto" hangingPunct="1">
              <a:spcAft>
                <a:spcPts val="0"/>
              </a:spcAft>
              <a:buFont typeface="Arial" pitchFamily="34" charset="0"/>
              <a:buChar char="•"/>
              <a:defRPr/>
            </a:pPr>
            <a:r>
              <a:rPr lang="en-US" dirty="0" smtClean="0"/>
              <a:t>3 biggest complaints from mothers:</a:t>
            </a:r>
          </a:p>
          <a:p>
            <a:pPr marL="971550" lvl="1" indent="-514350" eaLnBrk="1" fontAlgn="auto" hangingPunct="1">
              <a:spcAft>
                <a:spcPts val="0"/>
              </a:spcAft>
              <a:buFont typeface="+mj-lt"/>
              <a:buAutoNum type="arabicPeriod"/>
              <a:defRPr/>
            </a:pPr>
            <a:r>
              <a:rPr lang="en-US" dirty="0" smtClean="0"/>
              <a:t>Lack of medicines available (64% of groups)</a:t>
            </a:r>
          </a:p>
          <a:p>
            <a:pPr marL="1371600" lvl="2" indent="-514350" eaLnBrk="1" fontAlgn="auto" hangingPunct="1">
              <a:spcAft>
                <a:spcPts val="0"/>
              </a:spcAft>
              <a:buFont typeface="Arial" pitchFamily="34" charset="0"/>
              <a:buNone/>
              <a:defRPr/>
            </a:pPr>
            <a:r>
              <a:rPr lang="en-US" dirty="0" smtClean="0"/>
              <a:t>-mothers reported that they would like to be able to receive medications directly from the facility rather than go to a chemist.</a:t>
            </a:r>
          </a:p>
          <a:p>
            <a:pPr marL="971550" lvl="1" indent="-514350" eaLnBrk="1" fontAlgn="auto" hangingPunct="1">
              <a:spcAft>
                <a:spcPts val="0"/>
              </a:spcAft>
              <a:buFont typeface="+mj-lt"/>
              <a:buAutoNum type="arabicPeriod"/>
              <a:defRPr/>
            </a:pPr>
            <a:r>
              <a:rPr lang="en-US" dirty="0" smtClean="0"/>
              <a:t>Rude treatment by doctors (36% of groups)</a:t>
            </a:r>
          </a:p>
          <a:p>
            <a:pPr marL="971550" lvl="1" indent="-514350" eaLnBrk="1" fontAlgn="auto" hangingPunct="1">
              <a:spcAft>
                <a:spcPts val="0"/>
              </a:spcAft>
              <a:buFont typeface="+mj-lt"/>
              <a:buAutoNum type="arabicPeriod"/>
              <a:defRPr/>
            </a:pPr>
            <a:r>
              <a:rPr lang="en-US" dirty="0" smtClean="0"/>
              <a:t>Long wait time to see doctors (64% of groups)</a:t>
            </a:r>
          </a:p>
          <a:p>
            <a:pPr marL="1371600" lvl="2" indent="-514350" eaLnBrk="1" fontAlgn="auto" hangingPunct="1">
              <a:spcAft>
                <a:spcPts val="0"/>
              </a:spcAft>
              <a:buFont typeface="Arial" pitchFamily="34" charset="0"/>
              <a:buNone/>
              <a:defRPr/>
            </a:pPr>
            <a:r>
              <a:rPr lang="en-US" dirty="0" smtClean="0"/>
              <a:t>-some reported going to private facilities just to avoid the long wait</a:t>
            </a:r>
          </a:p>
          <a:p>
            <a:pPr lvl="1" eaLnBrk="1" fontAlgn="auto" hangingPunct="1">
              <a:spcAft>
                <a:spcPts val="0"/>
              </a:spcAft>
              <a:buFont typeface="Arial" pitchFamily="34" charset="0"/>
              <a:buChar char="–"/>
              <a:defRPr/>
            </a:pPr>
            <a:endParaRPr lang="en-US"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Mothers Results:</a:t>
            </a:r>
            <a:br>
              <a:rPr lang="en-US" dirty="0" smtClean="0"/>
            </a:br>
            <a:r>
              <a:rPr lang="en-US" dirty="0" smtClean="0"/>
              <a:t>Impressions of Child Health Services</a:t>
            </a:r>
            <a:endParaRPr lang="en-US" dirty="0"/>
          </a:p>
        </p:txBody>
      </p:sp>
      <p:sp>
        <p:nvSpPr>
          <p:cNvPr id="3" name="Content Placeholder 2"/>
          <p:cNvSpPr>
            <a:spLocks noGrp="1"/>
          </p:cNvSpPr>
          <p:nvPr>
            <p:ph idx="1"/>
          </p:nvPr>
        </p:nvSpPr>
        <p:spPr>
          <a:xfrm>
            <a:off x="304800" y="1905000"/>
            <a:ext cx="8534400" cy="48006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Overall positive feelings about child health services</a:t>
            </a:r>
          </a:p>
          <a:p>
            <a:pPr eaLnBrk="1" fontAlgn="auto" hangingPunct="1">
              <a:spcAft>
                <a:spcPts val="0"/>
              </a:spcAft>
              <a:buFont typeface="Arial" pitchFamily="34" charset="0"/>
              <a:buChar char="•"/>
              <a:defRPr/>
            </a:pPr>
            <a:r>
              <a:rPr lang="en-US" dirty="0" smtClean="0"/>
              <a:t>Immunizations are free and children are usually weighed </a:t>
            </a:r>
          </a:p>
          <a:p>
            <a:pPr eaLnBrk="1" fontAlgn="auto" hangingPunct="1">
              <a:spcAft>
                <a:spcPts val="0"/>
              </a:spcAft>
              <a:buFont typeface="Arial" pitchFamily="34" charset="0"/>
              <a:buChar char="•"/>
              <a:defRPr/>
            </a:pPr>
            <a:r>
              <a:rPr lang="en-US" dirty="0" smtClean="0"/>
              <a:t>Women mentioned receiving vitamin A, free mosquito nets, and health education</a:t>
            </a:r>
          </a:p>
          <a:p>
            <a:pPr eaLnBrk="1" fontAlgn="auto" hangingPunct="1">
              <a:spcAft>
                <a:spcPts val="0"/>
              </a:spcAft>
              <a:buFont typeface="Arial" pitchFamily="34" charset="0"/>
              <a:buChar char="•"/>
              <a:defRPr/>
            </a:pPr>
            <a:r>
              <a:rPr lang="en-US" dirty="0" smtClean="0"/>
              <a:t>Treatment for sick children is free in </a:t>
            </a:r>
            <a:r>
              <a:rPr lang="en-US" dirty="0" err="1" smtClean="0"/>
              <a:t>gov’t</a:t>
            </a:r>
            <a:r>
              <a:rPr lang="en-US" dirty="0" smtClean="0"/>
              <a:t> facilities but drugs are not available there and they have to go elsewhere to buy drugs.</a:t>
            </a:r>
          </a:p>
          <a:p>
            <a:pPr eaLnBrk="1" fontAlgn="auto" hangingPunct="1">
              <a:spcAft>
                <a:spcPts val="0"/>
              </a:spcAft>
              <a:buFont typeface="Arial" pitchFamily="34" charset="0"/>
              <a:buChar char="•"/>
              <a:defRPr/>
            </a:pPr>
            <a:r>
              <a:rPr lang="en-US" dirty="0" smtClean="0"/>
              <a:t>Mothers expect to wait hours for child health services.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143000"/>
          </a:xfrm>
        </p:spPr>
        <p:txBody>
          <a:bodyPr rtlCol="0">
            <a:normAutofit fontScale="90000"/>
          </a:bodyPr>
          <a:lstStyle/>
          <a:p>
            <a:pPr eaLnBrk="1" fontAlgn="auto" hangingPunct="1">
              <a:spcAft>
                <a:spcPts val="0"/>
              </a:spcAft>
              <a:defRPr/>
            </a:pPr>
            <a:r>
              <a:rPr lang="en-US" dirty="0" smtClean="0"/>
              <a:t>Mothers Results:</a:t>
            </a:r>
            <a:br>
              <a:rPr lang="en-US" dirty="0" smtClean="0"/>
            </a:br>
            <a:r>
              <a:rPr lang="en-US" dirty="0" smtClean="0"/>
              <a:t>Impressions of Maternal Health Services</a:t>
            </a:r>
            <a:endParaRPr lang="en-US" dirty="0"/>
          </a:p>
        </p:txBody>
      </p:sp>
      <p:sp>
        <p:nvSpPr>
          <p:cNvPr id="16387" name="Content Placeholder 2"/>
          <p:cNvSpPr>
            <a:spLocks noGrp="1"/>
          </p:cNvSpPr>
          <p:nvPr>
            <p:ph idx="1"/>
          </p:nvPr>
        </p:nvSpPr>
        <p:spPr>
          <a:xfrm>
            <a:off x="304800" y="1905000"/>
            <a:ext cx="8534400" cy="4800600"/>
          </a:xfrm>
        </p:spPr>
        <p:txBody>
          <a:bodyPr/>
          <a:lstStyle/>
          <a:p>
            <a:pPr eaLnBrk="1" hangingPunct="1"/>
            <a:r>
              <a:rPr lang="en-US" smtClean="0"/>
              <a:t>Antenatal Care</a:t>
            </a:r>
          </a:p>
          <a:p>
            <a:pPr lvl="1" eaLnBrk="1" hangingPunct="1"/>
            <a:r>
              <a:rPr lang="en-US" smtClean="0"/>
              <a:t>Most standard ANC tests available</a:t>
            </a:r>
          </a:p>
          <a:p>
            <a:pPr lvl="1" eaLnBrk="1" hangingPunct="1"/>
            <a:r>
              <a:rPr lang="en-US" smtClean="0"/>
              <a:t>Few groups mentioned HIV testing as part of ANC</a:t>
            </a:r>
          </a:p>
          <a:p>
            <a:pPr lvl="1" eaLnBrk="1" hangingPunct="1"/>
            <a:r>
              <a:rPr lang="en-US" smtClean="0"/>
              <a:t>Some women avoid ANC services due to fees, transport problems, and fear of taking HIV test</a:t>
            </a:r>
          </a:p>
          <a:p>
            <a:pPr lvl="1" eaLnBrk="1" hangingPunct="1"/>
            <a:endParaRPr lang="en-US"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143000"/>
          </a:xfrm>
        </p:spPr>
        <p:txBody>
          <a:bodyPr rtlCol="0">
            <a:normAutofit fontScale="90000"/>
          </a:bodyPr>
          <a:lstStyle/>
          <a:p>
            <a:pPr eaLnBrk="1" fontAlgn="auto" hangingPunct="1">
              <a:spcAft>
                <a:spcPts val="0"/>
              </a:spcAft>
              <a:defRPr/>
            </a:pPr>
            <a:r>
              <a:rPr lang="en-US" dirty="0" smtClean="0"/>
              <a:t>Mothers Results:</a:t>
            </a:r>
            <a:br>
              <a:rPr lang="en-US" dirty="0" smtClean="0"/>
            </a:br>
            <a:r>
              <a:rPr lang="en-US" dirty="0" smtClean="0"/>
              <a:t>Impressions of Maternal Health Services</a:t>
            </a:r>
            <a:endParaRPr lang="en-US" dirty="0"/>
          </a:p>
        </p:txBody>
      </p:sp>
      <p:sp>
        <p:nvSpPr>
          <p:cNvPr id="17411" name="Content Placeholder 2"/>
          <p:cNvSpPr>
            <a:spLocks noGrp="1"/>
          </p:cNvSpPr>
          <p:nvPr>
            <p:ph idx="1"/>
          </p:nvPr>
        </p:nvSpPr>
        <p:spPr>
          <a:xfrm>
            <a:off x="304800" y="1905000"/>
            <a:ext cx="8534400" cy="4800600"/>
          </a:xfrm>
        </p:spPr>
        <p:txBody>
          <a:bodyPr/>
          <a:lstStyle/>
          <a:p>
            <a:pPr eaLnBrk="1" hangingPunct="1"/>
            <a:r>
              <a:rPr lang="en-US" smtClean="0"/>
              <a:t>Delivery Care</a:t>
            </a:r>
          </a:p>
          <a:p>
            <a:pPr lvl="1" eaLnBrk="1" hangingPunct="1"/>
            <a:r>
              <a:rPr lang="en-US" smtClean="0"/>
              <a:t>Health facility delivery preferred by many due to fear of complications, lack of faith in TBAs</a:t>
            </a:r>
          </a:p>
          <a:p>
            <a:pPr lvl="2" eaLnBrk="1" hangingPunct="1"/>
            <a:r>
              <a:rPr lang="en-US" smtClean="0"/>
              <a:t>But, due to transportation problems, many deliver at home</a:t>
            </a:r>
          </a:p>
          <a:p>
            <a:pPr lvl="1" eaLnBrk="1" hangingPunct="1"/>
            <a:r>
              <a:rPr lang="en-US" smtClean="0"/>
              <a:t>Some women prefer home births to avoid:</a:t>
            </a:r>
          </a:p>
          <a:p>
            <a:pPr lvl="2" eaLnBrk="1" hangingPunct="1"/>
            <a:r>
              <a:rPr lang="en-US" smtClean="0"/>
              <a:t>HIV test (30%)</a:t>
            </a:r>
          </a:p>
          <a:p>
            <a:pPr lvl="2" eaLnBrk="1" hangingPunct="1"/>
            <a:r>
              <a:rPr lang="en-US" smtClean="0"/>
              <a:t>Abuse by doctors/nurses (26%)</a:t>
            </a:r>
          </a:p>
          <a:p>
            <a:pPr lvl="2" eaLnBrk="1" hangingPunct="1"/>
            <a:r>
              <a:rPr lang="en-US" smtClean="0"/>
              <a:t>Examination by male doctor (16%)</a:t>
            </a:r>
          </a:p>
          <a:p>
            <a:pPr lvl="2" eaLnBrk="1" hangingPunct="1"/>
            <a:r>
              <a:rPr lang="en-US" smtClean="0"/>
              <a:t>Costs</a:t>
            </a:r>
          </a:p>
          <a:p>
            <a:pPr lvl="2" eaLnBrk="1" hangingPunct="1"/>
            <a:endParaRPr lang="en-US" smtClean="0"/>
          </a:p>
          <a:p>
            <a:pPr lvl="2" eaLnBrk="1" hangingPunct="1"/>
            <a:endParaRPr lang="en-US" smtClean="0"/>
          </a:p>
          <a:p>
            <a:pPr lvl="2" eaLnBrk="1" hangingPunct="1"/>
            <a:endParaRPr lang="en-US" smtClean="0"/>
          </a:p>
          <a:p>
            <a:pPr lvl="1" eaLnBrk="1" hangingPunct="1"/>
            <a:endParaRPr 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143000"/>
          </a:xfrm>
        </p:spPr>
        <p:txBody>
          <a:bodyPr rtlCol="0">
            <a:normAutofit fontScale="90000"/>
          </a:bodyPr>
          <a:lstStyle/>
          <a:p>
            <a:pPr eaLnBrk="1" fontAlgn="auto" hangingPunct="1">
              <a:spcAft>
                <a:spcPts val="0"/>
              </a:spcAft>
              <a:defRPr/>
            </a:pPr>
            <a:r>
              <a:rPr lang="en-US" dirty="0" smtClean="0"/>
              <a:t>Mothers Results:</a:t>
            </a:r>
            <a:br>
              <a:rPr lang="en-US" dirty="0" smtClean="0"/>
            </a:br>
            <a:r>
              <a:rPr lang="en-US" dirty="0" smtClean="0"/>
              <a:t>Impressions of Family Planning Services</a:t>
            </a:r>
            <a:endParaRPr lang="en-US" dirty="0"/>
          </a:p>
        </p:txBody>
      </p:sp>
      <p:sp>
        <p:nvSpPr>
          <p:cNvPr id="18435" name="Content Placeholder 3"/>
          <p:cNvSpPr>
            <a:spLocks noGrp="1"/>
          </p:cNvSpPr>
          <p:nvPr>
            <p:ph idx="1"/>
          </p:nvPr>
        </p:nvSpPr>
        <p:spPr/>
        <p:txBody>
          <a:bodyPr/>
          <a:lstStyle/>
          <a:p>
            <a:pPr eaLnBrk="1" hangingPunct="1"/>
            <a:r>
              <a:rPr lang="en-US" smtClean="0"/>
              <a:t>Injections are method of choice due to secrecy and convenience</a:t>
            </a:r>
          </a:p>
          <a:p>
            <a:pPr eaLnBrk="1" hangingPunct="1"/>
            <a:r>
              <a:rPr lang="en-US" smtClean="0"/>
              <a:t>Women want improvements in FP counselling and activities to involve male partners in FP decisions and limit the need for secrecy.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1143000"/>
          </a:xfrm>
        </p:spPr>
        <p:txBody>
          <a:bodyPr/>
          <a:lstStyle/>
          <a:p>
            <a:pPr eaLnBrk="1" hangingPunct="1"/>
            <a:r>
              <a:rPr lang="en-US" b="1" smtClean="0"/>
              <a:t>Outline</a:t>
            </a:r>
          </a:p>
        </p:txBody>
      </p:sp>
      <p:sp>
        <p:nvSpPr>
          <p:cNvPr id="4099" name="Content Placeholder 2"/>
          <p:cNvSpPr>
            <a:spLocks noGrp="1"/>
          </p:cNvSpPr>
          <p:nvPr>
            <p:ph idx="1"/>
          </p:nvPr>
        </p:nvSpPr>
        <p:spPr>
          <a:xfrm>
            <a:off x="0" y="1676400"/>
            <a:ext cx="4800600" cy="3992563"/>
          </a:xfrm>
        </p:spPr>
        <p:txBody>
          <a:bodyPr/>
          <a:lstStyle/>
          <a:p>
            <a:pPr eaLnBrk="1" hangingPunct="1"/>
            <a:r>
              <a:rPr lang="en-US" b="1" smtClean="0">
                <a:solidFill>
                  <a:schemeClr val="accent1"/>
                </a:solidFill>
              </a:rPr>
              <a:t>Community Health Workers</a:t>
            </a:r>
          </a:p>
          <a:p>
            <a:pPr eaLnBrk="1" hangingPunct="1"/>
            <a:r>
              <a:rPr lang="en-US" smtClean="0"/>
              <a:t>Mothers’ experiences with health care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Community Health Workers: Methodology</a:t>
            </a:r>
            <a:endParaRPr lang="en-US" b="1" dirty="0"/>
          </a:p>
        </p:txBody>
      </p:sp>
      <p:sp>
        <p:nvSpPr>
          <p:cNvPr id="3" name="Content Placeholder 2"/>
          <p:cNvSpPr>
            <a:spLocks noGrp="1"/>
          </p:cNvSpPr>
          <p:nvPr>
            <p:ph idx="1"/>
          </p:nvPr>
        </p:nvSpPr>
        <p:spPr>
          <a:xfrm>
            <a:off x="457200" y="1219200"/>
            <a:ext cx="8229600" cy="4906963"/>
          </a:xfrm>
        </p:spPr>
        <p:txBody>
          <a:bodyPr rtlCol="0">
            <a:normAutofit fontScale="92500" lnSpcReduction="20000"/>
          </a:bodyPr>
          <a:lstStyle/>
          <a:p>
            <a:pPr eaLnBrk="1" fontAlgn="auto" hangingPunct="1">
              <a:spcAft>
                <a:spcPts val="0"/>
              </a:spcAft>
              <a:buFont typeface="Arial" pitchFamily="34" charset="0"/>
              <a:buChar char="•"/>
              <a:defRPr/>
            </a:pPr>
            <a:r>
              <a:rPr lang="en-US" dirty="0" smtClean="0"/>
              <a:t>Interviews with 74 community health workers (CHWs) in 68 districts</a:t>
            </a:r>
          </a:p>
          <a:p>
            <a:pPr eaLnBrk="1" fontAlgn="auto" hangingPunct="1">
              <a:spcAft>
                <a:spcPts val="0"/>
              </a:spcAft>
              <a:buFont typeface="Arial" pitchFamily="34" charset="0"/>
              <a:buChar char="•"/>
              <a:defRPr/>
            </a:pPr>
            <a:r>
              <a:rPr lang="en-US" dirty="0" smtClean="0"/>
              <a:t>Each of the 16 KSPA teams included a social scientist to conduct interviews with CHWs</a:t>
            </a:r>
          </a:p>
          <a:p>
            <a:pPr eaLnBrk="1" fontAlgn="auto" hangingPunct="1">
              <a:spcAft>
                <a:spcPts val="0"/>
              </a:spcAft>
              <a:buFont typeface="Arial" pitchFamily="34" charset="0"/>
              <a:buChar char="•"/>
              <a:defRPr/>
            </a:pPr>
            <a:r>
              <a:rPr lang="en-US" dirty="0" smtClean="0"/>
              <a:t>Staff at facilities provided names and locations of local CHWs</a:t>
            </a:r>
          </a:p>
          <a:p>
            <a:pPr eaLnBrk="1" fontAlgn="auto" hangingPunct="1">
              <a:spcAft>
                <a:spcPts val="0"/>
              </a:spcAft>
              <a:buFont typeface="Arial" pitchFamily="34" charset="0"/>
              <a:buChar char="•"/>
              <a:defRPr/>
            </a:pPr>
            <a:r>
              <a:rPr lang="en-US" dirty="0" smtClean="0"/>
              <a:t>Interviewers chose 4-6 CHWs in each location</a:t>
            </a:r>
          </a:p>
          <a:p>
            <a:pPr eaLnBrk="1" fontAlgn="auto" hangingPunct="1">
              <a:spcAft>
                <a:spcPts val="0"/>
              </a:spcAft>
              <a:buFont typeface="Arial" pitchFamily="34" charset="0"/>
              <a:buChar char="•"/>
              <a:defRPr/>
            </a:pPr>
            <a:r>
              <a:rPr lang="en-US" dirty="0" smtClean="0"/>
              <a:t>Conducted interview in local language (12 languages used in total)</a:t>
            </a:r>
          </a:p>
          <a:p>
            <a:pPr eaLnBrk="1" fontAlgn="auto" hangingPunct="1">
              <a:spcAft>
                <a:spcPts val="0"/>
              </a:spcAft>
              <a:buFont typeface="Arial" pitchFamily="34" charset="0"/>
              <a:buChar char="•"/>
              <a:defRPr/>
            </a:pPr>
            <a:r>
              <a:rPr lang="en-US" dirty="0" smtClean="0"/>
              <a:t>Interviews transcribed and entered into Nudist for coding and sorting</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CHW Interview Results: Training</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en-US" dirty="0" smtClean="0"/>
              <a:t>Training ranges from a few days to several months</a:t>
            </a:r>
          </a:p>
          <a:p>
            <a:pPr eaLnBrk="1" fontAlgn="auto" hangingPunct="1">
              <a:spcAft>
                <a:spcPts val="0"/>
              </a:spcAft>
              <a:buFont typeface="Arial" pitchFamily="34" charset="0"/>
              <a:buChar char="•"/>
              <a:defRPr/>
            </a:pPr>
            <a:r>
              <a:rPr lang="en-US" dirty="0" smtClean="0"/>
              <a:t>Almost 40 agencies in Kenya involved in CHW training</a:t>
            </a:r>
          </a:p>
          <a:p>
            <a:pPr eaLnBrk="1" fontAlgn="auto" hangingPunct="1">
              <a:spcAft>
                <a:spcPts val="0"/>
              </a:spcAft>
              <a:buFont typeface="Arial" pitchFamily="34" charset="0"/>
              <a:buChar char="•"/>
              <a:defRPr/>
            </a:pPr>
            <a:r>
              <a:rPr lang="en-US" dirty="0" smtClean="0"/>
              <a:t>Training falls in 3 categories:</a:t>
            </a:r>
          </a:p>
          <a:p>
            <a:pPr lvl="1" eaLnBrk="1" fontAlgn="auto" hangingPunct="1">
              <a:spcAft>
                <a:spcPts val="0"/>
              </a:spcAft>
              <a:buFont typeface="Arial" pitchFamily="34" charset="0"/>
              <a:buChar char="–"/>
              <a:defRPr/>
            </a:pPr>
            <a:r>
              <a:rPr lang="en-US" dirty="0" smtClean="0"/>
              <a:t>Disease </a:t>
            </a:r>
            <a:r>
              <a:rPr lang="en-US" dirty="0" err="1" smtClean="0"/>
              <a:t>prevenion</a:t>
            </a:r>
            <a:r>
              <a:rPr lang="en-US" dirty="0" smtClean="0"/>
              <a:t> (malaria, HIV, TB, STIs)</a:t>
            </a:r>
          </a:p>
          <a:p>
            <a:pPr lvl="1" eaLnBrk="1" fontAlgn="auto" hangingPunct="1">
              <a:spcAft>
                <a:spcPts val="0"/>
              </a:spcAft>
              <a:buFont typeface="Arial" pitchFamily="34" charset="0"/>
              <a:buChar char="–"/>
              <a:defRPr/>
            </a:pPr>
            <a:r>
              <a:rPr lang="en-US" dirty="0" smtClean="0"/>
              <a:t>Specific services (home-based care, first aid, </a:t>
            </a:r>
            <a:r>
              <a:rPr lang="en-US" dirty="0" err="1" smtClean="0"/>
              <a:t>deworming</a:t>
            </a:r>
            <a:r>
              <a:rPr lang="en-US" dirty="0" smtClean="0"/>
              <a:t>)</a:t>
            </a:r>
          </a:p>
          <a:p>
            <a:pPr lvl="1" eaLnBrk="1" fontAlgn="auto" hangingPunct="1">
              <a:spcAft>
                <a:spcPts val="0"/>
              </a:spcAft>
              <a:buFont typeface="Arial" pitchFamily="34" charset="0"/>
              <a:buChar char="–"/>
              <a:defRPr/>
            </a:pPr>
            <a:r>
              <a:rPr lang="en-US" dirty="0" smtClean="0"/>
              <a:t>Health education (promotion of ANC, VCT, </a:t>
            </a:r>
            <a:r>
              <a:rPr lang="en-US" dirty="0" err="1" smtClean="0"/>
              <a:t>immunisations</a:t>
            </a:r>
            <a:r>
              <a:rPr lang="en-US" dirty="0" smtClean="0"/>
              <a:t>, teaching about hygiene)</a:t>
            </a:r>
          </a:p>
          <a:p>
            <a:pPr eaLnBrk="1" fontAlgn="auto" hangingPunct="1">
              <a:spcAft>
                <a:spcPts val="0"/>
              </a:spcAft>
              <a:buFont typeface="Arial" pitchFamily="34" charset="0"/>
              <a:buChar char="•"/>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CHW Interview Results: Service Provision</a:t>
            </a:r>
            <a:endParaRPr lang="en-US" dirty="0"/>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en-US" dirty="0" smtClean="0"/>
              <a:t>4 categories of services:</a:t>
            </a:r>
          </a:p>
          <a:p>
            <a:pPr lvl="1" eaLnBrk="1" fontAlgn="auto" hangingPunct="1">
              <a:spcAft>
                <a:spcPts val="0"/>
              </a:spcAft>
              <a:buFont typeface="Arial" pitchFamily="34" charset="0"/>
              <a:buChar char="–"/>
              <a:defRPr/>
            </a:pPr>
            <a:r>
              <a:rPr lang="en-US" dirty="0" smtClean="0"/>
              <a:t>Health education and preventive services (health talks on hygiene, HIV </a:t>
            </a:r>
            <a:r>
              <a:rPr lang="en-US" dirty="0" err="1" smtClean="0"/>
              <a:t>counselling</a:t>
            </a:r>
            <a:r>
              <a:rPr lang="en-US" dirty="0" smtClean="0"/>
              <a:t>, malaria prevention)</a:t>
            </a:r>
          </a:p>
          <a:p>
            <a:pPr lvl="1" eaLnBrk="1" fontAlgn="auto" hangingPunct="1">
              <a:spcAft>
                <a:spcPts val="0"/>
              </a:spcAft>
              <a:buFont typeface="Arial" pitchFamily="34" charset="0"/>
              <a:buChar char="–"/>
              <a:defRPr/>
            </a:pPr>
            <a:r>
              <a:rPr lang="en-US" dirty="0" smtClean="0"/>
              <a:t>Promotion of specific health services (ANC, VCT, </a:t>
            </a:r>
            <a:r>
              <a:rPr lang="en-US" dirty="0" err="1" smtClean="0"/>
              <a:t>immunisation</a:t>
            </a:r>
            <a:r>
              <a:rPr lang="en-US" dirty="0" smtClean="0"/>
              <a:t>, PMTCT, distribution of ORS)</a:t>
            </a:r>
          </a:p>
          <a:p>
            <a:pPr lvl="1" eaLnBrk="1" fontAlgn="auto" hangingPunct="1">
              <a:spcAft>
                <a:spcPts val="0"/>
              </a:spcAft>
              <a:buFont typeface="Arial" pitchFamily="34" charset="0"/>
              <a:buChar char="–"/>
              <a:defRPr/>
            </a:pPr>
            <a:r>
              <a:rPr lang="en-US" dirty="0" smtClean="0"/>
              <a:t>Direct services (giving first aid, family planning methods)</a:t>
            </a:r>
          </a:p>
          <a:p>
            <a:pPr lvl="1" eaLnBrk="1" fontAlgn="auto" hangingPunct="1">
              <a:spcAft>
                <a:spcPts val="0"/>
              </a:spcAft>
              <a:buFont typeface="Arial" pitchFamily="34" charset="0"/>
              <a:buChar char="–"/>
              <a:defRPr/>
            </a:pPr>
            <a:r>
              <a:rPr lang="en-US" dirty="0" smtClean="0"/>
              <a:t>Referrals to health facilities</a:t>
            </a:r>
          </a:p>
          <a:p>
            <a:pPr lvl="2" eaLnBrk="1" fontAlgn="auto" hangingPunct="1">
              <a:spcAft>
                <a:spcPts val="0"/>
              </a:spcAft>
              <a:buFont typeface="Arial" pitchFamily="34" charset="0"/>
              <a:buChar char="•"/>
              <a:defRPr/>
            </a:pPr>
            <a:r>
              <a:rPr lang="en-US" dirty="0" smtClean="0"/>
              <a:t>Accompany sick to health facility</a:t>
            </a:r>
          </a:p>
          <a:p>
            <a:pPr lvl="2" eaLnBrk="1" fontAlgn="auto" hangingPunct="1">
              <a:spcAft>
                <a:spcPts val="0"/>
              </a:spcAft>
              <a:buFont typeface="Arial" pitchFamily="34" charset="0"/>
              <a:buChar char="•"/>
              <a:defRPr/>
            </a:pPr>
            <a:r>
              <a:rPr lang="en-US" dirty="0" smtClean="0"/>
              <a:t>Arrange for transport</a:t>
            </a:r>
          </a:p>
          <a:p>
            <a:pPr lvl="2" eaLnBrk="1" fontAlgn="auto" hangingPunct="1">
              <a:spcAft>
                <a:spcPts val="0"/>
              </a:spcAft>
              <a:buFont typeface="Arial" pitchFamily="34" charset="0"/>
              <a:buChar char="•"/>
              <a:defRPr/>
            </a:pPr>
            <a:r>
              <a:rPr lang="en-US" dirty="0" smtClean="0"/>
              <a:t>Use paper referrals or cell phones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CHW Interview Results: Supervision, Record-Keeping, and Reporting</a:t>
            </a:r>
            <a:endParaRPr lang="en-US" dirty="0"/>
          </a:p>
        </p:txBody>
      </p:sp>
      <p:sp>
        <p:nvSpPr>
          <p:cNvPr id="3" name="Content Placeholder 2"/>
          <p:cNvSpPr>
            <a:spLocks noGrp="1"/>
          </p:cNvSpPr>
          <p:nvPr>
            <p:ph idx="1"/>
          </p:nvPr>
        </p:nvSpPr>
        <p:spPr>
          <a:xfrm>
            <a:off x="457200" y="1752600"/>
            <a:ext cx="8229600" cy="48768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1/3 of CHWs reported that they are supervised.</a:t>
            </a:r>
          </a:p>
          <a:p>
            <a:pPr eaLnBrk="1" fontAlgn="auto" hangingPunct="1">
              <a:spcAft>
                <a:spcPts val="0"/>
              </a:spcAft>
              <a:buFont typeface="Arial" pitchFamily="34" charset="0"/>
              <a:buChar char="•"/>
              <a:defRPr/>
            </a:pPr>
            <a:r>
              <a:rPr lang="en-US" dirty="0" smtClean="0"/>
              <a:t>Supervisors include Community Health Extension Workers (CHEWs), public health officers, officers from the </a:t>
            </a:r>
            <a:r>
              <a:rPr lang="en-US" dirty="0" err="1" smtClean="0"/>
              <a:t>programme</a:t>
            </a:r>
            <a:r>
              <a:rPr lang="en-US" dirty="0" smtClean="0"/>
              <a:t> or facility they work for.</a:t>
            </a:r>
          </a:p>
          <a:p>
            <a:pPr eaLnBrk="1" fontAlgn="auto" hangingPunct="1">
              <a:spcAft>
                <a:spcPts val="0"/>
              </a:spcAft>
              <a:buFont typeface="Arial" pitchFamily="34" charset="0"/>
              <a:buChar char="•"/>
              <a:defRPr/>
            </a:pPr>
            <a:r>
              <a:rPr lang="en-US" dirty="0" smtClean="0"/>
              <a:t>Most CHWs keep monthly records of activities</a:t>
            </a:r>
          </a:p>
          <a:p>
            <a:pPr eaLnBrk="1" fontAlgn="auto" hangingPunct="1">
              <a:spcAft>
                <a:spcPts val="0"/>
              </a:spcAft>
              <a:buFont typeface="Arial" pitchFamily="34" charset="0"/>
              <a:buChar char="•"/>
              <a:defRPr/>
            </a:pPr>
            <a:r>
              <a:rPr lang="en-US" dirty="0" smtClean="0"/>
              <a:t>Some CHWs meet monthly with staff at their health facilities; some less frequently; some not at all.</a:t>
            </a:r>
          </a:p>
          <a:p>
            <a:pPr eaLnBrk="1" fontAlgn="auto" hangingPunct="1">
              <a:spcAft>
                <a:spcPts val="0"/>
              </a:spcAft>
              <a:buFont typeface="Arial" pitchFamily="34" charset="0"/>
              <a:buChar char="•"/>
              <a:defRPr/>
            </a:pPr>
            <a:r>
              <a:rPr lang="en-US" dirty="0" smtClean="0"/>
              <a:t>Unsupervised CHWs tend to be from regions where projects are not well established.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CHW Interview Results: Remuneration</a:t>
            </a:r>
            <a:endParaRPr lang="en-US" dirty="0"/>
          </a:p>
        </p:txBody>
      </p:sp>
      <p:sp>
        <p:nvSpPr>
          <p:cNvPr id="3" name="Content Placeholder 2"/>
          <p:cNvSpPr>
            <a:spLocks noGrp="1"/>
          </p:cNvSpPr>
          <p:nvPr>
            <p:ph idx="1"/>
          </p:nvPr>
        </p:nvSpPr>
        <p:spPr>
          <a:xfrm>
            <a:off x="457200" y="1752600"/>
            <a:ext cx="8229600" cy="4876800"/>
          </a:xfrm>
        </p:spPr>
        <p:txBody>
          <a:bodyPr rtlCol="0">
            <a:normAutofit lnSpcReduction="10000"/>
          </a:bodyPr>
          <a:lstStyle/>
          <a:p>
            <a:pPr eaLnBrk="1" fontAlgn="auto" hangingPunct="1">
              <a:spcAft>
                <a:spcPts val="0"/>
              </a:spcAft>
              <a:buFont typeface="Arial" pitchFamily="34" charset="0"/>
              <a:buChar char="•"/>
              <a:defRPr/>
            </a:pPr>
            <a:r>
              <a:rPr lang="en-US" dirty="0" smtClean="0"/>
              <a:t>Most CHWs are volunteers and receive no payment</a:t>
            </a:r>
          </a:p>
          <a:p>
            <a:pPr eaLnBrk="1" fontAlgn="auto" hangingPunct="1">
              <a:spcAft>
                <a:spcPts val="0"/>
              </a:spcAft>
              <a:buFont typeface="Arial" pitchFamily="34" charset="0"/>
              <a:buChar char="•"/>
              <a:defRPr/>
            </a:pPr>
            <a:r>
              <a:rPr lang="en-US" dirty="0" smtClean="0"/>
              <a:t>Some CHWs are paid by the health programmed that trained them or the facility they serve</a:t>
            </a:r>
          </a:p>
          <a:p>
            <a:pPr eaLnBrk="1" fontAlgn="auto" hangingPunct="1">
              <a:spcAft>
                <a:spcPts val="0"/>
              </a:spcAft>
              <a:buFont typeface="Arial" pitchFamily="34" charset="0"/>
              <a:buChar char="•"/>
              <a:defRPr/>
            </a:pPr>
            <a:r>
              <a:rPr lang="en-US" dirty="0" smtClean="0"/>
              <a:t>Some CHWs receive other rewards (lunch, transportation allowances, material goods, more training)</a:t>
            </a:r>
          </a:p>
          <a:p>
            <a:pPr eaLnBrk="1" fontAlgn="auto" hangingPunct="1">
              <a:spcAft>
                <a:spcPts val="0"/>
              </a:spcAft>
              <a:buFont typeface="Arial" pitchFamily="34" charset="0"/>
              <a:buChar char="•"/>
              <a:defRPr/>
            </a:pPr>
            <a:r>
              <a:rPr lang="en-US" dirty="0" smtClean="0"/>
              <a:t>11 out of 74 CHWs are paid salaries (2,000-9,000/month)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CHW Interview Results: Challenges</a:t>
            </a:r>
          </a:p>
        </p:txBody>
      </p:sp>
      <p:sp>
        <p:nvSpPr>
          <p:cNvPr id="10243" name="Content Placeholder 2"/>
          <p:cNvSpPr>
            <a:spLocks noGrp="1"/>
          </p:cNvSpPr>
          <p:nvPr>
            <p:ph idx="1"/>
          </p:nvPr>
        </p:nvSpPr>
        <p:spPr>
          <a:xfrm>
            <a:off x="457200" y="1752600"/>
            <a:ext cx="8229600" cy="4876800"/>
          </a:xfrm>
        </p:spPr>
        <p:txBody>
          <a:bodyPr/>
          <a:lstStyle/>
          <a:p>
            <a:pPr eaLnBrk="1" hangingPunct="1"/>
            <a:r>
              <a:rPr lang="en-US" smtClean="0"/>
              <a:t>Transportation: Difficult and time consuming to reach clients and for clients to reach health facilities</a:t>
            </a:r>
          </a:p>
          <a:p>
            <a:pPr eaLnBrk="1" hangingPunct="1"/>
            <a:r>
              <a:rPr lang="en-US" smtClean="0"/>
              <a:t>Not receiving any payment: CHWs would like to receive a salary, especially so that they have cash available to help clients</a:t>
            </a:r>
          </a:p>
          <a:p>
            <a:pPr eaLnBrk="1" hangingPunct="1"/>
            <a:r>
              <a:rPr lang="en-US" smtClean="0"/>
              <a:t>Little recognition: CHWs would like a closer link to the health care facility, a more formal role, perhaps through uniforms/badges</a:t>
            </a:r>
          </a:p>
          <a:p>
            <a:pPr eaLnBrk="1" hangingPunct="1"/>
            <a:endParaRPr 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CHW Interview Results: Conclusions</a:t>
            </a:r>
            <a:endParaRPr lang="en-US" dirty="0"/>
          </a:p>
        </p:txBody>
      </p:sp>
      <p:sp>
        <p:nvSpPr>
          <p:cNvPr id="11267" name="Content Placeholder 2"/>
          <p:cNvSpPr>
            <a:spLocks noGrp="1"/>
          </p:cNvSpPr>
          <p:nvPr>
            <p:ph idx="1"/>
          </p:nvPr>
        </p:nvSpPr>
        <p:spPr>
          <a:xfrm>
            <a:off x="457200" y="1600200"/>
            <a:ext cx="8229600" cy="5029200"/>
          </a:xfrm>
        </p:spPr>
        <p:txBody>
          <a:bodyPr/>
          <a:lstStyle/>
          <a:p>
            <a:pPr eaLnBrk="1" hangingPunct="1"/>
            <a:r>
              <a:rPr lang="en-US" smtClean="0"/>
              <a:t>CHWs listed 4 major areas for improvement:</a:t>
            </a:r>
          </a:p>
          <a:p>
            <a:pPr marL="971550" lvl="1" indent="-514350" eaLnBrk="1" hangingPunct="1">
              <a:buFont typeface="Calibri" pitchFamily="34" charset="0"/>
              <a:buAutoNum type="arabicPeriod"/>
            </a:pPr>
            <a:r>
              <a:rPr lang="en-US" smtClean="0"/>
              <a:t>Improved ease of transportation</a:t>
            </a:r>
          </a:p>
          <a:p>
            <a:pPr marL="971550" lvl="1" indent="-514350" eaLnBrk="1" hangingPunct="1">
              <a:buFont typeface="Calibri" pitchFamily="34" charset="0"/>
              <a:buAutoNum type="arabicPeriod"/>
            </a:pPr>
            <a:r>
              <a:rPr lang="en-US" smtClean="0"/>
              <a:t>Increased supervision from their local facility</a:t>
            </a:r>
          </a:p>
          <a:p>
            <a:pPr marL="971550" lvl="1" indent="-514350" eaLnBrk="1" hangingPunct="1">
              <a:buFont typeface="Calibri" pitchFamily="34" charset="0"/>
              <a:buAutoNum type="arabicPeriod"/>
            </a:pPr>
            <a:r>
              <a:rPr lang="en-US" smtClean="0"/>
              <a:t>Improved material support like first aid kits and referral forms</a:t>
            </a:r>
          </a:p>
          <a:p>
            <a:pPr marL="971550" lvl="1" indent="-514350" eaLnBrk="1" hangingPunct="1">
              <a:buFont typeface="Calibri" pitchFamily="34" charset="0"/>
              <a:buAutoNum type="arabicPeriod"/>
            </a:pPr>
            <a:r>
              <a:rPr lang="en-US" smtClean="0"/>
              <a:t>Increased recognition and/or payment to boost motivation</a:t>
            </a:r>
          </a:p>
          <a:p>
            <a:pPr eaLnBrk="1" hangingPunct="1"/>
            <a:endParaRPr lang="en-US" smtClean="0"/>
          </a:p>
        </p:txBody>
      </p:sp>
    </p:spTree>
  </p:cSld>
  <p:clrMapOvr>
    <a:masterClrMapping/>
  </p:clrMapOvr>
</p:sld>
</file>

<file path=ppt/theme/theme1.xml><?xml version="1.0" encoding="utf-8"?>
<a:theme xmlns:a="http://schemas.openxmlformats.org/drawingml/2006/main" name="Office Theme">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1777</TotalTime>
  <Words>872</Words>
  <Application>Microsoft Office PowerPoint</Application>
  <PresentationFormat>On-screen Show (4:3)</PresentationFormat>
  <Paragraphs>96</Paragraphs>
  <Slides>16</Slides>
  <Notes>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16</vt:i4>
      </vt:variant>
    </vt:vector>
  </HeadingPairs>
  <TitlesOfParts>
    <vt:vector size="20" baseType="lpstr">
      <vt:lpstr>Arial</vt:lpstr>
      <vt:lpstr>Calibri</vt:lpstr>
      <vt:lpstr>Office Theme</vt:lpstr>
      <vt:lpstr>Custom Design</vt:lpstr>
      <vt:lpstr>Kenya Service Provision Assessment (KSPA) 2010</vt:lpstr>
      <vt:lpstr>Outline</vt:lpstr>
      <vt:lpstr>Community Health Workers: Methodology</vt:lpstr>
      <vt:lpstr>CHW Interview Results: Training</vt:lpstr>
      <vt:lpstr>CHW Interview Results: Service Provision</vt:lpstr>
      <vt:lpstr>CHW Interview Results: Supervision, Record-Keeping, and Reporting</vt:lpstr>
      <vt:lpstr>CHW Interview Results: Remuneration</vt:lpstr>
      <vt:lpstr>CHW Interview Results: Challenges</vt:lpstr>
      <vt:lpstr>CHW Interview Results: Conclusions</vt:lpstr>
      <vt:lpstr>Outline</vt:lpstr>
      <vt:lpstr>Mothers: Methodology</vt:lpstr>
      <vt:lpstr>Mothers Results: General Impressions of Health Services</vt:lpstr>
      <vt:lpstr>Mothers Results: Impressions of Child Health Services</vt:lpstr>
      <vt:lpstr>Mothers Results: Impressions of Maternal Health Services</vt:lpstr>
      <vt:lpstr>Mothers Results: Impressions of Maternal Health Services</vt:lpstr>
      <vt:lpstr>Mothers Results: Impressions of Family Planning Services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Sarah Schneider</dc:creator>
  <cp:lastModifiedBy>Administrator</cp:lastModifiedBy>
  <cp:revision>352</cp:revision>
  <dcterms:created xsi:type="dcterms:W3CDTF">2010-08-17T13:53:29Z</dcterms:created>
  <dcterms:modified xsi:type="dcterms:W3CDTF">2012-05-09T18:12:05Z</dcterms:modified>
</cp:coreProperties>
</file>