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317" r:id="rId3"/>
    <p:sldId id="265" r:id="rId4"/>
    <p:sldId id="282" r:id="rId5"/>
    <p:sldId id="312" r:id="rId6"/>
    <p:sldId id="284" r:id="rId7"/>
    <p:sldId id="285" r:id="rId8"/>
    <p:sldId id="316" r:id="rId9"/>
    <p:sldId id="286" r:id="rId10"/>
    <p:sldId id="287" r:id="rId11"/>
    <p:sldId id="276" r:id="rId12"/>
    <p:sldId id="314" r:id="rId13"/>
    <p:sldId id="288" r:id="rId14"/>
    <p:sldId id="289" r:id="rId15"/>
    <p:sldId id="290" r:id="rId16"/>
    <p:sldId id="291" r:id="rId17"/>
    <p:sldId id="292" r:id="rId18"/>
    <p:sldId id="313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1" r:id="rId27"/>
    <p:sldId id="302" r:id="rId28"/>
    <p:sldId id="303" r:id="rId29"/>
    <p:sldId id="304" r:id="rId30"/>
    <p:sldId id="305" r:id="rId31"/>
    <p:sldId id="307" r:id="rId32"/>
    <p:sldId id="308" r:id="rId33"/>
    <p:sldId id="309" r:id="rId34"/>
    <p:sldId id="310" r:id="rId35"/>
    <p:sldId id="311" r:id="rId3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1" autoAdjust="0"/>
    <p:restoredTop sz="84767" autoAdjust="0"/>
  </p:normalViewPr>
  <p:slideViewPr>
    <p:cSldViewPr>
      <p:cViewPr>
        <p:scale>
          <a:sx n="80" d="100"/>
          <a:sy n="80" d="100"/>
        </p:scale>
        <p:origin x="-235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2003 KDHS</c:v>
                </c:pt>
              </c:strCache>
            </c:strRef>
          </c:tx>
          <c:spPr>
            <a:solidFill>
              <a:schemeClr val="tx2">
                <a:lumMod val="9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Under-five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77</c:v>
                </c:pt>
                <c:pt idx="1">
                  <c:v>115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2008-09 KDHS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Infant mortality</c:v>
                </c:pt>
                <c:pt idx="1">
                  <c:v>Under-five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52</c:v>
                </c:pt>
                <c:pt idx="1">
                  <c:v>74</c:v>
                </c:pt>
              </c:numCache>
            </c:numRef>
          </c:val>
        </c:ser>
        <c:dLbls>
          <c:showVal val="1"/>
        </c:dLbls>
        <c:overlap val="-25"/>
        <c:axId val="75123712"/>
        <c:axId val="75129600"/>
      </c:barChart>
      <c:catAx>
        <c:axId val="7512371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75129600"/>
        <c:crosses val="autoZero"/>
        <c:auto val="1"/>
        <c:lblAlgn val="ctr"/>
        <c:lblOffset val="100"/>
      </c:catAx>
      <c:valAx>
        <c:axId val="75129600"/>
        <c:scaling>
          <c:orientation val="minMax"/>
        </c:scaling>
        <c:delete val="1"/>
        <c:axPos val="l"/>
        <c:numFmt formatCode="General" sourceLinked="1"/>
        <c:tickLblPos val="none"/>
        <c:crossAx val="7512371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>
                <a:lumMod val="50000"/>
              </a:schemeClr>
            </a:solidFill>
          </c:spPr>
          <c:dPt>
            <c:idx val="1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4"/>
              </a:solidFill>
            </c:spPr>
          </c:dPt>
          <c:cat>
            <c:strRef>
              <c:f>Sheet1!$A$1:$D$1</c:f>
              <c:strCache>
                <c:ptCount val="4"/>
                <c:pt idx="0">
                  <c:v>Government</c:v>
                </c:pt>
                <c:pt idx="1">
                  <c:v>Mission/NGO</c:v>
                </c:pt>
                <c:pt idx="2">
                  <c:v>Private (for profit)</c:v>
                </c:pt>
                <c:pt idx="3">
                  <c:v>Faith-based organisation</c:v>
                </c:pt>
              </c:strCache>
            </c:strRef>
          </c:cat>
          <c:val>
            <c:numRef>
              <c:f>Sheet1!$A$2:$D$2</c:f>
              <c:numCache>
                <c:formatCode>General</c:formatCode>
                <c:ptCount val="4"/>
                <c:pt idx="0">
                  <c:v>35</c:v>
                </c:pt>
                <c:pt idx="1">
                  <c:v>1</c:v>
                </c:pt>
                <c:pt idx="2">
                  <c:v>30</c:v>
                </c:pt>
                <c:pt idx="3">
                  <c:v>33</c:v>
                </c:pt>
              </c:numCache>
            </c:numRef>
          </c:val>
        </c:ser>
        <c:dLbls>
          <c:showVal val="1"/>
        </c:dLbls>
        <c:overlap val="-25"/>
        <c:axId val="89007232"/>
        <c:axId val="89008768"/>
      </c:barChart>
      <c:catAx>
        <c:axId val="8900723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9008768"/>
        <c:crosses val="autoZero"/>
        <c:auto val="1"/>
        <c:lblAlgn val="ctr"/>
        <c:lblOffset val="100"/>
      </c:catAx>
      <c:valAx>
        <c:axId val="89008768"/>
        <c:scaling>
          <c:orientation val="minMax"/>
        </c:scaling>
        <c:delete val="1"/>
        <c:axPos val="l"/>
        <c:numFmt formatCode="General" sourceLinked="1"/>
        <c:tickLblPos val="none"/>
        <c:crossAx val="8900723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All items for infection control</c:v>
                </c:pt>
                <c:pt idx="1">
                  <c:v>Decontaminant</c:v>
                </c:pt>
                <c:pt idx="2">
                  <c:v>Sharps container</c:v>
                </c:pt>
                <c:pt idx="3">
                  <c:v>Latex gloves</c:v>
                </c:pt>
                <c:pt idx="4">
                  <c:v>Soap &amp; running water or else hand disinfectant</c:v>
                </c:pt>
                <c:pt idx="5">
                  <c:v>Hand disinfectant</c:v>
                </c:pt>
                <c:pt idx="6">
                  <c:v>Running water</c:v>
                </c:pt>
                <c:pt idx="7">
                  <c:v>Soap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56</c:v>
                </c:pt>
                <c:pt idx="1">
                  <c:v>74</c:v>
                </c:pt>
                <c:pt idx="2">
                  <c:v>96</c:v>
                </c:pt>
                <c:pt idx="3">
                  <c:v>93</c:v>
                </c:pt>
                <c:pt idx="4">
                  <c:v>73</c:v>
                </c:pt>
                <c:pt idx="5">
                  <c:v>26</c:v>
                </c:pt>
                <c:pt idx="6">
                  <c:v>81</c:v>
                </c:pt>
                <c:pt idx="7">
                  <c:v>76</c:v>
                </c:pt>
              </c:numCache>
            </c:numRef>
          </c:val>
        </c:ser>
        <c:dLbls>
          <c:showVal val="1"/>
        </c:dLbls>
        <c:axId val="89470848"/>
        <c:axId val="89472384"/>
      </c:barChart>
      <c:catAx>
        <c:axId val="8947084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89472384"/>
        <c:crosses val="autoZero"/>
        <c:auto val="1"/>
        <c:lblAlgn val="ctr"/>
        <c:lblOffset val="100"/>
      </c:catAx>
      <c:valAx>
        <c:axId val="89472384"/>
        <c:scaling>
          <c:orientation val="minMax"/>
          <c:max val="100"/>
          <c:min val="0"/>
        </c:scaling>
        <c:delete val="1"/>
        <c:axPos val="b"/>
        <c:numFmt formatCode="General" sourceLinked="1"/>
        <c:tickLblPos val="none"/>
        <c:crossAx val="8947084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All items to support quality of care</c:v>
                </c:pt>
                <c:pt idx="1">
                  <c:v>Visual aids for health education</c:v>
                </c:pt>
                <c:pt idx="2">
                  <c:v>Treatment guidelines/standards</c:v>
                </c:pt>
                <c:pt idx="3">
                  <c:v>Child health card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50</c:v>
                </c:pt>
                <c:pt idx="2">
                  <c:v>63</c:v>
                </c:pt>
                <c:pt idx="3">
                  <c:v>73</c:v>
                </c:pt>
              </c:numCache>
            </c:numRef>
          </c:val>
        </c:ser>
        <c:dLbls>
          <c:showVal val="1"/>
        </c:dLbls>
        <c:axId val="89529728"/>
        <c:axId val="89531520"/>
      </c:barChart>
      <c:catAx>
        <c:axId val="8952972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89531520"/>
        <c:crosses val="autoZero"/>
        <c:auto val="1"/>
        <c:lblAlgn val="ctr"/>
        <c:lblOffset val="100"/>
      </c:catAx>
      <c:valAx>
        <c:axId val="89531520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8952972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4925964233284463"/>
          <c:y val="3.2258122907050414E-2"/>
          <c:w val="0.45074035766715609"/>
          <c:h val="0.94086022757170695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Capacity to provide vaccinations</c:v>
                </c:pt>
                <c:pt idx="1">
                  <c:v>Both infant and child scale</c:v>
                </c:pt>
                <c:pt idx="3">
                  <c:v>ORS packet in facility</c:v>
                </c:pt>
                <c:pt idx="4">
                  <c:v>Cup/spoon for giving ORS</c:v>
                </c:pt>
                <c:pt idx="5">
                  <c:v>Pitcher for mixing ORS</c:v>
                </c:pt>
                <c:pt idx="6">
                  <c:v>Timer</c:v>
                </c:pt>
                <c:pt idx="7">
                  <c:v>Thermometer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28</c:v>
                </c:pt>
                <c:pt idx="1">
                  <c:v>58</c:v>
                </c:pt>
                <c:pt idx="3">
                  <c:v>84</c:v>
                </c:pt>
                <c:pt idx="4">
                  <c:v>48</c:v>
                </c:pt>
                <c:pt idx="5">
                  <c:v>34</c:v>
                </c:pt>
                <c:pt idx="6">
                  <c:v>63</c:v>
                </c:pt>
                <c:pt idx="7">
                  <c:v>90</c:v>
                </c:pt>
              </c:numCache>
            </c:numRef>
          </c:val>
        </c:ser>
        <c:dLbls>
          <c:showVal val="1"/>
        </c:dLbls>
        <c:axId val="89563904"/>
        <c:axId val="89565440"/>
      </c:barChart>
      <c:catAx>
        <c:axId val="89563904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89565440"/>
        <c:crosses val="autoZero"/>
        <c:auto val="1"/>
        <c:lblAlgn val="ctr"/>
        <c:lblOffset val="100"/>
      </c:catAx>
      <c:valAx>
        <c:axId val="89565440"/>
        <c:scaling>
          <c:orientation val="minMax"/>
        </c:scaling>
        <c:delete val="1"/>
        <c:axPos val="b"/>
        <c:numFmt formatCode="General" sourceLinked="1"/>
        <c:tickLblPos val="none"/>
        <c:crossAx val="8956390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2518560138472199"/>
          <c:w val="0.96944444444444744"/>
          <c:h val="0.6087519937745883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First line</c:v>
                </c:pt>
                <c:pt idx="1">
                  <c:v>Pre-referral</c:v>
                </c:pt>
                <c:pt idx="2">
                  <c:v>All other medicines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86</c:v>
                </c:pt>
                <c:pt idx="1">
                  <c:v>83</c:v>
                </c:pt>
                <c:pt idx="2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First line</c:v>
                </c:pt>
                <c:pt idx="1">
                  <c:v>Pre-referral</c:v>
                </c:pt>
                <c:pt idx="2">
                  <c:v>All other medicines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76</c:v>
                </c:pt>
                <c:pt idx="1">
                  <c:v>74</c:v>
                </c:pt>
                <c:pt idx="2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First line</c:v>
                </c:pt>
                <c:pt idx="1">
                  <c:v>Pre-referral</c:v>
                </c:pt>
                <c:pt idx="2">
                  <c:v>All other medicines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63</c:v>
                </c:pt>
                <c:pt idx="1">
                  <c:v>90</c:v>
                </c:pt>
                <c:pt idx="2">
                  <c:v>42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First line</c:v>
                </c:pt>
                <c:pt idx="1">
                  <c:v>Pre-referral</c:v>
                </c:pt>
                <c:pt idx="2">
                  <c:v>All other medicines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46</c:v>
                </c:pt>
                <c:pt idx="1">
                  <c:v>50</c:v>
                </c:pt>
                <c:pt idx="2">
                  <c:v>25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First line</c:v>
                </c:pt>
                <c:pt idx="1">
                  <c:v>Pre-referral</c:v>
                </c:pt>
                <c:pt idx="2">
                  <c:v>All other medicines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73</c:v>
                </c:pt>
                <c:pt idx="1">
                  <c:v>62</c:v>
                </c:pt>
                <c:pt idx="2">
                  <c:v>18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First line</c:v>
                </c:pt>
                <c:pt idx="1">
                  <c:v>Pre-referral</c:v>
                </c:pt>
                <c:pt idx="2">
                  <c:v>All other medicines</c:v>
                </c:pt>
              </c:strCache>
            </c:strRef>
          </c:cat>
          <c:val>
            <c:numRef>
              <c:f>Sheet1!$G$2:$G$4</c:f>
              <c:numCache>
                <c:formatCode>General</c:formatCode>
                <c:ptCount val="3"/>
                <c:pt idx="0">
                  <c:v>66</c:v>
                </c:pt>
                <c:pt idx="1">
                  <c:v>62</c:v>
                </c:pt>
                <c:pt idx="2">
                  <c:v>23</c:v>
                </c:pt>
              </c:numCache>
            </c:numRef>
          </c:val>
        </c:ser>
        <c:dLbls>
          <c:showVal val="1"/>
        </c:dLbls>
        <c:overlap val="-25"/>
        <c:axId val="89764224"/>
        <c:axId val="89765760"/>
      </c:barChart>
      <c:catAx>
        <c:axId val="8976422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9765760"/>
        <c:crosses val="autoZero"/>
        <c:auto val="1"/>
        <c:lblAlgn val="ctr"/>
        <c:lblOffset val="100"/>
      </c:catAx>
      <c:valAx>
        <c:axId val="89765760"/>
        <c:scaling>
          <c:orientation val="minMax"/>
        </c:scaling>
        <c:delete val="1"/>
        <c:axPos val="l"/>
        <c:numFmt formatCode="General" sourceLinked="1"/>
        <c:tickLblPos val="none"/>
        <c:crossAx val="897642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1794094488189009"/>
          <c:y val="0.11785337175756851"/>
          <c:w val="0.84189151356080782"/>
          <c:h val="7.7881988871760552E-2"/>
        </c:manualLayout>
      </c:layout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5896762904636982E-4"/>
          <c:y val="0.24056663012060253"/>
          <c:w val="0.99948206474189971"/>
          <c:h val="0.5373899465098508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6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ORS</c:v>
                </c:pt>
                <c:pt idx="1">
                  <c:v>Amoxicillin or Augmentin</c:v>
                </c:pt>
                <c:pt idx="2">
                  <c:v>Cotrimoxazole</c:v>
                </c:pt>
                <c:pt idx="3">
                  <c:v>Chloramphenicol</c:v>
                </c:pt>
                <c:pt idx="4">
                  <c:v>Any antibiotic</c:v>
                </c:pt>
                <c:pt idx="5">
                  <c:v>First-line antimalarial (Coartem)</c:v>
                </c:pt>
                <c:pt idx="6">
                  <c:v>All first-line oral medicines*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84</c:v>
                </c:pt>
                <c:pt idx="1">
                  <c:v>75</c:v>
                </c:pt>
                <c:pt idx="2">
                  <c:v>79</c:v>
                </c:pt>
                <c:pt idx="3">
                  <c:v>22</c:v>
                </c:pt>
                <c:pt idx="4">
                  <c:v>87</c:v>
                </c:pt>
                <c:pt idx="5">
                  <c:v>81</c:v>
                </c:pt>
                <c:pt idx="6">
                  <c:v>66</c:v>
                </c:pt>
              </c:numCache>
            </c:numRef>
          </c:val>
        </c:ser>
        <c:dLbls>
          <c:showVal val="1"/>
        </c:dLbls>
        <c:overlap val="-25"/>
        <c:axId val="89717376"/>
        <c:axId val="89784704"/>
      </c:barChart>
      <c:catAx>
        <c:axId val="8971737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400"/>
            </a:pPr>
            <a:endParaRPr lang="en-US"/>
          </a:p>
        </c:txPr>
        <c:crossAx val="89784704"/>
        <c:crosses val="autoZero"/>
        <c:auto val="1"/>
        <c:lblAlgn val="ctr"/>
        <c:lblOffset val="100"/>
      </c:catAx>
      <c:valAx>
        <c:axId val="89784704"/>
        <c:scaling>
          <c:orientation val="minMax"/>
        </c:scaling>
        <c:delete val="1"/>
        <c:axPos val="l"/>
        <c:numFmt formatCode="General" sourceLinked="1"/>
        <c:tickLblPos val="none"/>
        <c:crossAx val="8971737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training in past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Malaria treatment for children</c:v>
                </c:pt>
                <c:pt idx="1">
                  <c:v>IMCI*</c:v>
                </c:pt>
                <c:pt idx="2">
                  <c:v>Nutrition/micronutrient deficiencies</c:v>
                </c:pt>
                <c:pt idx="3">
                  <c:v>Diarrhoea treatment</c:v>
                </c:pt>
                <c:pt idx="4">
                  <c:v>ARI treatment</c:v>
                </c:pt>
                <c:pt idx="5">
                  <c:v>EPI/Cold Chain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</c:v>
                </c:pt>
                <c:pt idx="1">
                  <c:v>11</c:v>
                </c:pt>
                <c:pt idx="2">
                  <c:v>13</c:v>
                </c:pt>
                <c:pt idx="3">
                  <c:v>12</c:v>
                </c:pt>
                <c:pt idx="4">
                  <c:v>8</c:v>
                </c:pt>
                <c:pt idx="5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training in past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 i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Malaria treatment for children</c:v>
                </c:pt>
                <c:pt idx="1">
                  <c:v>IMCI*</c:v>
                </c:pt>
                <c:pt idx="2">
                  <c:v>Nutrition/micronutrient deficiencies</c:v>
                </c:pt>
                <c:pt idx="3">
                  <c:v>Diarrhoea treatment</c:v>
                </c:pt>
                <c:pt idx="4">
                  <c:v>ARI treatment</c:v>
                </c:pt>
                <c:pt idx="5">
                  <c:v>EPI/Cold Chain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19</c:v>
                </c:pt>
                <c:pt idx="1">
                  <c:v>16</c:v>
                </c:pt>
                <c:pt idx="2">
                  <c:v>15</c:v>
                </c:pt>
                <c:pt idx="3">
                  <c:v>17</c:v>
                </c:pt>
                <c:pt idx="4">
                  <c:v>17</c:v>
                </c:pt>
                <c:pt idx="5">
                  <c:v>15</c:v>
                </c:pt>
              </c:numCache>
            </c:numRef>
          </c:val>
        </c:ser>
        <c:dLbls>
          <c:showVal val="1"/>
        </c:dLbls>
        <c:gapWidth val="95"/>
        <c:overlap val="100"/>
        <c:axId val="89838720"/>
        <c:axId val="89840256"/>
      </c:barChart>
      <c:catAx>
        <c:axId val="89838720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89840256"/>
        <c:crosses val="autoZero"/>
        <c:auto val="1"/>
        <c:lblAlgn val="ctr"/>
        <c:lblOffset val="100"/>
      </c:catAx>
      <c:valAx>
        <c:axId val="89840256"/>
        <c:scaling>
          <c:orientation val="minMax"/>
        </c:scaling>
        <c:delete val="1"/>
        <c:axPos val="b"/>
        <c:numFmt formatCode="General" sourceLinked="1"/>
        <c:tickLblPos val="none"/>
        <c:crossAx val="898387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training in past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Paediatric HIV/ARVs training</c:v>
                </c:pt>
                <c:pt idx="1">
                  <c:v>Paediatric ART training</c:v>
                </c:pt>
                <c:pt idx="2">
                  <c:v>Paediatric AIDS training</c:v>
                </c:pt>
                <c:pt idx="3">
                  <c:v>Nutritional assessment</c:v>
                </c:pt>
                <c:pt idx="4">
                  <c:v>Complementary feeding for infant</c:v>
                </c:pt>
                <c:pt idx="5">
                  <c:v>Breastfeeding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8</c:v>
                </c:pt>
                <c:pt idx="2">
                  <c:v>3</c:v>
                </c:pt>
                <c:pt idx="3">
                  <c:v>13</c:v>
                </c:pt>
                <c:pt idx="4">
                  <c:v>16</c:v>
                </c:pt>
                <c:pt idx="5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training in past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Paediatric HIV/ARVs training</c:v>
                </c:pt>
                <c:pt idx="1">
                  <c:v>Paediatric ART training</c:v>
                </c:pt>
                <c:pt idx="2">
                  <c:v>Paediatric AIDS training</c:v>
                </c:pt>
                <c:pt idx="3">
                  <c:v>Nutritional assessment</c:v>
                </c:pt>
                <c:pt idx="4">
                  <c:v>Complementary feeding for infant</c:v>
                </c:pt>
                <c:pt idx="5">
                  <c:v>Breastfeeding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</c:v>
                </c:pt>
                <c:pt idx="1">
                  <c:v>9</c:v>
                </c:pt>
                <c:pt idx="2">
                  <c:v>3</c:v>
                </c:pt>
                <c:pt idx="3">
                  <c:v>13</c:v>
                </c:pt>
                <c:pt idx="4">
                  <c:v>16</c:v>
                </c:pt>
                <c:pt idx="5">
                  <c:v>18</c:v>
                </c:pt>
              </c:numCache>
            </c:numRef>
          </c:val>
        </c:ser>
        <c:dLbls>
          <c:showVal val="1"/>
        </c:dLbls>
        <c:gapWidth val="95"/>
        <c:overlap val="100"/>
        <c:axId val="90071040"/>
        <c:axId val="90072576"/>
      </c:barChart>
      <c:catAx>
        <c:axId val="90071040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90072576"/>
        <c:crosses val="autoZero"/>
        <c:auto val="1"/>
        <c:lblAlgn val="ctr"/>
        <c:lblOffset val="100"/>
      </c:catAx>
      <c:valAx>
        <c:axId val="90072576"/>
        <c:scaling>
          <c:orientation val="minMax"/>
        </c:scaling>
        <c:delete val="1"/>
        <c:axPos val="b"/>
        <c:numFmt formatCode="General" sourceLinked="1"/>
        <c:tickLblPos val="none"/>
        <c:crossAx val="9007104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All general danger signs</c:v>
                </c:pt>
                <c:pt idx="1">
                  <c:v>Convulsions</c:v>
                </c:pt>
                <c:pt idx="2">
                  <c:v>Vomiting everything</c:v>
                </c:pt>
                <c:pt idx="3">
                  <c:v>Inability to eat or drink anything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19</c:v>
                </c:pt>
                <c:pt idx="2">
                  <c:v>56</c:v>
                </c:pt>
                <c:pt idx="3">
                  <c:v>49</c:v>
                </c:pt>
              </c:numCache>
            </c:numRef>
          </c:val>
        </c:ser>
        <c:dLbls>
          <c:showVal val="1"/>
        </c:dLbls>
        <c:axId val="90040192"/>
        <c:axId val="90041728"/>
      </c:barChart>
      <c:catAx>
        <c:axId val="90040192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90041728"/>
        <c:crosses val="autoZero"/>
        <c:auto val="1"/>
        <c:lblAlgn val="ctr"/>
        <c:lblOffset val="100"/>
      </c:catAx>
      <c:valAx>
        <c:axId val="90041728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004019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1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Ear pain or discharge</c:v>
                </c:pt>
                <c:pt idx="1">
                  <c:v>All three main symptoms</c:v>
                </c:pt>
                <c:pt idx="2">
                  <c:v>Fever</c:v>
                </c:pt>
                <c:pt idx="3">
                  <c:v>Diarrhoea</c:v>
                </c:pt>
                <c:pt idx="4">
                  <c:v>Cough or difficulty breathing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36</c:v>
                </c:pt>
                <c:pt idx="2">
                  <c:v>89</c:v>
                </c:pt>
                <c:pt idx="3">
                  <c:v>47</c:v>
                </c:pt>
                <c:pt idx="4">
                  <c:v>82</c:v>
                </c:pt>
              </c:numCache>
            </c:numRef>
          </c:val>
        </c:ser>
        <c:dLbls>
          <c:showVal val="1"/>
        </c:dLbls>
        <c:axId val="90140032"/>
        <c:axId val="90141824"/>
      </c:barChart>
      <c:catAx>
        <c:axId val="90140032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90141824"/>
        <c:crosses val="autoZero"/>
        <c:auto val="1"/>
        <c:lblAlgn val="ctr"/>
        <c:lblOffset val="100"/>
      </c:catAx>
      <c:valAx>
        <c:axId val="90141824"/>
        <c:scaling>
          <c:orientation val="minMax"/>
        </c:scaling>
        <c:delete val="1"/>
        <c:axPos val="b"/>
        <c:numFmt formatCode="General" sourceLinked="1"/>
        <c:tickLblPos val="none"/>
        <c:crossAx val="9014003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Pt>
            <c:idx val="0"/>
            <c:spPr>
              <a:solidFill>
                <a:schemeClr val="accent3"/>
              </a:solidFill>
            </c:spPr>
          </c:dPt>
          <c:dPt>
            <c:idx val="1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bg2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KDHS 1993*</c:v>
                </c:pt>
                <c:pt idx="1">
                  <c:v>KDHS 1998*</c:v>
                </c:pt>
                <c:pt idx="2">
                  <c:v>KDHS 2003</c:v>
                </c:pt>
                <c:pt idx="3">
                  <c:v>KDHS 2008-09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78.7</c:v>
                </c:pt>
                <c:pt idx="1">
                  <c:v>65.400000000000006</c:v>
                </c:pt>
                <c:pt idx="2">
                  <c:v>56.8</c:v>
                </c:pt>
                <c:pt idx="3">
                  <c:v>77</c:v>
                </c:pt>
              </c:numCache>
            </c:numRef>
          </c:val>
        </c:ser>
        <c:dLbls>
          <c:showVal val="1"/>
        </c:dLbls>
        <c:gapWidth val="75"/>
        <c:overlap val="-10"/>
        <c:axId val="84941824"/>
        <c:axId val="84947712"/>
      </c:barChart>
      <c:catAx>
        <c:axId val="8494182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4947712"/>
        <c:crosses val="autoZero"/>
        <c:auto val="1"/>
        <c:lblAlgn val="ctr"/>
        <c:lblOffset val="100"/>
      </c:catAx>
      <c:valAx>
        <c:axId val="84947712"/>
        <c:scaling>
          <c:orientation val="minMax"/>
        </c:scaling>
        <c:delete val="1"/>
        <c:axPos val="l"/>
        <c:numFmt formatCode="0" sourceLinked="1"/>
        <c:tickLblPos val="none"/>
        <c:crossAx val="849418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2502686187664042"/>
          <c:w val="1"/>
          <c:h val="0.6252247375328121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Respiratory rate checked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Pneumonia or Bronchio-pneumonia (N=293)</c:v>
                </c:pt>
                <c:pt idx="1">
                  <c:v>Bronchial spasm/asthma (N=31)</c:v>
                </c:pt>
                <c:pt idx="2">
                  <c:v>Cough or other upper respiratory illness (N=997)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34</c:v>
                </c:pt>
                <c:pt idx="1">
                  <c:v>37</c:v>
                </c:pt>
                <c:pt idx="2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Referred or admitted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Pneumonia or Bronchio-pneumonia (N=293)</c:v>
                </c:pt>
                <c:pt idx="1">
                  <c:v>Bronchial spasm/asthma (N=31)</c:v>
                </c:pt>
                <c:pt idx="2">
                  <c:v>Cough or other upper respiratory illness (N=997)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18</c:v>
                </c:pt>
                <c:pt idx="1">
                  <c:v>15</c:v>
                </c:pt>
                <c:pt idx="2">
                  <c:v>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Given any antibiotic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Pneumonia or Bronchio-pneumonia (N=293)</c:v>
                </c:pt>
                <c:pt idx="1">
                  <c:v>Bronchial spasm/asthma (N=31)</c:v>
                </c:pt>
                <c:pt idx="2">
                  <c:v>Cough or other upper respiratory illness (N=997)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93</c:v>
                </c:pt>
                <c:pt idx="1">
                  <c:v>77</c:v>
                </c:pt>
                <c:pt idx="2">
                  <c:v>84</c:v>
                </c:pt>
              </c:numCache>
            </c:numRef>
          </c:val>
        </c:ser>
        <c:dLbls>
          <c:showVal val="1"/>
        </c:dLbls>
        <c:overlap val="-25"/>
        <c:axId val="90221568"/>
        <c:axId val="90239744"/>
      </c:barChart>
      <c:catAx>
        <c:axId val="9022156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0239744"/>
        <c:crosses val="autoZero"/>
        <c:auto val="1"/>
        <c:lblAlgn val="ctr"/>
        <c:lblOffset val="100"/>
      </c:catAx>
      <c:valAx>
        <c:axId val="90239744"/>
        <c:scaling>
          <c:orientation val="minMax"/>
        </c:scaling>
        <c:delete val="1"/>
        <c:axPos val="l"/>
        <c:numFmt formatCode="General" sourceLinked="1"/>
        <c:tickLblPos val="none"/>
        <c:crossAx val="9022156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2502686187664042"/>
          <c:w val="1"/>
          <c:h val="0.625224737532812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Referred or admitted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Fever (N=258)</c:v>
                </c:pt>
                <c:pt idx="1">
                  <c:v>Measles (N=5)</c:v>
                </c:pt>
                <c:pt idx="2">
                  <c:v>Malaria (N=1,101)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</c:v>
                </c:pt>
                <c:pt idx="1">
                  <c:v>6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Given antibiotic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Fever (N=258)</c:v>
                </c:pt>
                <c:pt idx="1">
                  <c:v>Measles (N=5)</c:v>
                </c:pt>
                <c:pt idx="2">
                  <c:v>Malaria (N=1,101)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73</c:v>
                </c:pt>
                <c:pt idx="1">
                  <c:v>100</c:v>
                </c:pt>
                <c:pt idx="2">
                  <c:v>67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Given any antimalarial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Fever (N=258)</c:v>
                </c:pt>
                <c:pt idx="1">
                  <c:v>Measles (N=5)</c:v>
                </c:pt>
                <c:pt idx="2">
                  <c:v>Malaria (N=1,101)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62</c:v>
                </c:pt>
                <c:pt idx="1">
                  <c:v>0</c:v>
                </c:pt>
                <c:pt idx="2">
                  <c:v>91</c:v>
                </c:pt>
              </c:numCache>
            </c:numRef>
          </c:val>
        </c:ser>
        <c:dLbls>
          <c:showVal val="1"/>
        </c:dLbls>
        <c:overlap val="-25"/>
        <c:axId val="90299392"/>
        <c:axId val="90301184"/>
      </c:barChart>
      <c:catAx>
        <c:axId val="9029939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0301184"/>
        <c:crosses val="autoZero"/>
        <c:auto val="1"/>
        <c:lblAlgn val="ctr"/>
        <c:lblOffset val="100"/>
      </c:catAx>
      <c:valAx>
        <c:axId val="90301184"/>
        <c:scaling>
          <c:orientation val="minMax"/>
        </c:scaling>
        <c:delete val="1"/>
        <c:axPos val="l"/>
        <c:numFmt formatCode="General" sourceLinked="1"/>
        <c:tickLblPos val="none"/>
        <c:crossAx val="902993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7047433159838222"/>
          <c:y val="2.9100529100529089E-2"/>
          <c:w val="0.46003414297789047"/>
          <c:h val="0.9417989417989415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All three essential messages</c:v>
                </c:pt>
                <c:pt idx="1">
                  <c:v>Symptoms for immediate return</c:v>
                </c:pt>
                <c:pt idx="2">
                  <c:v>Continue feeding</c:v>
                </c:pt>
                <c:pt idx="3">
                  <c:v>Increase fluids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</c:v>
                </c:pt>
                <c:pt idx="1">
                  <c:v>36</c:v>
                </c:pt>
                <c:pt idx="2">
                  <c:v>39</c:v>
                </c:pt>
                <c:pt idx="3">
                  <c:v>26</c:v>
                </c:pt>
              </c:numCache>
            </c:numRef>
          </c:val>
        </c:ser>
        <c:dLbls>
          <c:showVal val="1"/>
        </c:dLbls>
        <c:axId val="90358912"/>
        <c:axId val="90360448"/>
      </c:barChart>
      <c:catAx>
        <c:axId val="90358912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90360448"/>
        <c:crosses val="autoZero"/>
        <c:auto val="1"/>
        <c:lblAlgn val="ctr"/>
        <c:lblOffset val="100"/>
      </c:catAx>
      <c:valAx>
        <c:axId val="90360448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035891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6767503402038419"/>
          <c:w val="0.96944444444444766"/>
          <c:h val="0.692932973601419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Caretaker told how to administer medications</c:v>
                </c:pt>
                <c:pt idx="1">
                  <c:v>Caretaker asked to repeat instructions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Caretaker told how to administer medications</c:v>
                </c:pt>
                <c:pt idx="1">
                  <c:v>Caretaker asked to repeat instructions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60</c:v>
                </c:pt>
                <c:pt idx="1">
                  <c:v>16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Caretaker told how to administer medications</c:v>
                </c:pt>
                <c:pt idx="1">
                  <c:v>Caretaker asked to repeat instructions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70</c:v>
                </c:pt>
                <c:pt idx="1">
                  <c:v>19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Caretaker told how to administer medications</c:v>
                </c:pt>
                <c:pt idx="1">
                  <c:v>Caretaker asked to repeat instructions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67</c:v>
                </c:pt>
                <c:pt idx="1">
                  <c:v>19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Caretaker told how to administer medications</c:v>
                </c:pt>
                <c:pt idx="1">
                  <c:v>Caretaker asked to repeat instructions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71</c:v>
                </c:pt>
                <c:pt idx="1">
                  <c:v>25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Caretaker told how to administer medications</c:v>
                </c:pt>
                <c:pt idx="1">
                  <c:v>Caretaker asked to repeat instructions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65</c:v>
                </c:pt>
                <c:pt idx="1">
                  <c:v>20</c:v>
                </c:pt>
              </c:numCache>
            </c:numRef>
          </c:val>
        </c:ser>
        <c:dLbls>
          <c:showVal val="1"/>
        </c:dLbls>
        <c:overlap val="-25"/>
        <c:axId val="91198592"/>
        <c:axId val="91200128"/>
      </c:barChart>
      <c:catAx>
        <c:axId val="9119859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1200128"/>
        <c:crosses val="autoZero"/>
        <c:auto val="1"/>
        <c:lblAlgn val="ctr"/>
        <c:lblOffset val="100"/>
      </c:catAx>
      <c:valAx>
        <c:axId val="91200128"/>
        <c:scaling>
          <c:orientation val="minMax"/>
        </c:scaling>
        <c:delete val="1"/>
        <c:axPos val="l"/>
        <c:numFmt formatCode="General" sourceLinked="1"/>
        <c:tickLblPos val="none"/>
        <c:crossAx val="911985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4.6874999999999986E-2"/>
          <c:w val="0.96944444444444611"/>
          <c:h val="0.7665344078083996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dPt>
            <c:idx val="3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  <c:pt idx="4">
                  <c:v>Routine vitamin A supplementation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97</c:v>
                </c:pt>
                <c:pt idx="1">
                  <c:v>74</c:v>
                </c:pt>
                <c:pt idx="2">
                  <c:v>68</c:v>
                </c:pt>
                <c:pt idx="3">
                  <c:v>68</c:v>
                </c:pt>
                <c:pt idx="4">
                  <c:v>73</c:v>
                </c:pt>
              </c:numCache>
            </c:numRef>
          </c:val>
        </c:ser>
        <c:dLbls>
          <c:showVal val="1"/>
        </c:dLbls>
        <c:overlap val="-25"/>
        <c:axId val="107093376"/>
        <c:axId val="107107456"/>
      </c:barChart>
      <c:catAx>
        <c:axId val="10709337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07107456"/>
        <c:crosses val="autoZero"/>
        <c:auto val="1"/>
        <c:lblAlgn val="ctr"/>
        <c:lblOffset val="100"/>
      </c:catAx>
      <c:valAx>
        <c:axId val="10710745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0709337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95</c:v>
                </c:pt>
                <c:pt idx="2">
                  <c:v>93</c:v>
                </c:pt>
                <c:pt idx="3">
                  <c:v>92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100</c:v>
                </c:pt>
                <c:pt idx="1">
                  <c:v>95</c:v>
                </c:pt>
                <c:pt idx="2">
                  <c:v>95</c:v>
                </c:pt>
                <c:pt idx="3">
                  <c:v>93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95</c:v>
                </c:pt>
                <c:pt idx="1">
                  <c:v>82</c:v>
                </c:pt>
                <c:pt idx="2">
                  <c:v>78</c:v>
                </c:pt>
                <c:pt idx="3">
                  <c:v>78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94</c:v>
                </c:pt>
                <c:pt idx="1">
                  <c:v>43</c:v>
                </c:pt>
                <c:pt idx="2">
                  <c:v>29</c:v>
                </c:pt>
                <c:pt idx="3">
                  <c:v>29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97</c:v>
                </c:pt>
                <c:pt idx="1">
                  <c:v>84</c:v>
                </c:pt>
                <c:pt idx="2">
                  <c:v>81</c:v>
                </c:pt>
                <c:pt idx="3">
                  <c:v>80</c:v>
                </c:pt>
              </c:numCache>
            </c:numRef>
          </c:val>
        </c:ser>
        <c:dLbls>
          <c:showVal val="1"/>
        </c:dLbls>
        <c:overlap val="-25"/>
        <c:axId val="107726720"/>
        <c:axId val="107728256"/>
      </c:barChart>
      <c:catAx>
        <c:axId val="10772672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07728256"/>
        <c:crosses val="autoZero"/>
        <c:auto val="1"/>
        <c:lblAlgn val="ctr"/>
        <c:lblOffset val="100"/>
      </c:catAx>
      <c:valAx>
        <c:axId val="107728256"/>
        <c:scaling>
          <c:orientation val="minMax"/>
        </c:scaling>
        <c:delete val="1"/>
        <c:axPos val="l"/>
        <c:numFmt formatCode="General" sourceLinked="1"/>
        <c:tickLblPos val="none"/>
        <c:crossAx val="1077267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97</c:v>
                </c:pt>
                <c:pt idx="1">
                  <c:v>89</c:v>
                </c:pt>
                <c:pt idx="2">
                  <c:v>88</c:v>
                </c:pt>
                <c:pt idx="3">
                  <c:v>86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NGO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96</c:v>
                </c:pt>
                <c:pt idx="1">
                  <c:v>80</c:v>
                </c:pt>
                <c:pt idx="2">
                  <c:v>80</c:v>
                </c:pt>
                <c:pt idx="3">
                  <c:v>80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 (for profit)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95</c:v>
                </c:pt>
                <c:pt idx="1">
                  <c:v>48</c:v>
                </c:pt>
                <c:pt idx="2">
                  <c:v>34</c:v>
                </c:pt>
                <c:pt idx="3">
                  <c:v>34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Faith-based organisation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99</c:v>
                </c:pt>
                <c:pt idx="1">
                  <c:v>84</c:v>
                </c:pt>
                <c:pt idx="2">
                  <c:v>79</c:v>
                </c:pt>
                <c:pt idx="3">
                  <c:v>79</c:v>
                </c:pt>
              </c:numCache>
            </c:numRef>
          </c:val>
        </c:ser>
        <c:dLbls>
          <c:showVal val="1"/>
        </c:dLbls>
        <c:overlap val="-25"/>
        <c:axId val="109499904"/>
        <c:axId val="109501440"/>
      </c:barChart>
      <c:catAx>
        <c:axId val="10949990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09501440"/>
        <c:crosses val="autoZero"/>
        <c:auto val="1"/>
        <c:lblAlgn val="ctr"/>
        <c:lblOffset val="100"/>
      </c:catAx>
      <c:valAx>
        <c:axId val="109501440"/>
        <c:scaling>
          <c:orientation val="minMax"/>
        </c:scaling>
        <c:delete val="1"/>
        <c:axPos val="l"/>
        <c:numFmt formatCode="General" sourceLinked="1"/>
        <c:tickLblPos val="none"/>
        <c:crossAx val="10949990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2004 KSPA (N=430)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97</c:v>
                </c:pt>
                <c:pt idx="1">
                  <c:v>81</c:v>
                </c:pt>
                <c:pt idx="2">
                  <c:v>83</c:v>
                </c:pt>
                <c:pt idx="3">
                  <c:v>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KSPA (N=690)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Curative care for sick children</c:v>
                </c:pt>
                <c:pt idx="1">
                  <c:v>Growth monitoring</c:v>
                </c:pt>
                <c:pt idx="2">
                  <c:v>Childhood immunisation</c:v>
                </c:pt>
                <c:pt idx="3">
                  <c:v>All basic child health services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97</c:v>
                </c:pt>
                <c:pt idx="1">
                  <c:v>74</c:v>
                </c:pt>
                <c:pt idx="2">
                  <c:v>68</c:v>
                </c:pt>
                <c:pt idx="3">
                  <c:v>68</c:v>
                </c:pt>
              </c:numCache>
            </c:numRef>
          </c:val>
        </c:ser>
        <c:dLbls>
          <c:showVal val="1"/>
        </c:dLbls>
        <c:overlap val="-25"/>
        <c:axId val="110268800"/>
        <c:axId val="110270336"/>
      </c:barChart>
      <c:catAx>
        <c:axId val="110268800"/>
        <c:scaling>
          <c:orientation val="minMax"/>
        </c:scaling>
        <c:axPos val="b"/>
        <c:majorTickMark val="none"/>
        <c:tickLblPos val="nextTo"/>
        <c:crossAx val="110270336"/>
        <c:crosses val="autoZero"/>
        <c:auto val="1"/>
        <c:lblAlgn val="ctr"/>
        <c:lblOffset val="100"/>
      </c:catAx>
      <c:valAx>
        <c:axId val="11027033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1026880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Pt>
            <c:idx val="4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5"/>
            <c:spPr>
              <a:solidFill>
                <a:schemeClr val="tx2"/>
              </a:solidFill>
            </c:spPr>
          </c:dPt>
          <c:dPt>
            <c:idx val="6"/>
            <c:spPr>
              <a:solidFill>
                <a:schemeClr val="tx2"/>
              </a:solidFill>
            </c:spPr>
          </c:dPt>
          <c:dPt>
            <c:idx val="7"/>
            <c:spPr>
              <a:solidFill>
                <a:schemeClr val="tx2"/>
              </a:solidFill>
            </c:spPr>
          </c:dPt>
          <c:dPt>
            <c:idx val="8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BCG</c:v>
                </c:pt>
                <c:pt idx="1">
                  <c:v>Polio</c:v>
                </c:pt>
                <c:pt idx="2">
                  <c:v>DPT or Pentavalent</c:v>
                </c:pt>
                <c:pt idx="3">
                  <c:v>Measles</c:v>
                </c:pt>
                <c:pt idx="4">
                  <c:v>All basic child vaccines</c:v>
                </c:pt>
                <c:pt idx="5">
                  <c:v>Yellow fever</c:v>
                </c:pt>
                <c:pt idx="6">
                  <c:v>Anti-rabies vaccine</c:v>
                </c:pt>
                <c:pt idx="7">
                  <c:v>Snake anti-venom</c:v>
                </c:pt>
                <c:pt idx="8">
                  <c:v>Vitamin A in area with vaccines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94</c:v>
                </c:pt>
                <c:pt idx="1">
                  <c:v>91</c:v>
                </c:pt>
                <c:pt idx="2">
                  <c:v>97</c:v>
                </c:pt>
                <c:pt idx="3">
                  <c:v>95</c:v>
                </c:pt>
                <c:pt idx="4">
                  <c:v>84</c:v>
                </c:pt>
                <c:pt idx="5">
                  <c:v>1</c:v>
                </c:pt>
                <c:pt idx="6">
                  <c:v>10</c:v>
                </c:pt>
                <c:pt idx="7">
                  <c:v>10</c:v>
                </c:pt>
                <c:pt idx="8">
                  <c:v>94</c:v>
                </c:pt>
              </c:numCache>
            </c:numRef>
          </c:val>
        </c:ser>
        <c:dLbls>
          <c:showVal val="1"/>
        </c:dLbls>
        <c:overlap val="-25"/>
        <c:axId val="112097536"/>
        <c:axId val="113255936"/>
      </c:barChart>
      <c:catAx>
        <c:axId val="11209753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113255936"/>
        <c:crosses val="autoZero"/>
        <c:auto val="1"/>
        <c:lblAlgn val="ctr"/>
        <c:lblOffset val="100"/>
      </c:catAx>
      <c:valAx>
        <c:axId val="113255936"/>
        <c:scaling>
          <c:orientation val="minMax"/>
        </c:scaling>
        <c:delete val="1"/>
        <c:axPos val="l"/>
        <c:numFmt formatCode="General" sourceLinked="1"/>
        <c:tickLblPos val="none"/>
        <c:crossAx val="11209753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All of the above</c:v>
                </c:pt>
                <c:pt idx="1">
                  <c:v>Administrative components</c:v>
                </c:pt>
                <c:pt idx="2">
                  <c:v>All items for infection control </c:v>
                </c:pt>
                <c:pt idx="3">
                  <c:v>All equipment 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</c:v>
                </c:pt>
                <c:pt idx="1">
                  <c:v>70</c:v>
                </c:pt>
                <c:pt idx="2">
                  <c:v>56</c:v>
                </c:pt>
                <c:pt idx="3">
                  <c:v>90</c:v>
                </c:pt>
              </c:numCache>
            </c:numRef>
          </c:val>
        </c:ser>
        <c:dLbls>
          <c:showVal val="1"/>
        </c:dLbls>
        <c:axId val="113525120"/>
        <c:axId val="113586176"/>
      </c:barChart>
      <c:catAx>
        <c:axId val="113525120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113586176"/>
        <c:crosses val="autoZero"/>
        <c:auto val="1"/>
        <c:lblAlgn val="ctr"/>
        <c:lblOffset val="100"/>
      </c:catAx>
      <c:valAx>
        <c:axId val="113586176"/>
        <c:scaling>
          <c:orientation val="minMax"/>
        </c:scaling>
        <c:delete val="1"/>
        <c:axPos val="b"/>
        <c:numFmt formatCode="General" sourceLinked="1"/>
        <c:tickLblPos val="none"/>
        <c:crossAx val="11352512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23570674351513804"/>
          <c:w val="0.96944444444444744"/>
          <c:h val="0.6249012641066663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33</c:v>
                </c:pt>
                <c:pt idx="1">
                  <c:v>36</c:v>
                </c:pt>
                <c:pt idx="2">
                  <c:v>24</c:v>
                </c:pt>
                <c:pt idx="3">
                  <c:v>26</c:v>
                </c:pt>
                <c:pt idx="4">
                  <c:v>34</c:v>
                </c:pt>
                <c:pt idx="5">
                  <c:v>33</c:v>
                </c:pt>
              </c:numCache>
            </c:numRef>
          </c:val>
        </c:ser>
        <c:dLbls>
          <c:showVal val="1"/>
        </c:dLbls>
        <c:overlap val="-25"/>
        <c:axId val="88932736"/>
        <c:axId val="88934272"/>
      </c:barChart>
      <c:catAx>
        <c:axId val="8893273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8934272"/>
        <c:crosses val="autoZero"/>
        <c:auto val="1"/>
        <c:lblAlgn val="ctr"/>
        <c:lblOffset val="100"/>
      </c:catAx>
      <c:valAx>
        <c:axId val="88934272"/>
        <c:scaling>
          <c:orientation val="minMax"/>
          <c:max val="40"/>
          <c:min val="0"/>
        </c:scaling>
        <c:delete val="1"/>
        <c:axPos val="l"/>
        <c:numFmt formatCode="General" sourceLinked="1"/>
        <c:tickLblPos val="none"/>
        <c:crossAx val="8893273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FC82-AF31-435B-B731-A115BFBAA20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25E8-8DE2-4826-8107-42AC57632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Childhood immunisation refers to the routine provision of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polio and measles vaccinations to children.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Oral antibiotics include</a:t>
            </a:r>
            <a:r>
              <a:rPr lang="en-US" baseline="0" dirty="0" smtClean="0"/>
              <a:t>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amoxicillin,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augmentin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cotrimoxazole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chloramphenicol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First-line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antibiotics include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ampicillin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cloxacillin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penicillin.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Second-line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antibiotics include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ceftriaxone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gentamycin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IV solution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with perfusion set is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intravenous solution (normal saline (0.9% NS), or dextrose and normal saline (5% D/NS) or lactated Ringer’s solution or plasma expanders or 5% D/W), with perfusion set.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Includes only providers of child health services in facilities offering child health services</a:t>
            </a:r>
            <a:endParaRPr lang="en-US" dirty="0" smtClean="0"/>
          </a:p>
          <a:p>
            <a:r>
              <a:rPr lang="en-US" dirty="0" smtClean="0"/>
              <a:t>ARI is acute respiratory infection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Includes only providers of child health services in facilities offering child health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Childhood immunisation refers to the routine provision of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polio and measles vaccinations to children.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Childhood immunisation refers to the routine provision of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polio and measles vaccinations to children.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Childhood immunisation refers to the routine provision of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polio and measles vaccinations to children.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 DPT + Hepatitis B +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Haemophilus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Influenza B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basic child vaccines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BCG, polio,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measles vaccines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equipment = Blank immunisation cards, syringes and needles, and vaccine carriers with ice packs (or facility reports purchasing ice).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items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infection control =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Soap and running water or else hand disinfectant, latex gloves, sharps container and decontaminant.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Administrative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components =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Tally sheet or register where vaccines provided are recorded, and documentation of either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dropout rate or measles coverage.</a:t>
            </a:r>
          </a:p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basic child vaccines = BCG,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polio, and measles vaccines.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equipment = Blank immunisation cards, syringes and needles, and vaccine carriers with ice packs (or facility reports purchasing ice).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items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infection control =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Soap and running water or else hand disinfectant, latex gloves, sharps container and decontaminant.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Administrative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components =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Tally sheet or register where vaccines provided are recorded, and documentation of either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dropout rate or measles coverage.</a:t>
            </a:r>
          </a:p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basic child vaccines = BCG,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polio, and measles vaccines.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equipment = Blank immunisation cards, syringes and needles, and vaccine carriers with ice packs (or facility reports purchasing ice).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items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infection control =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Soap and running water or else hand disinfectant, latex gloves, sharps container and decontaminant.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Administrative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components =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Tally sheet or register where vaccines provided are recorded, and documentation of either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dropout rate or measles coverage.</a:t>
            </a:r>
          </a:p>
          <a:p>
            <a:pPr>
              <a:buFont typeface="Arial" pitchFamily="34" charset="0"/>
              <a:buNone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basic child vaccines = BCG, DPT/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pentavalent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polio, and measles vaccines.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Timer</a:t>
            </a:r>
            <a:r>
              <a:rPr lang="en-US" baseline="0" dirty="0" smtClean="0"/>
              <a:t> is </a:t>
            </a:r>
            <a:r>
              <a:rPr lang="en-GB" sz="12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</a:t>
            </a:r>
            <a:r>
              <a:rPr lang="en-GB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ither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minute timer or wristwatch with a second hand that could be used to time one minute; includes facility equipment or one owned by staff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1F29A-60B6-4A22-AFE4-597ABB835DB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BDB18-6827-4CAB-B797-16E6381083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0" y="533400"/>
            <a:ext cx="91440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Kenya Service Provision Assessment (KSPA) 2010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953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Child Health</a:t>
            </a:r>
            <a:endParaRPr lang="en-US" sz="3600" dirty="0"/>
          </a:p>
        </p:txBody>
      </p:sp>
      <p:pic>
        <p:nvPicPr>
          <p:cNvPr id="6" name="Picture 5" descr="KSPA_2010_Cover_Insert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62137"/>
            <a:ext cx="9144000" cy="3133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Availability of All Basic Child Health Services by Province</a:t>
            </a:r>
            <a:endParaRPr lang="en-US" sz="30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5715000" y="41148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facilities offering all basic child health services</a:t>
            </a:r>
          </a:p>
          <a:p>
            <a:pPr algn="ctr"/>
            <a:r>
              <a:rPr lang="en-US" i="1" dirty="0" smtClean="0"/>
              <a:t>(N=690)</a:t>
            </a:r>
            <a:endParaRPr lang="en-US" i="1" dirty="0"/>
          </a:p>
        </p:txBody>
      </p:sp>
      <p:sp>
        <p:nvSpPr>
          <p:cNvPr id="73" name="TextBox 72"/>
          <p:cNvSpPr txBox="1"/>
          <p:nvPr/>
        </p:nvSpPr>
        <p:spPr>
          <a:xfrm>
            <a:off x="6096000" y="19050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Kenya</a:t>
            </a:r>
          </a:p>
          <a:p>
            <a:pPr algn="ctr"/>
            <a:r>
              <a:rPr lang="en-US" sz="2400" b="1" dirty="0" smtClean="0"/>
              <a:t>68%</a:t>
            </a:r>
            <a:endParaRPr lang="en-US" sz="24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5715000" y="350520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4.1)</a:t>
            </a:r>
            <a:endParaRPr lang="en-US" sz="2000" i="1" dirty="0"/>
          </a:p>
        </p:txBody>
      </p:sp>
      <p:sp>
        <p:nvSpPr>
          <p:cNvPr id="74" name="Freeform 6"/>
          <p:cNvSpPr>
            <a:spLocks/>
          </p:cNvSpPr>
          <p:nvPr/>
        </p:nvSpPr>
        <p:spPr bwMode="auto">
          <a:xfrm>
            <a:off x="1050925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6" name="Group 4"/>
          <p:cNvGrpSpPr>
            <a:grpSpLocks noChangeAspect="1"/>
          </p:cNvGrpSpPr>
          <p:nvPr/>
        </p:nvGrpSpPr>
        <p:grpSpPr bwMode="auto">
          <a:xfrm>
            <a:off x="999692" y="1143175"/>
            <a:ext cx="4733393" cy="5451676"/>
            <a:chOff x="852" y="586"/>
            <a:chExt cx="2603" cy="299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7" name="Freeform 5"/>
            <p:cNvSpPr>
              <a:spLocks/>
            </p:cNvSpPr>
            <p:nvPr/>
          </p:nvSpPr>
          <p:spPr bwMode="auto">
            <a:xfrm>
              <a:off x="1601" y="2011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"/>
            <p:cNvSpPr>
              <a:spLocks noEditPoints="1"/>
            </p:cNvSpPr>
            <p:nvPr/>
          </p:nvSpPr>
          <p:spPr bwMode="auto">
            <a:xfrm>
              <a:off x="2062" y="2053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"/>
            <p:cNvSpPr>
              <a:spLocks/>
            </p:cNvSpPr>
            <p:nvPr/>
          </p:nvSpPr>
          <p:spPr bwMode="auto">
            <a:xfrm>
              <a:off x="1549" y="586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1758" y="2430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2397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0"/>
            <p:cNvSpPr>
              <a:spLocks/>
            </p:cNvSpPr>
            <p:nvPr/>
          </p:nvSpPr>
          <p:spPr bwMode="auto">
            <a:xfrm>
              <a:off x="856" y="1956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852" y="169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4267200" y="23622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9718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52600" y="25146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Rift Valley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74%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52400" y="4114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Nyanza</a:t>
            </a:r>
          </a:p>
          <a:p>
            <a:pPr algn="ctr"/>
            <a:r>
              <a:rPr lang="en-US" dirty="0" smtClean="0"/>
              <a:t>93%</a:t>
            </a:r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304800" y="3087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Western</a:t>
            </a:r>
          </a:p>
          <a:p>
            <a:pPr algn="ctr"/>
            <a:r>
              <a:rPr lang="en-US" dirty="0" smtClean="0"/>
              <a:t>87%</a:t>
            </a:r>
            <a:endParaRPr 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2362200" y="3886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447800" y="5334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Nairobi</a:t>
            </a:r>
          </a:p>
          <a:p>
            <a:pPr algn="ctr"/>
            <a:r>
              <a:rPr lang="en-US" dirty="0" smtClean="0"/>
              <a:t>68%</a:t>
            </a:r>
            <a:endParaRPr lang="en-US" dirty="0"/>
          </a:p>
        </p:txBody>
      </p:sp>
      <p:cxnSp>
        <p:nvCxnSpPr>
          <p:cNvPr id="92" name="Straight Connector 91"/>
          <p:cNvCxnSpPr/>
          <p:nvPr/>
        </p:nvCxnSpPr>
        <p:spPr>
          <a:xfrm flipV="1">
            <a:off x="19812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3886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55%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Trends in Availability of Child Health Services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371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all facilities </a:t>
            </a:r>
            <a:endParaRPr lang="en-US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Integration of Child Health Services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1371599"/>
          </a:xfrm>
          <a:solidFill>
            <a:schemeClr val="accent2">
              <a:lumMod val="75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b="1" dirty="0" smtClean="0">
                <a:solidFill>
                  <a:schemeClr val="bg1"/>
                </a:solidFill>
              </a:rPr>
              <a:t>39% of facilities offering sick child services also offer </a:t>
            </a:r>
            <a:r>
              <a:rPr lang="en-US" b="1" dirty="0" err="1" smtClean="0">
                <a:solidFill>
                  <a:schemeClr val="bg1"/>
                </a:solidFill>
              </a:rPr>
              <a:t>immunisations</a:t>
            </a:r>
            <a:r>
              <a:rPr lang="en-US" b="1" dirty="0" smtClean="0">
                <a:solidFill>
                  <a:schemeClr val="bg1"/>
                </a:solidFill>
              </a:rPr>
              <a:t> on all the days that sick child services are offered.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8768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Background Information</a:t>
            </a:r>
          </a:p>
          <a:p>
            <a:r>
              <a:rPr lang="en-US" dirty="0" smtClean="0"/>
              <a:t>Availability of Child Health Services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Capacity to Provide Quality </a:t>
            </a:r>
            <a:r>
              <a:rPr lang="en-US" b="1" dirty="0" err="1" smtClean="0">
                <a:solidFill>
                  <a:schemeClr val="accent1"/>
                </a:solidFill>
              </a:rPr>
              <a:t>Immunisation</a:t>
            </a:r>
            <a:r>
              <a:rPr lang="en-US" b="1" dirty="0" smtClean="0">
                <a:solidFill>
                  <a:schemeClr val="accent1"/>
                </a:solidFill>
              </a:rPr>
              <a:t> Services</a:t>
            </a:r>
          </a:p>
          <a:p>
            <a:r>
              <a:rPr lang="en-US" dirty="0" smtClean="0"/>
              <a:t>Capacity to Provide Quality Outpatient Care for Sick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Availability of Vaccines</a:t>
            </a:r>
            <a:br>
              <a:rPr lang="en-US" b="1" dirty="0" smtClean="0"/>
            </a:b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09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A- 4.3)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219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facilities offering child </a:t>
            </a:r>
            <a:r>
              <a:rPr lang="en-US" i="1" dirty="0" err="1" smtClean="0"/>
              <a:t>immunisation</a:t>
            </a:r>
            <a:r>
              <a:rPr lang="en-US" i="1" dirty="0" smtClean="0"/>
              <a:t> services and storing vaccines (N=426) </a:t>
            </a:r>
            <a:endParaRPr lang="en-US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Availability of Equipment and Supplies for </a:t>
            </a:r>
            <a:r>
              <a:rPr lang="en-US" b="1" dirty="0" err="1" smtClean="0"/>
              <a:t>Immunisation</a:t>
            </a:r>
            <a:r>
              <a:rPr lang="en-US" b="1" dirty="0" smtClean="0"/>
              <a:t> Services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61306" y="1714995"/>
          <a:ext cx="8991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4.2)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facilities offering child </a:t>
            </a:r>
            <a:r>
              <a:rPr lang="en-US" i="1" dirty="0" err="1" smtClean="0"/>
              <a:t>immunisation</a:t>
            </a:r>
            <a:r>
              <a:rPr lang="en-US" i="1" dirty="0" smtClean="0"/>
              <a:t> services (N=471) 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029200"/>
            <a:ext cx="3200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 </a:t>
            </a:r>
            <a:r>
              <a:rPr lang="en-US" sz="1600" dirty="0" smtClean="0"/>
              <a:t>(tally sheet or register, </a:t>
            </a:r>
          </a:p>
          <a:p>
            <a:pPr algn="r"/>
            <a:r>
              <a:rPr lang="en-US" sz="1600" dirty="0" smtClean="0"/>
              <a:t>documentation of DPT/</a:t>
            </a:r>
            <a:r>
              <a:rPr lang="en-US" sz="1600" dirty="0" err="1" smtClean="0"/>
              <a:t>pentavalent</a:t>
            </a:r>
            <a:r>
              <a:rPr lang="en-US" sz="1600" dirty="0" smtClean="0"/>
              <a:t> dropout or measles coverage)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810000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(soap &amp; running water or else hand disinfectant, latex gloves, sharps container, and decontaminant) 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590800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(</a:t>
            </a:r>
            <a:r>
              <a:rPr lang="en-US" sz="1600" dirty="0" err="1" smtClean="0"/>
              <a:t>Immunisation</a:t>
            </a:r>
            <a:r>
              <a:rPr lang="en-US" sz="1600" dirty="0" smtClean="0"/>
              <a:t> cards, syringes &amp; needles, vaccine carriers with ice packs)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2954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Availability of All Items* for Providing Quality </a:t>
            </a:r>
            <a:r>
              <a:rPr lang="en-US" b="1" dirty="0" err="1" smtClean="0"/>
              <a:t>Immunisations</a:t>
            </a:r>
            <a:r>
              <a:rPr lang="en-US" b="1" dirty="0" smtClean="0"/>
              <a:t> by Facility Type </a:t>
            </a:r>
            <a:br>
              <a:rPr lang="en-US" b="1" dirty="0" smtClean="0"/>
            </a:b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447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4.2)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905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facilities offering child </a:t>
            </a:r>
            <a:r>
              <a:rPr lang="en-US" i="1" dirty="0" err="1" smtClean="0"/>
              <a:t>immunisation</a:t>
            </a:r>
            <a:r>
              <a:rPr lang="en-US" i="1" dirty="0" smtClean="0"/>
              <a:t> services and storing vaccines (N=426) 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*Includes all equipment, all items for infection control, administrative components and all basic child vaccines present</a:t>
            </a:r>
            <a:endParaRPr lang="en-US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04800" y="2438400"/>
          <a:ext cx="85344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4.2)</a:t>
            </a:r>
            <a:endParaRPr lang="en-US" sz="2000" i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000" b="1" dirty="0" smtClean="0"/>
              <a:t>Availability of All Items* for Providing Quality </a:t>
            </a:r>
            <a:r>
              <a:rPr lang="en-US" sz="4000" b="1" dirty="0" err="1" smtClean="0"/>
              <a:t>Immunisations</a:t>
            </a:r>
            <a:r>
              <a:rPr lang="en-US" sz="4000" b="1" dirty="0" smtClean="0"/>
              <a:t> by Managing Authority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676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facilities offering child </a:t>
            </a:r>
            <a:r>
              <a:rPr lang="en-US" i="1" dirty="0" err="1" smtClean="0"/>
              <a:t>immunisation</a:t>
            </a:r>
            <a:r>
              <a:rPr lang="en-US" i="1" dirty="0" smtClean="0"/>
              <a:t> services and storing vaccines (N=426) 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*Includes all equipment, all items for infection control, administrative components and all basic child vaccines present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Availability of All Items* for Providing Quality </a:t>
            </a:r>
            <a:r>
              <a:rPr lang="en-US" sz="3200" b="1" dirty="0" err="1" smtClean="0"/>
              <a:t>Immunisations</a:t>
            </a:r>
            <a:r>
              <a:rPr lang="en-US" sz="3200" b="1" dirty="0" smtClean="0"/>
              <a:t> by Region</a:t>
            </a:r>
            <a:endParaRPr lang="en-US" sz="30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6477000" y="19050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Kenya</a:t>
            </a:r>
          </a:p>
          <a:p>
            <a:pPr algn="ctr"/>
            <a:r>
              <a:rPr lang="en-US" sz="2400" b="1" dirty="0" smtClean="0"/>
              <a:t>33%</a:t>
            </a:r>
            <a:endParaRPr lang="en-US" sz="24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6248400" y="304800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4.2)</a:t>
            </a:r>
            <a:endParaRPr lang="en-US" sz="2000" i="1" dirty="0"/>
          </a:p>
        </p:txBody>
      </p:sp>
      <p:sp>
        <p:nvSpPr>
          <p:cNvPr id="74" name="TextBox 73"/>
          <p:cNvSpPr txBox="1"/>
          <p:nvPr/>
        </p:nvSpPr>
        <p:spPr>
          <a:xfrm>
            <a:off x="5181600" y="6027003"/>
            <a:ext cx="396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*Includes all equipment, all items for infection control, administrative components, and all basic child vaccines present</a:t>
            </a:r>
            <a:endParaRPr lang="en-US" sz="1600" i="1" dirty="0"/>
          </a:p>
        </p:txBody>
      </p:sp>
      <p:sp>
        <p:nvSpPr>
          <p:cNvPr id="76" name="TextBox 75"/>
          <p:cNvSpPr txBox="1"/>
          <p:nvPr/>
        </p:nvSpPr>
        <p:spPr>
          <a:xfrm>
            <a:off x="5943600" y="38100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facilities offering child </a:t>
            </a:r>
            <a:r>
              <a:rPr lang="en-US" i="1" dirty="0" err="1" smtClean="0"/>
              <a:t>immunisation</a:t>
            </a:r>
            <a:r>
              <a:rPr lang="en-US" i="1" dirty="0" smtClean="0"/>
              <a:t> services and storing vaccines (N=426) </a:t>
            </a:r>
            <a:endParaRPr lang="en-US" i="1" dirty="0"/>
          </a:p>
        </p:txBody>
      </p:sp>
      <p:sp>
        <p:nvSpPr>
          <p:cNvPr id="77" name="Freeform 6"/>
          <p:cNvSpPr>
            <a:spLocks/>
          </p:cNvSpPr>
          <p:nvPr/>
        </p:nvSpPr>
        <p:spPr bwMode="auto">
          <a:xfrm>
            <a:off x="1050925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/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8" name="Group 4"/>
          <p:cNvGrpSpPr>
            <a:grpSpLocks noChangeAspect="1"/>
          </p:cNvGrpSpPr>
          <p:nvPr/>
        </p:nvGrpSpPr>
        <p:grpSpPr bwMode="auto">
          <a:xfrm>
            <a:off x="999692" y="1143175"/>
            <a:ext cx="4733393" cy="5451676"/>
            <a:chOff x="852" y="586"/>
            <a:chExt cx="2603" cy="299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>
              <a:off x="1601" y="2011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"/>
            <p:cNvSpPr>
              <a:spLocks noEditPoints="1"/>
            </p:cNvSpPr>
            <p:nvPr/>
          </p:nvSpPr>
          <p:spPr bwMode="auto">
            <a:xfrm>
              <a:off x="2062" y="2053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"/>
            <p:cNvSpPr>
              <a:spLocks/>
            </p:cNvSpPr>
            <p:nvPr/>
          </p:nvSpPr>
          <p:spPr bwMode="auto">
            <a:xfrm>
              <a:off x="1549" y="586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"/>
            <p:cNvSpPr>
              <a:spLocks/>
            </p:cNvSpPr>
            <p:nvPr/>
          </p:nvSpPr>
          <p:spPr bwMode="auto">
            <a:xfrm>
              <a:off x="1758" y="2430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9"/>
            <p:cNvSpPr>
              <a:spLocks/>
            </p:cNvSpPr>
            <p:nvPr/>
          </p:nvSpPr>
          <p:spPr bwMode="auto">
            <a:xfrm>
              <a:off x="2397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0"/>
            <p:cNvSpPr>
              <a:spLocks/>
            </p:cNvSpPr>
            <p:nvPr/>
          </p:nvSpPr>
          <p:spPr bwMode="auto">
            <a:xfrm>
              <a:off x="856" y="1956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2"/>
            <p:cNvSpPr>
              <a:spLocks/>
            </p:cNvSpPr>
            <p:nvPr/>
          </p:nvSpPr>
          <p:spPr bwMode="auto">
            <a:xfrm>
              <a:off x="852" y="169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4267200" y="23622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9718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752600" y="25146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Rift Valley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52400" y="4114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Nyanza</a:t>
            </a:r>
          </a:p>
          <a:p>
            <a:pPr algn="ctr"/>
            <a:r>
              <a:rPr lang="en-US" dirty="0" smtClean="0"/>
              <a:t>33%</a:t>
            </a:r>
            <a:endParaRPr 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304800" y="3087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Western</a:t>
            </a:r>
          </a:p>
          <a:p>
            <a:pPr algn="ctr"/>
            <a:r>
              <a:rPr lang="en-US" dirty="0" smtClean="0"/>
              <a:t>33%</a:t>
            </a:r>
            <a:endParaRPr lang="en-US" dirty="0"/>
          </a:p>
        </p:txBody>
      </p:sp>
      <p:sp>
        <p:nvSpPr>
          <p:cNvPr id="92" name="TextBox 91"/>
          <p:cNvSpPr txBox="1"/>
          <p:nvPr/>
        </p:nvSpPr>
        <p:spPr>
          <a:xfrm>
            <a:off x="2362200" y="3886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45%</a:t>
            </a:r>
            <a:endParaRPr lang="en-US" dirty="0"/>
          </a:p>
        </p:txBody>
      </p:sp>
      <p:sp>
        <p:nvSpPr>
          <p:cNvPr id="93" name="TextBox 92"/>
          <p:cNvSpPr txBox="1"/>
          <p:nvPr/>
        </p:nvSpPr>
        <p:spPr>
          <a:xfrm>
            <a:off x="1447800" y="5334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Nairobi</a:t>
            </a:r>
          </a:p>
          <a:p>
            <a:pPr algn="ctr"/>
            <a:r>
              <a:rPr lang="en-US" dirty="0" smtClean="0"/>
              <a:t>28%</a:t>
            </a:r>
            <a:endParaRPr lang="en-US" dirty="0"/>
          </a:p>
        </p:txBody>
      </p:sp>
      <p:cxnSp>
        <p:nvCxnSpPr>
          <p:cNvPr id="95" name="Straight Connector 94"/>
          <p:cNvCxnSpPr/>
          <p:nvPr/>
        </p:nvCxnSpPr>
        <p:spPr>
          <a:xfrm flipV="1">
            <a:off x="19812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3886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Coast</a:t>
            </a:r>
          </a:p>
          <a:p>
            <a:pPr algn="ctr"/>
            <a:r>
              <a:rPr lang="en-US" dirty="0" smtClean="0"/>
              <a:t>52%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800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Background Information</a:t>
            </a:r>
          </a:p>
          <a:p>
            <a:r>
              <a:rPr lang="en-US" dirty="0" smtClean="0"/>
              <a:t>Availability of Child Health Services</a:t>
            </a:r>
          </a:p>
          <a:p>
            <a:r>
              <a:rPr lang="en-US" dirty="0" smtClean="0"/>
              <a:t>Capacity to Provide Quality </a:t>
            </a:r>
            <a:r>
              <a:rPr lang="en-US" dirty="0" err="1" smtClean="0"/>
              <a:t>Immunisation</a:t>
            </a:r>
            <a:r>
              <a:rPr lang="en-US" dirty="0" smtClean="0"/>
              <a:t> Services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Capacity to Provide Quality Outpatient Care for Sick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800600" cy="4525963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Background Information</a:t>
            </a:r>
          </a:p>
          <a:p>
            <a:r>
              <a:rPr lang="en-US" dirty="0" smtClean="0"/>
              <a:t>Availability of Child Health Services</a:t>
            </a:r>
          </a:p>
          <a:p>
            <a:r>
              <a:rPr lang="en-US" dirty="0" smtClean="0"/>
              <a:t>Capacity to Provide Quality </a:t>
            </a:r>
            <a:r>
              <a:rPr lang="en-US" dirty="0" err="1" smtClean="0"/>
              <a:t>Immunisation</a:t>
            </a:r>
            <a:r>
              <a:rPr lang="en-US" dirty="0" smtClean="0"/>
              <a:t> Services</a:t>
            </a:r>
          </a:p>
          <a:p>
            <a:r>
              <a:rPr lang="en-US" dirty="0" smtClean="0"/>
              <a:t>Capacity to Provide Quality Outpatient Care for Sick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/>
              <a:t>Items for Infection Control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1"/>
          <a:ext cx="8763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A-4.5)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143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facilities offering outpatient care for sick children, percentage with infection control items in service delivery area (N=666) </a:t>
            </a:r>
            <a:endParaRPr lang="en-US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Items to Support Quality Care of Sick Children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2057400"/>
          <a:ext cx="8991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A-4.5)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447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facilities offering outpatient care for sick children, percentage with items to support quality in service delivery site (N=666) </a:t>
            </a:r>
            <a:endParaRPr lang="en-US" i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Availability of Equipment and Supplies for Assessing Status of Sick Child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828800"/>
          <a:ext cx="89916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605" y="98565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A-4.5)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-7917" y="131816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facilities offering outpatient care for sick children, percentage with sick child assessment/prevention items in service delivery site (N=666) 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828800" y="5996226"/>
            <a:ext cx="3200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 </a:t>
            </a:r>
            <a:r>
              <a:rPr lang="en-US" sz="1600" dirty="0" smtClean="0"/>
              <a:t>(vaccines, equipment, vaccine carriers, cards, and infection control items available)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38" y="5744688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Prevention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6151" y="3004457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Assessment</a:t>
            </a:r>
            <a:endParaRPr lang="en-US" sz="2000" b="1" dirty="0"/>
          </a:p>
        </p:txBody>
      </p:sp>
      <p:sp>
        <p:nvSpPr>
          <p:cNvPr id="10" name="Left Brace 9"/>
          <p:cNvSpPr/>
          <p:nvPr/>
        </p:nvSpPr>
        <p:spPr>
          <a:xfrm>
            <a:off x="1905000" y="2133600"/>
            <a:ext cx="762000" cy="2286000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eft Brace 10"/>
          <p:cNvSpPr/>
          <p:nvPr/>
        </p:nvSpPr>
        <p:spPr>
          <a:xfrm>
            <a:off x="1600200" y="5181599"/>
            <a:ext cx="381000" cy="1580707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b="1" dirty="0" smtClean="0"/>
              <a:t>Availability of Medicines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1430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4.3)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 facilities offering outpatient care for sick children (N=666) 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562600"/>
            <a:ext cx="2743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en-US" sz="1600" dirty="0" smtClean="0"/>
              <a:t>(ORS, </a:t>
            </a:r>
            <a:r>
              <a:rPr lang="en-US" sz="1600" dirty="0" err="1" smtClean="0"/>
              <a:t>Coartem</a:t>
            </a:r>
            <a:r>
              <a:rPr lang="en-US" sz="1600" dirty="0" smtClean="0"/>
              <a:t>, and at least one oral antibiotic)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500" y="5562600"/>
            <a:ext cx="3429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en-US" sz="1600" dirty="0" smtClean="0"/>
              <a:t>(</a:t>
            </a:r>
            <a:r>
              <a:rPr lang="en-US" sz="1600" dirty="0" err="1" smtClean="0"/>
              <a:t>Injectable</a:t>
            </a:r>
            <a:r>
              <a:rPr lang="en-US" sz="1600" dirty="0" smtClean="0"/>
              <a:t> </a:t>
            </a:r>
            <a:r>
              <a:rPr lang="en-US" sz="1600" dirty="0" err="1" smtClean="0"/>
              <a:t>chloramphenicol</a:t>
            </a:r>
            <a:r>
              <a:rPr lang="en-US" sz="1600" dirty="0" smtClean="0"/>
              <a:t> or at least one first-line </a:t>
            </a:r>
            <a:r>
              <a:rPr lang="en-US" sz="1600" dirty="0" err="1" smtClean="0"/>
              <a:t>injectable</a:t>
            </a:r>
            <a:r>
              <a:rPr lang="en-US" sz="1600" dirty="0" smtClean="0"/>
              <a:t> antibiotic, at least one second-line </a:t>
            </a:r>
            <a:r>
              <a:rPr lang="en-US" sz="1600" dirty="0" err="1" smtClean="0"/>
              <a:t>injectable</a:t>
            </a:r>
            <a:r>
              <a:rPr lang="en-US" sz="1600" dirty="0" smtClean="0"/>
              <a:t> antibiotic, and IV solution with perfusion set and sterile syringes)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24600" y="5562600"/>
            <a:ext cx="259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en-US" sz="1600" dirty="0" smtClean="0"/>
              <a:t>(Aspirin or </a:t>
            </a:r>
            <a:r>
              <a:rPr lang="en-US" sz="1600" dirty="0" err="1" smtClean="0"/>
              <a:t>paracetamol</a:t>
            </a:r>
            <a:r>
              <a:rPr lang="en-US" sz="1600" dirty="0" smtClean="0"/>
              <a:t>, vitamin A,  iron tablets, </a:t>
            </a:r>
            <a:r>
              <a:rPr lang="en-US" sz="1600" dirty="0" err="1" smtClean="0"/>
              <a:t>mebendazole</a:t>
            </a:r>
            <a:r>
              <a:rPr lang="en-US" sz="1600" dirty="0" smtClean="0"/>
              <a:t>, and antibiotic eye ointment)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/>
              <a:t>Availability of Oral Medicines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838200"/>
          <a:ext cx="91440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A- 4.8)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facilities offering outpatient care for sick children (N=666) 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519446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*ORS and at least one oral antibiotic and </a:t>
            </a:r>
            <a:r>
              <a:rPr lang="en-US" sz="1400" i="1" dirty="0" err="1" smtClean="0"/>
              <a:t>Coartem</a:t>
            </a:r>
            <a:r>
              <a:rPr lang="en-US" sz="1400" i="1" dirty="0" smtClean="0"/>
              <a:t>.</a:t>
            </a:r>
            <a:endParaRPr lang="en-US" sz="1600" i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b="1" dirty="0" smtClean="0"/>
              <a:t>Training of Providers</a:t>
            </a:r>
            <a:endParaRPr lang="en-US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A- 4.13.1)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-24740" y="106877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interviewed child health service providers (N=1,989)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488668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*Integrated management of childhood illness</a:t>
            </a:r>
            <a:endParaRPr lang="en-US" sz="1600" i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b="1" dirty="0" smtClean="0"/>
              <a:t>Training of Providers (continued)</a:t>
            </a:r>
            <a:endParaRPr lang="en-US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A- 4.13.2)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-24740" y="106877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interviewed child health service providers (N=1,989)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Assessment of General Danger Signs During Observed Sick Child Consultations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43000" y="1828800"/>
          <a:ext cx="8001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A-4.15)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observed children (N=2,016)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Main Symptoms Assessed During Observed Sick Child Consultations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828800"/>
          <a:ext cx="8991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A-4.15)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observed children (N=2,016) </a:t>
            </a:r>
            <a:endParaRPr lang="en-US" i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Assessment and Treatment of Children with Respiratory Illness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81201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4.5)</a:t>
            </a:r>
            <a:endParaRPr lang="en-US" sz="20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observed children with indicated diagnosis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Trends in Early Childhood </a:t>
            </a:r>
            <a:br>
              <a:rPr lang="en-US" b="1" dirty="0" smtClean="0"/>
            </a:br>
            <a:r>
              <a:rPr lang="en-US" b="1" dirty="0" smtClean="0"/>
              <a:t>Mortality Rates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Deaths per 1,000 live births for the 5-year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Assessment and Treatment of Children with Febrile Illness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81201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4.5)</a:t>
            </a:r>
            <a:endParaRPr lang="en-US" sz="20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observed children with indicated diagnosis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Essential Advice Provided to Caretakers of Sick Children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057400" y="1828800"/>
          <a:ext cx="6705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A-4.15)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observed children (N=2,016)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b="1" dirty="0" smtClean="0"/>
              <a:t>Instructions for Caretaker of Sick Child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838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A-4.17)</a:t>
            </a:r>
            <a:endParaRPr lang="en-US" sz="2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219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 observed sick children who were prescribed or provided oral medicines (N=1,838)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/>
              <a:t>Key Findings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Availability:</a:t>
            </a:r>
          </a:p>
          <a:p>
            <a:r>
              <a:rPr lang="en-US" b="1" dirty="0" smtClean="0"/>
              <a:t>68% </a:t>
            </a:r>
            <a:r>
              <a:rPr lang="en-US" dirty="0" smtClean="0"/>
              <a:t>of all facilities offer</a:t>
            </a:r>
            <a:r>
              <a:rPr lang="en-US" b="1" dirty="0" smtClean="0"/>
              <a:t> all 3 basic child health services </a:t>
            </a:r>
            <a:r>
              <a:rPr lang="en-US" dirty="0" smtClean="0"/>
              <a:t>(curative care for sick children, </a:t>
            </a:r>
            <a:r>
              <a:rPr lang="en-US" dirty="0" err="1" smtClean="0"/>
              <a:t>immunisations</a:t>
            </a:r>
            <a:r>
              <a:rPr lang="en-US" dirty="0" smtClean="0"/>
              <a:t>, and growth monitoring)</a:t>
            </a:r>
          </a:p>
          <a:p>
            <a:r>
              <a:rPr lang="en-US" b="1" dirty="0" smtClean="0"/>
              <a:t>84%</a:t>
            </a:r>
            <a:r>
              <a:rPr lang="en-US" dirty="0" smtClean="0"/>
              <a:t> of facilities offering </a:t>
            </a:r>
            <a:r>
              <a:rPr lang="en-US" dirty="0" err="1" smtClean="0"/>
              <a:t>immunisation</a:t>
            </a:r>
            <a:r>
              <a:rPr lang="en-US" dirty="0" smtClean="0"/>
              <a:t> services and storing vaccines </a:t>
            </a:r>
            <a:r>
              <a:rPr lang="en-US" b="1" dirty="0" smtClean="0"/>
              <a:t>had all basic child vaccines at time of survey</a:t>
            </a:r>
            <a:r>
              <a:rPr lang="en-US" dirty="0" smtClean="0"/>
              <a:t>. </a:t>
            </a:r>
            <a:endParaRPr lang="en-US" b="1" dirty="0" smtClean="0"/>
          </a:p>
          <a:p>
            <a:r>
              <a:rPr lang="en-US" b="1" dirty="0" smtClean="0"/>
              <a:t>56%</a:t>
            </a:r>
            <a:r>
              <a:rPr lang="en-US" dirty="0" smtClean="0"/>
              <a:t> of all facilities offering outpatient care for </a:t>
            </a:r>
            <a:r>
              <a:rPr lang="en-US" smtClean="0"/>
              <a:t>sick children had </a:t>
            </a:r>
            <a:r>
              <a:rPr lang="en-US" b="1" dirty="0" smtClean="0"/>
              <a:t>all items for infection control.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/>
              <a:t>Key Findings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Quality:</a:t>
            </a:r>
          </a:p>
          <a:p>
            <a:r>
              <a:rPr lang="en-US" b="1" dirty="0" smtClean="0"/>
              <a:t>All first-line </a:t>
            </a:r>
            <a:r>
              <a:rPr lang="en-US" dirty="0" smtClean="0"/>
              <a:t>are available in</a:t>
            </a:r>
            <a:r>
              <a:rPr lang="en-US" b="1" dirty="0" smtClean="0"/>
              <a:t> 66% </a:t>
            </a:r>
            <a:r>
              <a:rPr lang="en-US" dirty="0" smtClean="0"/>
              <a:t>of all facilities offering outpatient care for sick children </a:t>
            </a:r>
            <a:r>
              <a:rPr lang="en-US" b="1" dirty="0" smtClean="0"/>
              <a:t>and pre-referral medications </a:t>
            </a:r>
            <a:r>
              <a:rPr lang="en-US" dirty="0" smtClean="0"/>
              <a:t>are available in </a:t>
            </a:r>
            <a:r>
              <a:rPr lang="en-US" b="1" dirty="0" smtClean="0"/>
              <a:t>62%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Treatment with antibiotics </a:t>
            </a:r>
            <a:r>
              <a:rPr lang="en-US" dirty="0" smtClean="0"/>
              <a:t>is common, even in non-severe illnesses. </a:t>
            </a:r>
          </a:p>
          <a:p>
            <a:r>
              <a:rPr lang="en-US" b="1" dirty="0" smtClean="0"/>
              <a:t>All three general danger signs </a:t>
            </a:r>
            <a:r>
              <a:rPr lang="en-US" dirty="0" smtClean="0"/>
              <a:t>were assessed in </a:t>
            </a:r>
            <a:r>
              <a:rPr lang="en-US" b="1" dirty="0" smtClean="0"/>
              <a:t>only 13% </a:t>
            </a:r>
            <a:r>
              <a:rPr lang="en-US" dirty="0" smtClean="0"/>
              <a:t>of observed consultations</a:t>
            </a:r>
            <a:r>
              <a:rPr lang="en-US" b="1" dirty="0" smtClean="0"/>
              <a:t> </a:t>
            </a:r>
            <a:r>
              <a:rPr lang="en-US" dirty="0" smtClean="0"/>
              <a:t>of sick children.</a:t>
            </a:r>
            <a:endParaRPr lang="en-US" b="1" dirty="0" smtClean="0"/>
          </a:p>
          <a:p>
            <a:r>
              <a:rPr lang="en-US" b="1" dirty="0" smtClean="0"/>
              <a:t>Provision of essential information</a:t>
            </a:r>
            <a:r>
              <a:rPr lang="en-US" dirty="0" smtClean="0"/>
              <a:t> to caretakers of sick children is low.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  <a:noFill/>
        </p:spPr>
        <p:txBody>
          <a:bodyPr>
            <a:normAutofit/>
          </a:bodyPr>
          <a:lstStyle/>
          <a:p>
            <a:r>
              <a:rPr lang="en-US" sz="3600" dirty="0" smtClean="0"/>
              <a:t>Trends in </a:t>
            </a:r>
            <a:r>
              <a:rPr lang="en-US" sz="3600" dirty="0" err="1" smtClean="0"/>
              <a:t>Immunisation</a:t>
            </a:r>
            <a:r>
              <a:rPr lang="en-US" sz="3600" dirty="0" smtClean="0"/>
              <a:t> Coverage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447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14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r>
              <a:rPr lang="en-US" i="1" dirty="0" smtClean="0"/>
              <a:t>**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119336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* The first</a:t>
            </a:r>
            <a:r>
              <a:rPr kumimoji="0" lang="en-US" sz="1400" b="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two</a:t>
            </a: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surveys excluded North Eastern province and several northern districts in Eastern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and Rift Valley Provinces, while the data for 2003 and 2008-09 include the entire country.</a:t>
            </a:r>
          </a:p>
          <a:p>
            <a:pPr>
              <a:defRPr/>
            </a:pPr>
            <a:r>
              <a:rPr lang="en-US" sz="1400" i="1" dirty="0" smtClean="0"/>
              <a:t>**Fully vaccinated means the child has received BCG, measles, and 3 doses each DPT and polio (excluding polio 0)</a:t>
            </a:r>
            <a:r>
              <a:rPr lang="en-US" sz="1400" i="1" kern="0" dirty="0"/>
              <a:t>.</a:t>
            </a:r>
            <a:endParaRPr lang="en-US" sz="1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Child Health National </a:t>
            </a:r>
            <a:r>
              <a:rPr lang="en-US" b="1" dirty="0" err="1" smtClean="0"/>
              <a:t>Programmes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and Policies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8768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Background Information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Availability of Child Health Services</a:t>
            </a:r>
          </a:p>
          <a:p>
            <a:r>
              <a:rPr lang="en-US" dirty="0" smtClean="0"/>
              <a:t>Capacity to Provide Quality </a:t>
            </a:r>
            <a:r>
              <a:rPr lang="en-US" dirty="0" err="1" smtClean="0"/>
              <a:t>Immunisation</a:t>
            </a:r>
            <a:r>
              <a:rPr lang="en-US" dirty="0" smtClean="0"/>
              <a:t> Services</a:t>
            </a:r>
          </a:p>
          <a:p>
            <a:r>
              <a:rPr lang="en-US" dirty="0" smtClean="0"/>
              <a:t>Capacity to Provide Quality Outpatient Care for Sick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b="1" dirty="0" smtClean="0"/>
              <a:t>Availability of Child Health Services </a:t>
            </a:r>
            <a:endParaRPr lang="en-US" b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90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4.1 &amp; 4.1a)</a:t>
            </a:r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all facilities (N=690) </a:t>
            </a:r>
            <a:endParaRPr lang="en-US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Availability of Child Health Services </a:t>
            </a:r>
            <a:br>
              <a:rPr lang="en-US" b="1" dirty="0" smtClean="0"/>
            </a:br>
            <a:r>
              <a:rPr lang="en-US" b="1" dirty="0" smtClean="0"/>
              <a:t>by Facility Type</a:t>
            </a:r>
            <a:endParaRPr lang="en-US" b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19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4.1)</a:t>
            </a:r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600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all facilities (N=690) </a:t>
            </a:r>
            <a:endParaRPr lang="en-US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(Table 4.1)</a:t>
            </a:r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 of all facilities (N=690) </a:t>
            </a:r>
            <a:endParaRPr lang="en-US" i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Availability of Child Health Services </a:t>
            </a:r>
            <a:b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by Managing Authority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</TotalTime>
  <Words>1627</Words>
  <Application>Microsoft Office PowerPoint</Application>
  <PresentationFormat>On-screen Show (4:3)</PresentationFormat>
  <Paragraphs>206</Paragraphs>
  <Slides>34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Office Theme</vt:lpstr>
      <vt:lpstr>Custom Design</vt:lpstr>
      <vt:lpstr>Kenya Service Provision Assessment (KSPA) 2010</vt:lpstr>
      <vt:lpstr>Outline</vt:lpstr>
      <vt:lpstr>Trends in Early Childhood  Mortality Rates</vt:lpstr>
      <vt:lpstr>Trends in Immunisation Coverage</vt:lpstr>
      <vt:lpstr>Child Health National Programmes  and Policies</vt:lpstr>
      <vt:lpstr>Outline</vt:lpstr>
      <vt:lpstr>Availability of Child Health Services </vt:lpstr>
      <vt:lpstr>Availability of Child Health Services  by Facility Type</vt:lpstr>
      <vt:lpstr>Slide 9</vt:lpstr>
      <vt:lpstr>Availability of All Basic Child Health Services by Province</vt:lpstr>
      <vt:lpstr>Trends in Availability of Child Health Services</vt:lpstr>
      <vt:lpstr>Integration of Child Health Services</vt:lpstr>
      <vt:lpstr>Outline</vt:lpstr>
      <vt:lpstr>Availability of Vaccines </vt:lpstr>
      <vt:lpstr>Availability of Equipment and Supplies for Immunisation Services</vt:lpstr>
      <vt:lpstr>Availability of All Items* for Providing Quality Immunisations by Facility Type  </vt:lpstr>
      <vt:lpstr>Slide 17</vt:lpstr>
      <vt:lpstr>Availability of All Items* for Providing Quality Immunisations by Region</vt:lpstr>
      <vt:lpstr>Outline</vt:lpstr>
      <vt:lpstr>Items for Infection Control</vt:lpstr>
      <vt:lpstr>Items to Support Quality Care of Sick Children</vt:lpstr>
      <vt:lpstr>Availability of Equipment and Supplies for Assessing Status of Sick Child</vt:lpstr>
      <vt:lpstr>Availability of Medicines</vt:lpstr>
      <vt:lpstr>Availability of Oral Medicines</vt:lpstr>
      <vt:lpstr>Training of Providers</vt:lpstr>
      <vt:lpstr>Training of Providers (continued)</vt:lpstr>
      <vt:lpstr>Assessment of General Danger Signs During Observed Sick Child Consultations</vt:lpstr>
      <vt:lpstr>Main Symptoms Assessed During Observed Sick Child Consultations</vt:lpstr>
      <vt:lpstr>Assessment and Treatment of Children with Respiratory Illness</vt:lpstr>
      <vt:lpstr>Assessment and Treatment of Children with Febrile Illness</vt:lpstr>
      <vt:lpstr>Essential Advice Provided to Caretakers of Sick Children</vt:lpstr>
      <vt:lpstr>Instructions for Caretaker of Sick Child</vt:lpstr>
      <vt:lpstr>Key Findings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355</cp:revision>
  <dcterms:created xsi:type="dcterms:W3CDTF">2010-08-17T13:53:29Z</dcterms:created>
  <dcterms:modified xsi:type="dcterms:W3CDTF">2012-05-09T18:03:54Z</dcterms:modified>
</cp:coreProperties>
</file>