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charts/chart46.xml" ContentType="application/vnd.openxmlformats-officedocument.drawingml.chart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24.xml" ContentType="application/vnd.openxmlformats-officedocument.drawingml.chart+xml"/>
  <Override PartName="/ppt/notesSlides/notesSlide34.xml" ContentType="application/vnd.openxmlformats-officedocument.presentationml.notesSlide+xml"/>
  <Override PartName="/ppt/charts/chart42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charts/chart31.xml" ContentType="application/vnd.openxmlformats-officedocument.drawingml.chart+xml"/>
  <Override PartName="/ppt/notesSlides/notesSlide4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notesSlides/notesSlide3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36.xml" ContentType="application/vnd.openxmlformats-officedocument.drawingml.chart+xml"/>
  <Override PartName="/ppt/notesSlides/notesSlide39.xml" ContentType="application/vnd.openxmlformats-officedocument.presentationml.notesSlide+xml"/>
  <Override PartName="/ppt/charts/chart4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25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charts/chart32.xml" ContentType="application/vnd.openxmlformats-officedocument.drawingml.chart+xml"/>
  <Override PartName="/ppt/notesSlides/notesSlide35.xml" ContentType="application/vnd.openxmlformats-officedocument.presentationml.notesSlide+xml"/>
  <Override PartName="/ppt/charts/chart4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notesSlides/notesSlide42.xml" ContentType="application/vnd.openxmlformats-officedocument.presentationml.notesSlide+xml"/>
  <Override PartName="/ppt/charts/chart50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charts/chart48.xml" ContentType="application/vnd.openxmlformats-officedocument.drawingml.char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notesSlides/notesSlide29.xml" ContentType="application/vnd.openxmlformats-officedocument.presentationml.notesSlide+xml"/>
  <Override PartName="/ppt/charts/chart37.xml" ContentType="application/vnd.openxmlformats-officedocument.drawingml.chart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Override PartName="/ppt/notesSlides/notesSlide36.xml" ContentType="application/vnd.openxmlformats-officedocument.presentationml.notesSlide+xml"/>
  <Override PartName="/ppt/charts/chart44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charts/chart33.xml" ContentType="application/vnd.openxmlformats-officedocument.drawingml.chart+xml"/>
  <Override PartName="/ppt/notesSlides/notesSlide43.xml" ContentType="application/vnd.openxmlformats-officedocument.presentationml.notesSlide+xml"/>
  <Override PartName="/ppt/charts/chart51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notesSlides/notesSlide32.xml" ContentType="application/vnd.openxmlformats-officedocument.presentationml.notesSlide+xml"/>
  <Override PartName="/ppt/charts/chart40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charts/chart4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notesSlides/notesSlide37.xml" ContentType="application/vnd.openxmlformats-officedocument.presentationml.notesSlide+xml"/>
  <Override PartName="/ppt/charts/chart45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52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hart30.xml" ContentType="application/vnd.openxmlformats-officedocument.drawingml.chart+xml"/>
  <Override PartName="/ppt/notesSlides/notesSlide33.xml" ContentType="application/vnd.openxmlformats-officedocument.presentationml.notesSlide+xml"/>
  <Override PartName="/ppt/charts/chart41.xml" ContentType="application/vnd.openxmlformats-officedocument.drawingml.char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28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notesSlides/notesSlide45.xml" ContentType="application/vnd.openxmlformats-officedocument.presentationml.notesSlide+xml"/>
  <Override PartName="/ppt/charts/chart53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69"/>
  </p:notesMasterIdLst>
  <p:sldIdLst>
    <p:sldId id="391" r:id="rId3"/>
    <p:sldId id="265" r:id="rId4"/>
    <p:sldId id="327" r:id="rId5"/>
    <p:sldId id="336" r:id="rId6"/>
    <p:sldId id="337" r:id="rId7"/>
    <p:sldId id="314" r:id="rId8"/>
    <p:sldId id="331" r:id="rId9"/>
    <p:sldId id="286" r:id="rId10"/>
    <p:sldId id="276" r:id="rId11"/>
    <p:sldId id="332" r:id="rId12"/>
    <p:sldId id="315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6" r:id="rId21"/>
    <p:sldId id="345" r:id="rId22"/>
    <p:sldId id="347" r:id="rId23"/>
    <p:sldId id="389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17" r:id="rId34"/>
    <p:sldId id="320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291" r:id="rId45"/>
    <p:sldId id="366" r:id="rId46"/>
    <p:sldId id="367" r:id="rId47"/>
    <p:sldId id="368" r:id="rId48"/>
    <p:sldId id="388" r:id="rId49"/>
    <p:sldId id="370" r:id="rId50"/>
    <p:sldId id="369" r:id="rId51"/>
    <p:sldId id="371" r:id="rId52"/>
    <p:sldId id="372" r:id="rId53"/>
    <p:sldId id="373" r:id="rId54"/>
    <p:sldId id="390" r:id="rId55"/>
    <p:sldId id="374" r:id="rId56"/>
    <p:sldId id="375" r:id="rId57"/>
    <p:sldId id="376" r:id="rId58"/>
    <p:sldId id="377" r:id="rId59"/>
    <p:sldId id="379" r:id="rId60"/>
    <p:sldId id="321" r:id="rId61"/>
    <p:sldId id="386" r:id="rId62"/>
    <p:sldId id="387" r:id="rId63"/>
    <p:sldId id="378" r:id="rId64"/>
    <p:sldId id="381" r:id="rId65"/>
    <p:sldId id="382" r:id="rId66"/>
    <p:sldId id="383" r:id="rId67"/>
    <p:sldId id="384" r:id="rId6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02" autoAdjust="0"/>
  </p:normalViewPr>
  <p:slideViewPr>
    <p:cSldViewPr>
      <p:cViewPr>
        <p:scale>
          <a:sx n="80" d="100"/>
          <a:sy n="80" d="100"/>
        </p:scale>
        <p:origin x="-22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8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9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0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1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2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Received any ANC from a skilled provider</c:v>
                </c:pt>
                <c:pt idx="1">
                  <c:v>Received 2 or more TT vaccines</c:v>
                </c:pt>
                <c:pt idx="2">
                  <c:v>Delivered in a health facility</c:v>
                </c:pt>
                <c:pt idx="3">
                  <c:v>Delivered with the assistance of a skilled provider</c:v>
                </c:pt>
                <c:pt idx="4">
                  <c:v>Received any PNC from health professional within 2 days of delivery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92</c:v>
                </c:pt>
                <c:pt idx="1">
                  <c:v>55</c:v>
                </c:pt>
                <c:pt idx="2">
                  <c:v>43</c:v>
                </c:pt>
                <c:pt idx="3">
                  <c:v>44</c:v>
                </c:pt>
                <c:pt idx="4">
                  <c:v>46</c:v>
                </c:pt>
              </c:numCache>
            </c:numRef>
          </c:val>
        </c:ser>
        <c:dLbls>
          <c:showVal val="1"/>
        </c:dLbls>
        <c:overlap val="-25"/>
        <c:axId val="78116352"/>
        <c:axId val="78117888"/>
      </c:barChart>
      <c:catAx>
        <c:axId val="7811635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78117888"/>
        <c:crosses val="autoZero"/>
        <c:auto val="1"/>
        <c:lblAlgn val="ctr"/>
        <c:lblOffset val="100"/>
      </c:catAx>
      <c:valAx>
        <c:axId val="7811788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781163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7.9365079365079361E-2"/>
          <c:w val="0.96944444444444733"/>
          <c:h val="0.5566777069533004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7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Soap</c:v>
                </c:pt>
                <c:pt idx="1">
                  <c:v>Running water</c:v>
                </c:pt>
                <c:pt idx="2">
                  <c:v>Hand disinfectant</c:v>
                </c:pt>
                <c:pt idx="3">
                  <c:v>Soap &amp; running water or else hand disinfectant</c:v>
                </c:pt>
                <c:pt idx="4">
                  <c:v>Clean latex gloves</c:v>
                </c:pt>
                <c:pt idx="5">
                  <c:v>Disinfecting solution</c:v>
                </c:pt>
                <c:pt idx="6">
                  <c:v>Sharps box</c:v>
                </c:pt>
                <c:pt idx="7">
                  <c:v>All items for infection control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74</c:v>
                </c:pt>
                <c:pt idx="1">
                  <c:v>79</c:v>
                </c:pt>
                <c:pt idx="2">
                  <c:v>25</c:v>
                </c:pt>
                <c:pt idx="3">
                  <c:v>71</c:v>
                </c:pt>
                <c:pt idx="4">
                  <c:v>92</c:v>
                </c:pt>
                <c:pt idx="5">
                  <c:v>76</c:v>
                </c:pt>
                <c:pt idx="6">
                  <c:v>98</c:v>
                </c:pt>
                <c:pt idx="7">
                  <c:v>57</c:v>
                </c:pt>
              </c:numCache>
            </c:numRef>
          </c:val>
        </c:ser>
        <c:dLbls>
          <c:showVal val="1"/>
        </c:dLbls>
        <c:overlap val="-25"/>
        <c:axId val="110867968"/>
        <c:axId val="110869504"/>
      </c:barChart>
      <c:catAx>
        <c:axId val="1108679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0869504"/>
        <c:crosses val="autoZero"/>
        <c:auto val="1"/>
        <c:lblAlgn val="ctr"/>
        <c:lblOffset val="100"/>
      </c:catAx>
      <c:valAx>
        <c:axId val="11086950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086796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49</c:v>
                </c:pt>
                <c:pt idx="1">
                  <c:v>81</c:v>
                </c:pt>
                <c:pt idx="2">
                  <c:v>81</c:v>
                </c:pt>
                <c:pt idx="3">
                  <c:v>89</c:v>
                </c:pt>
                <c:pt idx="4">
                  <c:v>91</c:v>
                </c:pt>
                <c:pt idx="5">
                  <c:v>85</c:v>
                </c:pt>
              </c:numCache>
            </c:numRef>
          </c:val>
        </c:ser>
        <c:dLbls>
          <c:showVal val="1"/>
        </c:dLbls>
        <c:overlap val="-25"/>
        <c:axId val="89496960"/>
        <c:axId val="89506944"/>
      </c:barChart>
      <c:catAx>
        <c:axId val="8949696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506944"/>
        <c:crosses val="autoZero"/>
        <c:auto val="1"/>
        <c:lblAlgn val="ctr"/>
        <c:lblOffset val="100"/>
      </c:catAx>
      <c:valAx>
        <c:axId val="89506944"/>
        <c:scaling>
          <c:orientation val="minMax"/>
        </c:scaling>
        <c:delete val="1"/>
        <c:axPos val="l"/>
        <c:numFmt formatCode="General" sourceLinked="1"/>
        <c:tickLblPos val="none"/>
        <c:crossAx val="8949696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9193613298337707"/>
          <c:y val="1.5055627374936339E-2"/>
          <c:w val="0.46639720034995991"/>
          <c:h val="0.9408602275717069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Pt>
            <c:idx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Sheet1!$A$2:$A$13</c:f>
              <c:strCache>
                <c:ptCount val="12"/>
                <c:pt idx="0">
                  <c:v>All medicines for pregnancy complications</c:v>
                </c:pt>
                <c:pt idx="2">
                  <c:v>All four STIs assessed</c:v>
                </c:pt>
                <c:pt idx="3">
                  <c:v>Syphilis</c:v>
                </c:pt>
                <c:pt idx="4">
                  <c:v>Chlamydia</c:v>
                </c:pt>
                <c:pt idx="5">
                  <c:v>Gonorrhea</c:v>
                </c:pt>
                <c:pt idx="6">
                  <c:v>Trichomoniasis</c:v>
                </c:pt>
                <c:pt idx="8">
                  <c:v>Methyldopa</c:v>
                </c:pt>
                <c:pt idx="9">
                  <c:v>First-line antimalarial</c:v>
                </c:pt>
                <c:pt idx="10">
                  <c:v>Albendazole or mebendazole</c:v>
                </c:pt>
                <c:pt idx="11">
                  <c:v>Antibiotic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19</c:v>
                </c:pt>
                <c:pt idx="2">
                  <c:v>45</c:v>
                </c:pt>
                <c:pt idx="3">
                  <c:v>93</c:v>
                </c:pt>
                <c:pt idx="4">
                  <c:v>84</c:v>
                </c:pt>
                <c:pt idx="5">
                  <c:v>62</c:v>
                </c:pt>
                <c:pt idx="6">
                  <c:v>64</c:v>
                </c:pt>
                <c:pt idx="8">
                  <c:v>23</c:v>
                </c:pt>
                <c:pt idx="9">
                  <c:v>86</c:v>
                </c:pt>
                <c:pt idx="10">
                  <c:v>90</c:v>
                </c:pt>
                <c:pt idx="11">
                  <c:v>78</c:v>
                </c:pt>
              </c:numCache>
            </c:numRef>
          </c:val>
        </c:ser>
        <c:dLbls>
          <c:showVal val="1"/>
        </c:dLbls>
        <c:axId val="89285376"/>
        <c:axId val="89286912"/>
      </c:barChart>
      <c:catAx>
        <c:axId val="8928537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89286912"/>
        <c:crosses val="autoZero"/>
        <c:auto val="1"/>
        <c:lblAlgn val="ctr"/>
        <c:lblOffset val="100"/>
      </c:catAx>
      <c:valAx>
        <c:axId val="89286912"/>
        <c:scaling>
          <c:orientation val="minMax"/>
        </c:scaling>
        <c:delete val="1"/>
        <c:axPos val="b"/>
        <c:numFmt formatCode="General" sourceLinked="1"/>
        <c:tickLblPos val="none"/>
        <c:crossAx val="892853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Standard to screen clients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Syphilis</c:v>
                </c:pt>
                <c:pt idx="1">
                  <c:v>Blood grouping and Rh factor</c:v>
                </c:pt>
                <c:pt idx="2">
                  <c:v>Urine glucose</c:v>
                </c:pt>
                <c:pt idx="3">
                  <c:v>Urine protein</c:v>
                </c:pt>
                <c:pt idx="4">
                  <c:v>Anaemia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</c:v>
                </c:pt>
                <c:pt idx="1">
                  <c:v>53</c:v>
                </c:pt>
                <c:pt idx="2">
                  <c:v>53</c:v>
                </c:pt>
                <c:pt idx="3">
                  <c:v>57</c:v>
                </c:pt>
                <c:pt idx="4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Capacity to conduct test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Syphilis</c:v>
                </c:pt>
                <c:pt idx="1">
                  <c:v>Blood grouping and Rh factor</c:v>
                </c:pt>
                <c:pt idx="2">
                  <c:v>Urine glucose</c:v>
                </c:pt>
                <c:pt idx="3">
                  <c:v>Urine protein</c:v>
                </c:pt>
                <c:pt idx="4">
                  <c:v>Anaemia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24</c:v>
                </c:pt>
                <c:pt idx="1">
                  <c:v>4</c:v>
                </c:pt>
                <c:pt idx="2">
                  <c:v>40</c:v>
                </c:pt>
                <c:pt idx="3">
                  <c:v>41</c:v>
                </c:pt>
                <c:pt idx="4">
                  <c:v>36</c:v>
                </c:pt>
              </c:numCache>
            </c:numRef>
          </c:val>
        </c:ser>
        <c:dLbls>
          <c:showVal val="1"/>
        </c:dLbls>
        <c:overlap val="-25"/>
        <c:axId val="89644032"/>
        <c:axId val="89658112"/>
      </c:barChart>
      <c:catAx>
        <c:axId val="8964403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89658112"/>
        <c:crosses val="autoZero"/>
        <c:auto val="1"/>
        <c:lblAlgn val="ctr"/>
        <c:lblOffset val="100"/>
      </c:catAx>
      <c:valAx>
        <c:axId val="89658112"/>
        <c:scaling>
          <c:orientation val="minMax"/>
        </c:scaling>
        <c:delete val="1"/>
        <c:axPos val="b"/>
        <c:numFmt formatCode="General" sourceLinked="1"/>
        <c:tickLblPos val="none"/>
        <c:crossAx val="89644032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73451802735184413"/>
          <c:y val="0.57890189925521363"/>
          <c:w val="0.26548197264815587"/>
          <c:h val="0.12238971051127839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94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93</c:v>
                </c:pt>
                <c:pt idx="1">
                  <c:v>33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79</c:v>
                </c:pt>
                <c:pt idx="1">
                  <c:v>11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61</c:v>
                </c:pt>
                <c:pt idx="1">
                  <c:v>15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81</c:v>
                </c:pt>
                <c:pt idx="1">
                  <c:v>19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81</c:v>
                </c:pt>
                <c:pt idx="1">
                  <c:v>22</c:v>
                </c:pt>
              </c:numCache>
            </c:numRef>
          </c:val>
        </c:ser>
        <c:dLbls>
          <c:showVal val="1"/>
        </c:dLbls>
        <c:overlap val="-25"/>
        <c:axId val="89708416"/>
        <c:axId val="89709952"/>
      </c:barChart>
      <c:catAx>
        <c:axId val="8970841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709952"/>
        <c:crosses val="autoZero"/>
        <c:auto val="1"/>
        <c:lblAlgn val="ctr"/>
        <c:lblOffset val="100"/>
      </c:catAx>
      <c:valAx>
        <c:axId val="89709952"/>
        <c:scaling>
          <c:orientation val="minMax"/>
        </c:scaling>
        <c:delete val="1"/>
        <c:axPos val="l"/>
        <c:numFmt formatCode="General" sourceLinked="1"/>
        <c:tickLblPos val="none"/>
        <c:crossAx val="897084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88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61</c:v>
                </c:pt>
                <c:pt idx="1">
                  <c:v>12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ANC</c:v>
                </c:pt>
                <c:pt idx="1">
                  <c:v>PNC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78</c:v>
                </c:pt>
                <c:pt idx="1">
                  <c:v>19</c:v>
                </c:pt>
              </c:numCache>
            </c:numRef>
          </c:val>
        </c:ser>
        <c:dLbls>
          <c:showVal val="1"/>
        </c:dLbls>
        <c:overlap val="-25"/>
        <c:axId val="89803776"/>
        <c:axId val="89809664"/>
      </c:barChart>
      <c:catAx>
        <c:axId val="898037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809664"/>
        <c:crosses val="autoZero"/>
        <c:auto val="1"/>
        <c:lblAlgn val="ctr"/>
        <c:lblOffset val="100"/>
      </c:catAx>
      <c:valAx>
        <c:axId val="89809664"/>
        <c:scaling>
          <c:orientation val="minMax"/>
        </c:scaling>
        <c:delete val="1"/>
        <c:axPos val="l"/>
        <c:numFmt formatCode="General" sourceLinked="1"/>
        <c:tickLblPos val="none"/>
        <c:crossAx val="898037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95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19</c:v>
                </c:pt>
                <c:pt idx="1">
                  <c:v>69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18</c:v>
                </c:pt>
                <c:pt idx="1">
                  <c:v>78</c:v>
                </c:pt>
              </c:numCache>
            </c:numRef>
          </c:val>
        </c:ser>
        <c:dLbls>
          <c:showVal val="1"/>
        </c:dLbls>
        <c:overlap val="-25"/>
        <c:axId val="89565824"/>
        <c:axId val="89915776"/>
      </c:barChart>
      <c:catAx>
        <c:axId val="8956582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915776"/>
        <c:crosses val="autoZero"/>
        <c:auto val="1"/>
        <c:lblAlgn val="ctr"/>
        <c:lblOffset val="100"/>
      </c:catAx>
      <c:valAx>
        <c:axId val="89915776"/>
        <c:scaling>
          <c:orientation val="minMax"/>
        </c:scaling>
        <c:delete val="1"/>
        <c:axPos val="l"/>
        <c:numFmt formatCode="General" sourceLinked="1"/>
        <c:tickLblPos val="none"/>
        <c:crossAx val="895658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99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89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ANC coverage</c:v>
                </c:pt>
                <c:pt idx="1">
                  <c:v>User fees for ANC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94</c:v>
                </c:pt>
              </c:numCache>
            </c:numRef>
          </c:val>
        </c:ser>
        <c:dLbls>
          <c:showVal val="1"/>
        </c:dLbls>
        <c:overlap val="-25"/>
        <c:axId val="89980928"/>
        <c:axId val="89982464"/>
      </c:barChart>
      <c:catAx>
        <c:axId val="899809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9982464"/>
        <c:crosses val="autoZero"/>
        <c:auto val="1"/>
        <c:lblAlgn val="ctr"/>
        <c:lblOffset val="100"/>
      </c:catAx>
      <c:valAx>
        <c:axId val="89982464"/>
        <c:scaling>
          <c:orientation val="minMax"/>
        </c:scaling>
        <c:delete val="1"/>
        <c:axPos val="l"/>
        <c:numFmt formatCode="General" sourceLinked="1"/>
        <c:tickLblPos val="none"/>
        <c:crossAx val="899809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4645881580978848"/>
          <c:w val="0.96944444444444766"/>
          <c:h val="0.6779265091863516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(N=347)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ANC: Up-to-date patient register </c:v>
                </c:pt>
                <c:pt idx="1">
                  <c:v>PNC: Up-to-date patient register</c:v>
                </c:pt>
                <c:pt idx="2">
                  <c:v>Documentation of montioring of ANC coverage</c:v>
                </c:pt>
                <c:pt idx="3">
                  <c:v>User fees for ANC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5</c:v>
                </c:pt>
                <c:pt idx="2">
                  <c:v>13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(N=509)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ANC: Up-to-date patient register </c:v>
                </c:pt>
                <c:pt idx="1">
                  <c:v>PNC: Up-to-date patient register</c:v>
                </c:pt>
                <c:pt idx="2">
                  <c:v>Documentation of montioring of ANC coverage</c:v>
                </c:pt>
                <c:pt idx="3">
                  <c:v>User fees for ANC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81</c:v>
                </c:pt>
                <c:pt idx="1">
                  <c:v>22</c:v>
                </c:pt>
                <c:pt idx="2">
                  <c:v>18</c:v>
                </c:pt>
                <c:pt idx="3">
                  <c:v>78</c:v>
                </c:pt>
              </c:numCache>
            </c:numRef>
          </c:val>
        </c:ser>
        <c:dLbls>
          <c:showVal val="1"/>
        </c:dLbls>
        <c:overlap val="-25"/>
        <c:axId val="90107904"/>
        <c:axId val="90109440"/>
      </c:barChart>
      <c:catAx>
        <c:axId val="9010790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0109440"/>
        <c:crosses val="autoZero"/>
        <c:auto val="1"/>
        <c:lblAlgn val="ctr"/>
        <c:lblOffset val="100"/>
      </c:catAx>
      <c:valAx>
        <c:axId val="9010944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010790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Staff reports routine training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68</c:v>
                </c:pt>
                <c:pt idx="1">
                  <c:v>72</c:v>
                </c:pt>
                <c:pt idx="2">
                  <c:v>65</c:v>
                </c:pt>
                <c:pt idx="3">
                  <c:v>65</c:v>
                </c:pt>
                <c:pt idx="4">
                  <c:v>72</c:v>
                </c:pt>
                <c:pt idx="5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Staff reports routine supervision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86</c:v>
                </c:pt>
                <c:pt idx="1">
                  <c:v>93</c:v>
                </c:pt>
                <c:pt idx="2">
                  <c:v>73</c:v>
                </c:pt>
                <c:pt idx="3">
                  <c:v>68</c:v>
                </c:pt>
                <c:pt idx="4">
                  <c:v>92</c:v>
                </c:pt>
                <c:pt idx="5">
                  <c:v>87</c:v>
                </c:pt>
              </c:numCache>
            </c:numRef>
          </c:val>
        </c:ser>
        <c:dLbls>
          <c:showVal val="1"/>
        </c:dLbls>
        <c:overlap val="-25"/>
        <c:axId val="89913984"/>
        <c:axId val="90116480"/>
      </c:barChart>
      <c:catAx>
        <c:axId val="8991398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0116480"/>
        <c:crosses val="autoZero"/>
        <c:auto val="1"/>
        <c:lblAlgn val="ctr"/>
        <c:lblOffset val="100"/>
      </c:catAx>
      <c:valAx>
        <c:axId val="90116480"/>
        <c:scaling>
          <c:orientation val="minMax"/>
        </c:scaling>
        <c:delete val="1"/>
        <c:axPos val="l"/>
        <c:numFmt formatCode="General" sourceLinked="1"/>
        <c:tickLblPos val="none"/>
        <c:crossAx val="899139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Antenatal care (ANC)</c:v>
                </c:pt>
                <c:pt idx="1">
                  <c:v>TT vaccine</c:v>
                </c:pt>
                <c:pt idx="2">
                  <c:v>Normal delivery</c:v>
                </c:pt>
                <c:pt idx="3">
                  <c:v>C-section</c:v>
                </c:pt>
                <c:pt idx="4">
                  <c:v>Emergency transportation</c:v>
                </c:pt>
                <c:pt idx="5">
                  <c:v>Postnatal care (PNC)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74</c:v>
                </c:pt>
                <c:pt idx="1">
                  <c:v>69</c:v>
                </c:pt>
                <c:pt idx="2">
                  <c:v>30</c:v>
                </c:pt>
                <c:pt idx="3">
                  <c:v>5</c:v>
                </c:pt>
                <c:pt idx="4">
                  <c:v>49</c:v>
                </c:pt>
                <c:pt idx="5">
                  <c:v>59</c:v>
                </c:pt>
              </c:numCache>
            </c:numRef>
          </c:val>
        </c:ser>
        <c:dLbls>
          <c:showVal val="1"/>
        </c:dLbls>
        <c:overlap val="-25"/>
        <c:axId val="79654272"/>
        <c:axId val="79676544"/>
      </c:barChart>
      <c:catAx>
        <c:axId val="7965427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79676544"/>
        <c:crosses val="autoZero"/>
        <c:auto val="1"/>
        <c:lblAlgn val="ctr"/>
        <c:lblOffset val="100"/>
      </c:catAx>
      <c:valAx>
        <c:axId val="7967654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7965427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678"/>
          <c:y val="0.1205939314403888"/>
          <c:w val="0.5269224628171475"/>
          <c:h val="0.85920404835759678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diagnosis or treatment of STI</c:v>
                </c:pt>
                <c:pt idx="1">
                  <c:v>Family planning</c:v>
                </c:pt>
                <c:pt idx="2">
                  <c:v>Complications of pregnancy</c:v>
                </c:pt>
                <c:pt idx="3">
                  <c:v>ANC screening</c:v>
                </c:pt>
                <c:pt idx="4">
                  <c:v>ANC counselling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20</c:v>
                </c:pt>
                <c:pt idx="2">
                  <c:v>14</c:v>
                </c:pt>
                <c:pt idx="3">
                  <c:v>14</c:v>
                </c:pt>
                <c:pt idx="4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diagnosis or treatment of STI</c:v>
                </c:pt>
                <c:pt idx="1">
                  <c:v>Family planning</c:v>
                </c:pt>
                <c:pt idx="2">
                  <c:v>Complications of pregnancy</c:v>
                </c:pt>
                <c:pt idx="3">
                  <c:v>ANC screening</c:v>
                </c:pt>
                <c:pt idx="4">
                  <c:v>ANC counselling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17</c:v>
                </c:pt>
                <c:pt idx="1">
                  <c:v>17</c:v>
                </c:pt>
                <c:pt idx="2">
                  <c:v>20</c:v>
                </c:pt>
                <c:pt idx="3">
                  <c:v>21</c:v>
                </c:pt>
                <c:pt idx="4">
                  <c:v>20</c:v>
                </c:pt>
              </c:numCache>
            </c:numRef>
          </c:val>
        </c:ser>
        <c:dLbls>
          <c:showVal val="1"/>
        </c:dLbls>
        <c:gapWidth val="95"/>
        <c:overlap val="100"/>
        <c:axId val="90265088"/>
        <c:axId val="90266624"/>
      </c:barChart>
      <c:catAx>
        <c:axId val="9026508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0266624"/>
        <c:crosses val="autoZero"/>
        <c:auto val="1"/>
        <c:lblAlgn val="ctr"/>
        <c:lblOffset val="100"/>
      </c:catAx>
      <c:valAx>
        <c:axId val="9026662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2650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7"/>
          <c:y val="0.12059393144038884"/>
          <c:w val="0.5269224628171475"/>
          <c:h val="0.85920404835759701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Nutritional assessment of pregnant women</c:v>
                </c:pt>
                <c:pt idx="1">
                  <c:v>Nutritional counselling for HIV+ pregnant women</c:v>
                </c:pt>
                <c:pt idx="2">
                  <c:v>IPT of malaria for pregnant women</c:v>
                </c:pt>
                <c:pt idx="3">
                  <c:v>PMTCT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16</c:v>
                </c:pt>
                <c:pt idx="2">
                  <c:v>34</c:v>
                </c:pt>
                <c:pt idx="3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Nutritional assessment of pregnant women</c:v>
                </c:pt>
                <c:pt idx="1">
                  <c:v>Nutritional counselling for HIV+ pregnant women</c:v>
                </c:pt>
                <c:pt idx="2">
                  <c:v>IPT of malaria for pregnant women</c:v>
                </c:pt>
                <c:pt idx="3">
                  <c:v>PMTCT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</c:v>
                </c:pt>
                <c:pt idx="1">
                  <c:v>19</c:v>
                </c:pt>
                <c:pt idx="2">
                  <c:v>17</c:v>
                </c:pt>
                <c:pt idx="3">
                  <c:v>29</c:v>
                </c:pt>
              </c:numCache>
            </c:numRef>
          </c:val>
        </c:ser>
        <c:dLbls>
          <c:showVal val="1"/>
        </c:dLbls>
        <c:gapWidth val="95"/>
        <c:overlap val="100"/>
        <c:axId val="90370432"/>
        <c:axId val="90371968"/>
      </c:barChart>
      <c:catAx>
        <c:axId val="9037043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0371968"/>
        <c:crosses val="autoZero"/>
        <c:auto val="1"/>
        <c:lblAlgn val="ctr"/>
        <c:lblOffset val="100"/>
      </c:catAx>
      <c:valAx>
        <c:axId val="9037196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037043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3449263757285256"/>
          <c:y val="2.6570048309178806E-2"/>
          <c:w val="0.48923617598647967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All relevant items of client history</c:v>
                </c:pt>
                <c:pt idx="1">
                  <c:v>Medications currently taking</c:v>
                </c:pt>
                <c:pt idx="2">
                  <c:v>If prior pregnancy, any aspects related to complications</c:v>
                </c:pt>
                <c:pt idx="3">
                  <c:v>Any aspects related to prior pregnancy</c:v>
                </c:pt>
                <c:pt idx="4">
                  <c:v>Last menstrual period</c:v>
                </c:pt>
                <c:pt idx="5">
                  <c:v>Age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28</c:v>
                </c:pt>
                <c:pt idx="2">
                  <c:v>59</c:v>
                </c:pt>
                <c:pt idx="3">
                  <c:v>95</c:v>
                </c:pt>
                <c:pt idx="4">
                  <c:v>91</c:v>
                </c:pt>
                <c:pt idx="5">
                  <c:v>90</c:v>
                </c:pt>
              </c:numCache>
            </c:numRef>
          </c:val>
        </c:ser>
        <c:dLbls>
          <c:showVal val="1"/>
        </c:dLbls>
        <c:axId val="90409984"/>
        <c:axId val="90510080"/>
      </c:barChart>
      <c:catAx>
        <c:axId val="9040998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0510080"/>
        <c:crosses val="autoZero"/>
        <c:auto val="1"/>
        <c:lblAlgn val="ctr"/>
        <c:lblOffset val="100"/>
      </c:catAx>
      <c:valAx>
        <c:axId val="90510080"/>
        <c:scaling>
          <c:orientation val="minMax"/>
        </c:scaling>
        <c:delete val="1"/>
        <c:axPos val="b"/>
        <c:numFmt formatCode="General" sourceLinked="1"/>
        <c:tickLblPos val="none"/>
        <c:crossAx val="9040998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2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1764705882352942"/>
          <c:w val="0.96944444444444722"/>
          <c:h val="0.6754083680716380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Blood pressure</c:v>
                </c:pt>
                <c:pt idx="1">
                  <c:v>Weighed</c:v>
                </c:pt>
                <c:pt idx="2">
                  <c:v>Urine test for protein</c:v>
                </c:pt>
                <c:pt idx="3">
                  <c:v>Blood test for anaemia</c:v>
                </c:pt>
                <c:pt idx="4">
                  <c:v>Given/prescribed iron or folic acid tablets or both</c:v>
                </c:pt>
                <c:pt idx="5">
                  <c:v>Given/prescribed TT vaccine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96</c:v>
                </c:pt>
                <c:pt idx="1">
                  <c:v>95</c:v>
                </c:pt>
                <c:pt idx="2">
                  <c:v>81</c:v>
                </c:pt>
                <c:pt idx="3">
                  <c:v>83</c:v>
                </c:pt>
                <c:pt idx="4">
                  <c:v>60</c:v>
                </c:pt>
                <c:pt idx="5">
                  <c:v>79</c:v>
                </c:pt>
              </c:numCache>
            </c:numRef>
          </c:val>
        </c:ser>
        <c:dLbls>
          <c:showVal val="1"/>
        </c:dLbls>
        <c:overlap val="-25"/>
        <c:axId val="90550272"/>
        <c:axId val="90551808"/>
      </c:barChart>
      <c:catAx>
        <c:axId val="905502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90551808"/>
        <c:crosses val="autoZero"/>
        <c:auto val="1"/>
        <c:lblAlgn val="ctr"/>
        <c:lblOffset val="100"/>
      </c:catAx>
      <c:valAx>
        <c:axId val="90551808"/>
        <c:scaling>
          <c:orientation val="minMax"/>
        </c:scaling>
        <c:delete val="1"/>
        <c:axPos val="l"/>
        <c:numFmt formatCode="General" sourceLinked="1"/>
        <c:tickLblPos val="none"/>
        <c:crossAx val="90550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First visit (N=556)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Nutrition</c:v>
                </c:pt>
                <c:pt idx="1">
                  <c:v>Progress of pregnancy</c:v>
                </c:pt>
                <c:pt idx="2">
                  <c:v>Any risk symptoms</c:v>
                </c:pt>
                <c:pt idx="3">
                  <c:v>Delivery plans</c:v>
                </c:pt>
                <c:pt idx="4">
                  <c:v>Exclusive breastfeeding</c:v>
                </c:pt>
                <c:pt idx="5">
                  <c:v>Family planning after birth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53</c:v>
                </c:pt>
                <c:pt idx="1">
                  <c:v>76</c:v>
                </c:pt>
                <c:pt idx="2">
                  <c:v>56</c:v>
                </c:pt>
                <c:pt idx="3">
                  <c:v>66</c:v>
                </c:pt>
                <c:pt idx="4">
                  <c:v>32</c:v>
                </c:pt>
                <c:pt idx="5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Follow-up visit (N=853)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Nutrition</c:v>
                </c:pt>
                <c:pt idx="1">
                  <c:v>Progress of pregnancy</c:v>
                </c:pt>
                <c:pt idx="2">
                  <c:v>Any risk symptoms</c:v>
                </c:pt>
                <c:pt idx="3">
                  <c:v>Delivery plans</c:v>
                </c:pt>
                <c:pt idx="4">
                  <c:v>Exclusive breastfeeding</c:v>
                </c:pt>
                <c:pt idx="5">
                  <c:v>Family planning after birth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43</c:v>
                </c:pt>
                <c:pt idx="1">
                  <c:v>72</c:v>
                </c:pt>
                <c:pt idx="2">
                  <c:v>41</c:v>
                </c:pt>
                <c:pt idx="3">
                  <c:v>68</c:v>
                </c:pt>
                <c:pt idx="4">
                  <c:v>18</c:v>
                </c:pt>
                <c:pt idx="5">
                  <c:v>18</c:v>
                </c:pt>
              </c:numCache>
            </c:numRef>
          </c:val>
        </c:ser>
        <c:dLbls>
          <c:showVal val="1"/>
        </c:dLbls>
        <c:overlap val="-25"/>
        <c:axId val="90646784"/>
        <c:axId val="90656768"/>
      </c:barChart>
      <c:catAx>
        <c:axId val="9064678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0656768"/>
        <c:crosses val="autoZero"/>
        <c:auto val="1"/>
        <c:lblAlgn val="ctr"/>
        <c:lblOffset val="100"/>
      </c:catAx>
      <c:valAx>
        <c:axId val="90656768"/>
        <c:scaling>
          <c:orientation val="minMax"/>
        </c:scaling>
        <c:delete val="1"/>
        <c:axPos val="l"/>
        <c:numFmt formatCode="General" sourceLinked="1"/>
        <c:tickLblPos val="none"/>
        <c:crossAx val="906467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3449263757285278"/>
          <c:y val="2.6570048309178806E-2"/>
          <c:w val="0.48923617598647984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7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Reduced foetal movement</c:v>
                </c:pt>
                <c:pt idx="1">
                  <c:v>Convulsions</c:v>
                </c:pt>
                <c:pt idx="2">
                  <c:v>Headache or blurred vision</c:v>
                </c:pt>
                <c:pt idx="3">
                  <c:v>Tiredness or breathlessness</c:v>
                </c:pt>
                <c:pt idx="4">
                  <c:v>Swollen face or hands</c:v>
                </c:pt>
                <c:pt idx="5">
                  <c:v>Fever</c:v>
                </c:pt>
                <c:pt idx="6">
                  <c:v>Vaginal bleeding</c:v>
                </c:pt>
                <c:pt idx="7">
                  <c:v>Any warning signs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19</c:v>
                </c:pt>
                <c:pt idx="1">
                  <c:v>1</c:v>
                </c:pt>
                <c:pt idx="2">
                  <c:v>15</c:v>
                </c:pt>
                <c:pt idx="3">
                  <c:v>7</c:v>
                </c:pt>
                <c:pt idx="4">
                  <c:v>12</c:v>
                </c:pt>
                <c:pt idx="5">
                  <c:v>9</c:v>
                </c:pt>
                <c:pt idx="6">
                  <c:v>35</c:v>
                </c:pt>
                <c:pt idx="7">
                  <c:v>51</c:v>
                </c:pt>
              </c:numCache>
            </c:numRef>
          </c:val>
        </c:ser>
        <c:dLbls>
          <c:showVal val="1"/>
        </c:dLbls>
        <c:axId val="90596480"/>
        <c:axId val="90598016"/>
      </c:barChart>
      <c:catAx>
        <c:axId val="9059648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0598016"/>
        <c:crosses val="autoZero"/>
        <c:auto val="1"/>
        <c:lblAlgn val="ctr"/>
        <c:lblOffset val="100"/>
      </c:catAx>
      <c:valAx>
        <c:axId val="90598016"/>
        <c:scaling>
          <c:orientation val="minMax"/>
        </c:scaling>
        <c:delete val="1"/>
        <c:axPos val="b"/>
        <c:numFmt formatCode="General" sourceLinked="1"/>
        <c:tickLblPos val="none"/>
        <c:crossAx val="9059648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3215387139107662"/>
          <c:y val="3.0303030303030311E-2"/>
          <c:w val="0.41090168416448236"/>
          <c:h val="0.9444444444444446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Sheet1!$A$2:$A$13</c:f>
              <c:strCache>
                <c:ptCount val="12"/>
                <c:pt idx="0">
                  <c:v>Insufficient auditory privacy</c:v>
                </c:pt>
                <c:pt idx="1">
                  <c:v>Insufficient visual privacy</c:v>
                </c:pt>
                <c:pt idx="2">
                  <c:v>Cost of services</c:v>
                </c:pt>
                <c:pt idx="3">
                  <c:v>Cleanliness of facility</c:v>
                </c:pt>
                <c:pt idx="4">
                  <c:v>Hours facility is open</c:v>
                </c:pt>
                <c:pt idx="5">
                  <c:v>Days facility is open</c:v>
                </c:pt>
                <c:pt idx="6">
                  <c:v>Availability of medicines</c:v>
                </c:pt>
                <c:pt idx="7">
                  <c:v>Quality of exam and treatment</c:v>
                </c:pt>
                <c:pt idx="8">
                  <c:v>Waiting time to see provider</c:v>
                </c:pt>
                <c:pt idx="9">
                  <c:v>Insufficient explanation about pregnancy</c:v>
                </c:pt>
                <c:pt idx="10">
                  <c:v>Inability to discuss problem</c:v>
                </c:pt>
                <c:pt idx="11">
                  <c:v>Behavior/attitude of provider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  <c:pt idx="4">
                  <c:v>7</c:v>
                </c:pt>
                <c:pt idx="5">
                  <c:v>5</c:v>
                </c:pt>
                <c:pt idx="6">
                  <c:v>9</c:v>
                </c:pt>
                <c:pt idx="7">
                  <c:v>1</c:v>
                </c:pt>
                <c:pt idx="8">
                  <c:v>26</c:v>
                </c:pt>
                <c:pt idx="9">
                  <c:v>3</c:v>
                </c:pt>
                <c:pt idx="10">
                  <c:v>3</c:v>
                </c:pt>
                <c:pt idx="11">
                  <c:v>1</c:v>
                </c:pt>
              </c:numCache>
            </c:numRef>
          </c:val>
        </c:ser>
        <c:dLbls>
          <c:showVal val="1"/>
        </c:dLbls>
        <c:overlap val="-25"/>
        <c:axId val="91375872"/>
        <c:axId val="91381760"/>
      </c:barChart>
      <c:catAx>
        <c:axId val="9137587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91381760"/>
        <c:crosses val="autoZero"/>
        <c:auto val="1"/>
        <c:lblAlgn val="ctr"/>
        <c:lblOffset val="100"/>
      </c:catAx>
      <c:valAx>
        <c:axId val="91381760"/>
        <c:scaling>
          <c:orientation val="minMax"/>
        </c:scaling>
        <c:delete val="1"/>
        <c:axPos val="b"/>
        <c:numFmt formatCode="General" sourceLinked="1"/>
        <c:tickLblPos val="none"/>
        <c:crossAx val="913758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896762904636982E-4"/>
          <c:y val="0.18571428571428852"/>
          <c:w val="0.99948206474189505"/>
          <c:h val="0.592242219722528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Normal delivery services</c:v>
                </c:pt>
                <c:pt idx="1">
                  <c:v>Caesarian section</c:v>
                </c:pt>
                <c:pt idx="2">
                  <c:v>ANC, normal delivery and C-section</c:v>
                </c:pt>
                <c:pt idx="3">
                  <c:v>Emergency transport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5</c:v>
                </c:pt>
                <c:pt idx="2">
                  <c:v>5</c:v>
                </c:pt>
                <c:pt idx="3">
                  <c:v>49</c:v>
                </c:pt>
              </c:numCache>
            </c:numRef>
          </c:val>
        </c:ser>
        <c:dLbls>
          <c:showVal val="1"/>
        </c:dLbls>
        <c:overlap val="-25"/>
        <c:axId val="91324800"/>
        <c:axId val="91326336"/>
      </c:barChart>
      <c:catAx>
        <c:axId val="9132480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1326336"/>
        <c:crosses val="autoZero"/>
        <c:auto val="1"/>
        <c:lblAlgn val="ctr"/>
        <c:lblOffset val="100"/>
      </c:catAx>
      <c:valAx>
        <c:axId val="9132633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132480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95</c:v>
                </c:pt>
                <c:pt idx="1">
                  <c:v>52</c:v>
                </c:pt>
                <c:pt idx="2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83</c:v>
                </c:pt>
                <c:pt idx="1">
                  <c:v>1</c:v>
                </c:pt>
                <c:pt idx="2">
                  <c:v>77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85</c:v>
                </c:pt>
                <c:pt idx="1">
                  <c:v>30</c:v>
                </c:pt>
                <c:pt idx="2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31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21</c:v>
                </c:pt>
                <c:pt idx="1">
                  <c:v>0</c:v>
                </c:pt>
                <c:pt idx="2">
                  <c:v>47</c:v>
                </c:pt>
              </c:numCache>
            </c:numRef>
          </c:val>
        </c:ser>
        <c:dLbls>
          <c:showVal val="1"/>
        </c:dLbls>
        <c:overlap val="-25"/>
        <c:axId val="91518464"/>
        <c:axId val="91520000"/>
      </c:barChart>
      <c:catAx>
        <c:axId val="915184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1520000"/>
        <c:crosses val="autoZero"/>
        <c:auto val="1"/>
        <c:lblAlgn val="ctr"/>
        <c:lblOffset val="100"/>
      </c:catAx>
      <c:valAx>
        <c:axId val="91520000"/>
        <c:scaling>
          <c:orientation val="minMax"/>
        </c:scaling>
        <c:delete val="1"/>
        <c:axPos val="l"/>
        <c:numFmt formatCode="General" sourceLinked="1"/>
        <c:tickLblPos val="none"/>
        <c:crossAx val="915184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36</c:v>
                </c:pt>
                <c:pt idx="1">
                  <c:v>3</c:v>
                </c:pt>
                <c:pt idx="2">
                  <c:v>55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38</c:v>
                </c:pt>
                <c:pt idx="1">
                  <c:v>4</c:v>
                </c:pt>
                <c:pt idx="2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16</c:v>
                </c:pt>
                <c:pt idx="1">
                  <c:v>5</c:v>
                </c:pt>
                <c:pt idx="2">
                  <c:v>36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Normal delivery</c:v>
                </c:pt>
                <c:pt idx="1">
                  <c:v>C-section</c:v>
                </c:pt>
                <c:pt idx="2">
                  <c:v>Emergency transport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43</c:v>
                </c:pt>
                <c:pt idx="1">
                  <c:v>9</c:v>
                </c:pt>
                <c:pt idx="2">
                  <c:v>60</c:v>
                </c:pt>
              </c:numCache>
            </c:numRef>
          </c:val>
        </c:ser>
        <c:dLbls>
          <c:showVal val="1"/>
        </c:dLbls>
        <c:overlap val="-25"/>
        <c:axId val="91607040"/>
        <c:axId val="91608576"/>
      </c:barChart>
      <c:catAx>
        <c:axId val="916070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1608576"/>
        <c:crosses val="autoZero"/>
        <c:auto val="1"/>
        <c:lblAlgn val="ctr"/>
        <c:lblOffset val="100"/>
      </c:catAx>
      <c:valAx>
        <c:axId val="9160857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16070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7781933508311895E-2"/>
          <c:y val="0.10512820512820555"/>
          <c:w val="0.86165824584426942"/>
          <c:h val="7.1167171411265898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4645881580978848"/>
          <c:w val="0.96944444444444744"/>
          <c:h val="0.6779265091863516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(N=430)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Antenatal care (ANC)</c:v>
                </c:pt>
                <c:pt idx="1">
                  <c:v>TT vaccine</c:v>
                </c:pt>
                <c:pt idx="2">
                  <c:v>Normal delivery</c:v>
                </c:pt>
                <c:pt idx="3">
                  <c:v>C-section</c:v>
                </c:pt>
                <c:pt idx="4">
                  <c:v>Emergency transportation</c:v>
                </c:pt>
                <c:pt idx="5">
                  <c:v>Postnatal care (PNC)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79</c:v>
                </c:pt>
                <c:pt idx="1">
                  <c:v>84</c:v>
                </c:pt>
                <c:pt idx="2">
                  <c:v>38</c:v>
                </c:pt>
                <c:pt idx="3">
                  <c:v>7</c:v>
                </c:pt>
                <c:pt idx="4">
                  <c:v>27</c:v>
                </c:pt>
                <c:pt idx="5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(N=690)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Antenatal care (ANC)</c:v>
                </c:pt>
                <c:pt idx="1">
                  <c:v>TT vaccine</c:v>
                </c:pt>
                <c:pt idx="2">
                  <c:v>Normal delivery</c:v>
                </c:pt>
                <c:pt idx="3">
                  <c:v>C-section</c:v>
                </c:pt>
                <c:pt idx="4">
                  <c:v>Emergency transportation</c:v>
                </c:pt>
                <c:pt idx="5">
                  <c:v>Postnatal care (PNC)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74</c:v>
                </c:pt>
                <c:pt idx="1">
                  <c:v>69</c:v>
                </c:pt>
                <c:pt idx="2">
                  <c:v>30</c:v>
                </c:pt>
                <c:pt idx="3">
                  <c:v>5</c:v>
                </c:pt>
                <c:pt idx="4">
                  <c:v>49</c:v>
                </c:pt>
                <c:pt idx="5">
                  <c:v>59</c:v>
                </c:pt>
              </c:numCache>
            </c:numRef>
          </c:val>
        </c:ser>
        <c:dLbls>
          <c:showVal val="1"/>
        </c:dLbls>
        <c:overlap val="-25"/>
        <c:axId val="80387456"/>
        <c:axId val="80393344"/>
      </c:barChart>
      <c:catAx>
        <c:axId val="8038745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0393344"/>
        <c:crosses val="autoZero"/>
        <c:auto val="1"/>
        <c:lblAlgn val="ctr"/>
        <c:lblOffset val="100"/>
      </c:catAx>
      <c:valAx>
        <c:axId val="8039334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803874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Any home delivery services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9</c:v>
                </c:pt>
                <c:pt idx="2">
                  <c:v>8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Active TBAs working with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17</c:v>
                </c:pt>
                <c:pt idx="2">
                  <c:v>10</c:v>
                </c:pt>
                <c:pt idx="3">
                  <c:v>2</c:v>
                </c:pt>
                <c:pt idx="4">
                  <c:v>24</c:v>
                </c:pt>
                <c:pt idx="5">
                  <c:v>15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Active CHWs working with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54</c:v>
                </c:pt>
                <c:pt idx="1">
                  <c:v>64</c:v>
                </c:pt>
                <c:pt idx="2">
                  <c:v>27</c:v>
                </c:pt>
                <c:pt idx="3">
                  <c:v>12</c:v>
                </c:pt>
                <c:pt idx="4">
                  <c:v>57</c:v>
                </c:pt>
                <c:pt idx="5">
                  <c:v>44</c:v>
                </c:pt>
              </c:numCache>
            </c:numRef>
          </c:val>
        </c:ser>
        <c:dLbls>
          <c:showVal val="1"/>
        </c:dLbls>
        <c:overlap val="-25"/>
        <c:axId val="92064000"/>
        <c:axId val="92209152"/>
      </c:barChart>
      <c:catAx>
        <c:axId val="9206400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209152"/>
        <c:crosses val="autoZero"/>
        <c:auto val="1"/>
        <c:lblAlgn val="ctr"/>
        <c:lblOffset val="100"/>
      </c:catAx>
      <c:valAx>
        <c:axId val="9220915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20640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7.9365079365079361E-2"/>
          <c:w val="0.96944444444444755"/>
          <c:h val="0.5566777069533006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7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Soap</c:v>
                </c:pt>
                <c:pt idx="1">
                  <c:v>Running water</c:v>
                </c:pt>
                <c:pt idx="2">
                  <c:v>Hand disinfectant</c:v>
                </c:pt>
                <c:pt idx="3">
                  <c:v>Soap &amp; running water or else hand disinfectant</c:v>
                </c:pt>
                <c:pt idx="4">
                  <c:v>Clean latex gloves</c:v>
                </c:pt>
                <c:pt idx="5">
                  <c:v>Disinfecting solution</c:v>
                </c:pt>
                <c:pt idx="6">
                  <c:v>Sharps box</c:v>
                </c:pt>
                <c:pt idx="7">
                  <c:v>All items for infection control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65</c:v>
                </c:pt>
                <c:pt idx="1">
                  <c:v>83</c:v>
                </c:pt>
                <c:pt idx="2">
                  <c:v>32</c:v>
                </c:pt>
                <c:pt idx="3">
                  <c:v>71</c:v>
                </c:pt>
                <c:pt idx="4">
                  <c:v>92</c:v>
                </c:pt>
                <c:pt idx="5">
                  <c:v>86</c:v>
                </c:pt>
                <c:pt idx="6">
                  <c:v>93</c:v>
                </c:pt>
                <c:pt idx="7">
                  <c:v>58</c:v>
                </c:pt>
              </c:numCache>
            </c:numRef>
          </c:val>
        </c:ser>
        <c:dLbls>
          <c:showVal val="1"/>
        </c:dLbls>
        <c:overlap val="-25"/>
        <c:axId val="92240896"/>
        <c:axId val="92246784"/>
      </c:barChart>
      <c:catAx>
        <c:axId val="922408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246784"/>
        <c:crosses val="autoZero"/>
        <c:auto val="1"/>
        <c:lblAlgn val="ctr"/>
        <c:lblOffset val="100"/>
      </c:catAx>
      <c:valAx>
        <c:axId val="9224678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224089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All items for infection control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69</c:v>
                </c:pt>
                <c:pt idx="1">
                  <c:v>68</c:v>
                </c:pt>
                <c:pt idx="2">
                  <c:v>54</c:v>
                </c:pt>
                <c:pt idx="3">
                  <c:v>28</c:v>
                </c:pt>
                <c:pt idx="4">
                  <c:v>47</c:v>
                </c:pt>
                <c:pt idx="5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Capacity for sterilisation/HLD processing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66</c:v>
                </c:pt>
                <c:pt idx="1">
                  <c:v>46</c:v>
                </c:pt>
                <c:pt idx="2">
                  <c:v>50</c:v>
                </c:pt>
                <c:pt idx="3">
                  <c:v>43</c:v>
                </c:pt>
                <c:pt idx="4">
                  <c:v>24</c:v>
                </c:pt>
                <c:pt idx="5">
                  <c:v>43</c:v>
                </c:pt>
              </c:numCache>
            </c:numRef>
          </c:val>
        </c:ser>
        <c:dLbls>
          <c:showVal val="1"/>
        </c:dLbls>
        <c:overlap val="-25"/>
        <c:axId val="92315008"/>
        <c:axId val="92329088"/>
      </c:barChart>
      <c:catAx>
        <c:axId val="923150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329088"/>
        <c:crosses val="autoZero"/>
        <c:auto val="1"/>
        <c:lblAlgn val="ctr"/>
        <c:lblOffset val="100"/>
      </c:catAx>
      <c:valAx>
        <c:axId val="9232908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23150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5"/>
          <c:y val="7.6923076923076927E-2"/>
          <c:w val="0.9"/>
          <c:h val="7.1167171411265898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All items for infection control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Government</c:v>
                </c:pt>
                <c:pt idx="1">
                  <c:v>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64</c:v>
                </c:pt>
                <c:pt idx="1">
                  <c:v>17</c:v>
                </c:pt>
                <c:pt idx="2">
                  <c:v>53</c:v>
                </c:pt>
                <c:pt idx="3">
                  <c:v>53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Capacity for sterilisation/HLD processing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Government</c:v>
                </c:pt>
                <c:pt idx="1">
                  <c:v>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38</c:v>
                </c:pt>
                <c:pt idx="1">
                  <c:v>20</c:v>
                </c:pt>
                <c:pt idx="2">
                  <c:v>59</c:v>
                </c:pt>
                <c:pt idx="3">
                  <c:v>52</c:v>
                </c:pt>
              </c:numCache>
            </c:numRef>
          </c:val>
        </c:ser>
        <c:dLbls>
          <c:showVal val="1"/>
        </c:dLbls>
        <c:overlap val="-25"/>
        <c:axId val="92412160"/>
        <c:axId val="92413952"/>
      </c:barChart>
      <c:catAx>
        <c:axId val="9241216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413952"/>
        <c:crosses val="autoZero"/>
        <c:auto val="1"/>
        <c:lblAlgn val="ctr"/>
        <c:lblOffset val="100"/>
      </c:catAx>
      <c:valAx>
        <c:axId val="9241395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24121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5"/>
          <c:y val="7.6923076923076927E-2"/>
          <c:w val="0.9"/>
          <c:h val="7.1167171411265898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2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1764705882352942"/>
          <c:w val="0.96944444444444744"/>
          <c:h val="0.6754083680716380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3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Visual and auditory privacy</c:v>
                </c:pt>
                <c:pt idx="1">
                  <c:v>Delivery bed</c:v>
                </c:pt>
                <c:pt idx="2">
                  <c:v>Examination light</c:v>
                </c:pt>
                <c:pt idx="3">
                  <c:v>All items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87</c:v>
                </c:pt>
                <c:pt idx="1">
                  <c:v>79</c:v>
                </c:pt>
                <c:pt idx="2">
                  <c:v>47</c:v>
                </c:pt>
                <c:pt idx="3">
                  <c:v>36</c:v>
                </c:pt>
              </c:numCache>
            </c:numRef>
          </c:val>
        </c:ser>
        <c:dLbls>
          <c:showVal val="1"/>
        </c:dLbls>
        <c:overlap val="-25"/>
        <c:axId val="92475776"/>
        <c:axId val="92477312"/>
      </c:barChart>
      <c:catAx>
        <c:axId val="9247577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 b="0">
                <a:solidFill>
                  <a:schemeClr val="bg1"/>
                </a:solidFill>
              </a:defRPr>
            </a:pPr>
            <a:endParaRPr lang="en-US"/>
          </a:p>
        </c:txPr>
        <c:crossAx val="92477312"/>
        <c:crosses val="autoZero"/>
        <c:auto val="1"/>
        <c:lblAlgn val="ctr"/>
        <c:lblOffset val="100"/>
      </c:catAx>
      <c:valAx>
        <c:axId val="92477312"/>
        <c:scaling>
          <c:orientation val="minMax"/>
        </c:scaling>
        <c:delete val="1"/>
        <c:axPos val="l"/>
        <c:numFmt formatCode="General" sourceLinked="1"/>
        <c:tickLblPos val="none"/>
        <c:crossAx val="924757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3449263757285234"/>
          <c:y val="2.6570048309178806E-2"/>
          <c:w val="0.48923617598647956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Qualified delivery provider on call 24 hours</c:v>
                </c:pt>
                <c:pt idx="1">
                  <c:v>Qualified delivery provider on site 24 hours</c:v>
                </c:pt>
                <c:pt idx="2">
                  <c:v>Guidelines for emergency obstetric care</c:v>
                </c:pt>
                <c:pt idx="3">
                  <c:v>Other guidelines for normal delivery</c:v>
                </c:pt>
                <c:pt idx="4">
                  <c:v>Essential maternal &amp; neonatal care guidelines for Kenya</c:v>
                </c:pt>
                <c:pt idx="5">
                  <c:v>Blank partograph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46</c:v>
                </c:pt>
                <c:pt idx="2">
                  <c:v>25</c:v>
                </c:pt>
                <c:pt idx="3">
                  <c:v>16</c:v>
                </c:pt>
                <c:pt idx="4">
                  <c:v>12</c:v>
                </c:pt>
                <c:pt idx="5">
                  <c:v>63</c:v>
                </c:pt>
              </c:numCache>
            </c:numRef>
          </c:val>
        </c:ser>
        <c:dLbls>
          <c:showVal val="1"/>
        </c:dLbls>
        <c:axId val="92505984"/>
        <c:axId val="92507520"/>
      </c:barChart>
      <c:catAx>
        <c:axId val="9250598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2507520"/>
        <c:crosses val="autoZero"/>
        <c:auto val="1"/>
        <c:lblAlgn val="ctr"/>
        <c:lblOffset val="100"/>
      </c:catAx>
      <c:valAx>
        <c:axId val="92507520"/>
        <c:scaling>
          <c:orientation val="minMax"/>
        </c:scaling>
        <c:delete val="1"/>
        <c:axPos val="b"/>
        <c:numFmt formatCode="General" sourceLinked="1"/>
        <c:tickLblPos val="none"/>
        <c:crossAx val="9250598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3449263757285256"/>
          <c:y val="2.6570048309178806E-2"/>
          <c:w val="0.48923617598647967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All basic delivery supplies</c:v>
                </c:pt>
                <c:pt idx="1">
                  <c:v>Skin disinfectant</c:v>
                </c:pt>
                <c:pt idx="2">
                  <c:v>Antibiotic eye ointment</c:v>
                </c:pt>
                <c:pt idx="3">
                  <c:v>Suction apparatus</c:v>
                </c:pt>
                <c:pt idx="4">
                  <c:v>Cord clamp/tie</c:v>
                </c:pt>
                <c:pt idx="5">
                  <c:v>Scissor/blade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57</c:v>
                </c:pt>
                <c:pt idx="1">
                  <c:v>85</c:v>
                </c:pt>
                <c:pt idx="2">
                  <c:v>90</c:v>
                </c:pt>
                <c:pt idx="3">
                  <c:v>75</c:v>
                </c:pt>
                <c:pt idx="4">
                  <c:v>95</c:v>
                </c:pt>
                <c:pt idx="5">
                  <c:v>97</c:v>
                </c:pt>
              </c:numCache>
            </c:numRef>
          </c:val>
        </c:ser>
        <c:dLbls>
          <c:showVal val="1"/>
        </c:dLbls>
        <c:axId val="92675456"/>
        <c:axId val="92681344"/>
      </c:barChart>
      <c:catAx>
        <c:axId val="9267545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2681344"/>
        <c:crosses val="autoZero"/>
        <c:auto val="1"/>
        <c:lblAlgn val="ctr"/>
        <c:lblOffset val="100"/>
      </c:catAx>
      <c:valAx>
        <c:axId val="92681344"/>
        <c:scaling>
          <c:orientation val="minMax"/>
        </c:scaling>
        <c:delete val="1"/>
        <c:axPos val="b"/>
        <c:numFmt formatCode="General" sourceLinked="1"/>
        <c:tickLblPos val="none"/>
        <c:crossAx val="926754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6860306884716394"/>
          <c:w val="0.96944444444444711"/>
          <c:h val="0.5913307086614165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Available in the delivery room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Syringes and needles</c:v>
                </c:pt>
                <c:pt idx="1">
                  <c:v>IV solution and perfusion set</c:v>
                </c:pt>
                <c:pt idx="2">
                  <c:v>Oral antibiotic</c:v>
                </c:pt>
                <c:pt idx="3">
                  <c:v>Injectable oxytocic medication</c:v>
                </c:pt>
                <c:pt idx="4">
                  <c:v>Suture material</c:v>
                </c:pt>
                <c:pt idx="5">
                  <c:v>Needle holder</c:v>
                </c:pt>
                <c:pt idx="6">
                  <c:v>All basic treatment interventions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96</c:v>
                </c:pt>
                <c:pt idx="1">
                  <c:v>77</c:v>
                </c:pt>
                <c:pt idx="3">
                  <c:v>71</c:v>
                </c:pt>
                <c:pt idx="4">
                  <c:v>93</c:v>
                </c:pt>
                <c:pt idx="5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Available in the facility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Syringes and needles</c:v>
                </c:pt>
                <c:pt idx="1">
                  <c:v>IV solution and perfusion set</c:v>
                </c:pt>
                <c:pt idx="2">
                  <c:v>Oral antibiotic</c:v>
                </c:pt>
                <c:pt idx="3">
                  <c:v>Injectable oxytocic medication</c:v>
                </c:pt>
                <c:pt idx="4">
                  <c:v>Suture material</c:v>
                </c:pt>
                <c:pt idx="5">
                  <c:v>Needle holder</c:v>
                </c:pt>
                <c:pt idx="6">
                  <c:v>All basic treatment interventions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98</c:v>
                </c:pt>
                <c:pt idx="1">
                  <c:v>91</c:v>
                </c:pt>
                <c:pt idx="2">
                  <c:v>92</c:v>
                </c:pt>
                <c:pt idx="3">
                  <c:v>79</c:v>
                </c:pt>
                <c:pt idx="6">
                  <c:v>51</c:v>
                </c:pt>
              </c:numCache>
            </c:numRef>
          </c:val>
        </c:ser>
        <c:dLbls>
          <c:showVal val="1"/>
        </c:dLbls>
        <c:overlap val="-25"/>
        <c:axId val="92751744"/>
        <c:axId val="92753280"/>
      </c:barChart>
      <c:catAx>
        <c:axId val="927517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753280"/>
        <c:crosses val="autoZero"/>
        <c:auto val="1"/>
        <c:lblAlgn val="ctr"/>
        <c:lblOffset val="100"/>
      </c:catAx>
      <c:valAx>
        <c:axId val="9275328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275174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6944444444444443E-2"/>
          <c:y val="1.5384615384615453E-2"/>
          <c:w val="0.9"/>
          <c:h val="7.1167171411265898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0962870987280462"/>
          <c:w val="0.969444444444447"/>
          <c:h val="0.7578691701998836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72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61</c:v>
                </c:pt>
                <c:pt idx="1">
                  <c:v>48</c:v>
                </c:pt>
                <c:pt idx="2">
                  <c:v>62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80</c:v>
                </c:pt>
                <c:pt idx="1">
                  <c:v>66</c:v>
                </c:pt>
                <c:pt idx="2">
                  <c:v>72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43</c:v>
                </c:pt>
                <c:pt idx="1">
                  <c:v>50</c:v>
                </c:pt>
                <c:pt idx="2">
                  <c:v>57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40</c:v>
                </c:pt>
                <c:pt idx="1">
                  <c:v>35</c:v>
                </c:pt>
                <c:pt idx="2">
                  <c:v>52</c:v>
                </c:pt>
              </c:numCache>
            </c:numRef>
          </c:val>
        </c:ser>
        <c:dLbls>
          <c:showVal val="1"/>
        </c:dLbls>
        <c:overlap val="-25"/>
        <c:axId val="92576768"/>
        <c:axId val="92934912"/>
      </c:barChart>
      <c:catAx>
        <c:axId val="925767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934912"/>
        <c:crosses val="autoZero"/>
        <c:auto val="1"/>
        <c:lblAlgn val="ctr"/>
        <c:lblOffset val="100"/>
      </c:catAx>
      <c:valAx>
        <c:axId val="92934912"/>
        <c:scaling>
          <c:orientation val="minMax"/>
        </c:scaling>
        <c:delete val="1"/>
        <c:axPos val="l"/>
        <c:numFmt formatCode="General" sourceLinked="1"/>
        <c:tickLblPos val="none"/>
        <c:crossAx val="925767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(N=164)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36</c:v>
                </c:pt>
                <c:pt idx="1">
                  <c:v>26</c:v>
                </c:pt>
                <c:pt idx="2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(N=207)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essential supplies for delivery</c:v>
                </c:pt>
                <c:pt idx="1">
                  <c:v>Medicines and supplies for common complications</c:v>
                </c:pt>
                <c:pt idx="2">
                  <c:v>Medicines and supplies for serious complications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57</c:v>
                </c:pt>
                <c:pt idx="1">
                  <c:v>51</c:v>
                </c:pt>
                <c:pt idx="2">
                  <c:v>63</c:v>
                </c:pt>
              </c:numCache>
            </c:numRef>
          </c:val>
        </c:ser>
        <c:dLbls>
          <c:showVal val="1"/>
        </c:dLbls>
        <c:overlap val="-25"/>
        <c:axId val="93004544"/>
        <c:axId val="93006080"/>
      </c:barChart>
      <c:catAx>
        <c:axId val="930045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3006080"/>
        <c:crosses val="autoZero"/>
        <c:auto val="1"/>
        <c:lblAlgn val="ctr"/>
        <c:lblOffset val="100"/>
      </c:catAx>
      <c:valAx>
        <c:axId val="93006080"/>
        <c:scaling>
          <c:orientation val="minMax"/>
        </c:scaling>
        <c:delete val="1"/>
        <c:axPos val="l"/>
        <c:numFmt formatCode="General" sourceLinked="1"/>
        <c:tickLblPos val="none"/>
        <c:crossAx val="930045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94</c:v>
                </c:pt>
                <c:pt idx="1">
                  <c:v>92</c:v>
                </c:pt>
                <c:pt idx="2">
                  <c:v>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99</c:v>
                </c:pt>
                <c:pt idx="1">
                  <c:v>83</c:v>
                </c:pt>
                <c:pt idx="2">
                  <c:v>99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93</c:v>
                </c:pt>
                <c:pt idx="1">
                  <c:v>82</c:v>
                </c:pt>
                <c:pt idx="2">
                  <c:v>83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41</c:v>
                </c:pt>
                <c:pt idx="1">
                  <c:v>25</c:v>
                </c:pt>
                <c:pt idx="2">
                  <c:v>37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84</c:v>
                </c:pt>
                <c:pt idx="1">
                  <c:v>68</c:v>
                </c:pt>
                <c:pt idx="2">
                  <c:v>77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74</c:v>
                </c:pt>
                <c:pt idx="1">
                  <c:v>59</c:v>
                </c:pt>
                <c:pt idx="2">
                  <c:v>69</c:v>
                </c:pt>
              </c:numCache>
            </c:numRef>
          </c:val>
        </c:ser>
        <c:dLbls>
          <c:showVal val="1"/>
        </c:dLbls>
        <c:overlap val="-25"/>
        <c:axId val="81832192"/>
        <c:axId val="81854464"/>
      </c:barChart>
      <c:catAx>
        <c:axId val="8183219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1854464"/>
        <c:crosses val="autoZero"/>
        <c:auto val="1"/>
        <c:lblAlgn val="ctr"/>
        <c:lblOffset val="100"/>
      </c:catAx>
      <c:valAx>
        <c:axId val="81854464"/>
        <c:scaling>
          <c:orientation val="minMax"/>
        </c:scaling>
        <c:delete val="1"/>
        <c:axPos val="l"/>
        <c:numFmt formatCode="General" sourceLinked="1"/>
        <c:tickLblPos val="none"/>
        <c:crossAx val="818321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Vacuum extractor</c:v>
                </c:pt>
                <c:pt idx="1">
                  <c:v>Vacuum aspirator</c:v>
                </c:pt>
                <c:pt idx="2">
                  <c:v>D&amp;C kit</c:v>
                </c:pt>
                <c:pt idx="3">
                  <c:v>Blood transfusion services</c:v>
                </c:pt>
                <c:pt idx="4">
                  <c:v>C-section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36</c:v>
                </c:pt>
                <c:pt idx="2">
                  <c:v>15</c:v>
                </c:pt>
                <c:pt idx="3">
                  <c:v>20</c:v>
                </c:pt>
                <c:pt idx="4">
                  <c:v>16</c:v>
                </c:pt>
              </c:numCache>
            </c:numRef>
          </c:val>
        </c:ser>
        <c:dLbls>
          <c:showVal val="1"/>
        </c:dLbls>
        <c:overlap val="-25"/>
        <c:axId val="93116672"/>
        <c:axId val="93118464"/>
      </c:barChart>
      <c:catAx>
        <c:axId val="931166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93118464"/>
        <c:crosses val="autoZero"/>
        <c:auto val="1"/>
        <c:lblAlgn val="ctr"/>
        <c:lblOffset val="100"/>
      </c:catAx>
      <c:valAx>
        <c:axId val="93118464"/>
        <c:scaling>
          <c:orientation val="minMax"/>
        </c:scaling>
        <c:delete val="1"/>
        <c:axPos val="l"/>
        <c:numFmt formatCode="General" sourceLinked="1"/>
        <c:tickLblPos val="none"/>
        <c:crossAx val="931166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600">
          <a:solidFill>
            <a:schemeClr val="bg1"/>
          </a:solidFill>
        </a:defRPr>
      </a:pPr>
      <a:endParaRPr lang="en-US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Newborn-sized ambu bag or equivalent</c:v>
                </c:pt>
                <c:pt idx="1">
                  <c:v>Laryngoscope and endotrachael tubes</c:v>
                </c:pt>
                <c:pt idx="2">
                  <c:v>Oxygen source</c:v>
                </c:pt>
                <c:pt idx="3">
                  <c:v>External heat source</c:v>
                </c:pt>
                <c:pt idx="4">
                  <c:v>Nasogastic tube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72</c:v>
                </c:pt>
                <c:pt idx="1">
                  <c:v>14</c:v>
                </c:pt>
                <c:pt idx="2">
                  <c:v>37</c:v>
                </c:pt>
                <c:pt idx="3">
                  <c:v>30</c:v>
                </c:pt>
                <c:pt idx="4">
                  <c:v>54</c:v>
                </c:pt>
              </c:numCache>
            </c:numRef>
          </c:val>
        </c:ser>
        <c:dLbls>
          <c:showVal val="1"/>
        </c:dLbls>
        <c:overlap val="-25"/>
        <c:axId val="93126016"/>
        <c:axId val="93181056"/>
      </c:barChart>
      <c:catAx>
        <c:axId val="9312601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800"/>
            </a:pPr>
            <a:endParaRPr lang="en-US"/>
          </a:p>
        </c:txPr>
        <c:crossAx val="93181056"/>
        <c:crosses val="autoZero"/>
        <c:auto val="1"/>
        <c:lblAlgn val="ctr"/>
        <c:lblOffset val="100"/>
      </c:catAx>
      <c:valAx>
        <c:axId val="93181056"/>
        <c:scaling>
          <c:orientation val="minMax"/>
        </c:scaling>
        <c:delete val="1"/>
        <c:axPos val="l"/>
        <c:numFmt formatCode="General" sourceLinked="1"/>
        <c:tickLblPos val="none"/>
        <c:crossAx val="9312601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600">
          <a:solidFill>
            <a:schemeClr val="bg1"/>
          </a:solidFill>
        </a:defRPr>
      </a:pPr>
      <a:endParaRPr lang="en-US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95</c:v>
                </c:pt>
                <c:pt idx="1">
                  <c:v>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89</c:v>
                </c:pt>
                <c:pt idx="1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85</c:v>
                </c:pt>
                <c:pt idx="1">
                  <c:v>95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100</c:v>
                </c:pt>
                <c:pt idx="1">
                  <c:v>64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86</c:v>
                </c:pt>
                <c:pt idx="1">
                  <c:v>61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Up-to-date delivery register</c:v>
                </c:pt>
                <c:pt idx="1">
                  <c:v>User fee for delivery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90</c:v>
                </c:pt>
                <c:pt idx="1">
                  <c:v>80</c:v>
                </c:pt>
              </c:numCache>
            </c:numRef>
          </c:val>
        </c:ser>
        <c:dLbls>
          <c:showVal val="1"/>
        </c:dLbls>
        <c:overlap val="-25"/>
        <c:axId val="92837376"/>
        <c:axId val="92838912"/>
      </c:barChart>
      <c:catAx>
        <c:axId val="928373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838912"/>
        <c:crosses val="autoZero"/>
        <c:auto val="1"/>
        <c:lblAlgn val="ctr"/>
        <c:lblOffset val="100"/>
      </c:catAx>
      <c:valAx>
        <c:axId val="92838912"/>
        <c:scaling>
          <c:orientation val="minMax"/>
        </c:scaling>
        <c:delete val="1"/>
        <c:axPos val="l"/>
        <c:numFmt formatCode="General" sourceLinked="1"/>
        <c:tickLblPos val="none"/>
        <c:crossAx val="928373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36</c:v>
                </c:pt>
                <c:pt idx="1">
                  <c:v>44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21</c:v>
                </c:pt>
                <c:pt idx="1">
                  <c:v>35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52</c:v>
                </c:pt>
                <c:pt idx="1">
                  <c:v>18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Documentation of monitoring of delivery coverage</c:v>
                </c:pt>
                <c:pt idx="1">
                  <c:v>Facility reviews maternal and/or newborn deaths or near misses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38</c:v>
                </c:pt>
                <c:pt idx="1">
                  <c:v>39</c:v>
                </c:pt>
              </c:numCache>
            </c:numRef>
          </c:val>
        </c:ser>
        <c:dLbls>
          <c:showVal val="1"/>
        </c:dLbls>
        <c:overlap val="-25"/>
        <c:axId val="95433856"/>
        <c:axId val="95435392"/>
      </c:barChart>
      <c:catAx>
        <c:axId val="9543385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5435392"/>
        <c:crosses val="autoZero"/>
        <c:auto val="1"/>
        <c:lblAlgn val="ctr"/>
        <c:lblOffset val="100"/>
      </c:catAx>
      <c:valAx>
        <c:axId val="95435392"/>
        <c:scaling>
          <c:orientation val="minMax"/>
        </c:scaling>
        <c:delete val="1"/>
        <c:axPos val="l"/>
        <c:numFmt formatCode="General" sourceLinked="1"/>
        <c:tickLblPos val="none"/>
        <c:crossAx val="954338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delivery register</c:v>
                </c:pt>
                <c:pt idx="1">
                  <c:v>Documentation of monitoring of delivery coverage</c:v>
                </c:pt>
                <c:pt idx="2">
                  <c:v>Facility reviews maternal and/or newborn deaths or near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</c:v>
                </c:pt>
                <c:pt idx="1">
                  <c:v>48</c:v>
                </c:pt>
                <c:pt idx="2">
                  <c:v>42</c:v>
                </c:pt>
                <c:pt idx="3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delivery register</c:v>
                </c:pt>
                <c:pt idx="1">
                  <c:v>Documentation of monitoring of delivery coverage</c:v>
                </c:pt>
                <c:pt idx="2">
                  <c:v>Facility reviews maternal and/or newborn deaths or near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87</c:v>
                </c:pt>
                <c:pt idx="1">
                  <c:v>60</c:v>
                </c:pt>
                <c:pt idx="2">
                  <c:v>11</c:v>
                </c:pt>
                <c:pt idx="3">
                  <c:v>19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 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delivery register</c:v>
                </c:pt>
                <c:pt idx="1">
                  <c:v>Documentation of monitoring of delivery coverage</c:v>
                </c:pt>
                <c:pt idx="2">
                  <c:v>Facility reviews maternal and/or newborn deaths or near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86</c:v>
                </c:pt>
                <c:pt idx="1">
                  <c:v>15</c:v>
                </c:pt>
                <c:pt idx="2">
                  <c:v>42</c:v>
                </c:pt>
                <c:pt idx="3">
                  <c:v>97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delivery register</c:v>
                </c:pt>
                <c:pt idx="1">
                  <c:v>Documentation of monitoring of delivery coverage</c:v>
                </c:pt>
                <c:pt idx="2">
                  <c:v>Facility reviews maternal and/or newborn deaths or near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82</c:v>
                </c:pt>
                <c:pt idx="1">
                  <c:v>26</c:v>
                </c:pt>
                <c:pt idx="2">
                  <c:v>31</c:v>
                </c:pt>
                <c:pt idx="3">
                  <c:v>99</c:v>
                </c:pt>
              </c:numCache>
            </c:numRef>
          </c:val>
        </c:ser>
        <c:dLbls>
          <c:showVal val="1"/>
        </c:dLbls>
        <c:overlap val="-25"/>
        <c:axId val="95525120"/>
        <c:axId val="95539200"/>
      </c:barChart>
      <c:catAx>
        <c:axId val="9552512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95539200"/>
        <c:crosses val="autoZero"/>
        <c:auto val="1"/>
        <c:lblAlgn val="ctr"/>
        <c:lblOffset val="100"/>
      </c:catAx>
      <c:valAx>
        <c:axId val="95539200"/>
        <c:scaling>
          <c:orientation val="minMax"/>
        </c:scaling>
        <c:delete val="1"/>
        <c:axPos val="l"/>
        <c:numFmt formatCode="General" sourceLinked="1"/>
        <c:tickLblPos val="none"/>
        <c:crossAx val="9552512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(N=164)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patient register</c:v>
                </c:pt>
                <c:pt idx="1">
                  <c:v>Documentation of monitoring of delivery coverage</c:v>
                </c:pt>
                <c:pt idx="2">
                  <c:v>Reviews maternal and/or newborn deaths or new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14</c:v>
                </c:pt>
                <c:pt idx="2">
                  <c:v>27</c:v>
                </c:pt>
                <c:pt idx="3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(N=207)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Up-to-date patient register</c:v>
                </c:pt>
                <c:pt idx="1">
                  <c:v>Documentation of monitoring of delivery coverage</c:v>
                </c:pt>
                <c:pt idx="2">
                  <c:v>Reviews maternal and/or newborn deaths or new misses</c:v>
                </c:pt>
                <c:pt idx="3">
                  <c:v>User fee for delivery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38</c:v>
                </c:pt>
                <c:pt idx="2">
                  <c:v>39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overlap val="-25"/>
        <c:axId val="95717632"/>
        <c:axId val="95727616"/>
      </c:barChart>
      <c:catAx>
        <c:axId val="957176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5727616"/>
        <c:crosses val="autoZero"/>
        <c:auto val="1"/>
        <c:lblAlgn val="ctr"/>
        <c:lblOffset val="100"/>
      </c:catAx>
      <c:valAx>
        <c:axId val="95727616"/>
        <c:scaling>
          <c:orientation val="minMax"/>
        </c:scaling>
        <c:delete val="1"/>
        <c:axPos val="l"/>
        <c:numFmt formatCode="General" sourceLinked="1"/>
        <c:tickLblPos val="none"/>
        <c:crossAx val="9571763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C-section</c:v>
                </c:pt>
                <c:pt idx="1">
                  <c:v>Blood transfusion</c:v>
                </c:pt>
                <c:pt idx="2">
                  <c:v>Assisted vaginal delivery (AVD)</c:v>
                </c:pt>
                <c:pt idx="3">
                  <c:v>Removal of retained products</c:v>
                </c:pt>
                <c:pt idx="4">
                  <c:v>Manual removal of placenta</c:v>
                </c:pt>
                <c:pt idx="5">
                  <c:v>Parenteral anticonvulsants/sedatives</c:v>
                </c:pt>
                <c:pt idx="6">
                  <c:v>Parenteral oxytocics</c:v>
                </c:pt>
                <c:pt idx="7">
                  <c:v>Parenteral antibiotics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22</c:v>
                </c:pt>
                <c:pt idx="1">
                  <c:v>20</c:v>
                </c:pt>
                <c:pt idx="2">
                  <c:v>5</c:v>
                </c:pt>
                <c:pt idx="3">
                  <c:v>50</c:v>
                </c:pt>
                <c:pt idx="4">
                  <c:v>46</c:v>
                </c:pt>
                <c:pt idx="5">
                  <c:v>29</c:v>
                </c:pt>
                <c:pt idx="6">
                  <c:v>86</c:v>
                </c:pt>
                <c:pt idx="7">
                  <c:v>65</c:v>
                </c:pt>
              </c:numCache>
            </c:numRef>
          </c:val>
        </c:ser>
        <c:dLbls>
          <c:showVal val="1"/>
        </c:dLbls>
        <c:overlap val="-25"/>
        <c:axId val="95920896"/>
        <c:axId val="95922432"/>
      </c:barChart>
      <c:catAx>
        <c:axId val="9592089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95922432"/>
        <c:crosses val="autoZero"/>
        <c:auto val="1"/>
        <c:lblAlgn val="ctr"/>
        <c:lblOffset val="100"/>
      </c:catAx>
      <c:valAx>
        <c:axId val="95922432"/>
        <c:scaling>
          <c:orientation val="minMax"/>
        </c:scaling>
        <c:delete val="1"/>
        <c:axPos val="b"/>
        <c:numFmt formatCode="General" sourceLinked="1"/>
        <c:tickLblPos val="none"/>
        <c:crossAx val="95920896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bg1"/>
          </a:solidFill>
        </a:defRPr>
      </a:pPr>
      <a:endParaRPr lang="en-US"/>
    </a:p>
  </c:txPr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Basic EmOC</c:v>
                </c:pt>
                <c:pt idx="1">
                  <c:v>Comprehensive EmOC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Basic EmOC</c:v>
                </c:pt>
                <c:pt idx="1">
                  <c:v>Comprehensive EmOC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Basic EmOC</c:v>
                </c:pt>
                <c:pt idx="1">
                  <c:v>Comprehensive EmOC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Basic EmOC</c:v>
                </c:pt>
                <c:pt idx="1">
                  <c:v>Comprehensive EmOC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dLbls>
          <c:showVal val="1"/>
        </c:dLbls>
        <c:overlap val="-25"/>
        <c:axId val="95801344"/>
        <c:axId val="95802880"/>
      </c:barChart>
      <c:catAx>
        <c:axId val="958013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5802880"/>
        <c:crosses val="autoZero"/>
        <c:auto val="1"/>
        <c:lblAlgn val="ctr"/>
        <c:lblOffset val="100"/>
      </c:catAx>
      <c:valAx>
        <c:axId val="95802880"/>
        <c:scaling>
          <c:orientation val="minMax"/>
        </c:scaling>
        <c:delete val="1"/>
        <c:axPos val="l"/>
        <c:numFmt formatCode="General" sourceLinked="1"/>
        <c:tickLblPos val="none"/>
        <c:crossAx val="958013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7"/>
          <c:y val="0.12059393144038884"/>
          <c:w val="0.5269224628171475"/>
          <c:h val="0.85920404835759701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Exclusive breastfeeding</c:v>
                </c:pt>
                <c:pt idx="1">
                  <c:v>Post-abortion care</c:v>
                </c:pt>
                <c:pt idx="2">
                  <c:v>Essential obstetric care/Life-saving skills</c:v>
                </c:pt>
                <c:pt idx="3">
                  <c:v>Active management of 3rd stage labour</c:v>
                </c:pt>
                <c:pt idx="4">
                  <c:v>Use of partograph</c:v>
                </c:pt>
                <c:pt idx="5">
                  <c:v>Delivery care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10</c:v>
                </c:pt>
                <c:pt idx="2">
                  <c:v>19</c:v>
                </c:pt>
                <c:pt idx="3">
                  <c:v>19</c:v>
                </c:pt>
                <c:pt idx="4">
                  <c:v>17</c:v>
                </c:pt>
                <c:pt idx="5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Exclusive breastfeeding</c:v>
                </c:pt>
                <c:pt idx="1">
                  <c:v>Post-abortion care</c:v>
                </c:pt>
                <c:pt idx="2">
                  <c:v>Essential obstetric care/Life-saving skills</c:v>
                </c:pt>
                <c:pt idx="3">
                  <c:v>Active management of 3rd stage labour</c:v>
                </c:pt>
                <c:pt idx="4">
                  <c:v>Use of partograph</c:v>
                </c:pt>
                <c:pt idx="5">
                  <c:v>Delivery care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18</c:v>
                </c:pt>
                <c:pt idx="1">
                  <c:v>15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20</c:v>
                </c:pt>
              </c:numCache>
            </c:numRef>
          </c:val>
        </c:ser>
        <c:dLbls>
          <c:showVal val="1"/>
        </c:dLbls>
        <c:gapWidth val="95"/>
        <c:overlap val="100"/>
        <c:axId val="95949184"/>
        <c:axId val="95950720"/>
      </c:barChart>
      <c:catAx>
        <c:axId val="9594918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5950720"/>
        <c:crosses val="autoZero"/>
        <c:auto val="1"/>
        <c:lblAlgn val="ctr"/>
        <c:lblOffset val="100"/>
      </c:catAx>
      <c:valAx>
        <c:axId val="95950720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59491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722"/>
          <c:y val="0.12059393144038889"/>
          <c:w val="0.5269224628171475"/>
          <c:h val="0.85920404835759723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Removal of placenta or products of conception</c:v>
                </c:pt>
                <c:pt idx="1">
                  <c:v>Management of postpartum haemorrhage</c:v>
                </c:pt>
                <c:pt idx="2">
                  <c:v>Diagnosis and management of pre-eclampsia/eclampsia</c:v>
                </c:pt>
                <c:pt idx="3">
                  <c:v>Essential obstetric care/lifesaving skills in general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17</c:v>
                </c:pt>
                <c:pt idx="2">
                  <c:v>15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Removal of placenta or products of conception</c:v>
                </c:pt>
                <c:pt idx="1">
                  <c:v>Management of postpartum haemorrhage</c:v>
                </c:pt>
                <c:pt idx="2">
                  <c:v>Diagnosis and management of pre-eclampsia/eclampsia</c:v>
                </c:pt>
                <c:pt idx="3">
                  <c:v>Essential obstetric care/lifesaving skills in general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17</c:v>
                </c:pt>
              </c:numCache>
            </c:numRef>
          </c:val>
        </c:ser>
        <c:dLbls>
          <c:showVal val="1"/>
        </c:dLbls>
        <c:gapWidth val="95"/>
        <c:overlap val="100"/>
        <c:axId val="96009216"/>
        <c:axId val="96015104"/>
      </c:barChart>
      <c:catAx>
        <c:axId val="9600921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6015104"/>
        <c:crosses val="autoZero"/>
        <c:auto val="1"/>
        <c:lblAlgn val="ctr"/>
        <c:lblOffset val="100"/>
      </c:catAx>
      <c:valAx>
        <c:axId val="9601510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60092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</c:v>
                </c:pt>
                <c:pt idx="1">
                  <c:v>75</c:v>
                </c:pt>
                <c:pt idx="2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85</c:v>
                </c:pt>
                <c:pt idx="1">
                  <c:v>61</c:v>
                </c:pt>
                <c:pt idx="2">
                  <c:v>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(for-profit)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46</c:v>
                </c:pt>
                <c:pt idx="1">
                  <c:v>30</c:v>
                </c:pt>
                <c:pt idx="2">
                  <c:v>40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Faith-based organisation)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ANC</c:v>
                </c:pt>
                <c:pt idx="1">
                  <c:v>Postnatal care</c:v>
                </c:pt>
                <c:pt idx="2">
                  <c:v>Tetanus Toxoid Vaccine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88</c:v>
                </c:pt>
                <c:pt idx="1">
                  <c:v>72</c:v>
                </c:pt>
                <c:pt idx="2">
                  <c:v>84</c:v>
                </c:pt>
              </c:numCache>
            </c:numRef>
          </c:val>
        </c:ser>
        <c:dLbls>
          <c:showVal val="1"/>
        </c:dLbls>
        <c:overlap val="-25"/>
        <c:axId val="87696896"/>
        <c:axId val="87698432"/>
      </c:barChart>
      <c:catAx>
        <c:axId val="876968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7698432"/>
        <c:crosses val="autoZero"/>
        <c:auto val="1"/>
        <c:lblAlgn val="ctr"/>
        <c:lblOffset val="100"/>
      </c:catAx>
      <c:valAx>
        <c:axId val="87698432"/>
        <c:scaling>
          <c:orientation val="minMax"/>
        </c:scaling>
        <c:delete val="1"/>
        <c:axPos val="l"/>
        <c:numFmt formatCode="General" sourceLinked="1"/>
        <c:tickLblPos val="none"/>
        <c:crossAx val="876968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744"/>
          <c:y val="0.12059393144038894"/>
          <c:w val="0.5269224628171475"/>
          <c:h val="0.85920404835759745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Nutrition of newborn of HIV-infected woman</c:v>
                </c:pt>
                <c:pt idx="1">
                  <c:v>Modified obstetric practices for HIV/AIDS</c:v>
                </c:pt>
                <c:pt idx="2">
                  <c:v>Nutrition counselling for mothers with HIV/AIDS</c:v>
                </c:pt>
                <c:pt idx="3">
                  <c:v>PMTCT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24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Nutrition of newborn of HIV-infected woman</c:v>
                </c:pt>
                <c:pt idx="1">
                  <c:v>Modified obstetric practices for HIV/AIDS</c:v>
                </c:pt>
                <c:pt idx="2">
                  <c:v>Nutrition counselling for mothers with HIV/AIDS</c:v>
                </c:pt>
                <c:pt idx="3">
                  <c:v>PMTCT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16</c:v>
                </c:pt>
                <c:pt idx="1">
                  <c:v>29</c:v>
                </c:pt>
                <c:pt idx="2">
                  <c:v>28</c:v>
                </c:pt>
                <c:pt idx="3">
                  <c:v>34</c:v>
                </c:pt>
              </c:numCache>
            </c:numRef>
          </c:val>
        </c:ser>
        <c:dLbls>
          <c:showVal val="1"/>
        </c:dLbls>
        <c:gapWidth val="95"/>
        <c:overlap val="100"/>
        <c:axId val="96077696"/>
        <c:axId val="96079232"/>
      </c:barChart>
      <c:catAx>
        <c:axId val="9607769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6079232"/>
        <c:crosses val="autoZero"/>
        <c:auto val="1"/>
        <c:lblAlgn val="ctr"/>
        <c:lblOffset val="100"/>
      </c:catAx>
      <c:valAx>
        <c:axId val="96079232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60776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7583333333333411E-2"/>
          <c:y val="4.7619047619047623E-2"/>
          <c:w val="0.96944444444444755"/>
          <c:h val="0.562186809982085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Routine suction with catheter</c:v>
                </c:pt>
                <c:pt idx="1">
                  <c:v>Full immersion bath within 24 hours after birth</c:v>
                </c:pt>
                <c:pt idx="2">
                  <c:v>Weigh newborn</c:v>
                </c:pt>
                <c:pt idx="3">
                  <c:v>Provide Vitamin A to mother</c:v>
                </c:pt>
                <c:pt idx="4">
                  <c:v>Provide OPV to newborn</c:v>
                </c:pt>
                <c:pt idx="5">
                  <c:v>Provide BCG to newborn</c:v>
                </c:pt>
                <c:pt idx="6">
                  <c:v>Provide prelacteal liquids to newborn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7</c:v>
                </c:pt>
                <c:pt idx="2">
                  <c:v>98</c:v>
                </c:pt>
                <c:pt idx="3">
                  <c:v>74</c:v>
                </c:pt>
                <c:pt idx="4">
                  <c:v>69</c:v>
                </c:pt>
                <c:pt idx="5">
                  <c:v>58</c:v>
                </c:pt>
                <c:pt idx="6">
                  <c:v>7</c:v>
                </c:pt>
              </c:numCache>
            </c:numRef>
          </c:val>
        </c:ser>
        <c:dLbls>
          <c:showVal val="1"/>
        </c:dLbls>
        <c:overlap val="-25"/>
        <c:axId val="96224000"/>
        <c:axId val="96225536"/>
      </c:barChart>
      <c:catAx>
        <c:axId val="9622400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6225536"/>
        <c:crosses val="autoZero"/>
        <c:auto val="1"/>
        <c:lblAlgn val="ctr"/>
        <c:lblOffset val="100"/>
      </c:catAx>
      <c:valAx>
        <c:axId val="96225536"/>
        <c:scaling>
          <c:orientation val="minMax"/>
        </c:scaling>
        <c:delete val="1"/>
        <c:axPos val="l"/>
        <c:numFmt formatCode="General" sourceLinked="1"/>
        <c:tickLblPos val="none"/>
        <c:crossAx val="9622400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600">
          <a:solidFill>
            <a:schemeClr val="bg1"/>
          </a:solidFill>
        </a:defRPr>
      </a:pPr>
      <a:endParaRPr lang="en-US"/>
    </a:p>
  </c:txPr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Practices rooming-in*</c:v>
                </c:pt>
                <c:pt idx="1">
                  <c:v>Routine Kangaroo care</c:v>
                </c:pt>
                <c:pt idx="2">
                  <c:v>Drying and wrapping newborn to keep warm</c:v>
                </c:pt>
                <c:pt idx="3">
                  <c:v>Initiation of breastfeeding within first hour</c:v>
                </c:pt>
                <c:pt idx="4">
                  <c:v>Routine complete (head-to-toe) examination of newborn before discharge</c:v>
                </c:pt>
                <c:pt idx="5">
                  <c:v>Administer vitamin K to newborn</c:v>
                </c:pt>
                <c:pt idx="6">
                  <c:v>Appy tetracycline eye ointment to both eyes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92</c:v>
                </c:pt>
                <c:pt idx="1">
                  <c:v>55</c:v>
                </c:pt>
                <c:pt idx="2">
                  <c:v>98</c:v>
                </c:pt>
                <c:pt idx="3">
                  <c:v>95</c:v>
                </c:pt>
                <c:pt idx="4">
                  <c:v>91</c:v>
                </c:pt>
                <c:pt idx="5">
                  <c:v>23</c:v>
                </c:pt>
                <c:pt idx="6">
                  <c:v>83</c:v>
                </c:pt>
              </c:numCache>
            </c:numRef>
          </c:val>
        </c:ser>
        <c:dLbls>
          <c:showVal val="1"/>
        </c:dLbls>
        <c:overlap val="-25"/>
        <c:axId val="90847104"/>
        <c:axId val="90848640"/>
      </c:barChart>
      <c:catAx>
        <c:axId val="9084710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0848640"/>
        <c:crosses val="autoZero"/>
        <c:auto val="1"/>
        <c:lblAlgn val="ctr"/>
        <c:lblOffset val="100"/>
      </c:catAx>
      <c:valAx>
        <c:axId val="90848640"/>
        <c:scaling>
          <c:orientation val="minMax"/>
        </c:scaling>
        <c:delete val="1"/>
        <c:axPos val="l"/>
        <c:numFmt formatCode="General" sourceLinked="1"/>
        <c:tickLblPos val="none"/>
        <c:crossAx val="9084710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722"/>
          <c:y val="0.12059393144038889"/>
          <c:w val="0.5269224628171475"/>
          <c:h val="0.85920404835759723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Neonatal resuscitation</c:v>
                </c:pt>
                <c:pt idx="1">
                  <c:v>Care of normal newborn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Neonatal resuscitation</c:v>
                </c:pt>
                <c:pt idx="1">
                  <c:v>Care of normal newborn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</c:v>
                </c:pt>
                <c:pt idx="1">
                  <c:v>17</c:v>
                </c:pt>
              </c:numCache>
            </c:numRef>
          </c:val>
        </c:ser>
        <c:dLbls>
          <c:showVal val="1"/>
        </c:dLbls>
        <c:gapWidth val="95"/>
        <c:overlap val="100"/>
        <c:axId val="93217152"/>
        <c:axId val="93218688"/>
      </c:barChart>
      <c:catAx>
        <c:axId val="9321715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93218688"/>
        <c:crosses val="autoZero"/>
        <c:auto val="1"/>
        <c:lblAlgn val="ctr"/>
        <c:lblOffset val="100"/>
      </c:catAx>
      <c:valAx>
        <c:axId val="9321868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32171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3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Individual client health cards</c:v>
                </c:pt>
                <c:pt idx="1">
                  <c:v>ANC guidelines</c:v>
                </c:pt>
                <c:pt idx="2">
                  <c:v>Visual aids</c:v>
                </c:pt>
                <c:pt idx="3">
                  <c:v>All items to support quality counselling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76</c:v>
                </c:pt>
                <c:pt idx="1">
                  <c:v>66</c:v>
                </c:pt>
                <c:pt idx="2">
                  <c:v>54</c:v>
                </c:pt>
                <c:pt idx="3">
                  <c:v>36</c:v>
                </c:pt>
              </c:numCache>
            </c:numRef>
          </c:val>
        </c:ser>
        <c:dLbls>
          <c:showVal val="1"/>
        </c:dLbls>
        <c:overlap val="-25"/>
        <c:axId val="102433536"/>
        <c:axId val="102435072"/>
      </c:barChart>
      <c:catAx>
        <c:axId val="10243353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2435072"/>
        <c:crosses val="autoZero"/>
        <c:auto val="1"/>
        <c:lblAlgn val="ctr"/>
        <c:lblOffset val="100"/>
      </c:catAx>
      <c:valAx>
        <c:axId val="10243507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0243353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42</c:v>
                </c:pt>
                <c:pt idx="1">
                  <c:v>31</c:v>
                </c:pt>
                <c:pt idx="2">
                  <c:v>48</c:v>
                </c:pt>
                <c:pt idx="3">
                  <c:v>39</c:v>
                </c:pt>
                <c:pt idx="4">
                  <c:v>15</c:v>
                </c:pt>
                <c:pt idx="5">
                  <c:v>25</c:v>
                </c:pt>
              </c:numCache>
            </c:numRef>
          </c:val>
        </c:ser>
        <c:dLbls>
          <c:showVal val="1"/>
        </c:dLbls>
        <c:overlap val="-25"/>
        <c:axId val="102583680"/>
        <c:axId val="102585472"/>
      </c:barChart>
      <c:catAx>
        <c:axId val="1025836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2585472"/>
        <c:crosses val="autoZero"/>
        <c:auto val="1"/>
        <c:lblAlgn val="ctr"/>
        <c:lblOffset val="100"/>
      </c:catAx>
      <c:valAx>
        <c:axId val="102585472"/>
        <c:scaling>
          <c:orientation val="minMax"/>
        </c:scaling>
        <c:delete val="1"/>
        <c:axPos val="l"/>
        <c:numFmt formatCode="General" sourceLinked="1"/>
        <c:tickLblPos val="none"/>
        <c:crossAx val="10258368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dPt>
            <c:idx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1"/>
            <c:spPr>
              <a:solidFill>
                <a:schemeClr val="tx1"/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Government</c:v>
                </c:pt>
                <c:pt idx="1">
                  <c:v>NGO</c:v>
                </c:pt>
                <c:pt idx="2">
                  <c:v>Private (for profit)</c:v>
                </c:pt>
                <c:pt idx="3">
                  <c:v>Faith-based organisation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</c:v>
                </c:pt>
                <c:pt idx="1">
                  <c:v>10</c:v>
                </c:pt>
                <c:pt idx="2">
                  <c:v>38</c:v>
                </c:pt>
                <c:pt idx="3">
                  <c:v>60</c:v>
                </c:pt>
              </c:numCache>
            </c:numRef>
          </c:val>
        </c:ser>
        <c:dLbls>
          <c:showVal val="1"/>
        </c:dLbls>
        <c:overlap val="-25"/>
        <c:axId val="108267776"/>
        <c:axId val="108273664"/>
      </c:barChart>
      <c:catAx>
        <c:axId val="1082677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8273664"/>
        <c:crosses val="autoZero"/>
        <c:auto val="1"/>
        <c:lblAlgn val="ctr"/>
        <c:lblOffset val="100"/>
      </c:catAx>
      <c:valAx>
        <c:axId val="108273664"/>
        <c:scaling>
          <c:orientation val="minMax"/>
        </c:scaling>
        <c:delete val="1"/>
        <c:axPos val="l"/>
        <c:numFmt formatCode="General" sourceLinked="1"/>
        <c:tickLblPos val="none"/>
        <c:crossAx val="1082677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5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Blood pressure apparatus</c:v>
                </c:pt>
                <c:pt idx="1">
                  <c:v>Foetoscope</c:v>
                </c:pt>
                <c:pt idx="2">
                  <c:v>Iron tablets</c:v>
                </c:pt>
                <c:pt idx="3">
                  <c:v>Folic acid tablets</c:v>
                </c:pt>
                <c:pt idx="4">
                  <c:v>Tetanus toxoid vaccine</c:v>
                </c:pt>
                <c:pt idx="5">
                  <c:v>All basic ANC equipment and medicine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</c:v>
                </c:pt>
                <c:pt idx="1">
                  <c:v>85</c:v>
                </c:pt>
                <c:pt idx="2">
                  <c:v>41</c:v>
                </c:pt>
                <c:pt idx="3">
                  <c:v>74</c:v>
                </c:pt>
                <c:pt idx="4">
                  <c:v>81</c:v>
                </c:pt>
                <c:pt idx="5">
                  <c:v>25</c:v>
                </c:pt>
              </c:numCache>
            </c:numRef>
          </c:val>
        </c:ser>
        <c:dLbls>
          <c:showVal val="1"/>
        </c:dLbls>
        <c:overlap val="-25"/>
        <c:axId val="89241856"/>
        <c:axId val="108503424"/>
      </c:barChart>
      <c:catAx>
        <c:axId val="8924185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8503424"/>
        <c:crosses val="autoZero"/>
        <c:auto val="1"/>
        <c:lblAlgn val="ctr"/>
        <c:lblOffset val="100"/>
      </c:catAx>
      <c:valAx>
        <c:axId val="10850342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8924185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 to conduct an anaemia test using any of the following means: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haemoglobinometer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calorimeter,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Hemocue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centrifuge and capillary tubes for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haematocrit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or any of the blotting paper tests.</a:t>
            </a: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 to conduct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urine protein test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 sticks for urine protein, or acetic acid for checking urine albumin and flame for heating acetic acid.</a:t>
            </a: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conduct a urine glucose test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dip sticks for urine glucose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BenedictÆs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solution for urine glucose testing with stove for boiling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benedicts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solution were assessed.   </a:t>
            </a: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conduct a blood grouping and </a:t>
            </a:r>
            <a:r>
              <a:rPr lang="en-GB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Rh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factor test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Anti-A, Anti-B, Anti-AB, and Anti-D reagents, plus an incubator, coomb’s reagent and glass slides all present.</a:t>
            </a: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conduct a syphilis test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either VDRL or PCR with functioning rotator or shaker, or RPR test.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Up-to-date means the register has entry within past seven</a:t>
            </a:r>
            <a:r>
              <a:rPr lang="en-US" baseline="0" dirty="0" smtClean="0"/>
              <a:t> days and indicates, at minimum, whether this was the first or a follow-up visit for ANC and number of days postpartum for PNC register.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Up-to-date means the register has entry within past seven</a:t>
            </a:r>
            <a:r>
              <a:rPr lang="en-US" baseline="0" dirty="0" smtClean="0"/>
              <a:t> days and indicates, at minimum, whether this was the first or a follow-up visit for ANC and number of days postpartum for PNC register.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Up-to-date means the register has entry within past seven</a:t>
            </a:r>
            <a:r>
              <a:rPr lang="en-US" baseline="0" dirty="0" smtClean="0"/>
              <a:t> days and indicates, at minimum, whether this was the first or a follow-up visit for ANC and number of days postpartum for PNC register.  </a:t>
            </a:r>
            <a:endParaRPr lang="en-US" dirty="0" smtClean="0"/>
          </a:p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facility has routine staff training if at least half of interviewed providers reported that they received</a:t>
            </a:r>
            <a:r>
              <a:rPr lang="en-US" baseline="0" dirty="0" smtClean="0"/>
              <a:t> pre- or in-service training related to their work during the 12 months preceding the survey. This refers to structured sessions and does not include individual instructions received during routine supervision.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facility has routine supervision if at least half of interviewed providers reported that they had been personally supervised at least once during the 6 months preceding the survey.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Interviewed ANC service providers includes only providers of ANC services in facilities offering ANC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PMTCT</a:t>
            </a:r>
            <a:r>
              <a:rPr lang="en-US" baseline="0" dirty="0" smtClean="0"/>
              <a:t> refers to training on any topic related to prevention of mother-to-child transmission for HIV/AIDS including </a:t>
            </a:r>
            <a:r>
              <a:rPr lang="en-US" baseline="0" dirty="0" err="1" smtClean="0"/>
              <a:t>counselling</a:t>
            </a:r>
            <a:r>
              <a:rPr lang="en-US" baseline="0" dirty="0" smtClean="0"/>
              <a:t> for PMTCT, guidelines to follow when dispensing and/or administering ARVs for PMTCT, nutritional </a:t>
            </a:r>
            <a:r>
              <a:rPr lang="en-US" baseline="0" dirty="0" err="1" smtClean="0"/>
              <a:t>counselling</a:t>
            </a:r>
            <a:r>
              <a:rPr lang="en-US" baseline="0" dirty="0" smtClean="0"/>
              <a:t> for the newborn of mothers with HIV, and record keeping or other management of ARVs for PMTCT.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IPT is intermittent preventive treatment.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Nutritional assessment of pregnant women refers to any training covering nutritional assessment such as BMI calculation and Mid-upper Arm circumference measurement.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relevant elements for client history</a:t>
            </a:r>
            <a:r>
              <a:rPr lang="en-US" baseline="0" dirty="0" smtClean="0"/>
              <a:t>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client age, last menstrual period, medicines, any prior pregnancies, and, if there was a prior pregnancy, any questions related to complications during prior pregnancies.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Emergency</a:t>
            </a:r>
            <a:r>
              <a:rPr lang="fr-CI" baseline="0" dirty="0" smtClean="0"/>
              <a:t> transportation </a:t>
            </a:r>
            <a:r>
              <a:rPr lang="fr-CI" baseline="0" dirty="0" err="1" smtClean="0"/>
              <a:t>means</a:t>
            </a:r>
            <a:r>
              <a:rPr lang="fr-CI" baseline="0" dirty="0" smtClean="0"/>
              <a:t> 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facility has an ambulance, or there is a system in place whereby the facility provides some support for emergency transportation to a referral site.</a:t>
            </a:r>
            <a:endParaRPr lang="fr-CI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Nutrition means:</a:t>
            </a:r>
            <a:r>
              <a:rPr lang="en-US" baseline="0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any discussion about the quantity and quality of food to eat during the pregnancy.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Emergency</a:t>
            </a:r>
            <a:r>
              <a:rPr lang="en-US" baseline="0" dirty="0" smtClean="0"/>
              <a:t> transport </a:t>
            </a:r>
            <a:r>
              <a:rPr lang="en-US" dirty="0" smtClean="0"/>
              <a:t>means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facility has an ambulance, or there is a system in place whereby the facility provides some support for emergency transportation to a referral site.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Emergency</a:t>
            </a:r>
            <a:r>
              <a:rPr lang="en-US" baseline="0" dirty="0" smtClean="0"/>
              <a:t> transport </a:t>
            </a:r>
            <a:r>
              <a:rPr lang="en-US" dirty="0" smtClean="0"/>
              <a:t>means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facility has an ambulance, or there is a system in place whereby the facility provides some support for emergency transportation to a referral site.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Emergency</a:t>
            </a:r>
            <a:r>
              <a:rPr lang="en-US" baseline="0" dirty="0" smtClean="0"/>
              <a:t> transport </a:t>
            </a:r>
            <a:r>
              <a:rPr lang="en-US" dirty="0" smtClean="0"/>
              <a:t>means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facility has an ambulance, or there is a system in place whereby the facility provides some support for emergency transportation to a referral site.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</a:t>
            </a:r>
            <a:r>
              <a:rPr lang="en-US" baseline="0" dirty="0" smtClean="0"/>
              <a:t> home delivery services may be either a routine service or services only for emergency cases.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All items for infection control are: (soap &amp; running water) or hand disinfectant, clean latex gloves, disinfecting solution, and sharps box.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Capacity for </a:t>
            </a:r>
            <a:r>
              <a:rPr lang="en-US" sz="1200" i="0" dirty="0" err="1" smtClean="0">
                <a:solidFill>
                  <a:schemeClr val="bg1"/>
                </a:solidFill>
                <a:latin typeface="Calibri" pitchFamily="34" charset="0"/>
              </a:rPr>
              <a:t>sterilisation</a:t>
            </a: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/HLD</a:t>
            </a:r>
            <a:r>
              <a:rPr lang="en-US" sz="1200" i="0" baseline="0" dirty="0" smtClean="0">
                <a:solidFill>
                  <a:schemeClr val="bg1"/>
                </a:solidFill>
                <a:latin typeface="Calibri" pitchFamily="34" charset="0"/>
              </a:rPr>
              <a:t> processing means in location where delivery services equipment is processed, equipment and knowledge of minimum processing time for </a:t>
            </a:r>
            <a:r>
              <a:rPr lang="en-US" sz="1200" i="0" baseline="0" dirty="0" err="1" smtClean="0">
                <a:solidFill>
                  <a:schemeClr val="bg1"/>
                </a:solidFill>
                <a:latin typeface="Calibri" pitchFamily="34" charset="0"/>
              </a:rPr>
              <a:t>sterilising</a:t>
            </a:r>
            <a:r>
              <a:rPr lang="en-US" sz="1200" i="0" baseline="0" dirty="0" smtClean="0">
                <a:solidFill>
                  <a:schemeClr val="bg1"/>
                </a:solidFill>
                <a:latin typeface="Calibri" pitchFamily="34" charset="0"/>
              </a:rPr>
              <a:t> or HLD processing, and an automatic timing device where available.</a:t>
            </a:r>
            <a:endParaRPr lang="en-US" sz="1200" i="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All items for infection control are: (soap &amp; running water) or hand disinfectant, clean latex gloves, disinfecting solution, and sharps box.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Capacity for </a:t>
            </a:r>
            <a:r>
              <a:rPr lang="en-US" sz="1200" i="0" dirty="0" err="1" smtClean="0">
                <a:solidFill>
                  <a:schemeClr val="bg1"/>
                </a:solidFill>
                <a:latin typeface="Calibri" pitchFamily="34" charset="0"/>
              </a:rPr>
              <a:t>sterilisation</a:t>
            </a:r>
            <a:r>
              <a:rPr lang="en-US" sz="1200" i="0" dirty="0" smtClean="0">
                <a:solidFill>
                  <a:schemeClr val="bg1"/>
                </a:solidFill>
                <a:latin typeface="Calibri" pitchFamily="34" charset="0"/>
              </a:rPr>
              <a:t>/HLD</a:t>
            </a:r>
            <a:r>
              <a:rPr lang="en-US" sz="1200" i="0" baseline="0" dirty="0" smtClean="0">
                <a:solidFill>
                  <a:schemeClr val="bg1"/>
                </a:solidFill>
                <a:latin typeface="Calibri" pitchFamily="34" charset="0"/>
              </a:rPr>
              <a:t> processing means in location where delivery services equipment is processed, equipment and knowledge of minimum processing time for </a:t>
            </a:r>
            <a:r>
              <a:rPr lang="en-US" sz="1200" i="0" baseline="0" dirty="0" err="1" smtClean="0">
                <a:solidFill>
                  <a:schemeClr val="bg1"/>
                </a:solidFill>
                <a:latin typeface="Calibri" pitchFamily="34" charset="0"/>
              </a:rPr>
              <a:t>sterilising</a:t>
            </a:r>
            <a:r>
              <a:rPr lang="en-US" sz="1200" i="0" baseline="0" dirty="0" smtClean="0">
                <a:solidFill>
                  <a:schemeClr val="bg1"/>
                </a:solidFill>
                <a:latin typeface="Calibri" pitchFamily="34" charset="0"/>
              </a:rPr>
              <a:t> or HLD processing, and an automatic timing device where available.</a:t>
            </a:r>
            <a:endParaRPr lang="en-US" sz="1200" i="0" dirty="0" smtClean="0">
              <a:solidFill>
                <a:schemeClr val="bg1"/>
              </a:solidFill>
              <a:latin typeface="Calibri" pitchFamily="34" charset="0"/>
            </a:endParaRPr>
          </a:p>
          <a:p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CI" dirty="0" err="1" smtClean="0"/>
              <a:t>Delivery</a:t>
            </a:r>
            <a:r>
              <a:rPr lang="fr-CI" dirty="0" smtClean="0"/>
              <a:t> </a:t>
            </a:r>
            <a:r>
              <a:rPr lang="fr-CI" dirty="0" err="1" smtClean="0"/>
              <a:t>bed</a:t>
            </a:r>
            <a:r>
              <a:rPr lang="fr-CI" dirty="0" smtClean="0"/>
              <a:t> </a:t>
            </a:r>
            <a:r>
              <a:rPr lang="fr-CI" dirty="0" err="1" smtClean="0"/>
              <a:t>means</a:t>
            </a:r>
            <a:r>
              <a:rPr lang="fr-CI" dirty="0" smtClean="0"/>
              <a:t>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any type of bed or couch where a client can lie down and deliver a baby.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Examination light means: examination light, flashlight, or other spotlight source.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dirty="0" smtClean="0"/>
              <a:t>Emergency</a:t>
            </a:r>
            <a:r>
              <a:rPr lang="fr-CI" baseline="0" dirty="0" smtClean="0"/>
              <a:t> transportation </a:t>
            </a:r>
            <a:r>
              <a:rPr lang="fr-CI" baseline="0" dirty="0" err="1" smtClean="0"/>
              <a:t>means</a:t>
            </a:r>
            <a:r>
              <a:rPr lang="fr-CI" baseline="0" dirty="0" smtClean="0"/>
              <a:t> 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facility has an ambulance, or there is a system in place whereby the facility provides some support for emergency transportation to a referral site.</a:t>
            </a:r>
            <a:endParaRPr lang="fr-CI" smtClean="0"/>
          </a:p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Qualified delivery</a:t>
            </a:r>
            <a:r>
              <a:rPr lang="en-US" baseline="0" dirty="0" smtClean="0"/>
              <a:t> provider on call 24 hours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duty schedule must be observed.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Antibiotic</a:t>
            </a:r>
            <a:r>
              <a:rPr lang="en-US" baseline="0" dirty="0" smtClean="0"/>
              <a:t> eye ointment in pharmacy or delivery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Accepted Intravenous solutions were 0.9% normal saline, Dextrose 5% and normal saline (5%D/NS), Ringers lactate and plasma expanders.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Oral antibiotic means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Oral amoxicillin,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augmentin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clavulanate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ampicillin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or co-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trimoxazole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All basic treatment interventions means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Needles and syringes, intravenous solution with infusion set,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oxytocic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suture material and needle holder all located in delivery room area, oral antibiotic (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cotrimoxazole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amoxicillin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ampicillin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located in pharmacy or delivery room area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Oral antibiotic is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cotrimoxazole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amoxicillin.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anticonvulsant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valium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magnesium sulphate. 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Antibiotic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penicillin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ampicillin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gentamicin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All essential supplies for delivery is:</a:t>
            </a:r>
            <a:r>
              <a:rPr lang="en-US" baseline="0" dirty="0" smtClean="0"/>
              <a:t> 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 (Scissors or blade, cord clamp, suction apparatus, antibiotic eye ointment, skin disinfectant)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Medicines and supplies for common complications is: 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(Needle and syringes, IV solution with infusion set, </a:t>
            </a:r>
            <a:r>
              <a:rPr lang="en-US" sz="1200" dirty="0" err="1" smtClean="0">
                <a:solidFill>
                  <a:schemeClr val="bg1"/>
                </a:solidFill>
                <a:latin typeface="Calibri" pitchFamily="34" charset="0"/>
              </a:rPr>
              <a:t>injectable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Calibri" pitchFamily="34" charset="0"/>
              </a:rPr>
              <a:t>oxytocic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, and suture material and needle all located in delivery room; oral antibiotic in pharmacy or delivery area)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Medicines and supplies for serious complications is: </a:t>
            </a:r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US" sz="1200" dirty="0" err="1" smtClean="0">
                <a:solidFill>
                  <a:schemeClr val="bg1"/>
                </a:solidFill>
                <a:latin typeface="Calibri" pitchFamily="34" charset="0"/>
              </a:rPr>
              <a:t>Injectable</a:t>
            </a:r>
            <a:r>
              <a:rPr lang="en-US" sz="1200" smtClean="0">
                <a:solidFill>
                  <a:schemeClr val="bg1"/>
                </a:solidFill>
                <a:latin typeface="Calibri" pitchFamily="34" charset="0"/>
              </a:rPr>
              <a:t> anticonvulsant in delivery room and antibiotic in delivery room or pharmacy)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D&amp;C</a:t>
            </a:r>
            <a:r>
              <a:rPr lang="en-US" baseline="0" dirty="0" smtClean="0"/>
              <a:t> kit is dilation and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curettage kit</a:t>
            </a:r>
            <a:endParaRPr lang="en-US" sz="1200" kern="12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External heat source is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often an incubator, although heat light would be sufficient </a:t>
            </a:r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Register has an entry in the past 30 days that at minimum indicates delivery outcome.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Register has an entry in the past 30 days that at minimum indicates delivery outcome.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Register has an entry in the past 30 days that at minimum indicates delivery outcome.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Basic </a:t>
            </a:r>
            <a:r>
              <a:rPr lang="en-US" dirty="0" err="1" smtClean="0"/>
              <a:t>EmOC</a:t>
            </a:r>
            <a:r>
              <a:rPr lang="en-US" baseline="0" dirty="0" smtClean="0"/>
              <a:t> is: </a:t>
            </a:r>
            <a:r>
              <a:rPr lang="en-US" baseline="0" dirty="0" err="1" smtClean="0"/>
              <a:t>parenteral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antiobiotics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parenteral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oxytocics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parenteral</a:t>
            </a:r>
            <a:r>
              <a:rPr lang="en-US" baseline="0" dirty="0" smtClean="0"/>
              <a:t> anticonvulsants/sedatives, manual removal of placenta, removal of retained products, assisted vaginal delivery.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Comprehensive </a:t>
            </a:r>
            <a:r>
              <a:rPr lang="en-US" baseline="0" dirty="0" err="1" smtClean="0"/>
              <a:t>EmOC</a:t>
            </a:r>
            <a:r>
              <a:rPr lang="en-US" baseline="0" dirty="0" smtClean="0"/>
              <a:t> is all above plus blood transfusion and C-section.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PMTCT</a:t>
            </a:r>
            <a:r>
              <a:rPr lang="en-US" baseline="0" dirty="0" smtClean="0"/>
              <a:t> refers to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Any training on prevention of mother-to-child transmission of HIV 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AE30AA-772F-41BB-A884-BB71C797A6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D1D216-07C5-441F-B7C9-D30775E3C6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BA35CE-D228-44F8-B263-B0F4F715573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7F3EF2-5599-449A-AD7F-BED217052E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TT is tetanus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toxoid</a:t>
            </a:r>
            <a:r>
              <a:rPr lang="en-US" baseline="0" smtClean="0"/>
              <a:t> vaccine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ANC guidelines</a:t>
            </a:r>
            <a:r>
              <a:rPr lang="en-US" baseline="0" dirty="0" smtClean="0"/>
              <a:t> is 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ny antenatal care guidelines or protocols, or any other maternal or neonatal health guidelines or protocols.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Iron and folic acid may be separate tablets, or one combined tablet.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Antibiotic</a:t>
            </a:r>
            <a:r>
              <a:rPr lang="en-US" baseline="0" dirty="0" smtClean="0"/>
              <a:t> is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amoxicillin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augmentin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(amoxicillin +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clavulanate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cotrimoxazole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First</a:t>
            </a:r>
            <a:r>
              <a:rPr lang="en-US" baseline="0" dirty="0" smtClean="0"/>
              <a:t>-line </a:t>
            </a:r>
            <a:r>
              <a:rPr lang="en-US" baseline="0" dirty="0" err="1" smtClean="0"/>
              <a:t>antimalarial</a:t>
            </a:r>
            <a:r>
              <a:rPr lang="en-US" baseline="0" dirty="0" smtClean="0"/>
              <a:t> is </a:t>
            </a:r>
            <a:r>
              <a:rPr lang="en-US" baseline="0" dirty="0" err="1" smtClean="0"/>
              <a:t>Coartem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All medicines for pregnancy complications is: a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 least one broad-spectrum antibiotic (amoxicillin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augmentin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cotrimoxazole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 either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albendazole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mebendazole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Methyldopa (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aldomet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); 1st line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antimalarial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and at least one medicine for treating each of the following STIs: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trichomoniasis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gonorrhoea,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chlamydia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syphilis and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candidiasis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baseline="0" dirty="0" smtClean="0"/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697A9-3EE1-4B7B-B6A4-14012F5A118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B4404-8552-4658-B6D5-E4A49EC8E1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4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9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0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Kenya Service Provision Assessment (KSPA) 2010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95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Maternal Health</a:t>
            </a:r>
            <a:endParaRPr lang="en-US" sz="3600" dirty="0"/>
          </a:p>
        </p:txBody>
      </p:sp>
      <p:pic>
        <p:nvPicPr>
          <p:cNvPr id="6" name="Picture 5" descr="KSPA_2010_Cover_Inser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2137"/>
            <a:ext cx="9144000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Items to Support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Quality ANC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Counselling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ANC (N=509)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Availability of Essential Supplies for Basic ANC by Facility Type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6.2)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iron and folic acids tablets, TT vaccine, blood pressure apparatus, and </a:t>
            </a:r>
            <a:r>
              <a:rPr lang="en-US" i="1" dirty="0" err="1" smtClean="0">
                <a:solidFill>
                  <a:schemeClr val="bg1"/>
                </a:solidFill>
              </a:rPr>
              <a:t>foetoscope</a:t>
            </a:r>
            <a:r>
              <a:rPr lang="en-US" i="1" dirty="0" smtClean="0">
                <a:solidFill>
                  <a:schemeClr val="bg1"/>
                </a:solidFill>
              </a:rPr>
              <a:t> (N=509) 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332038"/>
          <a:ext cx="91440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Availability of Essential Supplies for Basic ANC by Managing Authority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6.2)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00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iron and folic acids tablets, TT vaccine, blood pressure apparatus, and </a:t>
            </a:r>
            <a:r>
              <a:rPr lang="en-US" i="1" dirty="0" err="1" smtClean="0">
                <a:solidFill>
                  <a:schemeClr val="bg1"/>
                </a:solidFill>
              </a:rPr>
              <a:t>foetoscope</a:t>
            </a:r>
            <a:r>
              <a:rPr lang="en-US" i="1" dirty="0" smtClean="0">
                <a:solidFill>
                  <a:schemeClr val="bg1"/>
                </a:solidFill>
              </a:rPr>
              <a:t> (N=509) 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332038"/>
          <a:ext cx="91440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Essential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Supplie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 for Basic ANC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ANC (N=509)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057401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Infection Control in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ANC Services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ANC (N=509)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STI Treatment by ANC Providers by 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Facility Type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95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6.3)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332038"/>
          <a:ext cx="91440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752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offering ANC where ANC providers routinely treat STIs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N=509)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Medicines for Managing Common Complications During Pregnancy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605" y="98565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A- 6.4.1)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917" y="131816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 (N=509)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274" y="4131860"/>
            <a:ext cx="1694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At least one medicine for: 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674126" y="3827060"/>
            <a:ext cx="381000" cy="19050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Availability of ANC Tests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" y="1651000"/>
          <a:ext cx="90424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(Tables A-6.5 – A-6.9)</a:t>
            </a:r>
          </a:p>
        </p:txBody>
      </p:sp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ANC facilities where tests are reported to be routine components of ANC and facility has capacity to conduct test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N=509)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up-to-date client register for ANC and PNC (N=509)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Client Registers for Maternal Health Services by Facility Type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up-to-date client register for ANC and PNC (N=509)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Client Registers for Maternal Health Services by Managing Authority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648200" cy="45259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1"/>
                </a:solidFill>
                <a:cs typeface="Arial" charset="0"/>
              </a:rPr>
              <a:t>Background and overview of maternal health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Antenatal and postpartum care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Delivery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documentation for ANC coverage and user fees for ANC (N=509)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Monitoring and Fees for ANC Services by Facility Type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ANC, percentage with documentation for ANC coverage and user fees for ANC (N=509)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Monitoring and Fees for ANC Services by Managing Authority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facilities offering ANC services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Trends in ANC Services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838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Management Practices for ANC Services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with interviewed ANC providers (N=483)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ANC Providers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A- 6.14.1)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ANC service providers (N=1,486)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ANC Providers II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A- 6.14.2)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ANC service providers (N=1,486)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Follow-up visit	:				</a:t>
            </a:r>
            <a:r>
              <a:rPr lang="en-US" b="1" dirty="0" smtClean="0">
                <a:solidFill>
                  <a:schemeClr val="bg1"/>
                </a:solidFill>
              </a:rPr>
              <a:t>61%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First visit for this pregnancy:		</a:t>
            </a:r>
            <a:r>
              <a:rPr lang="en-US" b="1" dirty="0" smtClean="0">
                <a:solidFill>
                  <a:schemeClr val="bg1"/>
                </a:solidFill>
              </a:rPr>
              <a:t>39%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First pregnancy:				</a:t>
            </a:r>
            <a:r>
              <a:rPr lang="en-US" b="1" dirty="0" smtClean="0">
                <a:solidFill>
                  <a:schemeClr val="bg1"/>
                </a:solidFill>
              </a:rPr>
              <a:t>32%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Half</a:t>
            </a:r>
            <a:r>
              <a:rPr lang="en-US" dirty="0" smtClean="0">
                <a:solidFill>
                  <a:schemeClr val="bg1"/>
                </a:solidFill>
              </a:rPr>
              <a:t> of all observed ANC clients were </a:t>
            </a:r>
            <a:r>
              <a:rPr lang="en-US" b="1" dirty="0" smtClean="0">
                <a:solidFill>
                  <a:schemeClr val="bg1"/>
                </a:solidFill>
              </a:rPr>
              <a:t>5+ months </a:t>
            </a:r>
            <a:r>
              <a:rPr lang="en-US" dirty="0" smtClean="0">
                <a:solidFill>
                  <a:schemeClr val="bg1"/>
                </a:solidFill>
              </a:rPr>
              <a:t>pregnant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The ANC Client: Reason for Visit 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(Table A- 6.16) </a:t>
            </a: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observed ANC clients (N=1,409)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Content of Client History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(First-Visit ANC Clients)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905000"/>
          <a:ext cx="8991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A-6.17)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5456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observed first-visit ANC clients (N=556)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Assessment of Observed First-Visit ANC Clients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2585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A-6.17)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4211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observed first-visit ANC clients (N=556)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0" y="1295400"/>
          <a:ext cx="9144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 fontScale="90000"/>
          </a:bodyPr>
          <a:lstStyle/>
          <a:p>
            <a:r>
              <a:rPr lang="en-US" sz="3600" b="1" dirty="0" err="1" smtClean="0">
                <a:solidFill>
                  <a:schemeClr val="bg1"/>
                </a:solidFill>
              </a:rPr>
              <a:t>Counselling</a:t>
            </a:r>
            <a:r>
              <a:rPr lang="en-US" sz="3600" b="1" dirty="0" smtClean="0">
                <a:solidFill>
                  <a:schemeClr val="bg1"/>
                </a:solidFill>
              </a:rPr>
              <a:t> Topics Discussed During First and Follow-up ANC Visits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A-6.20.1)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observed ANC clients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95400"/>
            <a:ext cx="8534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 women with a live birth in the five years before the survey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Background Maternal Health (KDHS 2008-09)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Warning Signs Discussed During ANC Visits, According to Clients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905000"/>
          <a:ext cx="8991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A-6.21)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5456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ANC clients (N=1,409)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Client Feedback on Services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A-6.26)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0" y="1066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Percentage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interviewed ANC clients who said they considered specific service issues as a major problem on the day of the visit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N=1,409)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idx="1"/>
          </p:nvPr>
        </p:nvGraphicFramePr>
        <p:xfrm>
          <a:off x="50800" y="1651000"/>
          <a:ext cx="9042400" cy="492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648200" cy="45259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Background and overview of maternal health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Antenatal and postpartum care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1"/>
                </a:solidFill>
                <a:cs typeface="Arial" charset="0"/>
              </a:rPr>
              <a:t>Delivery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Availability of Delivery Services Among All Facilities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42900" y="1524000"/>
          <a:ext cx="84582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752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1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Delivery Services by Facility Type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05001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752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Availability of Delivery Services by Managing Authority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Availability of Normal Delivery Services 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by Province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62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</a:t>
            </a: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(N=690)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629400" y="2209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30%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705600" y="35052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33550" y="55245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94585" y="1170451"/>
            <a:ext cx="4769761" cy="5458949"/>
            <a:chOff x="857" y="601"/>
            <a:chExt cx="262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554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86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57" y="1695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30%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27%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13%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32%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27%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Availability of C-Section by Province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62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</a:t>
            </a: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(N=690)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629400" y="2209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5%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705600" y="35052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33550" y="55245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94585" y="1170451"/>
            <a:ext cx="4769761" cy="5458949"/>
            <a:chOff x="857" y="601"/>
            <a:chExt cx="262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554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86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57" y="1695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4%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3%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4%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4%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13%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4%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Support for Home Deliveries by Facility Type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838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057401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Infection Control in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Delivery Services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A-6.30)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 with items for infection control (N=207)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Overview of Maternal Health Services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Percentage of all facilities (N=690)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(Tables 6.1 &amp; 6.5)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Infection Control and </a:t>
            </a:r>
            <a:r>
              <a:rPr lang="en-US" sz="3600" b="1" dirty="0" err="1" smtClean="0">
                <a:solidFill>
                  <a:schemeClr val="bg1"/>
                </a:solidFill>
              </a:rPr>
              <a:t>Sterilisation</a:t>
            </a:r>
            <a:r>
              <a:rPr lang="en-US" sz="3600" b="1" dirty="0" smtClean="0">
                <a:solidFill>
                  <a:schemeClr val="bg1"/>
                </a:solidFill>
              </a:rPr>
              <a:t> Capacity in Delivery Services by Facility Type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6.6)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offering delivery services (N=207)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Infection Control and </a:t>
            </a:r>
            <a:r>
              <a:rPr lang="en-US" sz="3600" b="1" dirty="0" err="1" smtClean="0">
                <a:solidFill>
                  <a:schemeClr val="bg1"/>
                </a:solidFill>
              </a:rPr>
              <a:t>Sterilisation</a:t>
            </a:r>
            <a:r>
              <a:rPr lang="en-US" sz="3600" b="1" dirty="0" smtClean="0">
                <a:solidFill>
                  <a:schemeClr val="bg1"/>
                </a:solidFill>
              </a:rPr>
              <a:t> Capacity in Delivery Services by Managing Authority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6.6)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offering delivery services (N=207)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Delivery Room Infrastructure and Furnishings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2585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A- 6.30)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00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 (N=207)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Items to Support Quality Delivery Services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A-6.30)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 (N=207)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Basic Supplies for Delivery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 (N=207)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Medicines and Supplies for Managing Common Complications of Delivery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A-6.35)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447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offering delivery services (N=207)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676401"/>
          <a:ext cx="9144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Medicines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and Supplies for Delivery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by Facility Type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6.7)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 (N=207)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0" y="5715000"/>
            <a:ext cx="304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(Scissors 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or blade, cord clamp, suction apparatus, antibiotic eye ointment, skin disinfectant)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3048000" y="5688449"/>
            <a:ext cx="2971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(Needle and syringes, IV solution with infusion set, </a:t>
            </a:r>
            <a:r>
              <a:rPr lang="en-US" sz="1400" dirty="0" err="1">
                <a:solidFill>
                  <a:schemeClr val="bg1"/>
                </a:solidFill>
                <a:latin typeface="Calibri" pitchFamily="34" charset="0"/>
              </a:rPr>
              <a:t>injectable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Calibri" pitchFamily="34" charset="0"/>
              </a:rPr>
              <a:t>oxytocic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, 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and suture material and 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needle holder 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all located in delivery room; oral antibiotic in pharmacy or delivery area)</a:t>
            </a: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6019800" y="5715000"/>
            <a:ext cx="3124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US" sz="1400" dirty="0" err="1" smtClean="0">
                <a:solidFill>
                  <a:schemeClr val="bg1"/>
                </a:solidFill>
                <a:latin typeface="Calibri" pitchFamily="34" charset="0"/>
              </a:rPr>
              <a:t>Injectable</a:t>
            </a:r>
            <a:r>
              <a:rPr lang="en-US" sz="1400" dirty="0" smtClean="0">
                <a:solidFill>
                  <a:schemeClr val="bg1"/>
                </a:solidFill>
                <a:latin typeface="Calibri" pitchFamily="34" charset="0"/>
              </a:rPr>
              <a:t> anticonvulsant </a:t>
            </a:r>
            <a:r>
              <a:rPr lang="en-US" sz="1400" dirty="0">
                <a:solidFill>
                  <a:schemeClr val="bg1"/>
                </a:solidFill>
                <a:latin typeface="Calibri" pitchFamily="34" charset="0"/>
              </a:rPr>
              <a:t>in delivery room and antibiotic in delivery room or pharmacy)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Trends in Medication and Supplies for Delivery  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Emergency Equipment and Services</a:t>
            </a:r>
          </a:p>
        </p:txBody>
      </p: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A-6.36)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0" y="1600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offering delivery services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where specific services, </a:t>
            </a:r>
            <a:r>
              <a:rPr lang="en-US" i="1" dirty="0" err="1" smtClean="0">
                <a:solidFill>
                  <a:schemeClr val="bg1"/>
                </a:solidFill>
                <a:latin typeface="Calibri" pitchFamily="34" charset="0"/>
              </a:rPr>
              <a:t>equipment,and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 supplies are available (N=207)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14" name="Content Placeholder 8"/>
          <p:cNvGraphicFramePr>
            <a:graphicFrameLocks noGrp="1"/>
          </p:cNvGraphicFramePr>
          <p:nvPr>
            <p:ph idx="1"/>
          </p:nvPr>
        </p:nvGraphicFramePr>
        <p:xfrm>
          <a:off x="50800" y="2108200"/>
          <a:ext cx="9042400" cy="408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22" name="TextBox 6"/>
          <p:cNvSpPr txBox="1">
            <a:spLocks noChangeArrowheads="1"/>
          </p:cNvSpPr>
          <p:nvPr/>
        </p:nvSpPr>
        <p:spPr bwMode="auto">
          <a:xfrm>
            <a:off x="438150" y="6211887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Assist </a:t>
            </a:r>
            <a:r>
              <a:rPr lang="en-US" b="1" dirty="0" err="1" smtClean="0">
                <a:solidFill>
                  <a:schemeClr val="bg1"/>
                </a:solidFill>
                <a:latin typeface="Calibri" pitchFamily="34" charset="0"/>
              </a:rPr>
              <a:t>labour</a:t>
            </a:r>
            <a:endParaRPr 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823" name="TextBox 7"/>
          <p:cNvSpPr txBox="1">
            <a:spLocks noChangeArrowheads="1"/>
          </p:cNvSpPr>
          <p:nvPr/>
        </p:nvSpPr>
        <p:spPr bwMode="auto">
          <a:xfrm>
            <a:off x="2362200" y="6211887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libri" pitchFamily="34" charset="0"/>
              </a:rPr>
              <a:t>Remove retained products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57200" y="6226175"/>
            <a:ext cx="1143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339120" y="6224587"/>
            <a:ext cx="24833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Emergency Equipment and Services: Emergency Support for Newborn</a:t>
            </a:r>
          </a:p>
        </p:txBody>
      </p: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A-6.36)</a:t>
            </a:r>
          </a:p>
        </p:txBody>
      </p:sp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0" y="1752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facilities offering delivery services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14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2438400"/>
          <a:ext cx="9042400" cy="408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age of all facilities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Trends in Maternal Health Services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(Tables 6.1 &amp; 6.5)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6.9)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delivery services (N=207)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Client Registers and Fees Among Delivery Facilities by Facility Type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6.9)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delivery services (N=207)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Monitoring of Delivery Services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 by Facility Type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 noGrp="1"/>
          </p:cNvGraphicFramePr>
          <p:nvPr>
            <p:ph idx="1"/>
          </p:nvPr>
        </p:nvGraphicFramePr>
        <p:xfrm>
          <a:off x="50800" y="2032000"/>
          <a:ext cx="90424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Management Practices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36868" name="TextBox 9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</a:t>
            </a:r>
            <a:r>
              <a:rPr lang="en-US" sz="2000" i="1" dirty="0" smtClean="0">
                <a:solidFill>
                  <a:schemeClr val="bg1"/>
                </a:solidFill>
                <a:latin typeface="Calibri" pitchFamily="34" charset="0"/>
              </a:rPr>
              <a:t>6.9)</a:t>
            </a:r>
            <a:endParaRPr lang="en-US" sz="2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6869" name="TextBox 10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 facilities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offering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delivery services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Trends in Delivery  Services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delivery services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Emergency Obstetric Practices: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Hospitals, Health </a:t>
            </a:r>
            <a:r>
              <a:rPr lang="en-US" b="1" dirty="0" err="1" smtClean="0">
                <a:solidFill>
                  <a:schemeClr val="bg1"/>
                </a:solidFill>
              </a:rPr>
              <a:t>Centres</a:t>
            </a:r>
            <a:r>
              <a:rPr lang="en-US" b="1" dirty="0" smtClean="0">
                <a:solidFill>
                  <a:schemeClr val="bg1"/>
                </a:solidFill>
              </a:rPr>
              <a:t>, and Maternities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03300" y="2108200"/>
          <a:ext cx="71374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</a:t>
            </a:r>
            <a:r>
              <a:rPr lang="en-US" sz="2000" i="1" dirty="0" smtClean="0">
                <a:solidFill>
                  <a:schemeClr val="bg1"/>
                </a:solidFill>
                <a:latin typeface="Calibri" pitchFamily="34" charset="0"/>
              </a:rPr>
              <a:t>6.10)</a:t>
            </a:r>
            <a:endParaRPr lang="en-US" sz="2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7893" name="TextBox 6"/>
          <p:cNvSpPr txBox="1">
            <a:spLocks noChangeArrowheads="1"/>
          </p:cNvSpPr>
          <p:nvPr/>
        </p:nvSpPr>
        <p:spPr bwMode="auto">
          <a:xfrm>
            <a:off x="0" y="1447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hospitals,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health </a:t>
            </a:r>
            <a:r>
              <a:rPr lang="en-US" i="1" dirty="0" err="1">
                <a:solidFill>
                  <a:schemeClr val="bg1"/>
                </a:solidFill>
                <a:latin typeface="Calibri" pitchFamily="34" charset="0"/>
              </a:rPr>
              <a:t>centres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and maternities that report performing the signal functions for emergency obstetric care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during the three months prior to the survey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N=129)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6.10)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/>
                </a:solidFill>
              </a:rPr>
              <a:t>Emergency Obstetric Services among Hospitals, Health </a:t>
            </a:r>
            <a:r>
              <a:rPr lang="en-US" b="1" dirty="0" err="1" smtClean="0">
                <a:solidFill>
                  <a:schemeClr val="bg1"/>
                </a:solidFill>
              </a:rPr>
              <a:t>Centres</a:t>
            </a:r>
            <a:r>
              <a:rPr lang="en-US" b="1" dirty="0" smtClean="0">
                <a:solidFill>
                  <a:schemeClr val="bg1"/>
                </a:solidFill>
              </a:rPr>
              <a:t>, and Maternities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0" y="1676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Percentage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hospitals,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health </a:t>
            </a:r>
            <a:r>
              <a:rPr lang="en-US" i="1" dirty="0" err="1">
                <a:solidFill>
                  <a:schemeClr val="bg1"/>
                </a:solidFill>
                <a:latin typeface="Calibri" pitchFamily="34" charset="0"/>
              </a:rPr>
              <a:t>centres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and maternities that report performing the signal functions for emergency obstetric care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during the three months prior to the survey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N=129)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Delivery Service Providers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683821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A- 6.43.1)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474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delivery service providers (N=881)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Delivery Service Providers: Essential Obstetric Care/Life-saving Skills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740" y="1064821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A- 6.43.2)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delivery service providers (N=881)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Delivery Service Providers: Topics Related to HIV/AIDS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740" y="1064821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A- 6.43.3)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delivery service providers (N=881)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648200" cy="45259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Background and overview of maternal health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Antenatal and postpartum care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Delivery Services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1"/>
                </a:solidFill>
                <a:cs typeface="Arial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4648200" cy="45259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Background and overview of maternal health services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1"/>
                </a:solidFill>
                <a:cs typeface="Arial" charset="0"/>
              </a:rPr>
              <a:t>Antenatal and postpartum care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Delivery Services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cs typeface="Arial" charset="0"/>
              </a:rPr>
              <a:t>Newborn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Routine Practices for Newborns</a:t>
            </a:r>
          </a:p>
        </p:txBody>
      </p:sp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solidFill>
                  <a:schemeClr val="bg1"/>
                </a:solidFill>
                <a:latin typeface="Calibri" pitchFamily="34" charset="0"/>
              </a:rPr>
              <a:t>(Table A-6.38)</a:t>
            </a:r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Among facilities offering delivery services, percentage that report the indicated practice is a routine component of newborn care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idx="1"/>
          </p:nvPr>
        </p:nvGraphicFramePr>
        <p:xfrm>
          <a:off x="50800" y="2108200"/>
          <a:ext cx="9042400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Routine Practices for Newborns</a:t>
            </a:r>
          </a:p>
        </p:txBody>
      </p:sp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alibri" pitchFamily="34" charset="0"/>
              </a:rPr>
              <a:t>(Table A-6.38)</a:t>
            </a:r>
          </a:p>
        </p:txBody>
      </p:sp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0" y="11430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Among facilities offering delivery services, percentage that report the indicated practice is a routine component of newborn care (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N=207)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0966" name="TextBox 6"/>
          <p:cNvSpPr txBox="1">
            <a:spLocks noChangeArrowheads="1"/>
          </p:cNvSpPr>
          <p:nvPr/>
        </p:nvSpPr>
        <p:spPr bwMode="auto">
          <a:xfrm>
            <a:off x="0" y="6581001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Calibri" pitchFamily="34" charset="0"/>
              </a:rPr>
              <a:t>*Newborn stays with mother in the same room, either at all times, or part of the time when woman is in the health facility until she is discharged.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of Delivery Service Providers: Newborn Care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209800"/>
          <a:ext cx="91440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740" y="1064821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A- 6.43.1)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delivery service providers (N=881)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ANC &amp; PNC Key Findings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74%</a:t>
            </a:r>
            <a:r>
              <a:rPr lang="en-US" sz="2800" dirty="0" smtClean="0">
                <a:solidFill>
                  <a:schemeClr val="bg1"/>
                </a:solidFill>
              </a:rPr>
              <a:t> of facilities provide </a:t>
            </a:r>
            <a:r>
              <a:rPr lang="en-US" sz="2800" b="1" dirty="0" smtClean="0">
                <a:solidFill>
                  <a:schemeClr val="bg1"/>
                </a:solidFill>
              </a:rPr>
              <a:t>ANC</a:t>
            </a:r>
            <a:r>
              <a:rPr lang="en-US" sz="2800" dirty="0" smtClean="0">
                <a:solidFill>
                  <a:schemeClr val="bg1"/>
                </a:solidFill>
              </a:rPr>
              <a:t>, </a:t>
            </a:r>
            <a:r>
              <a:rPr lang="en-US" sz="2800" b="1" dirty="0" smtClean="0">
                <a:solidFill>
                  <a:schemeClr val="bg1"/>
                </a:solidFill>
              </a:rPr>
              <a:t>59%</a:t>
            </a:r>
            <a:r>
              <a:rPr lang="en-US" sz="2800" dirty="0" smtClean="0">
                <a:solidFill>
                  <a:schemeClr val="bg1"/>
                </a:solidFill>
              </a:rPr>
              <a:t> provide </a:t>
            </a:r>
            <a:r>
              <a:rPr lang="en-US" sz="2800" b="1" dirty="0" smtClean="0">
                <a:solidFill>
                  <a:schemeClr val="bg1"/>
                </a:solidFill>
              </a:rPr>
              <a:t>PNC</a:t>
            </a:r>
            <a:r>
              <a:rPr lang="en-US" sz="2800" dirty="0" smtClean="0">
                <a:solidFill>
                  <a:schemeClr val="bg1"/>
                </a:solidFill>
              </a:rPr>
              <a:t>, and </a:t>
            </a:r>
            <a:r>
              <a:rPr lang="en-US" sz="2800" b="1" dirty="0" smtClean="0">
                <a:solidFill>
                  <a:schemeClr val="bg1"/>
                </a:solidFill>
              </a:rPr>
              <a:t>69%</a:t>
            </a:r>
            <a:r>
              <a:rPr lang="en-US" sz="2800" dirty="0" smtClean="0">
                <a:solidFill>
                  <a:schemeClr val="bg1"/>
                </a:solidFill>
              </a:rPr>
              <a:t> provide </a:t>
            </a:r>
            <a:r>
              <a:rPr lang="en-US" sz="2800" b="1" dirty="0" smtClean="0">
                <a:solidFill>
                  <a:schemeClr val="bg1"/>
                </a:solidFill>
              </a:rPr>
              <a:t>TT vaccine.</a:t>
            </a:r>
          </a:p>
          <a:p>
            <a:pPr eaLnBrk="1" hangingPunct="1"/>
            <a:r>
              <a:rPr lang="en-US" sz="2800" dirty="0" smtClean="0">
                <a:solidFill>
                  <a:schemeClr val="bg1"/>
                </a:solidFill>
              </a:rPr>
              <a:t>Only </a:t>
            </a:r>
            <a:r>
              <a:rPr lang="en-US" sz="2800" b="1" dirty="0" smtClean="0">
                <a:solidFill>
                  <a:schemeClr val="bg1"/>
                </a:solidFill>
              </a:rPr>
              <a:t>36%</a:t>
            </a:r>
            <a:r>
              <a:rPr lang="en-US" sz="2800" dirty="0" smtClean="0">
                <a:solidFill>
                  <a:schemeClr val="bg1"/>
                </a:solidFill>
              </a:rPr>
              <a:t> of ANC facilities have all the items necessary to provide </a:t>
            </a:r>
            <a:r>
              <a:rPr lang="en-US" sz="2800" b="1" dirty="0" smtClean="0">
                <a:solidFill>
                  <a:schemeClr val="bg1"/>
                </a:solidFill>
              </a:rPr>
              <a:t>quality </a:t>
            </a:r>
            <a:r>
              <a:rPr lang="en-US" sz="2800" b="1" dirty="0" err="1" smtClean="0">
                <a:solidFill>
                  <a:schemeClr val="bg1"/>
                </a:solidFill>
              </a:rPr>
              <a:t>counselling</a:t>
            </a:r>
            <a:r>
              <a:rPr lang="en-US" sz="2800" dirty="0" smtClean="0">
                <a:solidFill>
                  <a:schemeClr val="bg1"/>
                </a:solidFill>
              </a:rPr>
              <a:t>; </a:t>
            </a:r>
            <a:r>
              <a:rPr lang="en-US" sz="2800" b="1" dirty="0" smtClean="0">
                <a:solidFill>
                  <a:schemeClr val="bg1"/>
                </a:solidFill>
              </a:rPr>
              <a:t>visual aids </a:t>
            </a:r>
            <a:r>
              <a:rPr lang="en-US" sz="2800" dirty="0" smtClean="0">
                <a:solidFill>
                  <a:schemeClr val="bg1"/>
                </a:solidFill>
              </a:rPr>
              <a:t>are most often missing.</a:t>
            </a: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One in four </a:t>
            </a:r>
            <a:r>
              <a:rPr lang="en-US" sz="2800" dirty="0" smtClean="0">
                <a:solidFill>
                  <a:schemeClr val="bg1"/>
                </a:solidFill>
              </a:rPr>
              <a:t>facilities offering ANC have </a:t>
            </a:r>
            <a:r>
              <a:rPr lang="en-US" sz="2800" b="1" dirty="0" smtClean="0">
                <a:solidFill>
                  <a:schemeClr val="bg1"/>
                </a:solidFill>
              </a:rPr>
              <a:t>all basic ANC equipment and medicines</a:t>
            </a:r>
            <a:r>
              <a:rPr lang="en-US" sz="2800" dirty="0" smtClean="0">
                <a:solidFill>
                  <a:schemeClr val="bg1"/>
                </a:solidFill>
              </a:rPr>
              <a:t> and </a:t>
            </a:r>
            <a:r>
              <a:rPr lang="en-US" sz="2800" b="1" dirty="0" smtClean="0">
                <a:solidFill>
                  <a:schemeClr val="bg1"/>
                </a:solidFill>
              </a:rPr>
              <a:t>57%</a:t>
            </a:r>
            <a:r>
              <a:rPr lang="en-US" sz="2800" dirty="0" smtClean="0">
                <a:solidFill>
                  <a:schemeClr val="bg1"/>
                </a:solidFill>
              </a:rPr>
              <a:t> have </a:t>
            </a:r>
            <a:r>
              <a:rPr lang="en-US" sz="2800" b="1" dirty="0" smtClean="0">
                <a:solidFill>
                  <a:schemeClr val="bg1"/>
                </a:solidFill>
              </a:rPr>
              <a:t>all infection control items.</a:t>
            </a: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Less than half </a:t>
            </a:r>
            <a:r>
              <a:rPr lang="en-US" sz="2800" dirty="0" smtClean="0">
                <a:solidFill>
                  <a:schemeClr val="bg1"/>
                </a:solidFill>
              </a:rPr>
              <a:t>of ANC facilities have the capacity to conduct </a:t>
            </a:r>
            <a:r>
              <a:rPr lang="en-US" sz="2800" dirty="0" err="1" smtClean="0">
                <a:solidFill>
                  <a:schemeClr val="bg1"/>
                </a:solidFill>
              </a:rPr>
              <a:t>anaemia</a:t>
            </a:r>
            <a:r>
              <a:rPr lang="en-US" sz="2800" dirty="0" smtClean="0">
                <a:solidFill>
                  <a:schemeClr val="bg1"/>
                </a:solidFill>
              </a:rPr>
              <a:t>, urine protein, urine glucose, syphilis tests, and only </a:t>
            </a:r>
            <a:r>
              <a:rPr lang="en-US" sz="2800" b="1" dirty="0" smtClean="0">
                <a:solidFill>
                  <a:schemeClr val="bg1"/>
                </a:solidFill>
              </a:rPr>
              <a:t>4%</a:t>
            </a:r>
            <a:r>
              <a:rPr lang="en-US" sz="2800" dirty="0" smtClean="0">
                <a:solidFill>
                  <a:schemeClr val="bg1"/>
                </a:solidFill>
              </a:rPr>
              <a:t> of facilities offering ANC can conduct </a:t>
            </a:r>
            <a:r>
              <a:rPr lang="en-US" sz="2800" b="1" dirty="0" smtClean="0">
                <a:solidFill>
                  <a:schemeClr val="bg1"/>
                </a:solidFill>
              </a:rPr>
              <a:t>blood grouping and </a:t>
            </a:r>
            <a:r>
              <a:rPr lang="en-US" sz="2800" b="1" dirty="0" err="1" smtClean="0">
                <a:solidFill>
                  <a:schemeClr val="bg1"/>
                </a:solidFill>
              </a:rPr>
              <a:t>Rh</a:t>
            </a:r>
            <a:r>
              <a:rPr lang="en-US" sz="2800" b="1" dirty="0" smtClean="0">
                <a:solidFill>
                  <a:schemeClr val="bg1"/>
                </a:solidFill>
              </a:rPr>
              <a:t> factor tests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ANC &amp; PNC Key Findings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85%</a:t>
            </a:r>
            <a:r>
              <a:rPr lang="en-US" sz="2800" dirty="0" smtClean="0">
                <a:solidFill>
                  <a:schemeClr val="bg1"/>
                </a:solidFill>
              </a:rPr>
              <a:t> of facilities that offer ANC </a:t>
            </a:r>
            <a:r>
              <a:rPr lang="en-US" sz="2800" b="1" dirty="0" smtClean="0">
                <a:solidFill>
                  <a:schemeClr val="bg1"/>
                </a:solidFill>
              </a:rPr>
              <a:t>routinely treat STIs </a:t>
            </a:r>
            <a:r>
              <a:rPr lang="en-US" sz="2800" dirty="0" smtClean="0">
                <a:solidFill>
                  <a:schemeClr val="bg1"/>
                </a:solidFill>
              </a:rPr>
              <a:t>and </a:t>
            </a:r>
            <a:r>
              <a:rPr lang="en-US" sz="2800" b="1" dirty="0" smtClean="0">
                <a:solidFill>
                  <a:schemeClr val="bg1"/>
                </a:solidFill>
              </a:rPr>
              <a:t>45%</a:t>
            </a:r>
            <a:r>
              <a:rPr lang="en-US" sz="2800" dirty="0" smtClean="0">
                <a:solidFill>
                  <a:schemeClr val="bg1"/>
                </a:solidFill>
              </a:rPr>
              <a:t>  have </a:t>
            </a:r>
            <a:r>
              <a:rPr lang="en-US" sz="2800" b="1" dirty="0" smtClean="0">
                <a:solidFill>
                  <a:schemeClr val="bg1"/>
                </a:solidFill>
              </a:rPr>
              <a:t>medicines</a:t>
            </a:r>
            <a:r>
              <a:rPr lang="en-US" sz="2800" dirty="0" smtClean="0">
                <a:solidFill>
                  <a:schemeClr val="bg1"/>
                </a:solidFill>
              </a:rPr>
              <a:t> to treat all 4 most common STIs. </a:t>
            </a: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79%</a:t>
            </a:r>
            <a:r>
              <a:rPr lang="en-US" sz="2800" dirty="0" smtClean="0">
                <a:solidFill>
                  <a:schemeClr val="bg1"/>
                </a:solidFill>
              </a:rPr>
              <a:t> of first-visit ANC clients were </a:t>
            </a:r>
            <a:r>
              <a:rPr lang="en-US" sz="2800" b="1" dirty="0" smtClean="0">
                <a:solidFill>
                  <a:schemeClr val="bg1"/>
                </a:solidFill>
              </a:rPr>
              <a:t>given or prescribed a TT vaccine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51% </a:t>
            </a:r>
            <a:r>
              <a:rPr lang="en-US" sz="2800" dirty="0" smtClean="0">
                <a:solidFill>
                  <a:schemeClr val="bg1"/>
                </a:solidFill>
              </a:rPr>
              <a:t>of ANC clients were </a:t>
            </a:r>
            <a:r>
              <a:rPr lang="en-US" sz="2800" b="1" dirty="0" err="1" smtClean="0">
                <a:solidFill>
                  <a:schemeClr val="bg1"/>
                </a:solidFill>
              </a:rPr>
              <a:t>counselled</a:t>
            </a:r>
            <a:r>
              <a:rPr lang="en-US" sz="2800" b="1" dirty="0" smtClean="0">
                <a:solidFill>
                  <a:schemeClr val="bg1"/>
                </a:solidFill>
              </a:rPr>
              <a:t> about warning signs </a:t>
            </a:r>
            <a:r>
              <a:rPr lang="en-US" sz="2800" dirty="0" smtClean="0">
                <a:solidFill>
                  <a:schemeClr val="bg1"/>
                </a:solidFill>
              </a:rPr>
              <a:t>of pregnancy complications.</a:t>
            </a: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78% </a:t>
            </a:r>
            <a:r>
              <a:rPr lang="en-US" sz="2800" dirty="0" smtClean="0">
                <a:solidFill>
                  <a:schemeClr val="bg1"/>
                </a:solidFill>
              </a:rPr>
              <a:t>of facilities charge </a:t>
            </a:r>
            <a:r>
              <a:rPr lang="en-US" sz="2800" b="1" dirty="0" smtClean="0">
                <a:solidFill>
                  <a:schemeClr val="bg1"/>
                </a:solidFill>
              </a:rPr>
              <a:t>user fees for ANC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Delivery Care Key Findings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30%</a:t>
            </a:r>
            <a:r>
              <a:rPr lang="en-US" sz="2800" dirty="0" smtClean="0">
                <a:solidFill>
                  <a:schemeClr val="bg1"/>
                </a:solidFill>
              </a:rPr>
              <a:t> of facilities provide </a:t>
            </a:r>
            <a:r>
              <a:rPr lang="en-US" sz="2800" b="1" dirty="0" smtClean="0">
                <a:solidFill>
                  <a:schemeClr val="bg1"/>
                </a:solidFill>
              </a:rPr>
              <a:t>normal delivery services</a:t>
            </a:r>
            <a:r>
              <a:rPr lang="en-US" sz="2800" dirty="0" smtClean="0">
                <a:solidFill>
                  <a:schemeClr val="bg1"/>
                </a:solidFill>
              </a:rPr>
              <a:t>; </a:t>
            </a:r>
            <a:r>
              <a:rPr lang="en-US" sz="2800" b="1" dirty="0" smtClean="0">
                <a:solidFill>
                  <a:schemeClr val="bg1"/>
                </a:solidFill>
              </a:rPr>
              <a:t>5%</a:t>
            </a:r>
            <a:r>
              <a:rPr lang="en-US" sz="2800" dirty="0" smtClean="0">
                <a:solidFill>
                  <a:schemeClr val="bg1"/>
                </a:solidFill>
              </a:rPr>
              <a:t> provide </a:t>
            </a:r>
            <a:r>
              <a:rPr lang="en-US" sz="2800" b="1" dirty="0" smtClean="0">
                <a:solidFill>
                  <a:schemeClr val="bg1"/>
                </a:solidFill>
              </a:rPr>
              <a:t>C-sections</a:t>
            </a:r>
            <a:r>
              <a:rPr lang="en-US" sz="2800" dirty="0" smtClean="0">
                <a:solidFill>
                  <a:schemeClr val="bg1"/>
                </a:solidFill>
              </a:rPr>
              <a:t>, and </a:t>
            </a:r>
            <a:r>
              <a:rPr lang="en-US" sz="2800" b="1" dirty="0" smtClean="0">
                <a:solidFill>
                  <a:schemeClr val="bg1"/>
                </a:solidFill>
              </a:rPr>
              <a:t>49%</a:t>
            </a:r>
            <a:r>
              <a:rPr lang="en-US" sz="2800" dirty="0" smtClean="0">
                <a:solidFill>
                  <a:schemeClr val="bg1"/>
                </a:solidFill>
              </a:rPr>
              <a:t> have </a:t>
            </a:r>
            <a:r>
              <a:rPr lang="en-US" sz="2800" b="1" dirty="0" smtClean="0">
                <a:solidFill>
                  <a:schemeClr val="bg1"/>
                </a:solidFill>
              </a:rPr>
              <a:t>emergency transport </a:t>
            </a:r>
            <a:r>
              <a:rPr lang="en-US" sz="2800" dirty="0" smtClean="0">
                <a:solidFill>
                  <a:schemeClr val="bg1"/>
                </a:solidFill>
              </a:rPr>
              <a:t>for maternal emergencies.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58%</a:t>
            </a:r>
            <a:r>
              <a:rPr lang="en-US" sz="2800" dirty="0" smtClean="0">
                <a:solidFill>
                  <a:schemeClr val="bg1"/>
                </a:solidFill>
              </a:rPr>
              <a:t> of delivery facilities have </a:t>
            </a:r>
            <a:r>
              <a:rPr lang="en-US" sz="2800" b="1" dirty="0" smtClean="0">
                <a:solidFill>
                  <a:schemeClr val="bg1"/>
                </a:solidFill>
              </a:rPr>
              <a:t>all infection control items</a:t>
            </a:r>
            <a:r>
              <a:rPr lang="en-US" sz="2800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57%</a:t>
            </a:r>
            <a:r>
              <a:rPr lang="en-US" sz="2800" dirty="0" smtClean="0">
                <a:solidFill>
                  <a:schemeClr val="bg1"/>
                </a:solidFill>
              </a:rPr>
              <a:t> of facilities have </a:t>
            </a:r>
            <a:r>
              <a:rPr lang="en-US" sz="2800" b="1" dirty="0" smtClean="0">
                <a:solidFill>
                  <a:schemeClr val="bg1"/>
                </a:solidFill>
              </a:rPr>
              <a:t>all basic supplies for delivery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Very few </a:t>
            </a:r>
            <a:r>
              <a:rPr lang="en-US" sz="2800" dirty="0" smtClean="0">
                <a:solidFill>
                  <a:schemeClr val="bg1"/>
                </a:solidFill>
              </a:rPr>
              <a:t>facilities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have emergency equipment to </a:t>
            </a:r>
            <a:r>
              <a:rPr lang="en-US" sz="2800" b="1" dirty="0" smtClean="0">
                <a:solidFill>
                  <a:schemeClr val="bg1"/>
                </a:solidFill>
              </a:rPr>
              <a:t>assist labor</a:t>
            </a:r>
            <a:r>
              <a:rPr lang="en-US" sz="2800" dirty="0" smtClean="0">
                <a:solidFill>
                  <a:schemeClr val="bg1"/>
                </a:solidFill>
              </a:rPr>
              <a:t> or perform a </a:t>
            </a:r>
            <a:r>
              <a:rPr lang="en-US" sz="2800" b="1" dirty="0" smtClean="0">
                <a:solidFill>
                  <a:schemeClr val="bg1"/>
                </a:solidFill>
              </a:rPr>
              <a:t>C-section.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chemeClr val="bg1"/>
                </a:solidFill>
              </a:rPr>
              <a:t>Only </a:t>
            </a:r>
            <a:r>
              <a:rPr lang="en-US" sz="2800" b="1" dirty="0" smtClean="0">
                <a:solidFill>
                  <a:schemeClr val="bg1"/>
                </a:solidFill>
              </a:rPr>
              <a:t>16%</a:t>
            </a:r>
            <a:r>
              <a:rPr lang="en-US" sz="2800" dirty="0" smtClean="0">
                <a:solidFill>
                  <a:schemeClr val="bg1"/>
                </a:solidFill>
              </a:rPr>
              <a:t> of providers received </a:t>
            </a:r>
            <a:r>
              <a:rPr lang="en-US" sz="2800" b="1" dirty="0" smtClean="0">
                <a:solidFill>
                  <a:schemeClr val="bg1"/>
                </a:solidFill>
              </a:rPr>
              <a:t>delivery-related training </a:t>
            </a:r>
            <a:r>
              <a:rPr lang="en-US" sz="2800" dirty="0" smtClean="0">
                <a:solidFill>
                  <a:schemeClr val="bg1"/>
                </a:solidFill>
              </a:rPr>
              <a:t>in the 12 months before the survey, and only </a:t>
            </a:r>
            <a:r>
              <a:rPr lang="en-US" sz="2800" b="1" dirty="0" smtClean="0">
                <a:solidFill>
                  <a:schemeClr val="bg1"/>
                </a:solidFill>
              </a:rPr>
              <a:t>17%</a:t>
            </a:r>
            <a:r>
              <a:rPr lang="en-US" sz="2800" dirty="0" smtClean="0">
                <a:solidFill>
                  <a:schemeClr val="bg1"/>
                </a:solidFill>
              </a:rPr>
              <a:t> received </a:t>
            </a:r>
            <a:r>
              <a:rPr lang="en-US" sz="2800" b="1" dirty="0" smtClean="0">
                <a:solidFill>
                  <a:schemeClr val="bg1"/>
                </a:solidFill>
              </a:rPr>
              <a:t>training in lifesaving skills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1"/>
                </a:solidFill>
              </a:rPr>
              <a:t>Newborn Care Key Findings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69%</a:t>
            </a:r>
            <a:r>
              <a:rPr lang="en-US" sz="2800" dirty="0" smtClean="0">
                <a:solidFill>
                  <a:schemeClr val="bg1"/>
                </a:solidFill>
              </a:rPr>
              <a:t> or more of facilities providing delivery services routinely provide </a:t>
            </a:r>
            <a:r>
              <a:rPr lang="en-US" sz="2800" b="1" dirty="0" smtClean="0">
                <a:solidFill>
                  <a:schemeClr val="bg1"/>
                </a:solidFill>
              </a:rPr>
              <a:t>OPV</a:t>
            </a:r>
            <a:r>
              <a:rPr lang="en-US" sz="2800" dirty="0" smtClean="0">
                <a:solidFill>
                  <a:schemeClr val="bg1"/>
                </a:solidFill>
              </a:rPr>
              <a:t> and </a:t>
            </a:r>
            <a:r>
              <a:rPr lang="en-US" sz="2800" b="1" dirty="0" smtClean="0">
                <a:solidFill>
                  <a:schemeClr val="bg1"/>
                </a:solidFill>
              </a:rPr>
              <a:t>58%</a:t>
            </a:r>
            <a:r>
              <a:rPr lang="en-US" sz="2800" dirty="0" smtClean="0">
                <a:solidFill>
                  <a:schemeClr val="bg1"/>
                </a:solidFill>
              </a:rPr>
              <a:t> routinely provide </a:t>
            </a:r>
            <a:r>
              <a:rPr lang="en-US" sz="2800" b="1" dirty="0" smtClean="0">
                <a:solidFill>
                  <a:schemeClr val="bg1"/>
                </a:solidFill>
              </a:rPr>
              <a:t>BCG</a:t>
            </a:r>
            <a:r>
              <a:rPr lang="en-US" sz="2800" dirty="0" smtClean="0">
                <a:solidFill>
                  <a:schemeClr val="bg1"/>
                </a:solidFill>
              </a:rPr>
              <a:t> to newborns.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7%</a:t>
            </a:r>
            <a:r>
              <a:rPr lang="en-US" sz="2800" dirty="0" smtClean="0">
                <a:solidFill>
                  <a:schemeClr val="bg1"/>
                </a:solidFill>
              </a:rPr>
              <a:t> of facilities provide newborns with </a:t>
            </a:r>
            <a:r>
              <a:rPr lang="en-US" sz="2800" b="1" dirty="0" err="1" smtClean="0">
                <a:solidFill>
                  <a:schemeClr val="bg1"/>
                </a:solidFill>
              </a:rPr>
              <a:t>prelacteal</a:t>
            </a:r>
            <a:r>
              <a:rPr lang="en-US" sz="2800" b="1" dirty="0" smtClean="0">
                <a:solidFill>
                  <a:schemeClr val="bg1"/>
                </a:solidFill>
              </a:rPr>
              <a:t> feeding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91%</a:t>
            </a:r>
            <a:r>
              <a:rPr lang="en-US" sz="2800" dirty="0" smtClean="0">
                <a:solidFill>
                  <a:schemeClr val="bg1"/>
                </a:solidFill>
              </a:rPr>
              <a:t> of facilities providing delivery services </a:t>
            </a:r>
            <a:r>
              <a:rPr lang="en-US" sz="2800" b="1" dirty="0" smtClean="0">
                <a:solidFill>
                  <a:schemeClr val="bg1"/>
                </a:solidFill>
              </a:rPr>
              <a:t>routinely perform a complete examination of the newborn </a:t>
            </a:r>
            <a:r>
              <a:rPr lang="en-US" sz="2800" dirty="0" smtClean="0">
                <a:solidFill>
                  <a:schemeClr val="bg1"/>
                </a:solidFill>
              </a:rPr>
              <a:t>before discharge.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332037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Antenatal and Postnatal Care by Facility Type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76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</a:t>
            </a:r>
            <a:r>
              <a:rPr 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Antenatal and Postnatal Care by Managing Authority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Availability of Antenatal and Postnatal Care        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                     and TT Vaccine by Province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626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</a:t>
            </a: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(N=690)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629400" y="2209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56%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705600" y="35052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6.1)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33550" y="55245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/>
          </a:solidFill>
          <a:ln w="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694585" y="1170451"/>
            <a:ext cx="4769761" cy="5458949"/>
            <a:chOff x="857" y="601"/>
            <a:chExt cx="262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554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86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57" y="1695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56%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56%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50%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42%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66%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55%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3184</Words>
  <Application>Microsoft Office PowerPoint</Application>
  <PresentationFormat>On-screen Show (4:3)</PresentationFormat>
  <Paragraphs>400</Paragraphs>
  <Slides>66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Office Theme</vt:lpstr>
      <vt:lpstr>Custom Design</vt:lpstr>
      <vt:lpstr>Kenya Service Provision Assessment (KSPA) 2010</vt:lpstr>
      <vt:lpstr>Outline</vt:lpstr>
      <vt:lpstr>Background Maternal Health (KDHS 2008-09)</vt:lpstr>
      <vt:lpstr>Overview of Maternal Health Services</vt:lpstr>
      <vt:lpstr>Trends in Maternal Health Services</vt:lpstr>
      <vt:lpstr>Outline</vt:lpstr>
      <vt:lpstr>Slide 7</vt:lpstr>
      <vt:lpstr>Slide 8</vt:lpstr>
      <vt:lpstr>Availability of Antenatal and Postnatal Care                               and TT Vaccine by Province</vt:lpstr>
      <vt:lpstr>Slide 10</vt:lpstr>
      <vt:lpstr>Availability of Essential Supplies for Basic ANC by Facility Type</vt:lpstr>
      <vt:lpstr>Availability of Essential Supplies for Basic ANC by Managing Authority</vt:lpstr>
      <vt:lpstr>Slide 13</vt:lpstr>
      <vt:lpstr>Slide 14</vt:lpstr>
      <vt:lpstr>STI Treatment by ANC Providers by  Facility Type</vt:lpstr>
      <vt:lpstr>Medicines for Managing Common Complications During Pregnancy</vt:lpstr>
      <vt:lpstr>Availability of ANC Tests</vt:lpstr>
      <vt:lpstr>Client Registers for Maternal Health Services by Facility Type</vt:lpstr>
      <vt:lpstr>Client Registers for Maternal Health Services by Managing Authority</vt:lpstr>
      <vt:lpstr>Monitoring and Fees for ANC Services by Facility Type</vt:lpstr>
      <vt:lpstr>Monitoring and Fees for ANC Services by Managing Authority</vt:lpstr>
      <vt:lpstr>Trends in ANC Services</vt:lpstr>
      <vt:lpstr>Management Practices for ANC Services </vt:lpstr>
      <vt:lpstr>Training of ANC Providers</vt:lpstr>
      <vt:lpstr>Training of ANC Providers II</vt:lpstr>
      <vt:lpstr>The ANC Client: Reason for Visit </vt:lpstr>
      <vt:lpstr>Content of Client History (First-Visit ANC Clients)</vt:lpstr>
      <vt:lpstr>Assessment of Observed First-Visit ANC Clients</vt:lpstr>
      <vt:lpstr>Counselling Topics Discussed During First and Follow-up ANC Visits</vt:lpstr>
      <vt:lpstr>Warning Signs Discussed During ANC Visits, According to Clients</vt:lpstr>
      <vt:lpstr>Client Feedback on Services</vt:lpstr>
      <vt:lpstr>Outline</vt:lpstr>
      <vt:lpstr>Availability of Delivery Services Among All Facilities</vt:lpstr>
      <vt:lpstr>Slide 34</vt:lpstr>
      <vt:lpstr>Availability of Delivery Services by Managing Authority</vt:lpstr>
      <vt:lpstr>Availability of Normal Delivery Services  by Province</vt:lpstr>
      <vt:lpstr>Availability of C-Section by Province</vt:lpstr>
      <vt:lpstr>Support for Home Deliveries by Facility Type</vt:lpstr>
      <vt:lpstr>Slide 39</vt:lpstr>
      <vt:lpstr>Infection Control and Sterilisation Capacity in Delivery Services by Facility Type</vt:lpstr>
      <vt:lpstr>Infection Control and Sterilisation Capacity in Delivery Services by Managing Authority</vt:lpstr>
      <vt:lpstr>Delivery Room Infrastructure and Furnishings</vt:lpstr>
      <vt:lpstr>Items to Support Quality Delivery Services</vt:lpstr>
      <vt:lpstr>Basic Supplies for Delivery</vt:lpstr>
      <vt:lpstr>Medicines and Supplies for Managing Common Complications of Delivery</vt:lpstr>
      <vt:lpstr>Slide 46</vt:lpstr>
      <vt:lpstr>Trends in Medication and Supplies for Delivery  </vt:lpstr>
      <vt:lpstr>Emergency Equipment and Services</vt:lpstr>
      <vt:lpstr>Emergency Equipment and Services: Emergency Support for Newborn</vt:lpstr>
      <vt:lpstr>Client Registers and Fees Among Delivery Facilities by Facility Type</vt:lpstr>
      <vt:lpstr>Monitoring of Delivery Services  by Facility Type</vt:lpstr>
      <vt:lpstr>Management Practices</vt:lpstr>
      <vt:lpstr>Trends in Delivery  Services</vt:lpstr>
      <vt:lpstr>Emergency Obstetric Practices:  Hospitals, Health Centres, and Maternities</vt:lpstr>
      <vt:lpstr>Emergency Obstetric Services among Hospitals, Health Centres, and Maternities</vt:lpstr>
      <vt:lpstr>Training of Delivery Service Providers</vt:lpstr>
      <vt:lpstr>Training of Delivery Service Providers: Essential Obstetric Care/Life-saving Skills</vt:lpstr>
      <vt:lpstr>Training of Delivery Service Providers: Topics Related to HIV/AIDS</vt:lpstr>
      <vt:lpstr>Outline</vt:lpstr>
      <vt:lpstr>Routine Practices for Newborns</vt:lpstr>
      <vt:lpstr>Routine Practices for Newborns</vt:lpstr>
      <vt:lpstr>Training of Delivery Service Providers: Newborn Care</vt:lpstr>
      <vt:lpstr>ANC &amp; PNC Key Findings</vt:lpstr>
      <vt:lpstr>ANC &amp; PNC Key Findings</vt:lpstr>
      <vt:lpstr>Delivery Care Key Findings</vt:lpstr>
      <vt:lpstr>Newborn Care 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599</cp:revision>
  <dcterms:created xsi:type="dcterms:W3CDTF">2010-08-17T13:53:29Z</dcterms:created>
  <dcterms:modified xsi:type="dcterms:W3CDTF">2012-05-09T18:06:58Z</dcterms:modified>
</cp:coreProperties>
</file>