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charts/chart1.xml" ContentType="application/vnd.openxmlformats-officedocument.drawingml.chart+xml"/>
  <Override PartName="/ppt/notesSlides/notesSlide34.xml" ContentType="application/vnd.openxmlformats-officedocument.presentationml.notesSlide+xml"/>
  <Override PartName="/ppt/charts/chart2.xml" ContentType="application/vnd.openxmlformats-officedocument.drawingml.chart+xml"/>
  <Override PartName="/ppt/notesSlides/notesSlide35.xml" ContentType="application/vnd.openxmlformats-officedocument.presentationml.notesSlide+xml"/>
  <Override PartName="/ppt/charts/chart3.xml" ContentType="application/vnd.openxmlformats-officedocument.drawingml.chart+xml"/>
  <Override PartName="/ppt/notesSlides/notesSlide36.xml" ContentType="application/vnd.openxmlformats-officedocument.presentationml.notesSlide+xml"/>
  <Override PartName="/ppt/charts/chart4.xml" ContentType="application/vnd.openxmlformats-officedocument.drawingml.chart+xml"/>
  <Override PartName="/ppt/notesSlides/notesSlide37.xml" ContentType="application/vnd.openxmlformats-officedocument.presentationml.notesSlide+xml"/>
  <Override PartName="/ppt/charts/chart5.xml" ContentType="application/vnd.openxmlformats-officedocument.drawingml.chart+xml"/>
  <Override PartName="/ppt/notesSlides/notesSlide38.xml" ContentType="application/vnd.openxmlformats-officedocument.presentationml.notesSlide+xml"/>
  <Override PartName="/ppt/charts/chart6.xml" ContentType="application/vnd.openxmlformats-officedocument.drawingml.chart+xml"/>
  <Override PartName="/ppt/notesSlides/notesSlide39.xml" ContentType="application/vnd.openxmlformats-officedocument.presentationml.notesSlide+xml"/>
  <Override PartName="/ppt/charts/chart7.xml" ContentType="application/vnd.openxmlformats-officedocument.drawingml.chart+xml"/>
  <Override PartName="/ppt/notesSlides/notesSlide40.xml" ContentType="application/vnd.openxmlformats-officedocument.presentationml.notesSlide+xml"/>
  <Override PartName="/ppt/charts/chart8.xml" ContentType="application/vnd.openxmlformats-officedocument.drawingml.chart+xml"/>
  <Override PartName="/ppt/notesSlides/notesSlide41.xml" ContentType="application/vnd.openxmlformats-officedocument.presentationml.notesSlide+xml"/>
  <Override PartName="/ppt/charts/chart9.xml" ContentType="application/vnd.openxmlformats-officedocument.drawingml.chart+xml"/>
  <Override PartName="/ppt/notesSlides/notesSlide42.xml" ContentType="application/vnd.openxmlformats-officedocument.presentationml.notesSlide+xml"/>
  <Override PartName="/ppt/charts/chart10.xml" ContentType="application/vnd.openxmlformats-officedocument.drawingml.chart+xml"/>
  <Override PartName="/ppt/notesSlides/notesSlide43.xml" ContentType="application/vnd.openxmlformats-officedocument.presentationml.notesSlide+xml"/>
  <Override PartName="/ppt/charts/chart11.xml" ContentType="application/vnd.openxmlformats-officedocument.drawingml.chart+xml"/>
  <Override PartName="/ppt/notesSlides/notesSlide44.xml" ContentType="application/vnd.openxmlformats-officedocument.presentationml.notesSlide+xml"/>
  <Override PartName="/ppt/charts/chart12.xml" ContentType="application/vnd.openxmlformats-officedocument.drawingml.chart+xml"/>
  <Override PartName="/ppt/notesSlides/notesSlide45.xml" ContentType="application/vnd.openxmlformats-officedocument.presentationml.notesSlide+xml"/>
  <Override PartName="/ppt/charts/chart13.xml" ContentType="application/vnd.openxmlformats-officedocument.drawingml.chart+xml"/>
  <Override PartName="/ppt/notesSlides/notesSlide4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48" r:id="rId1"/>
    <p:sldMasterId id="2147483650" r:id="rId2"/>
  </p:sldMasterIdLst>
  <p:notesMasterIdLst>
    <p:notesMasterId r:id="rId49"/>
  </p:notesMasterIdLst>
  <p:handoutMasterIdLst>
    <p:handoutMasterId r:id="rId50"/>
  </p:handoutMasterIdLst>
  <p:sldIdLst>
    <p:sldId id="257" r:id="rId3"/>
    <p:sldId id="307" r:id="rId4"/>
    <p:sldId id="402" r:id="rId5"/>
    <p:sldId id="403" r:id="rId6"/>
    <p:sldId id="404" r:id="rId7"/>
    <p:sldId id="405" r:id="rId8"/>
    <p:sldId id="406" r:id="rId9"/>
    <p:sldId id="408" r:id="rId10"/>
    <p:sldId id="431" r:id="rId11"/>
    <p:sldId id="432" r:id="rId12"/>
    <p:sldId id="433" r:id="rId13"/>
    <p:sldId id="435" r:id="rId14"/>
    <p:sldId id="436" r:id="rId15"/>
    <p:sldId id="437" r:id="rId16"/>
    <p:sldId id="438" r:id="rId17"/>
    <p:sldId id="439" r:id="rId18"/>
    <p:sldId id="441" r:id="rId19"/>
    <p:sldId id="444" r:id="rId20"/>
    <p:sldId id="445" r:id="rId21"/>
    <p:sldId id="418" r:id="rId22"/>
    <p:sldId id="447" r:id="rId23"/>
    <p:sldId id="421" r:id="rId24"/>
    <p:sldId id="422" r:id="rId25"/>
    <p:sldId id="423" r:id="rId26"/>
    <p:sldId id="473" r:id="rId27"/>
    <p:sldId id="427" r:id="rId28"/>
    <p:sldId id="375" r:id="rId29"/>
    <p:sldId id="430" r:id="rId30"/>
    <p:sldId id="387" r:id="rId31"/>
    <p:sldId id="484" r:id="rId32"/>
    <p:sldId id="306" r:id="rId33"/>
    <p:sldId id="475" r:id="rId34"/>
    <p:sldId id="293" r:id="rId35"/>
    <p:sldId id="483" r:id="rId36"/>
    <p:sldId id="476" r:id="rId37"/>
    <p:sldId id="295" r:id="rId38"/>
    <p:sldId id="486" r:id="rId39"/>
    <p:sldId id="296" r:id="rId40"/>
    <p:sldId id="292" r:id="rId41"/>
    <p:sldId id="417" r:id="rId42"/>
    <p:sldId id="478" r:id="rId43"/>
    <p:sldId id="485" r:id="rId44"/>
    <p:sldId id="477" r:id="rId45"/>
    <p:sldId id="301" r:id="rId46"/>
    <p:sldId id="304" r:id="rId47"/>
    <p:sldId id="482" r:id="rId48"/>
  </p:sldIdLst>
  <p:sldSz cx="9144000" cy="6858000" type="screen4x3"/>
  <p:notesSz cx="7010400" cy="9296400"/>
  <p:defaultTextStyle>
    <a:defPPr>
      <a:defRPr lang="en-US"/>
    </a:defPPr>
    <a:lvl1pPr algn="ctr" rtl="0" fontAlgn="base">
      <a:spcBef>
        <a:spcPct val="0"/>
      </a:spcBef>
      <a:spcAft>
        <a:spcPct val="0"/>
      </a:spcAft>
      <a:defRPr sz="2800" kern="1200">
        <a:solidFill>
          <a:schemeClr val="tx1"/>
        </a:solidFill>
        <a:latin typeface="Times" pitchFamily="18" charset="0"/>
        <a:ea typeface="+mn-ea"/>
        <a:cs typeface="Arial" charset="0"/>
      </a:defRPr>
    </a:lvl1pPr>
    <a:lvl2pPr marL="457200" algn="ctr" rtl="0" fontAlgn="base">
      <a:spcBef>
        <a:spcPct val="0"/>
      </a:spcBef>
      <a:spcAft>
        <a:spcPct val="0"/>
      </a:spcAft>
      <a:defRPr sz="2800" kern="1200">
        <a:solidFill>
          <a:schemeClr val="tx1"/>
        </a:solidFill>
        <a:latin typeface="Times" pitchFamily="18" charset="0"/>
        <a:ea typeface="+mn-ea"/>
        <a:cs typeface="Arial" charset="0"/>
      </a:defRPr>
    </a:lvl2pPr>
    <a:lvl3pPr marL="914400" algn="ctr" rtl="0" fontAlgn="base">
      <a:spcBef>
        <a:spcPct val="0"/>
      </a:spcBef>
      <a:spcAft>
        <a:spcPct val="0"/>
      </a:spcAft>
      <a:defRPr sz="2800" kern="1200">
        <a:solidFill>
          <a:schemeClr val="tx1"/>
        </a:solidFill>
        <a:latin typeface="Times" pitchFamily="18" charset="0"/>
        <a:ea typeface="+mn-ea"/>
        <a:cs typeface="Arial" charset="0"/>
      </a:defRPr>
    </a:lvl3pPr>
    <a:lvl4pPr marL="1371600" algn="ctr" rtl="0" fontAlgn="base">
      <a:spcBef>
        <a:spcPct val="0"/>
      </a:spcBef>
      <a:spcAft>
        <a:spcPct val="0"/>
      </a:spcAft>
      <a:defRPr sz="2800" kern="1200">
        <a:solidFill>
          <a:schemeClr val="tx1"/>
        </a:solidFill>
        <a:latin typeface="Times" pitchFamily="18" charset="0"/>
        <a:ea typeface="+mn-ea"/>
        <a:cs typeface="Arial" charset="0"/>
      </a:defRPr>
    </a:lvl4pPr>
    <a:lvl5pPr marL="1828800" algn="ctr" rtl="0" fontAlgn="base">
      <a:spcBef>
        <a:spcPct val="0"/>
      </a:spcBef>
      <a:spcAft>
        <a:spcPct val="0"/>
      </a:spcAft>
      <a:defRPr sz="2800" kern="1200">
        <a:solidFill>
          <a:schemeClr val="tx1"/>
        </a:solidFill>
        <a:latin typeface="Times" pitchFamily="18" charset="0"/>
        <a:ea typeface="+mn-ea"/>
        <a:cs typeface="Arial" charset="0"/>
      </a:defRPr>
    </a:lvl5pPr>
    <a:lvl6pPr marL="2286000" algn="l" defTabSz="914400" rtl="0" eaLnBrk="1" latinLnBrk="0" hangingPunct="1">
      <a:defRPr sz="2800" kern="1200">
        <a:solidFill>
          <a:schemeClr val="tx1"/>
        </a:solidFill>
        <a:latin typeface="Times" pitchFamily="18" charset="0"/>
        <a:ea typeface="+mn-ea"/>
        <a:cs typeface="Arial" charset="0"/>
      </a:defRPr>
    </a:lvl6pPr>
    <a:lvl7pPr marL="2743200" algn="l" defTabSz="914400" rtl="0" eaLnBrk="1" latinLnBrk="0" hangingPunct="1">
      <a:defRPr sz="2800" kern="1200">
        <a:solidFill>
          <a:schemeClr val="tx1"/>
        </a:solidFill>
        <a:latin typeface="Times" pitchFamily="18" charset="0"/>
        <a:ea typeface="+mn-ea"/>
        <a:cs typeface="Arial" charset="0"/>
      </a:defRPr>
    </a:lvl7pPr>
    <a:lvl8pPr marL="3200400" algn="l" defTabSz="914400" rtl="0" eaLnBrk="1" latinLnBrk="0" hangingPunct="1">
      <a:defRPr sz="2800" kern="1200">
        <a:solidFill>
          <a:schemeClr val="tx1"/>
        </a:solidFill>
        <a:latin typeface="Times" pitchFamily="18" charset="0"/>
        <a:ea typeface="+mn-ea"/>
        <a:cs typeface="Arial" charset="0"/>
      </a:defRPr>
    </a:lvl8pPr>
    <a:lvl9pPr marL="3657600" algn="l" defTabSz="914400" rtl="0" eaLnBrk="1" latinLnBrk="0" hangingPunct="1">
      <a:defRPr sz="2800" kern="1200">
        <a:solidFill>
          <a:schemeClr val="tx1"/>
        </a:solidFill>
        <a:latin typeface="Times" pitchFamily="18"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userDrawn="1">
          <p15:clr>
            <a:srgbClr val="A4A3A4"/>
          </p15:clr>
        </p15:guide>
        <p15:guide id="2" pos="2208"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ICFI" initials="I" lastIdx="61" clrIdx="0"/>
  <p:cmAuthor id="1" name="SZ" initials="SZ" lastIdx="10" clrIdx="1"/>
  <p:cmAuthor id="2" name="Cameron Taylor" initials="CT" lastIdx="17" clrIdx="2"/>
  <p:cmAuthor id="3" name="Zweimueller, Sally" initials="ZS" lastIdx="1" clrIdx="3">
    <p:extLst>
      <p:ext uri="{19B8F6BF-5375-455C-9EA6-DF929625EA0E}">
        <p15:presenceInfo xmlns:p15="http://schemas.microsoft.com/office/powerpoint/2012/main" userId="S-1-5-21-2338163137-2684688362-157462135-26562" providerId="AD"/>
      </p:ext>
    </p:extLst>
  </p:cmAuthor>
  <p:cmAuthor id="4" name="Linn, Anne" initials="LA" lastIdx="6" clrIdx="4">
    <p:extLst>
      <p:ext uri="{19B8F6BF-5375-455C-9EA6-DF929625EA0E}">
        <p15:presenceInfo xmlns:p15="http://schemas.microsoft.com/office/powerpoint/2012/main" userId="S-1-5-21-2338163137-2684688362-157462135-8105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DDDDD"/>
    <a:srgbClr val="CCCCCC"/>
    <a:srgbClr val="666666"/>
    <a:srgbClr val="1E4ABD"/>
    <a:srgbClr val="003366"/>
    <a:srgbClr val="E10040"/>
    <a:srgbClr val="002A6C"/>
    <a:srgbClr val="C2113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527" autoAdjust="0"/>
    <p:restoredTop sz="67473" autoAdjust="0"/>
  </p:normalViewPr>
  <p:slideViewPr>
    <p:cSldViewPr>
      <p:cViewPr varScale="1">
        <p:scale>
          <a:sx n="57" d="100"/>
          <a:sy n="57" d="100"/>
        </p:scale>
        <p:origin x="2078" y="3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3486"/>
    </p:cViewPr>
  </p:sorterViewPr>
  <p:notesViewPr>
    <p:cSldViewPr>
      <p:cViewPr varScale="1">
        <p:scale>
          <a:sx n="66" d="100"/>
          <a:sy n="66" d="100"/>
        </p:scale>
        <p:origin x="-3300" y="-96"/>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handoutMaster" Target="handoutMasters/handoutMaster1.xml"/><Relationship Id="rId55"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8" Type="http://schemas.openxmlformats.org/officeDocument/2006/relationships/slide" Target="slides/slide6.xml"/><Relationship Id="rId51" Type="http://schemas.openxmlformats.org/officeDocument/2006/relationships/commentAuthors" Target="commentAuthors.xml"/><Relationship Id="rId3" Type="http://schemas.openxmlformats.org/officeDocument/2006/relationships/slide" Target="slides/slid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Worksheet13.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
          <c:y val="0"/>
          <c:w val="0.96666666666666667"/>
          <c:h val="0.74399023446091583"/>
        </c:manualLayout>
      </c:layout>
      <c:barChart>
        <c:barDir val="col"/>
        <c:grouping val="clustered"/>
        <c:varyColors val="0"/>
        <c:ser>
          <c:idx val="0"/>
          <c:order val="0"/>
          <c:tx>
            <c:strRef>
              <c:f>Sheet1!$B$1</c:f>
              <c:strCache>
                <c:ptCount val="1"/>
                <c:pt idx="0">
                  <c:v>At Least 1 ITN</c:v>
                </c:pt>
              </c:strCache>
            </c:strRef>
          </c:tx>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Angola      2011 MIS</c:v>
                </c:pt>
                <c:pt idx="1">
                  <c:v>Kenya     2015 MIS</c:v>
                </c:pt>
                <c:pt idx="2">
                  <c:v>Malawi      2014 MIS</c:v>
                </c:pt>
                <c:pt idx="3">
                  <c:v>Rwanda      2014-15 DHS</c:v>
                </c:pt>
                <c:pt idx="4">
                  <c:v>Senegal      2014 DHS</c:v>
                </c:pt>
                <c:pt idx="5">
                  <c:v>Tanzania 2015-16 DHS MIS*</c:v>
                </c:pt>
              </c:strCache>
            </c:strRef>
          </c:cat>
          <c:val>
            <c:numRef>
              <c:f>Sheet1!$B$2:$B$7</c:f>
              <c:numCache>
                <c:formatCode>General</c:formatCode>
                <c:ptCount val="6"/>
                <c:pt idx="0">
                  <c:v>35</c:v>
                </c:pt>
                <c:pt idx="1">
                  <c:v>63</c:v>
                </c:pt>
                <c:pt idx="2">
                  <c:v>70</c:v>
                </c:pt>
                <c:pt idx="3">
                  <c:v>81</c:v>
                </c:pt>
                <c:pt idx="4" formatCode="0">
                  <c:v>74</c:v>
                </c:pt>
                <c:pt idx="5">
                  <c:v>66</c:v>
                </c:pt>
              </c:numCache>
            </c:numRef>
          </c:val>
        </c:ser>
        <c:dLbls>
          <c:showLegendKey val="0"/>
          <c:showVal val="0"/>
          <c:showCatName val="0"/>
          <c:showSerName val="0"/>
          <c:showPercent val="0"/>
          <c:showBubbleSize val="0"/>
        </c:dLbls>
        <c:gapWidth val="150"/>
        <c:overlap val="-25"/>
        <c:axId val="117893936"/>
        <c:axId val="117894328"/>
      </c:barChart>
      <c:catAx>
        <c:axId val="117893936"/>
        <c:scaling>
          <c:orientation val="minMax"/>
        </c:scaling>
        <c:delete val="0"/>
        <c:axPos val="b"/>
        <c:numFmt formatCode="General" sourceLinked="1"/>
        <c:majorTickMark val="none"/>
        <c:minorTickMark val="none"/>
        <c:tickLblPos val="nextTo"/>
        <c:txPr>
          <a:bodyPr/>
          <a:lstStyle/>
          <a:p>
            <a:pPr>
              <a:defRPr sz="1800"/>
            </a:pPr>
            <a:endParaRPr lang="en-US"/>
          </a:p>
        </c:txPr>
        <c:crossAx val="117894328"/>
        <c:crosses val="autoZero"/>
        <c:auto val="1"/>
        <c:lblAlgn val="ctr"/>
        <c:lblOffset val="100"/>
        <c:noMultiLvlLbl val="0"/>
      </c:catAx>
      <c:valAx>
        <c:axId val="117894328"/>
        <c:scaling>
          <c:orientation val="minMax"/>
          <c:max val="100"/>
          <c:min val="0"/>
        </c:scaling>
        <c:delete val="1"/>
        <c:axPos val="l"/>
        <c:numFmt formatCode="General" sourceLinked="1"/>
        <c:majorTickMark val="out"/>
        <c:minorTickMark val="none"/>
        <c:tickLblPos val="nextTo"/>
        <c:crossAx val="117893936"/>
        <c:crosses val="autoZero"/>
        <c:crossBetween val="between"/>
      </c:valAx>
      <c:spPr>
        <a:noFill/>
        <a:ln w="25398">
          <a:noFill/>
        </a:ln>
      </c:spPr>
    </c:plotArea>
    <c:plotVisOnly val="1"/>
    <c:dispBlanksAs val="gap"/>
    <c:showDLblsOverMax val="0"/>
  </c:chart>
  <c:txPr>
    <a:bodyPr/>
    <a:lstStyle/>
    <a:p>
      <a:pPr>
        <a:defRPr sz="1798"/>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2.7732696607368525E-2"/>
          <c:y val="4.5993479330708659E-2"/>
          <c:w val="0.96405228758169936"/>
          <c:h val="0.80115427455736321"/>
        </c:manualLayout>
      </c:layout>
      <c:barChart>
        <c:barDir val="col"/>
        <c:grouping val="clustered"/>
        <c:varyColors val="0"/>
        <c:ser>
          <c:idx val="0"/>
          <c:order val="0"/>
          <c:tx>
            <c:strRef>
              <c:f>Sheet1!$B$1</c:f>
              <c:strCache>
                <c:ptCount val="1"/>
                <c:pt idx="0">
                  <c:v>Series 1</c:v>
                </c:pt>
              </c:strCache>
            </c:strRef>
          </c:tx>
          <c:invertIfNegative val="0"/>
          <c:dLbls>
            <c:spPr>
              <a:noFill/>
              <a:ln>
                <a:noFill/>
              </a:ln>
              <a:effectLst/>
            </c:spPr>
            <c:txPr>
              <a:bodyPr/>
              <a:lstStyle/>
              <a:p>
                <a:pPr>
                  <a:defRPr b="1"/>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Kenya          2015 MIS</c:v>
                </c:pt>
                <c:pt idx="1">
                  <c:v>Malawi        2014 MIS </c:v>
                </c:pt>
                <c:pt idx="2">
                  <c:v>Rwanda      2014-5 DHS</c:v>
                </c:pt>
                <c:pt idx="3">
                  <c:v>Senegal      2014 DHS</c:v>
                </c:pt>
                <c:pt idx="4">
                  <c:v>Tanzania   2015-16 DHS/MIS*</c:v>
                </c:pt>
              </c:strCache>
            </c:strRef>
          </c:cat>
          <c:val>
            <c:numRef>
              <c:f>Sheet1!$B$2:$B$6</c:f>
              <c:numCache>
                <c:formatCode>General</c:formatCode>
                <c:ptCount val="5"/>
                <c:pt idx="0">
                  <c:v>39</c:v>
                </c:pt>
                <c:pt idx="1">
                  <c:v>32</c:v>
                </c:pt>
                <c:pt idx="2">
                  <c:v>36</c:v>
                </c:pt>
                <c:pt idx="3">
                  <c:v>7</c:v>
                </c:pt>
                <c:pt idx="4">
                  <c:v>36</c:v>
                </c:pt>
              </c:numCache>
            </c:numRef>
          </c:val>
        </c:ser>
        <c:dLbls>
          <c:showLegendKey val="0"/>
          <c:showVal val="0"/>
          <c:showCatName val="0"/>
          <c:showSerName val="0"/>
          <c:showPercent val="0"/>
          <c:showBubbleSize val="0"/>
        </c:dLbls>
        <c:gapWidth val="150"/>
        <c:axId val="364215888"/>
        <c:axId val="364216280"/>
      </c:barChart>
      <c:catAx>
        <c:axId val="364215888"/>
        <c:scaling>
          <c:orientation val="minMax"/>
        </c:scaling>
        <c:delete val="0"/>
        <c:axPos val="b"/>
        <c:numFmt formatCode="General" sourceLinked="1"/>
        <c:majorTickMark val="none"/>
        <c:minorTickMark val="none"/>
        <c:tickLblPos val="nextTo"/>
        <c:crossAx val="364216280"/>
        <c:crosses val="autoZero"/>
        <c:auto val="1"/>
        <c:lblAlgn val="ctr"/>
        <c:lblOffset val="100"/>
        <c:noMultiLvlLbl val="0"/>
      </c:catAx>
      <c:valAx>
        <c:axId val="364216280"/>
        <c:scaling>
          <c:orientation val="minMax"/>
          <c:max val="100"/>
        </c:scaling>
        <c:delete val="1"/>
        <c:axPos val="l"/>
        <c:numFmt formatCode="General" sourceLinked="1"/>
        <c:majorTickMark val="out"/>
        <c:minorTickMark val="none"/>
        <c:tickLblPos val="nextTo"/>
        <c:crossAx val="364215888"/>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5.443763973947701E-3"/>
          <c:y val="0.11427965059055119"/>
          <c:w val="0.96405228758169936"/>
          <c:h val="0.80115427455736321"/>
        </c:manualLayout>
      </c:layout>
      <c:barChart>
        <c:barDir val="col"/>
        <c:grouping val="clustered"/>
        <c:varyColors val="0"/>
        <c:ser>
          <c:idx val="0"/>
          <c:order val="0"/>
          <c:tx>
            <c:strRef>
              <c:f>Sheet1!$B$1</c:f>
              <c:strCache>
                <c:ptCount val="1"/>
                <c:pt idx="0">
                  <c:v>Series 1</c:v>
                </c:pt>
              </c:strCache>
            </c:strRef>
          </c:tx>
          <c:invertIfNegative val="0"/>
          <c:dLbls>
            <c:spPr>
              <a:noFill/>
              <a:ln>
                <a:noFill/>
              </a:ln>
              <a:effectLst/>
            </c:spPr>
            <c:txPr>
              <a:bodyPr/>
              <a:lstStyle/>
              <a:p>
                <a:pPr>
                  <a:defRPr b="1"/>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Angola       2006-07 MIS</c:v>
                </c:pt>
                <c:pt idx="1">
                  <c:v>Kenya          2015 MIS</c:v>
                </c:pt>
                <c:pt idx="2">
                  <c:v>Malawi        2014 MIS </c:v>
                </c:pt>
                <c:pt idx="3">
                  <c:v>Rwanda      2014-5 DHS</c:v>
                </c:pt>
                <c:pt idx="4">
                  <c:v>Senegal      2014 DHS</c:v>
                </c:pt>
                <c:pt idx="5">
                  <c:v>Tanzania   2015-16 DHS/MIS*</c:v>
                </c:pt>
              </c:strCache>
            </c:strRef>
          </c:cat>
          <c:val>
            <c:numRef>
              <c:f>Sheet1!$B$2:$B$7</c:f>
              <c:numCache>
                <c:formatCode>General</c:formatCode>
                <c:ptCount val="6"/>
                <c:pt idx="0">
                  <c:v>6</c:v>
                </c:pt>
                <c:pt idx="1">
                  <c:v>92</c:v>
                </c:pt>
                <c:pt idx="2">
                  <c:v>92</c:v>
                </c:pt>
                <c:pt idx="3">
                  <c:v>50</c:v>
                </c:pt>
                <c:pt idx="4">
                  <c:v>11</c:v>
                </c:pt>
                <c:pt idx="5">
                  <c:v>85</c:v>
                </c:pt>
              </c:numCache>
            </c:numRef>
          </c:val>
        </c:ser>
        <c:dLbls>
          <c:showLegendKey val="0"/>
          <c:showVal val="0"/>
          <c:showCatName val="0"/>
          <c:showSerName val="0"/>
          <c:showPercent val="0"/>
          <c:showBubbleSize val="0"/>
        </c:dLbls>
        <c:gapWidth val="150"/>
        <c:axId val="155441968"/>
        <c:axId val="364217064"/>
      </c:barChart>
      <c:catAx>
        <c:axId val="155441968"/>
        <c:scaling>
          <c:orientation val="minMax"/>
        </c:scaling>
        <c:delete val="0"/>
        <c:axPos val="b"/>
        <c:numFmt formatCode="General" sourceLinked="1"/>
        <c:majorTickMark val="none"/>
        <c:minorTickMark val="none"/>
        <c:tickLblPos val="nextTo"/>
        <c:crossAx val="364217064"/>
        <c:crosses val="autoZero"/>
        <c:auto val="1"/>
        <c:lblAlgn val="ctr"/>
        <c:lblOffset val="100"/>
        <c:noMultiLvlLbl val="0"/>
      </c:catAx>
      <c:valAx>
        <c:axId val="364217064"/>
        <c:scaling>
          <c:orientation val="minMax"/>
          <c:max val="100"/>
        </c:scaling>
        <c:delete val="1"/>
        <c:axPos val="l"/>
        <c:numFmt formatCode="General" sourceLinked="1"/>
        <c:majorTickMark val="out"/>
        <c:minorTickMark val="none"/>
        <c:tickLblPos val="nextTo"/>
        <c:crossAx val="155441968"/>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manualLayout>
          <c:layoutTarget val="inner"/>
          <c:xMode val="edge"/>
          <c:yMode val="edge"/>
          <c:x val="0.36229600724688182"/>
          <c:y val="0"/>
          <c:w val="0.62147980396255775"/>
          <c:h val="0.97772775590551264"/>
        </c:manualLayout>
      </c:layout>
      <c:barChart>
        <c:barDir val="bar"/>
        <c:grouping val="clustered"/>
        <c:varyColors val="0"/>
        <c:ser>
          <c:idx val="0"/>
          <c:order val="0"/>
          <c:tx>
            <c:strRef>
              <c:f>Sheet1!$B$1</c:f>
              <c:strCache>
                <c:ptCount val="1"/>
                <c:pt idx="0">
                  <c:v>Urban</c:v>
                </c:pt>
              </c:strCache>
            </c:strRef>
          </c:tx>
          <c:spPr>
            <a:solidFill>
              <a:schemeClr val="accent2"/>
            </a:solidFill>
          </c:spPr>
          <c:invertIfNegative val="0"/>
          <c:dLbls>
            <c:dLbl>
              <c:idx val="1"/>
              <c:tx>
                <c:rich>
                  <a:bodyPr/>
                  <a:lstStyle/>
                  <a:p>
                    <a:r>
                      <a:rPr lang="en-US" smtClean="0"/>
                      <a:t>&lt;1</a:t>
                    </a:r>
                    <a:endParaRPr lang="en-US" dirty="0"/>
                  </a:p>
                </c:rich>
              </c:tx>
              <c:dLblPos val="outEnd"/>
              <c:showLegendKey val="0"/>
              <c:showVal val="1"/>
              <c:showCatName val="0"/>
              <c:showSerName val="0"/>
              <c:showPercent val="0"/>
              <c:showBubbleSize val="0"/>
              <c:extLst>
                <c:ext xmlns:c15="http://schemas.microsoft.com/office/drawing/2012/chart" uri="{CE6537A1-D6FC-4f65-9D91-7224C49458BB}"/>
              </c:extLst>
            </c:dLbl>
            <c:dLbl>
              <c:idx val="2"/>
              <c:tx>
                <c:rich>
                  <a:bodyPr/>
                  <a:lstStyle/>
                  <a:p>
                    <a:r>
                      <a:rPr lang="en-US" smtClean="0"/>
                      <a:t>&lt;1</a:t>
                    </a:r>
                    <a:endParaRPr lang="en-US" dirty="0"/>
                  </a:p>
                </c:rich>
              </c:tx>
              <c:dLblPos val="outEnd"/>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b="1"/>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Tanzania 2011-12 HMIS</c:v>
                </c:pt>
                <c:pt idx="1">
                  <c:v>Senegal 2014 DHS</c:v>
                </c:pt>
                <c:pt idx="2">
                  <c:v>Rwanda 2014-15 DHS</c:v>
                </c:pt>
                <c:pt idx="3">
                  <c:v>Malawi 2014 MIS</c:v>
                </c:pt>
                <c:pt idx="4">
                  <c:v>Kenya 2015 MIS</c:v>
                </c:pt>
                <c:pt idx="5">
                  <c:v>Angola 2011 MIS</c:v>
                </c:pt>
              </c:strCache>
            </c:strRef>
          </c:cat>
          <c:val>
            <c:numRef>
              <c:f>Sheet1!$B$2:$B$7</c:f>
              <c:numCache>
                <c:formatCode>0</c:formatCode>
                <c:ptCount val="6"/>
                <c:pt idx="0">
                  <c:v>1</c:v>
                </c:pt>
                <c:pt idx="1">
                  <c:v>0.4</c:v>
                </c:pt>
                <c:pt idx="2">
                  <c:v>0</c:v>
                </c:pt>
                <c:pt idx="3">
                  <c:v>11</c:v>
                </c:pt>
                <c:pt idx="4">
                  <c:v>2</c:v>
                </c:pt>
                <c:pt idx="5">
                  <c:v>1</c:v>
                </c:pt>
              </c:numCache>
            </c:numRef>
          </c:val>
        </c:ser>
        <c:ser>
          <c:idx val="1"/>
          <c:order val="1"/>
          <c:tx>
            <c:strRef>
              <c:f>Sheet1!$C$1</c:f>
              <c:strCache>
                <c:ptCount val="1"/>
                <c:pt idx="0">
                  <c:v>Rural</c:v>
                </c:pt>
              </c:strCache>
            </c:strRef>
          </c:tx>
          <c:spPr>
            <a:solidFill>
              <a:schemeClr val="accent1"/>
            </a:solidFill>
          </c:spPr>
          <c:invertIfNegative val="0"/>
          <c:dLbls>
            <c:spPr>
              <a:noFill/>
              <a:ln>
                <a:noFill/>
              </a:ln>
              <a:effectLst/>
            </c:spPr>
            <c:txPr>
              <a:bodyPr/>
              <a:lstStyle/>
              <a:p>
                <a:pPr>
                  <a:defRPr b="1"/>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Tanzania 2011-12 HMIS</c:v>
                </c:pt>
                <c:pt idx="1">
                  <c:v>Senegal 2014 DHS</c:v>
                </c:pt>
                <c:pt idx="2">
                  <c:v>Rwanda 2014-15 DHS</c:v>
                </c:pt>
                <c:pt idx="3">
                  <c:v>Malawi 2014 MIS</c:v>
                </c:pt>
                <c:pt idx="4">
                  <c:v>Kenya 2015 MIS</c:v>
                </c:pt>
                <c:pt idx="5">
                  <c:v>Angola 2011 MIS</c:v>
                </c:pt>
              </c:strCache>
            </c:strRef>
          </c:cat>
          <c:val>
            <c:numRef>
              <c:f>Sheet1!$C$2:$C$7</c:f>
              <c:numCache>
                <c:formatCode>0</c:formatCode>
                <c:ptCount val="6"/>
                <c:pt idx="0">
                  <c:v>5</c:v>
                </c:pt>
                <c:pt idx="1">
                  <c:v>2</c:v>
                </c:pt>
                <c:pt idx="2">
                  <c:v>3</c:v>
                </c:pt>
                <c:pt idx="3">
                  <c:v>37</c:v>
                </c:pt>
                <c:pt idx="4">
                  <c:v>6</c:v>
                </c:pt>
                <c:pt idx="5">
                  <c:v>14</c:v>
                </c:pt>
              </c:numCache>
            </c:numRef>
          </c:val>
        </c:ser>
        <c:dLbls>
          <c:showLegendKey val="0"/>
          <c:showVal val="0"/>
          <c:showCatName val="0"/>
          <c:showSerName val="0"/>
          <c:showPercent val="0"/>
          <c:showBubbleSize val="0"/>
        </c:dLbls>
        <c:gapWidth val="150"/>
        <c:overlap val="-25"/>
        <c:axId val="364217848"/>
        <c:axId val="364928464"/>
      </c:barChart>
      <c:catAx>
        <c:axId val="364217848"/>
        <c:scaling>
          <c:orientation val="minMax"/>
        </c:scaling>
        <c:delete val="0"/>
        <c:axPos val="l"/>
        <c:numFmt formatCode="General" sourceLinked="1"/>
        <c:majorTickMark val="none"/>
        <c:minorTickMark val="none"/>
        <c:tickLblPos val="nextTo"/>
        <c:crossAx val="364928464"/>
        <c:crosses val="autoZero"/>
        <c:auto val="1"/>
        <c:lblAlgn val="ctr"/>
        <c:lblOffset val="100"/>
        <c:noMultiLvlLbl val="0"/>
      </c:catAx>
      <c:valAx>
        <c:axId val="364928464"/>
        <c:scaling>
          <c:orientation val="minMax"/>
          <c:max val="50"/>
        </c:scaling>
        <c:delete val="1"/>
        <c:axPos val="b"/>
        <c:numFmt formatCode="0" sourceLinked="1"/>
        <c:majorTickMark val="out"/>
        <c:minorTickMark val="none"/>
        <c:tickLblPos val="nextTo"/>
        <c:crossAx val="364217848"/>
        <c:crosses val="autoZero"/>
        <c:crossBetween val="between"/>
      </c:valAx>
      <c:spPr>
        <a:noFill/>
        <a:ln w="25381">
          <a:noFill/>
        </a:ln>
      </c:spPr>
    </c:plotArea>
    <c:legend>
      <c:legendPos val="r"/>
      <c:overlay val="0"/>
    </c:legend>
    <c:plotVisOnly val="1"/>
    <c:dispBlanksAs val="gap"/>
    <c:showDLblsOverMax val="0"/>
  </c:chart>
  <c:txPr>
    <a:bodyPr/>
    <a:lstStyle/>
    <a:p>
      <a:pPr>
        <a:defRPr sz="1791"/>
      </a:pPr>
      <a:endParaRPr lang="en-US"/>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manualLayout>
          <c:layoutTarget val="inner"/>
          <c:xMode val="edge"/>
          <c:yMode val="edge"/>
          <c:x val="1.5669515669515775E-2"/>
          <c:y val="9.5462807840509312E-2"/>
          <c:w val="0.96866096866096851"/>
          <c:h val="0.72412275925615677"/>
        </c:manualLayout>
      </c:layout>
      <c:barChart>
        <c:barDir val="col"/>
        <c:grouping val="clustered"/>
        <c:varyColors val="0"/>
        <c:ser>
          <c:idx val="0"/>
          <c:order val="0"/>
          <c:tx>
            <c:strRef>
              <c:f>Sheet1!$A$2</c:f>
              <c:strCache>
                <c:ptCount val="1"/>
                <c:pt idx="0">
                  <c:v>Lowest</c:v>
                </c:pt>
              </c:strCache>
            </c:strRef>
          </c:tx>
          <c:invertIfNegative val="0"/>
          <c:dLbls>
            <c:dLbl>
              <c:idx val="0"/>
              <c:tx>
                <c:rich>
                  <a:bodyPr/>
                  <a:lstStyle/>
                  <a:p>
                    <a:r>
                      <a:rPr lang="en-US" dirty="0" smtClean="0"/>
                      <a:t>15</a:t>
                    </a:r>
                    <a:endParaRPr lang="en-US" dirty="0"/>
                  </a:p>
                </c:rich>
              </c:tx>
              <c:showLegendKey val="0"/>
              <c:showVal val="0"/>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sz="1600"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Sheet1!$B$1:$G$1</c:f>
              <c:strCache>
                <c:ptCount val="6"/>
                <c:pt idx="0">
                  <c:v>Angola           2011 MIS</c:v>
                </c:pt>
                <c:pt idx="1">
                  <c:v>Kenya 2015 MIS</c:v>
                </c:pt>
                <c:pt idx="2">
                  <c:v>Malawi           2014 MIS</c:v>
                </c:pt>
                <c:pt idx="3">
                  <c:v>Rwanda         2014-15 DHS</c:v>
                </c:pt>
                <c:pt idx="4">
                  <c:v>Senegal         2014 DHS</c:v>
                </c:pt>
                <c:pt idx="5">
                  <c:v>Tanzania           2011-12 HMIS</c:v>
                </c:pt>
              </c:strCache>
            </c:strRef>
          </c:cat>
          <c:val>
            <c:numRef>
              <c:f>Sheet1!$B$2:$G$2</c:f>
              <c:numCache>
                <c:formatCode>0</c:formatCode>
                <c:ptCount val="6"/>
                <c:pt idx="0">
                  <c:v>15</c:v>
                </c:pt>
                <c:pt idx="1">
                  <c:v>6</c:v>
                </c:pt>
                <c:pt idx="2">
                  <c:v>49</c:v>
                </c:pt>
                <c:pt idx="3">
                  <c:v>5</c:v>
                </c:pt>
                <c:pt idx="4">
                  <c:v>4</c:v>
                </c:pt>
                <c:pt idx="5">
                  <c:v>5</c:v>
                </c:pt>
              </c:numCache>
            </c:numRef>
          </c:val>
        </c:ser>
        <c:ser>
          <c:idx val="1"/>
          <c:order val="1"/>
          <c:tx>
            <c:strRef>
              <c:f>Sheet1!$A$3</c:f>
              <c:strCache>
                <c:ptCount val="1"/>
                <c:pt idx="0">
                  <c:v>Second</c:v>
                </c:pt>
              </c:strCache>
            </c:strRef>
          </c:tx>
          <c:invertIfNegative val="0"/>
          <c:dLbls>
            <c:dLbl>
              <c:idx val="0"/>
              <c:tx>
                <c:rich>
                  <a:bodyPr/>
                  <a:lstStyle/>
                  <a:p>
                    <a:r>
                      <a:rPr lang="en-US" dirty="0" smtClean="0"/>
                      <a:t>20</a:t>
                    </a:r>
                    <a:endParaRPr lang="en-US" dirty="0"/>
                  </a:p>
                </c:rich>
              </c:tx>
              <c:showLegendKey val="0"/>
              <c:showVal val="0"/>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sz="1600"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Sheet1!$B$1:$G$1</c:f>
              <c:strCache>
                <c:ptCount val="6"/>
                <c:pt idx="0">
                  <c:v>Angola           2011 MIS</c:v>
                </c:pt>
                <c:pt idx="1">
                  <c:v>Kenya 2015 MIS</c:v>
                </c:pt>
                <c:pt idx="2">
                  <c:v>Malawi           2014 MIS</c:v>
                </c:pt>
                <c:pt idx="3">
                  <c:v>Rwanda         2014-15 DHS</c:v>
                </c:pt>
                <c:pt idx="4">
                  <c:v>Senegal         2014 DHS</c:v>
                </c:pt>
                <c:pt idx="5">
                  <c:v>Tanzania           2011-12 HMIS</c:v>
                </c:pt>
              </c:strCache>
            </c:strRef>
          </c:cat>
          <c:val>
            <c:numRef>
              <c:f>Sheet1!$B$3:$G$3</c:f>
              <c:numCache>
                <c:formatCode>0</c:formatCode>
                <c:ptCount val="6"/>
                <c:pt idx="0">
                  <c:v>20</c:v>
                </c:pt>
                <c:pt idx="1">
                  <c:v>9</c:v>
                </c:pt>
                <c:pt idx="2">
                  <c:v>37</c:v>
                </c:pt>
                <c:pt idx="3">
                  <c:v>2</c:v>
                </c:pt>
                <c:pt idx="4">
                  <c:v>1</c:v>
                </c:pt>
                <c:pt idx="5">
                  <c:v>6</c:v>
                </c:pt>
              </c:numCache>
            </c:numRef>
          </c:val>
        </c:ser>
        <c:ser>
          <c:idx val="2"/>
          <c:order val="2"/>
          <c:tx>
            <c:strRef>
              <c:f>Sheet1!$A$4</c:f>
              <c:strCache>
                <c:ptCount val="1"/>
                <c:pt idx="0">
                  <c:v>Middle</c:v>
                </c:pt>
              </c:strCache>
            </c:strRef>
          </c:tx>
          <c:invertIfNegative val="0"/>
          <c:dLbls>
            <c:dLbl>
              <c:idx val="3"/>
              <c:tx>
                <c:rich>
                  <a:bodyPr/>
                  <a:lstStyle/>
                  <a:p>
                    <a:r>
                      <a:rPr lang="en-US" dirty="0" smtClean="0"/>
                      <a:t>2</a:t>
                    </a:r>
                    <a:endParaRPr lang="en-US" dirty="0"/>
                  </a:p>
                </c:rich>
              </c:tx>
              <c:showLegendKey val="0"/>
              <c:showVal val="1"/>
              <c:showCatName val="0"/>
              <c:showSerName val="0"/>
              <c:showPercent val="0"/>
              <c:showBubbleSize val="0"/>
              <c:extLst>
                <c:ext xmlns:c15="http://schemas.microsoft.com/office/drawing/2012/chart" uri="{CE6537A1-D6FC-4f65-9D91-7224C49458BB}"/>
              </c:extLst>
            </c:dLbl>
            <c:dLbl>
              <c:idx val="4"/>
              <c:tx>
                <c:rich>
                  <a:bodyPr/>
                  <a:lstStyle/>
                  <a:p>
                    <a:r>
                      <a:rPr lang="en-US" smtClean="0"/>
                      <a:t>&lt;1</a:t>
                    </a:r>
                    <a:endParaRPr lang="en-US" dirty="0"/>
                  </a:p>
                </c:rich>
              </c:tx>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sz="1600"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Sheet1!$B$1:$G$1</c:f>
              <c:strCache>
                <c:ptCount val="6"/>
                <c:pt idx="0">
                  <c:v>Angola           2011 MIS</c:v>
                </c:pt>
                <c:pt idx="1">
                  <c:v>Kenya 2015 MIS</c:v>
                </c:pt>
                <c:pt idx="2">
                  <c:v>Malawi           2014 MIS</c:v>
                </c:pt>
                <c:pt idx="3">
                  <c:v>Rwanda         2014-15 DHS</c:v>
                </c:pt>
                <c:pt idx="4">
                  <c:v>Senegal         2014 DHS</c:v>
                </c:pt>
                <c:pt idx="5">
                  <c:v>Tanzania           2011-12 HMIS</c:v>
                </c:pt>
              </c:strCache>
            </c:strRef>
          </c:cat>
          <c:val>
            <c:numRef>
              <c:f>Sheet1!$B$4:$G$4</c:f>
              <c:numCache>
                <c:formatCode>0</c:formatCode>
                <c:ptCount val="6"/>
                <c:pt idx="0">
                  <c:v>15</c:v>
                </c:pt>
                <c:pt idx="1">
                  <c:v>5</c:v>
                </c:pt>
                <c:pt idx="2">
                  <c:v>35</c:v>
                </c:pt>
                <c:pt idx="3">
                  <c:v>2</c:v>
                </c:pt>
                <c:pt idx="4" formatCode="0.0">
                  <c:v>0.3</c:v>
                </c:pt>
                <c:pt idx="5">
                  <c:v>4</c:v>
                </c:pt>
              </c:numCache>
            </c:numRef>
          </c:val>
        </c:ser>
        <c:ser>
          <c:idx val="3"/>
          <c:order val="3"/>
          <c:tx>
            <c:strRef>
              <c:f>Sheet1!$A$5</c:f>
              <c:strCache>
                <c:ptCount val="1"/>
                <c:pt idx="0">
                  <c:v>Fourth</c:v>
                </c:pt>
              </c:strCache>
            </c:strRef>
          </c:tx>
          <c:invertIfNegative val="0"/>
          <c:dLbls>
            <c:dLbl>
              <c:idx val="3"/>
              <c:tx>
                <c:rich>
                  <a:bodyPr/>
                  <a:lstStyle/>
                  <a:p>
                    <a:r>
                      <a:rPr lang="en-US" dirty="0" smtClean="0"/>
                      <a:t>1</a:t>
                    </a:r>
                  </a:p>
                </c:rich>
              </c:tx>
              <c:showLegendKey val="0"/>
              <c:showVal val="1"/>
              <c:showCatName val="0"/>
              <c:showSerName val="0"/>
              <c:showPercent val="0"/>
              <c:showBubbleSize val="0"/>
              <c:extLst>
                <c:ext xmlns:c15="http://schemas.microsoft.com/office/drawing/2012/chart" uri="{CE6537A1-D6FC-4f65-9D91-7224C49458BB}"/>
              </c:extLst>
            </c:dLbl>
            <c:dLbl>
              <c:idx val="4"/>
              <c:tx>
                <c:rich>
                  <a:bodyPr/>
                  <a:lstStyle/>
                  <a:p>
                    <a:r>
                      <a:rPr lang="en-US" smtClean="0"/>
                      <a:t>&lt;1</a:t>
                    </a:r>
                    <a:endParaRPr lang="en-US" dirty="0"/>
                  </a:p>
                </c:rich>
              </c:tx>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sz="1600"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Sheet1!$B$1:$G$1</c:f>
              <c:strCache>
                <c:ptCount val="6"/>
                <c:pt idx="0">
                  <c:v>Angola           2011 MIS</c:v>
                </c:pt>
                <c:pt idx="1">
                  <c:v>Kenya 2015 MIS</c:v>
                </c:pt>
                <c:pt idx="2">
                  <c:v>Malawi           2014 MIS</c:v>
                </c:pt>
                <c:pt idx="3">
                  <c:v>Rwanda         2014-15 DHS</c:v>
                </c:pt>
                <c:pt idx="4">
                  <c:v>Senegal         2014 DHS</c:v>
                </c:pt>
                <c:pt idx="5">
                  <c:v>Tanzania           2011-12 HMIS</c:v>
                </c:pt>
              </c:strCache>
            </c:strRef>
          </c:cat>
          <c:val>
            <c:numRef>
              <c:f>Sheet1!$B$5:$G$5</c:f>
              <c:numCache>
                <c:formatCode>0</c:formatCode>
                <c:ptCount val="6"/>
                <c:pt idx="0">
                  <c:v>5</c:v>
                </c:pt>
                <c:pt idx="1">
                  <c:v>3</c:v>
                </c:pt>
                <c:pt idx="2">
                  <c:v>26</c:v>
                </c:pt>
                <c:pt idx="3">
                  <c:v>1</c:v>
                </c:pt>
                <c:pt idx="4" formatCode="0.0">
                  <c:v>0</c:v>
                </c:pt>
                <c:pt idx="5">
                  <c:v>4</c:v>
                </c:pt>
              </c:numCache>
            </c:numRef>
          </c:val>
        </c:ser>
        <c:ser>
          <c:idx val="4"/>
          <c:order val="4"/>
          <c:tx>
            <c:strRef>
              <c:f>Sheet1!$A$6</c:f>
              <c:strCache>
                <c:ptCount val="1"/>
                <c:pt idx="0">
                  <c:v>Highest</c:v>
                </c:pt>
              </c:strCache>
            </c:strRef>
          </c:tx>
          <c:invertIfNegative val="0"/>
          <c:dLbls>
            <c:dLbl>
              <c:idx val="3"/>
              <c:tx>
                <c:rich>
                  <a:bodyPr/>
                  <a:lstStyle/>
                  <a:p>
                    <a:r>
                      <a:rPr lang="en-US" smtClean="0"/>
                      <a:t>&lt;1</a:t>
                    </a:r>
                    <a:endParaRPr lang="en-US" dirty="0"/>
                  </a:p>
                </c:rich>
              </c:tx>
              <c:showLegendKey val="0"/>
              <c:showVal val="1"/>
              <c:showCatName val="0"/>
              <c:showSerName val="0"/>
              <c:showPercent val="0"/>
              <c:showBubbleSize val="0"/>
              <c:extLst>
                <c:ext xmlns:c15="http://schemas.microsoft.com/office/drawing/2012/chart" uri="{CE6537A1-D6FC-4f65-9D91-7224C49458BB}"/>
              </c:extLst>
            </c:dLbl>
            <c:dLbl>
              <c:idx val="4"/>
              <c:tx>
                <c:rich>
                  <a:bodyPr/>
                  <a:lstStyle/>
                  <a:p>
                    <a:r>
                      <a:rPr lang="en-US" smtClean="0"/>
                      <a:t>&lt;1</a:t>
                    </a:r>
                    <a:endParaRPr lang="en-US" dirty="0"/>
                  </a:p>
                </c:rich>
              </c:tx>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a:lstStyle/>
              <a:p>
                <a:pPr>
                  <a:defRPr sz="1600"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Sheet1!$B$1:$G$1</c:f>
              <c:strCache>
                <c:ptCount val="6"/>
                <c:pt idx="0">
                  <c:v>Angola           2011 MIS</c:v>
                </c:pt>
                <c:pt idx="1">
                  <c:v>Kenya 2015 MIS</c:v>
                </c:pt>
                <c:pt idx="2">
                  <c:v>Malawi           2014 MIS</c:v>
                </c:pt>
                <c:pt idx="3">
                  <c:v>Rwanda         2014-15 DHS</c:v>
                </c:pt>
                <c:pt idx="4">
                  <c:v>Senegal         2014 DHS</c:v>
                </c:pt>
                <c:pt idx="5">
                  <c:v>Tanzania           2011-12 HMIS</c:v>
                </c:pt>
              </c:strCache>
            </c:strRef>
          </c:cat>
          <c:val>
            <c:numRef>
              <c:f>Sheet1!$B$6:$G$6</c:f>
              <c:numCache>
                <c:formatCode>0</c:formatCode>
                <c:ptCount val="6"/>
                <c:pt idx="0">
                  <c:v>3</c:v>
                </c:pt>
                <c:pt idx="1">
                  <c:v>1</c:v>
                </c:pt>
                <c:pt idx="2">
                  <c:v>12</c:v>
                </c:pt>
                <c:pt idx="3">
                  <c:v>0</c:v>
                </c:pt>
                <c:pt idx="4" formatCode="0.0">
                  <c:v>0.4</c:v>
                </c:pt>
                <c:pt idx="5">
                  <c:v>1</c:v>
                </c:pt>
              </c:numCache>
            </c:numRef>
          </c:val>
        </c:ser>
        <c:dLbls>
          <c:showLegendKey val="0"/>
          <c:showVal val="0"/>
          <c:showCatName val="0"/>
          <c:showSerName val="0"/>
          <c:showPercent val="0"/>
          <c:showBubbleSize val="0"/>
        </c:dLbls>
        <c:gapWidth val="150"/>
        <c:overlap val="-25"/>
        <c:axId val="364929248"/>
        <c:axId val="364929640"/>
      </c:barChart>
      <c:catAx>
        <c:axId val="364929248"/>
        <c:scaling>
          <c:orientation val="minMax"/>
        </c:scaling>
        <c:delete val="0"/>
        <c:axPos val="b"/>
        <c:numFmt formatCode="General" sourceLinked="1"/>
        <c:majorTickMark val="none"/>
        <c:minorTickMark val="none"/>
        <c:tickLblPos val="nextTo"/>
        <c:crossAx val="364929640"/>
        <c:crosses val="autoZero"/>
        <c:auto val="1"/>
        <c:lblAlgn val="ctr"/>
        <c:lblOffset val="100"/>
        <c:noMultiLvlLbl val="0"/>
      </c:catAx>
      <c:valAx>
        <c:axId val="364929640"/>
        <c:scaling>
          <c:orientation val="minMax"/>
          <c:max val="100"/>
        </c:scaling>
        <c:delete val="1"/>
        <c:axPos val="l"/>
        <c:numFmt formatCode="0" sourceLinked="1"/>
        <c:majorTickMark val="out"/>
        <c:minorTickMark val="none"/>
        <c:tickLblPos val="nextTo"/>
        <c:crossAx val="364929248"/>
        <c:crosses val="autoZero"/>
        <c:crossBetween val="between"/>
      </c:valAx>
    </c:plotArea>
    <c:legend>
      <c:legendPos val="t"/>
      <c:layout>
        <c:manualLayout>
          <c:xMode val="edge"/>
          <c:yMode val="edge"/>
          <c:x val="0.17562981004493083"/>
          <c:y val="5.8139534883720929E-3"/>
          <c:w val="0.63461597490991595"/>
          <c:h val="6.9444233274036676E-2"/>
        </c:manualLayout>
      </c:layout>
      <c:overlay val="0"/>
    </c:legend>
    <c:plotVisOnly val="1"/>
    <c:dispBlanksAs val="gap"/>
    <c:showDLblsOverMax val="0"/>
  </c:chart>
  <c:txPr>
    <a:bodyPr/>
    <a:lstStyle/>
    <a:p>
      <a:pPr>
        <a:defRPr sz="1799"/>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
          <c:y val="0"/>
          <c:w val="0.96666666666666667"/>
          <c:h val="0.74399023446091583"/>
        </c:manualLayout>
      </c:layout>
      <c:barChart>
        <c:barDir val="col"/>
        <c:grouping val="clustered"/>
        <c:varyColors val="0"/>
        <c:ser>
          <c:idx val="0"/>
          <c:order val="0"/>
          <c:tx>
            <c:strRef>
              <c:f>Sheet1!$B$1</c:f>
              <c:strCache>
                <c:ptCount val="1"/>
                <c:pt idx="0">
                  <c:v>At Least 1 ITN</c:v>
                </c:pt>
              </c:strCache>
            </c:strRef>
          </c:tx>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2004-05 TDHS</c:v>
                </c:pt>
                <c:pt idx="1">
                  <c:v>2007-08 THMIS</c:v>
                </c:pt>
                <c:pt idx="2">
                  <c:v>2010 TDHS</c:v>
                </c:pt>
                <c:pt idx="3">
                  <c:v>2011-12 THMIS</c:v>
                </c:pt>
                <c:pt idx="4">
                  <c:v>2015-6 TDHS/MIS*</c:v>
                </c:pt>
              </c:strCache>
            </c:strRef>
          </c:cat>
          <c:val>
            <c:numRef>
              <c:f>Sheet1!$B$2:$B$6</c:f>
              <c:numCache>
                <c:formatCode>General</c:formatCode>
                <c:ptCount val="5"/>
                <c:pt idx="0">
                  <c:v>23</c:v>
                </c:pt>
                <c:pt idx="1">
                  <c:v>39</c:v>
                </c:pt>
                <c:pt idx="2">
                  <c:v>64</c:v>
                </c:pt>
                <c:pt idx="3">
                  <c:v>91</c:v>
                </c:pt>
                <c:pt idx="4">
                  <c:v>66</c:v>
                </c:pt>
              </c:numCache>
            </c:numRef>
          </c:val>
        </c:ser>
        <c:dLbls>
          <c:showLegendKey val="0"/>
          <c:showVal val="0"/>
          <c:showCatName val="0"/>
          <c:showSerName val="0"/>
          <c:showPercent val="0"/>
          <c:showBubbleSize val="0"/>
        </c:dLbls>
        <c:gapWidth val="150"/>
        <c:overlap val="-25"/>
        <c:axId val="117895112"/>
        <c:axId val="117895504"/>
      </c:barChart>
      <c:catAx>
        <c:axId val="117895112"/>
        <c:scaling>
          <c:orientation val="minMax"/>
        </c:scaling>
        <c:delete val="0"/>
        <c:axPos val="b"/>
        <c:numFmt formatCode="General" sourceLinked="1"/>
        <c:majorTickMark val="none"/>
        <c:minorTickMark val="none"/>
        <c:tickLblPos val="nextTo"/>
        <c:txPr>
          <a:bodyPr/>
          <a:lstStyle/>
          <a:p>
            <a:pPr>
              <a:defRPr sz="1800"/>
            </a:pPr>
            <a:endParaRPr lang="en-US"/>
          </a:p>
        </c:txPr>
        <c:crossAx val="117895504"/>
        <c:crosses val="autoZero"/>
        <c:auto val="1"/>
        <c:lblAlgn val="ctr"/>
        <c:lblOffset val="100"/>
        <c:noMultiLvlLbl val="0"/>
      </c:catAx>
      <c:valAx>
        <c:axId val="117895504"/>
        <c:scaling>
          <c:orientation val="minMax"/>
          <c:max val="100"/>
          <c:min val="0"/>
        </c:scaling>
        <c:delete val="1"/>
        <c:axPos val="l"/>
        <c:numFmt formatCode="General" sourceLinked="1"/>
        <c:majorTickMark val="out"/>
        <c:minorTickMark val="none"/>
        <c:tickLblPos val="nextTo"/>
        <c:crossAx val="117895112"/>
        <c:crosses val="autoZero"/>
        <c:crossBetween val="between"/>
      </c:valAx>
      <c:spPr>
        <a:noFill/>
        <a:ln w="25398">
          <a:noFill/>
        </a:ln>
      </c:spPr>
    </c:plotArea>
    <c:plotVisOnly val="1"/>
    <c:dispBlanksAs val="gap"/>
    <c:showDLblsOverMax val="0"/>
  </c:chart>
  <c:txPr>
    <a:bodyPr/>
    <a:lstStyle/>
    <a:p>
      <a:pPr>
        <a:defRPr sz="1798"/>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7.1689568215737036E-4"/>
          <c:y val="4.3118931519667322E-2"/>
          <c:w val="0.98938255879779735"/>
          <c:h val="0.93675890043782128"/>
        </c:manualLayout>
      </c:layout>
      <c:barChart>
        <c:barDir val="col"/>
        <c:grouping val="clustered"/>
        <c:varyColors val="0"/>
        <c:ser>
          <c:idx val="0"/>
          <c:order val="0"/>
          <c:tx>
            <c:strRef>
              <c:f>Sheet1!$B$1</c:f>
              <c:strCache>
                <c:ptCount val="1"/>
                <c:pt idx="0">
                  <c:v>Series 1</c:v>
                </c:pt>
              </c:strCache>
            </c:strRef>
          </c:tx>
          <c:invertIfNegative val="0"/>
          <c:dLbls>
            <c:spPr>
              <a:noFill/>
              <a:ln>
                <a:noFill/>
              </a:ln>
              <a:effectLst/>
            </c:spPr>
            <c:txPr>
              <a:bodyPr/>
              <a:lstStyle/>
              <a:p>
                <a:pPr>
                  <a:defRPr b="1"/>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Angola      2011 MIS</c:v>
                </c:pt>
                <c:pt idx="1">
                  <c:v>Kenya      2015 MIS</c:v>
                </c:pt>
                <c:pt idx="2">
                  <c:v>Malawi      2014 MIS</c:v>
                </c:pt>
                <c:pt idx="3">
                  <c:v>Rwanda      2014-15 DHS</c:v>
                </c:pt>
                <c:pt idx="4">
                  <c:v>Senegal      2014 DHS</c:v>
                </c:pt>
                <c:pt idx="5">
                  <c:v>Tanzania      2015-16 DHS/MIS*</c:v>
                </c:pt>
              </c:strCache>
            </c:strRef>
          </c:cat>
          <c:val>
            <c:numRef>
              <c:f>Sheet1!$B$2:$B$7</c:f>
              <c:numCache>
                <c:formatCode>General</c:formatCode>
                <c:ptCount val="6"/>
                <c:pt idx="0">
                  <c:v>6</c:v>
                </c:pt>
                <c:pt idx="1">
                  <c:v>40</c:v>
                </c:pt>
                <c:pt idx="2">
                  <c:v>30</c:v>
                </c:pt>
                <c:pt idx="3">
                  <c:v>43</c:v>
                </c:pt>
                <c:pt idx="4">
                  <c:v>36</c:v>
                </c:pt>
                <c:pt idx="5">
                  <c:v>39</c:v>
                </c:pt>
              </c:numCache>
            </c:numRef>
          </c:val>
        </c:ser>
        <c:dLbls>
          <c:showLegendKey val="0"/>
          <c:showVal val="0"/>
          <c:showCatName val="0"/>
          <c:showSerName val="0"/>
          <c:showPercent val="0"/>
          <c:showBubbleSize val="0"/>
        </c:dLbls>
        <c:gapWidth val="150"/>
        <c:axId val="117896288"/>
        <c:axId val="117896680"/>
      </c:barChart>
      <c:catAx>
        <c:axId val="117896288"/>
        <c:scaling>
          <c:orientation val="minMax"/>
        </c:scaling>
        <c:delete val="0"/>
        <c:axPos val="b"/>
        <c:numFmt formatCode="General" sourceLinked="1"/>
        <c:majorTickMark val="none"/>
        <c:minorTickMark val="none"/>
        <c:tickLblPos val="nextTo"/>
        <c:crossAx val="117896680"/>
        <c:crosses val="autoZero"/>
        <c:auto val="1"/>
        <c:lblAlgn val="ctr"/>
        <c:lblOffset val="100"/>
        <c:noMultiLvlLbl val="0"/>
      </c:catAx>
      <c:valAx>
        <c:axId val="117896680"/>
        <c:scaling>
          <c:orientation val="minMax"/>
          <c:max val="100"/>
        </c:scaling>
        <c:delete val="1"/>
        <c:axPos val="l"/>
        <c:numFmt formatCode="General" sourceLinked="1"/>
        <c:majorTickMark val="none"/>
        <c:minorTickMark val="none"/>
        <c:tickLblPos val="nextTo"/>
        <c:crossAx val="117896288"/>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Column1</c:v>
                </c:pt>
              </c:strCache>
            </c:strRef>
          </c:tx>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Sheet1!$A$2:$A$7</c:f>
              <c:strCache>
                <c:ptCount val="6"/>
                <c:pt idx="0">
                  <c:v>Angola     2011 MIS</c:v>
                </c:pt>
                <c:pt idx="1">
                  <c:v>Senegal      2014 DHS</c:v>
                </c:pt>
                <c:pt idx="2">
                  <c:v>Kenya         2015 MIS</c:v>
                </c:pt>
                <c:pt idx="3">
                  <c:v>Malawi      2014 MIS</c:v>
                </c:pt>
                <c:pt idx="4">
                  <c:v>Rwanda     2014-15 DHS</c:v>
                </c:pt>
                <c:pt idx="5">
                  <c:v>Tanzania     2015-16 DHS/MIS*</c:v>
                </c:pt>
              </c:strCache>
            </c:strRef>
          </c:cat>
          <c:val>
            <c:numRef>
              <c:f>Sheet1!$B$2:$B$7</c:f>
              <c:numCache>
                <c:formatCode>General</c:formatCode>
                <c:ptCount val="6"/>
                <c:pt idx="0">
                  <c:v>19</c:v>
                </c:pt>
                <c:pt idx="1">
                  <c:v>59</c:v>
                </c:pt>
                <c:pt idx="2">
                  <c:v>53</c:v>
                </c:pt>
                <c:pt idx="3">
                  <c:v>52</c:v>
                </c:pt>
                <c:pt idx="4">
                  <c:v>64</c:v>
                </c:pt>
                <c:pt idx="5">
                  <c:v>56</c:v>
                </c:pt>
              </c:numCache>
            </c:numRef>
          </c:val>
        </c:ser>
        <c:dLbls>
          <c:showLegendKey val="0"/>
          <c:showVal val="1"/>
          <c:showCatName val="0"/>
          <c:showSerName val="0"/>
          <c:showPercent val="0"/>
          <c:showBubbleSize val="0"/>
        </c:dLbls>
        <c:gapWidth val="150"/>
        <c:overlap val="-25"/>
        <c:axId val="117897072"/>
        <c:axId val="359747864"/>
      </c:barChart>
      <c:catAx>
        <c:axId val="117897072"/>
        <c:scaling>
          <c:orientation val="minMax"/>
        </c:scaling>
        <c:delete val="0"/>
        <c:axPos val="b"/>
        <c:numFmt formatCode="General" sourceLinked="1"/>
        <c:majorTickMark val="none"/>
        <c:minorTickMark val="none"/>
        <c:tickLblPos val="nextTo"/>
        <c:txPr>
          <a:bodyPr/>
          <a:lstStyle/>
          <a:p>
            <a:pPr>
              <a:defRPr sz="1800"/>
            </a:pPr>
            <a:endParaRPr lang="en-US"/>
          </a:p>
        </c:txPr>
        <c:crossAx val="359747864"/>
        <c:crosses val="autoZero"/>
        <c:auto val="1"/>
        <c:lblAlgn val="ctr"/>
        <c:lblOffset val="100"/>
        <c:noMultiLvlLbl val="0"/>
      </c:catAx>
      <c:valAx>
        <c:axId val="359747864"/>
        <c:scaling>
          <c:orientation val="minMax"/>
          <c:max val="100"/>
          <c:min val="0"/>
        </c:scaling>
        <c:delete val="1"/>
        <c:axPos val="l"/>
        <c:numFmt formatCode="General" sourceLinked="1"/>
        <c:majorTickMark val="out"/>
        <c:minorTickMark val="none"/>
        <c:tickLblPos val="nextTo"/>
        <c:crossAx val="117897072"/>
        <c:crosses val="autoZero"/>
        <c:crossBetween val="between"/>
      </c:valAx>
      <c:spPr>
        <a:noFill/>
        <a:ln w="25398">
          <a:noFill/>
        </a:ln>
      </c:spPr>
    </c:plotArea>
    <c:plotVisOnly val="1"/>
    <c:dispBlanksAs val="gap"/>
    <c:showDLblsOverMax val="0"/>
  </c:chart>
  <c:txPr>
    <a:bodyPr/>
    <a:lstStyle/>
    <a:p>
      <a:pPr>
        <a:defRPr sz="1797"/>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Slept under ITN last night</c:v>
                </c:pt>
              </c:strCache>
            </c:strRef>
          </c:tx>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Sheet1!$A$2:$A$7</c:f>
              <c:strCache>
                <c:ptCount val="6"/>
                <c:pt idx="0">
                  <c:v>Angola     2011 MIS</c:v>
                </c:pt>
                <c:pt idx="1">
                  <c:v>Senegal      2014 DHS</c:v>
                </c:pt>
                <c:pt idx="2">
                  <c:v>Kenya         2015 MIS</c:v>
                </c:pt>
                <c:pt idx="3">
                  <c:v>Malawi      2014 MIS</c:v>
                </c:pt>
                <c:pt idx="4">
                  <c:v>Rwanda     2014-15 DHS</c:v>
                </c:pt>
                <c:pt idx="5">
                  <c:v>Tanzania     2011-12 HMIS*</c:v>
                </c:pt>
              </c:strCache>
            </c:strRef>
          </c:cat>
          <c:val>
            <c:numRef>
              <c:f>Sheet1!$B$2:$B$7</c:f>
              <c:numCache>
                <c:formatCode>General</c:formatCode>
                <c:ptCount val="6"/>
                <c:pt idx="0">
                  <c:v>19</c:v>
                </c:pt>
                <c:pt idx="1">
                  <c:v>40</c:v>
                </c:pt>
                <c:pt idx="2">
                  <c:v>48</c:v>
                </c:pt>
                <c:pt idx="3">
                  <c:v>53</c:v>
                </c:pt>
                <c:pt idx="4" formatCode="0">
                  <c:v>61</c:v>
                </c:pt>
                <c:pt idx="5">
                  <c:v>68</c:v>
                </c:pt>
              </c:numCache>
            </c:numRef>
          </c:val>
        </c:ser>
        <c:ser>
          <c:idx val="1"/>
          <c:order val="1"/>
          <c:tx>
            <c:strRef>
              <c:f>Sheet1!$C$1</c:f>
              <c:strCache>
                <c:ptCount val="1"/>
                <c:pt idx="0">
                  <c:v>In a household with at least 1 ITN and slept under ITN last night</c:v>
                </c:pt>
              </c:strCache>
            </c:strRef>
          </c:tx>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Sheet1!$A$2:$A$7</c:f>
              <c:strCache>
                <c:ptCount val="6"/>
                <c:pt idx="0">
                  <c:v>Angola     2011 MIS</c:v>
                </c:pt>
                <c:pt idx="1">
                  <c:v>Senegal      2014 DHS</c:v>
                </c:pt>
                <c:pt idx="2">
                  <c:v>Kenya         2015 MIS</c:v>
                </c:pt>
                <c:pt idx="3">
                  <c:v>Malawi      2014 MIS</c:v>
                </c:pt>
                <c:pt idx="4">
                  <c:v>Rwanda     2014-15 DHS</c:v>
                </c:pt>
                <c:pt idx="5">
                  <c:v>Tanzania     2011-12 HMIS*</c:v>
                </c:pt>
              </c:strCache>
            </c:strRef>
          </c:cat>
          <c:val>
            <c:numRef>
              <c:f>Sheet1!$C$2:$C$7</c:f>
              <c:numCache>
                <c:formatCode>General</c:formatCode>
                <c:ptCount val="6"/>
                <c:pt idx="0">
                  <c:v>52</c:v>
                </c:pt>
                <c:pt idx="1">
                  <c:v>52</c:v>
                </c:pt>
                <c:pt idx="2">
                  <c:v>71</c:v>
                </c:pt>
                <c:pt idx="3">
                  <c:v>72</c:v>
                </c:pt>
                <c:pt idx="4" formatCode="0">
                  <c:v>74</c:v>
                </c:pt>
                <c:pt idx="5">
                  <c:v>73</c:v>
                </c:pt>
              </c:numCache>
            </c:numRef>
          </c:val>
        </c:ser>
        <c:dLbls>
          <c:showLegendKey val="0"/>
          <c:showVal val="1"/>
          <c:showCatName val="0"/>
          <c:showSerName val="0"/>
          <c:showPercent val="0"/>
          <c:showBubbleSize val="0"/>
        </c:dLbls>
        <c:gapWidth val="150"/>
        <c:overlap val="-25"/>
        <c:axId val="363995736"/>
        <c:axId val="363996128"/>
      </c:barChart>
      <c:catAx>
        <c:axId val="363995736"/>
        <c:scaling>
          <c:orientation val="minMax"/>
        </c:scaling>
        <c:delete val="0"/>
        <c:axPos val="b"/>
        <c:numFmt formatCode="General" sourceLinked="1"/>
        <c:majorTickMark val="none"/>
        <c:minorTickMark val="none"/>
        <c:tickLblPos val="nextTo"/>
        <c:txPr>
          <a:bodyPr/>
          <a:lstStyle/>
          <a:p>
            <a:pPr>
              <a:defRPr sz="1800"/>
            </a:pPr>
            <a:endParaRPr lang="en-US"/>
          </a:p>
        </c:txPr>
        <c:crossAx val="363996128"/>
        <c:crosses val="autoZero"/>
        <c:auto val="1"/>
        <c:lblAlgn val="ctr"/>
        <c:lblOffset val="100"/>
        <c:noMultiLvlLbl val="0"/>
      </c:catAx>
      <c:valAx>
        <c:axId val="363996128"/>
        <c:scaling>
          <c:orientation val="minMax"/>
          <c:max val="100"/>
          <c:min val="0"/>
        </c:scaling>
        <c:delete val="1"/>
        <c:axPos val="l"/>
        <c:numFmt formatCode="General" sourceLinked="1"/>
        <c:majorTickMark val="out"/>
        <c:minorTickMark val="none"/>
        <c:tickLblPos val="nextTo"/>
        <c:crossAx val="363995736"/>
        <c:crosses val="autoZero"/>
        <c:crossBetween val="between"/>
      </c:valAx>
      <c:spPr>
        <a:noFill/>
        <a:ln w="25398">
          <a:noFill/>
        </a:ln>
      </c:spPr>
    </c:plotArea>
    <c:legend>
      <c:legendPos val="t"/>
      <c:layout/>
      <c:overlay val="0"/>
    </c:legend>
    <c:plotVisOnly val="1"/>
    <c:dispBlanksAs val="gap"/>
    <c:showDLblsOverMax val="0"/>
  </c:chart>
  <c:txPr>
    <a:bodyPr/>
    <a:lstStyle/>
    <a:p>
      <a:pPr>
        <a:defRPr sz="1797"/>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Children under 5</c:v>
                </c:pt>
              </c:strCache>
            </c:strRef>
          </c:tx>
          <c:invertIfNegative val="0"/>
          <c:dLbls>
            <c:spPr>
              <a:noFill/>
              <a:ln>
                <a:noFill/>
              </a:ln>
              <a:effectLst/>
            </c:spPr>
            <c:txPr>
              <a:bodyPr wrap="square" lIns="38100" tIns="19050" rIns="38100" bIns="19050" anchor="ctr">
                <a:spAutoFit/>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Sheet1!$A$2:$A$7</c:f>
              <c:strCache>
                <c:ptCount val="6"/>
                <c:pt idx="0">
                  <c:v>Angola    2011 MIS</c:v>
                </c:pt>
                <c:pt idx="1">
                  <c:v>Kenya         2015 MIS</c:v>
                </c:pt>
                <c:pt idx="2">
                  <c:v>Malawi      2014 MIS</c:v>
                </c:pt>
                <c:pt idx="3">
                  <c:v>Rwanda      2014-15 DHS</c:v>
                </c:pt>
                <c:pt idx="4">
                  <c:v>Senegal      2014 DHS</c:v>
                </c:pt>
                <c:pt idx="5">
                  <c:v>Tanzania     2011-12 HMIS*</c:v>
                </c:pt>
              </c:strCache>
            </c:strRef>
          </c:cat>
          <c:val>
            <c:numRef>
              <c:f>Sheet1!$B$2:$B$7</c:f>
              <c:numCache>
                <c:formatCode>General</c:formatCode>
                <c:ptCount val="6"/>
                <c:pt idx="0">
                  <c:v>26</c:v>
                </c:pt>
                <c:pt idx="1">
                  <c:v>56</c:v>
                </c:pt>
                <c:pt idx="2">
                  <c:v>67</c:v>
                </c:pt>
                <c:pt idx="3">
                  <c:v>68</c:v>
                </c:pt>
                <c:pt idx="4" formatCode="0">
                  <c:v>43</c:v>
                </c:pt>
                <c:pt idx="5">
                  <c:v>72</c:v>
                </c:pt>
              </c:numCache>
            </c:numRef>
          </c:val>
        </c:ser>
        <c:ser>
          <c:idx val="1"/>
          <c:order val="1"/>
          <c:tx>
            <c:strRef>
              <c:f>Sheet1!$C$1</c:f>
              <c:strCache>
                <c:ptCount val="1"/>
                <c:pt idx="0">
                  <c:v>Pregnant women age 15-49 </c:v>
                </c:pt>
              </c:strCache>
            </c:strRef>
          </c:tx>
          <c:invertIfNegative val="0"/>
          <c:dLbls>
            <c:spPr>
              <a:noFill/>
              <a:ln>
                <a:noFill/>
              </a:ln>
              <a:effectLst/>
            </c:spPr>
            <c:txPr>
              <a:bodyPr wrap="square" lIns="38100" tIns="19050" rIns="38100" bIns="19050" anchor="ctr">
                <a:spAutoFit/>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Sheet1!$A$2:$A$7</c:f>
              <c:strCache>
                <c:ptCount val="6"/>
                <c:pt idx="0">
                  <c:v>Angola    2011 MIS</c:v>
                </c:pt>
                <c:pt idx="1">
                  <c:v>Kenya         2015 MIS</c:v>
                </c:pt>
                <c:pt idx="2">
                  <c:v>Malawi      2014 MIS</c:v>
                </c:pt>
                <c:pt idx="3">
                  <c:v>Rwanda      2014-15 DHS</c:v>
                </c:pt>
                <c:pt idx="4">
                  <c:v>Senegal      2014 DHS</c:v>
                </c:pt>
                <c:pt idx="5">
                  <c:v>Tanzania     2011-12 HMIS*</c:v>
                </c:pt>
              </c:strCache>
            </c:strRef>
          </c:cat>
          <c:val>
            <c:numRef>
              <c:f>Sheet1!$C$2:$C$7</c:f>
              <c:numCache>
                <c:formatCode>General</c:formatCode>
                <c:ptCount val="6"/>
                <c:pt idx="0">
                  <c:v>26</c:v>
                </c:pt>
                <c:pt idx="1">
                  <c:v>58</c:v>
                </c:pt>
                <c:pt idx="2">
                  <c:v>62</c:v>
                </c:pt>
                <c:pt idx="3">
                  <c:v>73</c:v>
                </c:pt>
                <c:pt idx="4" formatCode="0">
                  <c:v>38</c:v>
                </c:pt>
                <c:pt idx="5">
                  <c:v>75</c:v>
                </c:pt>
              </c:numCache>
            </c:numRef>
          </c:val>
        </c:ser>
        <c:dLbls>
          <c:showLegendKey val="0"/>
          <c:showVal val="1"/>
          <c:showCatName val="0"/>
          <c:showSerName val="0"/>
          <c:showPercent val="0"/>
          <c:showBubbleSize val="0"/>
        </c:dLbls>
        <c:gapWidth val="150"/>
        <c:overlap val="-25"/>
        <c:axId val="363996912"/>
        <c:axId val="363308536"/>
      </c:barChart>
      <c:catAx>
        <c:axId val="363996912"/>
        <c:scaling>
          <c:orientation val="minMax"/>
        </c:scaling>
        <c:delete val="0"/>
        <c:axPos val="b"/>
        <c:numFmt formatCode="General" sourceLinked="1"/>
        <c:majorTickMark val="none"/>
        <c:minorTickMark val="none"/>
        <c:tickLblPos val="nextTo"/>
        <c:txPr>
          <a:bodyPr/>
          <a:lstStyle/>
          <a:p>
            <a:pPr>
              <a:defRPr sz="1800"/>
            </a:pPr>
            <a:endParaRPr lang="en-US"/>
          </a:p>
        </c:txPr>
        <c:crossAx val="363308536"/>
        <c:crosses val="autoZero"/>
        <c:auto val="1"/>
        <c:lblAlgn val="ctr"/>
        <c:lblOffset val="100"/>
        <c:noMultiLvlLbl val="0"/>
      </c:catAx>
      <c:valAx>
        <c:axId val="363308536"/>
        <c:scaling>
          <c:orientation val="minMax"/>
          <c:max val="100"/>
          <c:min val="0"/>
        </c:scaling>
        <c:delete val="1"/>
        <c:axPos val="l"/>
        <c:numFmt formatCode="General" sourceLinked="1"/>
        <c:majorTickMark val="none"/>
        <c:minorTickMark val="none"/>
        <c:tickLblPos val="nextTo"/>
        <c:crossAx val="363996912"/>
        <c:crosses val="autoZero"/>
        <c:crossBetween val="between"/>
      </c:valAx>
      <c:spPr>
        <a:noFill/>
        <a:ln w="25398">
          <a:noFill/>
        </a:ln>
      </c:spPr>
    </c:plotArea>
    <c:legend>
      <c:legendPos val="t"/>
      <c:overlay val="0"/>
    </c:legend>
    <c:plotVisOnly val="1"/>
    <c:dispBlanksAs val="gap"/>
    <c:showDLblsOverMax val="0"/>
  </c:chart>
  <c:txPr>
    <a:bodyPr/>
    <a:lstStyle/>
    <a:p>
      <a:pPr>
        <a:defRPr sz="1797"/>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
          <c:y val="0.16840101522842643"/>
          <c:w val="0.96666666666666667"/>
          <c:h val="0.62919900875335089"/>
        </c:manualLayout>
      </c:layout>
      <c:barChart>
        <c:barDir val="col"/>
        <c:grouping val="clustered"/>
        <c:varyColors val="0"/>
        <c:ser>
          <c:idx val="0"/>
          <c:order val="0"/>
          <c:tx>
            <c:strRef>
              <c:f>Sheet1!$B$1</c:f>
              <c:strCache>
                <c:ptCount val="1"/>
                <c:pt idx="0">
                  <c:v>Households</c:v>
                </c:pt>
              </c:strCache>
            </c:strRef>
          </c:tx>
          <c:invertIfNegative val="0"/>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Angola      2011 MIS</c:v>
                </c:pt>
                <c:pt idx="1">
                  <c:v>Kenya     2015 MIS</c:v>
                </c:pt>
                <c:pt idx="2">
                  <c:v>Malawi      2014 MIS</c:v>
                </c:pt>
                <c:pt idx="3">
                  <c:v>Rwanda     2013 MIS</c:v>
                </c:pt>
                <c:pt idx="4">
                  <c:v>Senegal      2014 DHS</c:v>
                </c:pt>
                <c:pt idx="5">
                  <c:v>Tanzania    2011-12 HMIS</c:v>
                </c:pt>
              </c:strCache>
            </c:strRef>
          </c:cat>
          <c:val>
            <c:numRef>
              <c:f>Sheet1!$B$2:$B$7</c:f>
              <c:numCache>
                <c:formatCode>General</c:formatCode>
                <c:ptCount val="6"/>
                <c:pt idx="0">
                  <c:v>7</c:v>
                </c:pt>
                <c:pt idx="1">
                  <c:v>1</c:v>
                </c:pt>
                <c:pt idx="2">
                  <c:v>9</c:v>
                </c:pt>
                <c:pt idx="3">
                  <c:v>10</c:v>
                </c:pt>
                <c:pt idx="4">
                  <c:v>9</c:v>
                </c:pt>
                <c:pt idx="5" formatCode="0">
                  <c:v>14</c:v>
                </c:pt>
              </c:numCache>
            </c:numRef>
          </c:val>
        </c:ser>
        <c:dLbls>
          <c:showLegendKey val="0"/>
          <c:showVal val="0"/>
          <c:showCatName val="0"/>
          <c:showSerName val="0"/>
          <c:showPercent val="0"/>
          <c:showBubbleSize val="0"/>
        </c:dLbls>
        <c:gapWidth val="150"/>
        <c:overlap val="-25"/>
        <c:axId val="363309320"/>
        <c:axId val="363309712"/>
      </c:barChart>
      <c:catAx>
        <c:axId val="363309320"/>
        <c:scaling>
          <c:orientation val="minMax"/>
        </c:scaling>
        <c:delete val="0"/>
        <c:axPos val="b"/>
        <c:numFmt formatCode="General" sourceLinked="1"/>
        <c:majorTickMark val="none"/>
        <c:minorTickMark val="none"/>
        <c:tickLblPos val="nextTo"/>
        <c:txPr>
          <a:bodyPr/>
          <a:lstStyle/>
          <a:p>
            <a:pPr>
              <a:defRPr sz="1800"/>
            </a:pPr>
            <a:endParaRPr lang="en-US"/>
          </a:p>
        </c:txPr>
        <c:crossAx val="363309712"/>
        <c:crosses val="autoZero"/>
        <c:auto val="1"/>
        <c:lblAlgn val="ctr"/>
        <c:lblOffset val="100"/>
        <c:noMultiLvlLbl val="0"/>
      </c:catAx>
      <c:valAx>
        <c:axId val="363309712"/>
        <c:scaling>
          <c:orientation val="minMax"/>
          <c:max val="100"/>
          <c:min val="0"/>
        </c:scaling>
        <c:delete val="1"/>
        <c:axPos val="l"/>
        <c:numFmt formatCode="General" sourceLinked="1"/>
        <c:majorTickMark val="out"/>
        <c:minorTickMark val="none"/>
        <c:tickLblPos val="nextTo"/>
        <c:crossAx val="363309320"/>
        <c:crosses val="autoZero"/>
        <c:crossBetween val="between"/>
      </c:valAx>
      <c:spPr>
        <a:noFill/>
        <a:ln w="25392">
          <a:noFill/>
        </a:ln>
      </c:spPr>
    </c:plotArea>
    <c:plotVisOnly val="1"/>
    <c:dispBlanksAs val="gap"/>
    <c:showDLblsOverMax val="0"/>
  </c:chart>
  <c:txPr>
    <a:bodyPr/>
    <a:lstStyle/>
    <a:p>
      <a:pPr>
        <a:defRPr sz="1793"/>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manualLayout>
          <c:layoutTarget val="inner"/>
          <c:xMode val="edge"/>
          <c:yMode val="edge"/>
          <c:x val="0"/>
          <c:y val="0.26029103549375376"/>
          <c:w val="0.96666666666666667"/>
          <c:h val="0.5373090804486057"/>
        </c:manualLayout>
      </c:layout>
      <c:barChart>
        <c:barDir val="col"/>
        <c:grouping val="clustered"/>
        <c:varyColors val="0"/>
        <c:ser>
          <c:idx val="0"/>
          <c:order val="0"/>
          <c:tx>
            <c:strRef>
              <c:f>Sheet1!$B$1</c:f>
              <c:strCache>
                <c:ptCount val="1"/>
                <c:pt idx="0">
                  <c:v>Any SP/Fansidar during ANC Visit</c:v>
                </c:pt>
              </c:strCache>
            </c:strRef>
          </c:tx>
          <c:invertIfNegative val="0"/>
          <c:dLbls>
            <c:spPr>
              <a:noFill/>
              <a:ln>
                <a:noFill/>
              </a:ln>
              <a:effectLst/>
            </c:spPr>
            <c:txPr>
              <a:bodyPr/>
              <a:lstStyle/>
              <a:p>
                <a:pPr>
                  <a:defRPr b="1"/>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Angola    2011 MIS</c:v>
                </c:pt>
                <c:pt idx="1">
                  <c:v>Kenya         2015 MIS</c:v>
                </c:pt>
                <c:pt idx="2">
                  <c:v>Malawi      2014 MIS</c:v>
                </c:pt>
                <c:pt idx="3">
                  <c:v>Rwanda      2007-08 DHS</c:v>
                </c:pt>
                <c:pt idx="4">
                  <c:v>Senegal      2014 DHS</c:v>
                </c:pt>
                <c:pt idx="5">
                  <c:v>Tanzania     2015-16 DHS/MIS*</c:v>
                </c:pt>
              </c:strCache>
            </c:strRef>
          </c:cat>
          <c:val>
            <c:numRef>
              <c:f>Sheet1!$B$2:$B$7</c:f>
              <c:numCache>
                <c:formatCode>General</c:formatCode>
                <c:ptCount val="6"/>
                <c:pt idx="0">
                  <c:v>28</c:v>
                </c:pt>
                <c:pt idx="1">
                  <c:v>51</c:v>
                </c:pt>
                <c:pt idx="2">
                  <c:v>89</c:v>
                </c:pt>
                <c:pt idx="3">
                  <c:v>51</c:v>
                </c:pt>
                <c:pt idx="4" formatCode="0">
                  <c:v>71</c:v>
                </c:pt>
                <c:pt idx="5">
                  <c:v>68</c:v>
                </c:pt>
              </c:numCache>
            </c:numRef>
          </c:val>
        </c:ser>
        <c:ser>
          <c:idx val="1"/>
          <c:order val="1"/>
          <c:tx>
            <c:strRef>
              <c:f>Sheet1!$C$1</c:f>
              <c:strCache>
                <c:ptCount val="1"/>
                <c:pt idx="0">
                  <c:v>2+ doses of SP/Fansidar and received at least 1 dose during ANC</c:v>
                </c:pt>
              </c:strCache>
            </c:strRef>
          </c:tx>
          <c:invertIfNegative val="0"/>
          <c:dLbls>
            <c:spPr>
              <a:noFill/>
              <a:ln>
                <a:noFill/>
              </a:ln>
              <a:effectLst/>
            </c:spPr>
            <c:txPr>
              <a:bodyPr/>
              <a:lstStyle/>
              <a:p>
                <a:pPr>
                  <a:defRPr b="1"/>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Angola    2011 MIS</c:v>
                </c:pt>
                <c:pt idx="1">
                  <c:v>Kenya         2015 MIS</c:v>
                </c:pt>
                <c:pt idx="2">
                  <c:v>Malawi      2014 MIS</c:v>
                </c:pt>
                <c:pt idx="3">
                  <c:v>Rwanda      2007-08 DHS</c:v>
                </c:pt>
                <c:pt idx="4">
                  <c:v>Senegal      2014 DHS</c:v>
                </c:pt>
                <c:pt idx="5">
                  <c:v>Tanzania     2015-16 DHS/MIS*</c:v>
                </c:pt>
              </c:strCache>
            </c:strRef>
          </c:cat>
          <c:val>
            <c:numRef>
              <c:f>Sheet1!$C$2:$C$7</c:f>
              <c:numCache>
                <c:formatCode>General</c:formatCode>
                <c:ptCount val="6"/>
                <c:pt idx="0">
                  <c:v>18</c:v>
                </c:pt>
                <c:pt idx="1">
                  <c:v>35</c:v>
                </c:pt>
                <c:pt idx="2">
                  <c:v>63</c:v>
                </c:pt>
                <c:pt idx="3">
                  <c:v>17</c:v>
                </c:pt>
                <c:pt idx="4" formatCode="0">
                  <c:v>40</c:v>
                </c:pt>
                <c:pt idx="5">
                  <c:v>35</c:v>
                </c:pt>
              </c:numCache>
            </c:numRef>
          </c:val>
        </c:ser>
        <c:ser>
          <c:idx val="2"/>
          <c:order val="2"/>
          <c:tx>
            <c:strRef>
              <c:f>Sheet1!$D$1</c:f>
              <c:strCache>
                <c:ptCount val="1"/>
                <c:pt idx="0">
                  <c:v>3+ doses of SP/Fansidar and received at least 1 dose during ANC</c:v>
                </c:pt>
              </c:strCache>
            </c:strRef>
          </c:tx>
          <c:spPr>
            <a:solidFill>
              <a:schemeClr val="bg2"/>
            </a:solidFill>
          </c:spPr>
          <c:invertIfNegative val="0"/>
          <c:dLbls>
            <c:spPr>
              <a:noFill/>
              <a:ln>
                <a:noFill/>
              </a:ln>
              <a:effectLst/>
            </c:spPr>
            <c:txPr>
              <a:bodyPr wrap="square" lIns="38100" tIns="19050" rIns="38100" bIns="19050" anchor="ctr">
                <a:spAutoFit/>
              </a:bodyPr>
              <a:lstStyle/>
              <a:p>
                <a:pPr>
                  <a:defRPr b="1"/>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Sheet1!$A$2:$A$7</c:f>
              <c:strCache>
                <c:ptCount val="6"/>
                <c:pt idx="0">
                  <c:v>Angola    2011 MIS</c:v>
                </c:pt>
                <c:pt idx="1">
                  <c:v>Kenya         2015 MIS</c:v>
                </c:pt>
                <c:pt idx="2">
                  <c:v>Malawi      2014 MIS</c:v>
                </c:pt>
                <c:pt idx="3">
                  <c:v>Rwanda      2007-08 DHS</c:v>
                </c:pt>
                <c:pt idx="4">
                  <c:v>Senegal      2014 DHS</c:v>
                </c:pt>
                <c:pt idx="5">
                  <c:v>Tanzania     2015-16 DHS/MIS*</c:v>
                </c:pt>
              </c:strCache>
            </c:strRef>
          </c:cat>
          <c:val>
            <c:numRef>
              <c:f>Sheet1!$D$2:$D$7</c:f>
              <c:numCache>
                <c:formatCode>General</c:formatCode>
                <c:ptCount val="6"/>
                <c:pt idx="0">
                  <c:v>8</c:v>
                </c:pt>
                <c:pt idx="1">
                  <c:v>22</c:v>
                </c:pt>
                <c:pt idx="2">
                  <c:v>12</c:v>
                </c:pt>
                <c:pt idx="3">
                  <c:v>4</c:v>
                </c:pt>
                <c:pt idx="4">
                  <c:v>3</c:v>
                </c:pt>
                <c:pt idx="5">
                  <c:v>8</c:v>
                </c:pt>
              </c:numCache>
            </c:numRef>
          </c:val>
        </c:ser>
        <c:dLbls>
          <c:dLblPos val="outEnd"/>
          <c:showLegendKey val="0"/>
          <c:showVal val="1"/>
          <c:showCatName val="0"/>
          <c:showSerName val="0"/>
          <c:showPercent val="0"/>
          <c:showBubbleSize val="0"/>
        </c:dLbls>
        <c:gapWidth val="150"/>
        <c:overlap val="-25"/>
        <c:axId val="363311280"/>
        <c:axId val="363311672"/>
      </c:barChart>
      <c:catAx>
        <c:axId val="363311280"/>
        <c:scaling>
          <c:orientation val="minMax"/>
        </c:scaling>
        <c:delete val="0"/>
        <c:axPos val="b"/>
        <c:numFmt formatCode="General" sourceLinked="1"/>
        <c:majorTickMark val="none"/>
        <c:minorTickMark val="none"/>
        <c:tickLblPos val="nextTo"/>
        <c:txPr>
          <a:bodyPr/>
          <a:lstStyle/>
          <a:p>
            <a:pPr>
              <a:defRPr sz="1800"/>
            </a:pPr>
            <a:endParaRPr lang="en-US"/>
          </a:p>
        </c:txPr>
        <c:crossAx val="363311672"/>
        <c:crosses val="autoZero"/>
        <c:auto val="1"/>
        <c:lblAlgn val="ctr"/>
        <c:lblOffset val="100"/>
        <c:noMultiLvlLbl val="0"/>
      </c:catAx>
      <c:valAx>
        <c:axId val="363311672"/>
        <c:scaling>
          <c:orientation val="minMax"/>
          <c:max val="100"/>
          <c:min val="0"/>
        </c:scaling>
        <c:delete val="1"/>
        <c:axPos val="l"/>
        <c:numFmt formatCode="General" sourceLinked="1"/>
        <c:majorTickMark val="out"/>
        <c:minorTickMark val="none"/>
        <c:tickLblPos val="nextTo"/>
        <c:crossAx val="363311280"/>
        <c:crosses val="autoZero"/>
        <c:crossBetween val="between"/>
      </c:valAx>
      <c:spPr>
        <a:noFill/>
        <a:ln w="25398">
          <a:noFill/>
        </a:ln>
      </c:spPr>
    </c:plotArea>
    <c:legend>
      <c:legendPos val="t"/>
      <c:overlay val="0"/>
    </c:legend>
    <c:plotVisOnly val="1"/>
    <c:dispBlanksAs val="gap"/>
    <c:showDLblsOverMax val="0"/>
  </c:chart>
  <c:txPr>
    <a:bodyPr/>
    <a:lstStyle/>
    <a:p>
      <a:pPr>
        <a:defRPr sz="1797"/>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Column2</c:v>
                </c:pt>
              </c:strCache>
            </c:strRef>
          </c:tx>
          <c:invertIfNegative val="0"/>
          <c:dLbls>
            <c:spPr>
              <a:noFill/>
              <a:ln>
                <a:noFill/>
              </a:ln>
              <a:effectLst/>
            </c:spPr>
            <c:txPr>
              <a:bodyPr/>
              <a:lstStyle/>
              <a:p>
                <a:pPr>
                  <a:defRPr b="1"/>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Angola    2011 MIS </c:v>
                </c:pt>
                <c:pt idx="1">
                  <c:v>Kenya    2015 MIS</c:v>
                </c:pt>
                <c:pt idx="2">
                  <c:v>Malawi    2014 MIS </c:v>
                </c:pt>
                <c:pt idx="3">
                  <c:v>Rwanda 2014-15 DHS</c:v>
                </c:pt>
                <c:pt idx="4">
                  <c:v>Senegal 2014 DHS</c:v>
                </c:pt>
                <c:pt idx="5">
                  <c:v>Tanzania 2015-16 DHS/MIS*</c:v>
                </c:pt>
              </c:strCache>
            </c:strRef>
          </c:cat>
          <c:val>
            <c:numRef>
              <c:f>Sheet1!$B$2:$B$7</c:f>
              <c:numCache>
                <c:formatCode>General</c:formatCode>
                <c:ptCount val="6"/>
                <c:pt idx="0">
                  <c:v>59</c:v>
                </c:pt>
                <c:pt idx="1">
                  <c:v>72</c:v>
                </c:pt>
                <c:pt idx="2">
                  <c:v>66</c:v>
                </c:pt>
                <c:pt idx="3">
                  <c:v>57</c:v>
                </c:pt>
                <c:pt idx="4">
                  <c:v>57</c:v>
                </c:pt>
                <c:pt idx="5">
                  <c:v>66</c:v>
                </c:pt>
              </c:numCache>
            </c:numRef>
          </c:val>
        </c:ser>
        <c:dLbls>
          <c:showLegendKey val="0"/>
          <c:showVal val="0"/>
          <c:showCatName val="0"/>
          <c:showSerName val="0"/>
          <c:showPercent val="0"/>
          <c:showBubbleSize val="0"/>
        </c:dLbls>
        <c:gapWidth val="150"/>
        <c:axId val="364214320"/>
        <c:axId val="364214712"/>
      </c:barChart>
      <c:catAx>
        <c:axId val="364214320"/>
        <c:scaling>
          <c:orientation val="minMax"/>
        </c:scaling>
        <c:delete val="0"/>
        <c:axPos val="b"/>
        <c:numFmt formatCode="General" sourceLinked="1"/>
        <c:majorTickMark val="none"/>
        <c:minorTickMark val="none"/>
        <c:tickLblPos val="nextTo"/>
        <c:crossAx val="364214712"/>
        <c:crosses val="autoZero"/>
        <c:auto val="1"/>
        <c:lblAlgn val="ctr"/>
        <c:lblOffset val="100"/>
        <c:noMultiLvlLbl val="0"/>
      </c:catAx>
      <c:valAx>
        <c:axId val="364214712"/>
        <c:scaling>
          <c:orientation val="minMax"/>
          <c:max val="100"/>
        </c:scaling>
        <c:delete val="1"/>
        <c:axPos val="l"/>
        <c:numFmt formatCode="General" sourceLinked="1"/>
        <c:majorTickMark val="none"/>
        <c:minorTickMark val="none"/>
        <c:tickLblPos val="nextTo"/>
        <c:crossAx val="364214320"/>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4930" name="Rectangle 2"/>
          <p:cNvSpPr>
            <a:spLocks noGrp="1" noChangeArrowheads="1"/>
          </p:cNvSpPr>
          <p:nvPr>
            <p:ph type="hdr" sz="quarter"/>
          </p:nvPr>
        </p:nvSpPr>
        <p:spPr bwMode="auto">
          <a:xfrm>
            <a:off x="0" y="3"/>
            <a:ext cx="3037840" cy="455613"/>
          </a:xfrm>
          <a:prstGeom prst="rect">
            <a:avLst/>
          </a:prstGeom>
          <a:noFill/>
          <a:ln w="9525">
            <a:noFill/>
            <a:miter lim="800000"/>
            <a:headEnd/>
            <a:tailEnd/>
          </a:ln>
          <a:effectLst/>
        </p:spPr>
        <p:txBody>
          <a:bodyPr vert="horz" wrap="square" lIns="90276" tIns="45138" rIns="90276" bIns="45138" numCol="1" anchor="t" anchorCtr="0" compatLnSpc="1">
            <a:prstTxWarp prst="textNoShape">
              <a:avLst/>
            </a:prstTxWarp>
          </a:bodyPr>
          <a:lstStyle>
            <a:lvl1pPr algn="l" eaLnBrk="0" hangingPunct="0">
              <a:defRPr sz="1200">
                <a:cs typeface="+mn-cs"/>
              </a:defRPr>
            </a:lvl1pPr>
          </a:lstStyle>
          <a:p>
            <a:pPr>
              <a:defRPr/>
            </a:pPr>
            <a:endParaRPr lang="en-US"/>
          </a:p>
        </p:txBody>
      </p:sp>
      <p:sp>
        <p:nvSpPr>
          <p:cNvPr id="124931" name="Rectangle 3"/>
          <p:cNvSpPr>
            <a:spLocks noGrp="1" noChangeArrowheads="1"/>
          </p:cNvSpPr>
          <p:nvPr>
            <p:ph type="dt" sz="quarter" idx="1"/>
          </p:nvPr>
        </p:nvSpPr>
        <p:spPr bwMode="auto">
          <a:xfrm>
            <a:off x="3948220" y="3"/>
            <a:ext cx="3037840" cy="455613"/>
          </a:xfrm>
          <a:prstGeom prst="rect">
            <a:avLst/>
          </a:prstGeom>
          <a:noFill/>
          <a:ln w="9525">
            <a:noFill/>
            <a:miter lim="800000"/>
            <a:headEnd/>
            <a:tailEnd/>
          </a:ln>
          <a:effectLst/>
        </p:spPr>
        <p:txBody>
          <a:bodyPr vert="horz" wrap="square" lIns="90276" tIns="45138" rIns="90276" bIns="45138" numCol="1" anchor="t" anchorCtr="0" compatLnSpc="1">
            <a:prstTxWarp prst="textNoShape">
              <a:avLst/>
            </a:prstTxWarp>
          </a:bodyPr>
          <a:lstStyle>
            <a:lvl1pPr algn="r" eaLnBrk="0" hangingPunct="0">
              <a:defRPr sz="1200">
                <a:cs typeface="+mn-cs"/>
              </a:defRPr>
            </a:lvl1pPr>
          </a:lstStyle>
          <a:p>
            <a:pPr>
              <a:defRPr/>
            </a:pPr>
            <a:endParaRPr lang="en-US"/>
          </a:p>
        </p:txBody>
      </p:sp>
      <p:sp>
        <p:nvSpPr>
          <p:cNvPr id="124932" name="Rectangle 4"/>
          <p:cNvSpPr>
            <a:spLocks noGrp="1" noChangeArrowheads="1"/>
          </p:cNvSpPr>
          <p:nvPr>
            <p:ph type="ftr" sz="quarter" idx="2"/>
          </p:nvPr>
        </p:nvSpPr>
        <p:spPr bwMode="auto">
          <a:xfrm>
            <a:off x="0" y="8815388"/>
            <a:ext cx="3037840" cy="455613"/>
          </a:xfrm>
          <a:prstGeom prst="rect">
            <a:avLst/>
          </a:prstGeom>
          <a:noFill/>
          <a:ln w="9525">
            <a:noFill/>
            <a:miter lim="800000"/>
            <a:headEnd/>
            <a:tailEnd/>
          </a:ln>
          <a:effectLst/>
        </p:spPr>
        <p:txBody>
          <a:bodyPr vert="horz" wrap="square" lIns="90276" tIns="45138" rIns="90276" bIns="45138" numCol="1" anchor="b" anchorCtr="0" compatLnSpc="1">
            <a:prstTxWarp prst="textNoShape">
              <a:avLst/>
            </a:prstTxWarp>
          </a:bodyPr>
          <a:lstStyle>
            <a:lvl1pPr algn="l" eaLnBrk="0" hangingPunct="0">
              <a:defRPr sz="1200">
                <a:cs typeface="+mn-cs"/>
              </a:defRPr>
            </a:lvl1pPr>
          </a:lstStyle>
          <a:p>
            <a:pPr>
              <a:defRPr/>
            </a:pPr>
            <a:endParaRPr lang="en-US"/>
          </a:p>
        </p:txBody>
      </p:sp>
      <p:sp>
        <p:nvSpPr>
          <p:cNvPr id="124933" name="Rectangle 5"/>
          <p:cNvSpPr>
            <a:spLocks noGrp="1" noChangeArrowheads="1"/>
          </p:cNvSpPr>
          <p:nvPr>
            <p:ph type="sldNum" sz="quarter" idx="3"/>
          </p:nvPr>
        </p:nvSpPr>
        <p:spPr bwMode="auto">
          <a:xfrm>
            <a:off x="3948220" y="8815388"/>
            <a:ext cx="3037840" cy="455613"/>
          </a:xfrm>
          <a:prstGeom prst="rect">
            <a:avLst/>
          </a:prstGeom>
          <a:noFill/>
          <a:ln w="9525">
            <a:noFill/>
            <a:miter lim="800000"/>
            <a:headEnd/>
            <a:tailEnd/>
          </a:ln>
          <a:effectLst/>
        </p:spPr>
        <p:txBody>
          <a:bodyPr vert="horz" wrap="square" lIns="90276" tIns="45138" rIns="90276" bIns="45138" numCol="1" anchor="b" anchorCtr="0" compatLnSpc="1">
            <a:prstTxWarp prst="textNoShape">
              <a:avLst/>
            </a:prstTxWarp>
          </a:bodyPr>
          <a:lstStyle>
            <a:lvl1pPr algn="r" eaLnBrk="0" hangingPunct="0">
              <a:defRPr sz="1200">
                <a:cs typeface="+mn-cs"/>
              </a:defRPr>
            </a:lvl1pPr>
          </a:lstStyle>
          <a:p>
            <a:pPr>
              <a:defRPr/>
            </a:pPr>
            <a:fld id="{66EFEE02-EE45-4EDE-9727-9F8EACDDEBFE}" type="slidenum">
              <a:rPr lang="en-US"/>
              <a:pPr>
                <a:defRPr/>
              </a:pPr>
              <a:t>‹#›</a:t>
            </a:fld>
            <a:endParaRPr lang="en-US"/>
          </a:p>
        </p:txBody>
      </p:sp>
    </p:spTree>
    <p:extLst>
      <p:ext uri="{BB962C8B-B14F-4D97-AF65-F5344CB8AC3E}">
        <p14:creationId xmlns:p14="http://schemas.microsoft.com/office/powerpoint/2010/main" val="17032925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9026" name="Rectangle 2"/>
          <p:cNvSpPr>
            <a:spLocks noGrp="1" noChangeArrowheads="1"/>
          </p:cNvSpPr>
          <p:nvPr>
            <p:ph type="hdr" sz="quarter"/>
          </p:nvPr>
        </p:nvSpPr>
        <p:spPr bwMode="auto">
          <a:xfrm>
            <a:off x="0" y="3"/>
            <a:ext cx="3037840" cy="455613"/>
          </a:xfrm>
          <a:prstGeom prst="rect">
            <a:avLst/>
          </a:prstGeom>
          <a:noFill/>
          <a:ln w="9525">
            <a:noFill/>
            <a:miter lim="800000"/>
            <a:headEnd/>
            <a:tailEnd/>
          </a:ln>
          <a:effectLst/>
        </p:spPr>
        <p:txBody>
          <a:bodyPr vert="horz" wrap="square" lIns="90276" tIns="45138" rIns="90276" bIns="45138" numCol="1" anchor="t" anchorCtr="0" compatLnSpc="1">
            <a:prstTxWarp prst="textNoShape">
              <a:avLst/>
            </a:prstTxWarp>
          </a:bodyPr>
          <a:lstStyle>
            <a:lvl1pPr algn="l" eaLnBrk="0" hangingPunct="0">
              <a:defRPr sz="1200">
                <a:cs typeface="+mn-cs"/>
              </a:defRPr>
            </a:lvl1pPr>
          </a:lstStyle>
          <a:p>
            <a:pPr>
              <a:defRPr/>
            </a:pPr>
            <a:endParaRPr lang="en-US"/>
          </a:p>
        </p:txBody>
      </p:sp>
      <p:sp>
        <p:nvSpPr>
          <p:cNvPr id="129027" name="Rectangle 3"/>
          <p:cNvSpPr>
            <a:spLocks noGrp="1" noChangeArrowheads="1"/>
          </p:cNvSpPr>
          <p:nvPr>
            <p:ph type="dt" idx="1"/>
          </p:nvPr>
        </p:nvSpPr>
        <p:spPr bwMode="auto">
          <a:xfrm>
            <a:off x="3948220" y="3"/>
            <a:ext cx="3037840" cy="455613"/>
          </a:xfrm>
          <a:prstGeom prst="rect">
            <a:avLst/>
          </a:prstGeom>
          <a:noFill/>
          <a:ln w="9525">
            <a:noFill/>
            <a:miter lim="800000"/>
            <a:headEnd/>
            <a:tailEnd/>
          </a:ln>
          <a:effectLst/>
        </p:spPr>
        <p:txBody>
          <a:bodyPr vert="horz" wrap="square" lIns="90276" tIns="45138" rIns="90276" bIns="45138" numCol="1" anchor="t" anchorCtr="0" compatLnSpc="1">
            <a:prstTxWarp prst="textNoShape">
              <a:avLst/>
            </a:prstTxWarp>
          </a:bodyPr>
          <a:lstStyle>
            <a:lvl1pPr algn="r" eaLnBrk="0" hangingPunct="0">
              <a:defRPr sz="1200">
                <a:cs typeface="+mn-cs"/>
              </a:defRPr>
            </a:lvl1pPr>
          </a:lstStyle>
          <a:p>
            <a:pPr>
              <a:defRPr/>
            </a:pPr>
            <a:endParaRPr lang="en-US"/>
          </a:p>
        </p:txBody>
      </p:sp>
      <p:sp>
        <p:nvSpPr>
          <p:cNvPr id="82948" name="Rectangle 4"/>
          <p:cNvSpPr>
            <a:spLocks noGrp="1" noRot="1" noChangeAspect="1" noChangeArrowheads="1" noTextEdit="1"/>
          </p:cNvSpPr>
          <p:nvPr>
            <p:ph type="sldImg" idx="2"/>
          </p:nvPr>
        </p:nvSpPr>
        <p:spPr bwMode="auto">
          <a:xfrm>
            <a:off x="1160463" y="684213"/>
            <a:ext cx="4662487" cy="34956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9029" name="Rectangle 5"/>
          <p:cNvSpPr>
            <a:spLocks noGrp="1" noChangeArrowheads="1"/>
          </p:cNvSpPr>
          <p:nvPr>
            <p:ph type="body" sz="quarter" idx="3"/>
          </p:nvPr>
        </p:nvSpPr>
        <p:spPr bwMode="auto">
          <a:xfrm>
            <a:off x="910381" y="4406900"/>
            <a:ext cx="5163679" cy="4179888"/>
          </a:xfrm>
          <a:prstGeom prst="rect">
            <a:avLst/>
          </a:prstGeom>
          <a:noFill/>
          <a:ln w="9525">
            <a:noFill/>
            <a:miter lim="800000"/>
            <a:headEnd/>
            <a:tailEnd/>
          </a:ln>
          <a:effectLst/>
        </p:spPr>
        <p:txBody>
          <a:bodyPr vert="horz" wrap="square" lIns="90276" tIns="45138" rIns="90276" bIns="45138"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29030" name="Rectangle 6"/>
          <p:cNvSpPr>
            <a:spLocks noGrp="1" noChangeArrowheads="1"/>
          </p:cNvSpPr>
          <p:nvPr>
            <p:ph type="ftr" sz="quarter" idx="4"/>
          </p:nvPr>
        </p:nvSpPr>
        <p:spPr bwMode="auto">
          <a:xfrm>
            <a:off x="0" y="8815388"/>
            <a:ext cx="3037840" cy="455613"/>
          </a:xfrm>
          <a:prstGeom prst="rect">
            <a:avLst/>
          </a:prstGeom>
          <a:noFill/>
          <a:ln w="9525">
            <a:noFill/>
            <a:miter lim="800000"/>
            <a:headEnd/>
            <a:tailEnd/>
          </a:ln>
          <a:effectLst/>
        </p:spPr>
        <p:txBody>
          <a:bodyPr vert="horz" wrap="square" lIns="90276" tIns="45138" rIns="90276" bIns="45138" numCol="1" anchor="b" anchorCtr="0" compatLnSpc="1">
            <a:prstTxWarp prst="textNoShape">
              <a:avLst/>
            </a:prstTxWarp>
          </a:bodyPr>
          <a:lstStyle>
            <a:lvl1pPr algn="l" eaLnBrk="0" hangingPunct="0">
              <a:defRPr sz="1200">
                <a:cs typeface="+mn-cs"/>
              </a:defRPr>
            </a:lvl1pPr>
          </a:lstStyle>
          <a:p>
            <a:pPr>
              <a:defRPr/>
            </a:pPr>
            <a:endParaRPr lang="en-US"/>
          </a:p>
        </p:txBody>
      </p:sp>
      <p:sp>
        <p:nvSpPr>
          <p:cNvPr id="2" name="Slide Number Placeholder 1"/>
          <p:cNvSpPr>
            <a:spLocks noGrp="1"/>
          </p:cNvSpPr>
          <p:nvPr>
            <p:ph type="sldNum" sz="quarter" idx="5"/>
          </p:nvPr>
        </p:nvSpPr>
        <p:spPr>
          <a:xfrm>
            <a:off x="3970939" y="8829675"/>
            <a:ext cx="3037840" cy="465138"/>
          </a:xfrm>
          <a:prstGeom prst="rect">
            <a:avLst/>
          </a:prstGeom>
        </p:spPr>
        <p:txBody>
          <a:bodyPr vert="horz" lIns="91428" tIns="45715" rIns="91428" bIns="45715" rtlCol="0" anchor="b"/>
          <a:lstStyle>
            <a:lvl1pPr algn="r">
              <a:defRPr sz="1200"/>
            </a:lvl1pPr>
          </a:lstStyle>
          <a:p>
            <a:pPr>
              <a:defRPr/>
            </a:pPr>
            <a:fld id="{69A9D565-7186-4FE0-A7C7-2A141298C213}" type="slidenum">
              <a:rPr lang="en-US"/>
              <a:pPr>
                <a:defRPr/>
              </a:pPr>
              <a:t>‹#›</a:t>
            </a:fld>
            <a:endParaRPr lang="en-US"/>
          </a:p>
        </p:txBody>
      </p:sp>
    </p:spTree>
    <p:extLst>
      <p:ext uri="{BB962C8B-B14F-4D97-AF65-F5344CB8AC3E}">
        <p14:creationId xmlns:p14="http://schemas.microsoft.com/office/powerpoint/2010/main" val="331643415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s://www.youtube.com/watch?v=YfTXcc13GOI" TargetMode="External"/><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a:ln/>
        </p:spPr>
      </p:sp>
      <p:sp>
        <p:nvSpPr>
          <p:cNvPr id="839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p>
        </p:txBody>
      </p:sp>
      <p:sp>
        <p:nvSpPr>
          <p:cNvPr id="83972" name="Slide Number Placeholder 3"/>
          <p:cNvSpPr>
            <a:spLocks noGrp="1"/>
          </p:cNvSpPr>
          <p:nvPr>
            <p:ph type="sldNum" sz="quarter" idx="5"/>
          </p:nvPr>
        </p:nvSpPr>
        <p:spPr bwMode="auto">
          <a:xfrm>
            <a:off x="3948220" y="8815388"/>
            <a:ext cx="3037840" cy="4556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800">
                <a:solidFill>
                  <a:schemeClr val="tx1"/>
                </a:solidFill>
                <a:latin typeface="Times" pitchFamily="18" charset="0"/>
                <a:cs typeface="Arial" charset="0"/>
              </a:defRPr>
            </a:lvl1pPr>
            <a:lvl2pPr marL="742855" indent="-285714" eaLnBrk="0" hangingPunct="0">
              <a:defRPr sz="2800">
                <a:solidFill>
                  <a:schemeClr val="tx1"/>
                </a:solidFill>
                <a:latin typeface="Times" pitchFamily="18" charset="0"/>
                <a:cs typeface="Arial" charset="0"/>
              </a:defRPr>
            </a:lvl2pPr>
            <a:lvl3pPr marL="1142854" indent="-228571" eaLnBrk="0" hangingPunct="0">
              <a:defRPr sz="2800">
                <a:solidFill>
                  <a:schemeClr val="tx1"/>
                </a:solidFill>
                <a:latin typeface="Times" pitchFamily="18" charset="0"/>
                <a:cs typeface="Arial" charset="0"/>
              </a:defRPr>
            </a:lvl3pPr>
            <a:lvl4pPr marL="1599995" indent="-228571" eaLnBrk="0" hangingPunct="0">
              <a:defRPr sz="2800">
                <a:solidFill>
                  <a:schemeClr val="tx1"/>
                </a:solidFill>
                <a:latin typeface="Times" pitchFamily="18" charset="0"/>
                <a:cs typeface="Arial" charset="0"/>
              </a:defRPr>
            </a:lvl4pPr>
            <a:lvl5pPr marL="2057138" indent="-228571" eaLnBrk="0" hangingPunct="0">
              <a:defRPr sz="2800">
                <a:solidFill>
                  <a:schemeClr val="tx1"/>
                </a:solidFill>
                <a:latin typeface="Times" pitchFamily="18" charset="0"/>
                <a:cs typeface="Arial" charset="0"/>
              </a:defRPr>
            </a:lvl5pPr>
            <a:lvl6pPr marL="2514279" indent="-228571" algn="ctr" eaLnBrk="0" fontAlgn="base" hangingPunct="0">
              <a:spcBef>
                <a:spcPct val="0"/>
              </a:spcBef>
              <a:spcAft>
                <a:spcPct val="0"/>
              </a:spcAft>
              <a:defRPr sz="2800">
                <a:solidFill>
                  <a:schemeClr val="tx1"/>
                </a:solidFill>
                <a:latin typeface="Times" pitchFamily="18" charset="0"/>
                <a:cs typeface="Arial" charset="0"/>
              </a:defRPr>
            </a:lvl6pPr>
            <a:lvl7pPr marL="2971420" indent="-228571" algn="ctr" eaLnBrk="0" fontAlgn="base" hangingPunct="0">
              <a:spcBef>
                <a:spcPct val="0"/>
              </a:spcBef>
              <a:spcAft>
                <a:spcPct val="0"/>
              </a:spcAft>
              <a:defRPr sz="2800">
                <a:solidFill>
                  <a:schemeClr val="tx1"/>
                </a:solidFill>
                <a:latin typeface="Times" pitchFamily="18" charset="0"/>
                <a:cs typeface="Arial" charset="0"/>
              </a:defRPr>
            </a:lvl7pPr>
            <a:lvl8pPr marL="3428562" indent="-228571" algn="ctr" eaLnBrk="0" fontAlgn="base" hangingPunct="0">
              <a:spcBef>
                <a:spcPct val="0"/>
              </a:spcBef>
              <a:spcAft>
                <a:spcPct val="0"/>
              </a:spcAft>
              <a:defRPr sz="2800">
                <a:solidFill>
                  <a:schemeClr val="tx1"/>
                </a:solidFill>
                <a:latin typeface="Times" pitchFamily="18" charset="0"/>
                <a:cs typeface="Arial" charset="0"/>
              </a:defRPr>
            </a:lvl8pPr>
            <a:lvl9pPr marL="3885704" indent="-228571" algn="ctr" eaLnBrk="0" fontAlgn="base" hangingPunct="0">
              <a:spcBef>
                <a:spcPct val="0"/>
              </a:spcBef>
              <a:spcAft>
                <a:spcPct val="0"/>
              </a:spcAft>
              <a:defRPr sz="2800">
                <a:solidFill>
                  <a:schemeClr val="tx1"/>
                </a:solidFill>
                <a:latin typeface="Times" pitchFamily="18" charset="0"/>
                <a:cs typeface="Arial" charset="0"/>
              </a:defRPr>
            </a:lvl9pPr>
          </a:lstStyle>
          <a:p>
            <a:pPr eaLnBrk="1" hangingPunct="1"/>
            <a:fld id="{89FD7475-6AF6-4346-8B60-A16BE70C5073}" type="slidenum">
              <a:rPr lang="en-US" sz="1200"/>
              <a:pPr eaLnBrk="1" hangingPunct="1"/>
              <a:t>1</a:t>
            </a:fld>
            <a:endParaRPr lang="en-US" sz="1200"/>
          </a:p>
        </p:txBody>
      </p:sp>
    </p:spTree>
    <p:extLst>
      <p:ext uri="{BB962C8B-B14F-4D97-AF65-F5344CB8AC3E}">
        <p14:creationId xmlns:p14="http://schemas.microsoft.com/office/powerpoint/2010/main" val="30871568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Slide Image Placeholder 1"/>
          <p:cNvSpPr>
            <a:spLocks noGrp="1" noRot="1" noChangeAspect="1" noTextEdit="1"/>
          </p:cNvSpPr>
          <p:nvPr>
            <p:ph type="sldImg"/>
          </p:nvPr>
        </p:nvSpPr>
        <p:spPr>
          <a:ln/>
        </p:spPr>
      </p:sp>
      <p:sp>
        <p:nvSpPr>
          <p:cNvPr id="1351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INTRODUCE</a:t>
            </a:r>
            <a:r>
              <a:rPr lang="en-US" baseline="0" dirty="0" smtClean="0"/>
              <a:t> the DHS surveys that look at various malaria indicators:  the Malaria Indicator Survey and the Demographic &amp; Health Survey, which includes a malaria module.  A third survey, the Service Provision Assessment</a:t>
            </a:r>
            <a:r>
              <a:rPr lang="en-US" baseline="0" smtClean="0"/>
              <a:t>,  collects </a:t>
            </a:r>
            <a:r>
              <a:rPr lang="en-US" baseline="0" dirty="0" smtClean="0"/>
              <a:t>malaria information at the health facility level.</a:t>
            </a:r>
          </a:p>
          <a:p>
            <a:endParaRPr lang="en-US" baseline="0" dirty="0" smtClean="0"/>
          </a:p>
          <a:p>
            <a:r>
              <a:rPr lang="en-US" baseline="0" dirty="0" smtClean="0"/>
              <a:t>We will review the different types of surveys and biomarker methodology in collecting anemia and parasitemia information.</a:t>
            </a:r>
            <a:endParaRPr lang="en-US" dirty="0" smtClean="0"/>
          </a:p>
        </p:txBody>
      </p:sp>
      <p:sp>
        <p:nvSpPr>
          <p:cNvPr id="135172" name="Slide Number Placeholder 3"/>
          <p:cNvSpPr>
            <a:spLocks noGrp="1"/>
          </p:cNvSpPr>
          <p:nvPr>
            <p:ph type="sldNum" sz="quarter" idx="5"/>
          </p:nvPr>
        </p:nvSpPr>
        <p:spPr bwMode="auto">
          <a:xfrm>
            <a:off x="3948220" y="8815388"/>
            <a:ext cx="3037840" cy="4556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800">
                <a:solidFill>
                  <a:schemeClr val="tx1"/>
                </a:solidFill>
                <a:latin typeface="Times" pitchFamily="18" charset="0"/>
                <a:cs typeface="Arial" charset="0"/>
              </a:defRPr>
            </a:lvl1pPr>
            <a:lvl2pPr marL="742855" indent="-285714" eaLnBrk="0" hangingPunct="0">
              <a:defRPr sz="2800">
                <a:solidFill>
                  <a:schemeClr val="tx1"/>
                </a:solidFill>
                <a:latin typeface="Times" pitchFamily="18" charset="0"/>
                <a:cs typeface="Arial" charset="0"/>
              </a:defRPr>
            </a:lvl2pPr>
            <a:lvl3pPr marL="1142854" indent="-228571" eaLnBrk="0" hangingPunct="0">
              <a:defRPr sz="2800">
                <a:solidFill>
                  <a:schemeClr val="tx1"/>
                </a:solidFill>
                <a:latin typeface="Times" pitchFamily="18" charset="0"/>
                <a:cs typeface="Arial" charset="0"/>
              </a:defRPr>
            </a:lvl3pPr>
            <a:lvl4pPr marL="1599995" indent="-228571" eaLnBrk="0" hangingPunct="0">
              <a:defRPr sz="2800">
                <a:solidFill>
                  <a:schemeClr val="tx1"/>
                </a:solidFill>
                <a:latin typeface="Times" pitchFamily="18" charset="0"/>
                <a:cs typeface="Arial" charset="0"/>
              </a:defRPr>
            </a:lvl4pPr>
            <a:lvl5pPr marL="2057138" indent="-228571" eaLnBrk="0" hangingPunct="0">
              <a:defRPr sz="2800">
                <a:solidFill>
                  <a:schemeClr val="tx1"/>
                </a:solidFill>
                <a:latin typeface="Times" pitchFamily="18" charset="0"/>
                <a:cs typeface="Arial" charset="0"/>
              </a:defRPr>
            </a:lvl5pPr>
            <a:lvl6pPr marL="2514279" indent="-228571" algn="ctr" eaLnBrk="0" fontAlgn="base" hangingPunct="0">
              <a:spcBef>
                <a:spcPct val="0"/>
              </a:spcBef>
              <a:spcAft>
                <a:spcPct val="0"/>
              </a:spcAft>
              <a:defRPr sz="2800">
                <a:solidFill>
                  <a:schemeClr val="tx1"/>
                </a:solidFill>
                <a:latin typeface="Times" pitchFamily="18" charset="0"/>
                <a:cs typeface="Arial" charset="0"/>
              </a:defRPr>
            </a:lvl6pPr>
            <a:lvl7pPr marL="2971420" indent="-228571" algn="ctr" eaLnBrk="0" fontAlgn="base" hangingPunct="0">
              <a:spcBef>
                <a:spcPct val="0"/>
              </a:spcBef>
              <a:spcAft>
                <a:spcPct val="0"/>
              </a:spcAft>
              <a:defRPr sz="2800">
                <a:solidFill>
                  <a:schemeClr val="tx1"/>
                </a:solidFill>
                <a:latin typeface="Times" pitchFamily="18" charset="0"/>
                <a:cs typeface="Arial" charset="0"/>
              </a:defRPr>
            </a:lvl7pPr>
            <a:lvl8pPr marL="3428562" indent="-228571" algn="ctr" eaLnBrk="0" fontAlgn="base" hangingPunct="0">
              <a:spcBef>
                <a:spcPct val="0"/>
              </a:spcBef>
              <a:spcAft>
                <a:spcPct val="0"/>
              </a:spcAft>
              <a:defRPr sz="2800">
                <a:solidFill>
                  <a:schemeClr val="tx1"/>
                </a:solidFill>
                <a:latin typeface="Times" pitchFamily="18" charset="0"/>
                <a:cs typeface="Arial" charset="0"/>
              </a:defRPr>
            </a:lvl8pPr>
            <a:lvl9pPr marL="3885704" indent="-228571" algn="ctr" eaLnBrk="0" fontAlgn="base" hangingPunct="0">
              <a:spcBef>
                <a:spcPct val="0"/>
              </a:spcBef>
              <a:spcAft>
                <a:spcPct val="0"/>
              </a:spcAft>
              <a:defRPr sz="2800">
                <a:solidFill>
                  <a:schemeClr val="tx1"/>
                </a:solidFill>
                <a:latin typeface="Times" pitchFamily="18" charset="0"/>
                <a:cs typeface="Arial" charset="0"/>
              </a:defRPr>
            </a:lvl9pPr>
          </a:lstStyle>
          <a:p>
            <a:pPr eaLnBrk="1" hangingPunct="1"/>
            <a:fld id="{60593B12-350D-420B-8CF6-C8A5543655A3}" type="slidenum">
              <a:rPr lang="en-US" sz="1200"/>
              <a:pPr eaLnBrk="1" hangingPunct="1"/>
              <a:t>10</a:t>
            </a:fld>
            <a:endParaRPr lang="en-US" sz="1200"/>
          </a:p>
        </p:txBody>
      </p:sp>
    </p:spTree>
    <p:extLst>
      <p:ext uri="{BB962C8B-B14F-4D97-AF65-F5344CB8AC3E}">
        <p14:creationId xmlns:p14="http://schemas.microsoft.com/office/powerpoint/2010/main" val="29501923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Slide Image Placeholder 1"/>
          <p:cNvSpPr>
            <a:spLocks noGrp="1" noRot="1" noChangeAspect="1" noTextEdit="1"/>
          </p:cNvSpPr>
          <p:nvPr>
            <p:ph type="sldImg"/>
          </p:nvPr>
        </p:nvSpPr>
        <p:spPr>
          <a:ln/>
        </p:spPr>
      </p:sp>
      <p:sp>
        <p:nvSpPr>
          <p:cNvPr id="1361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EXPLAIN that nationally representative, population-based sample surveys are measurement tools to collect necessary data for all 11 outcomes and 3 impact indicators.  The surveys complement routine data collection for monitoring and evaluation by national governmental and national malaria control programs.  Three large, population</a:t>
            </a:r>
            <a:r>
              <a:rPr lang="en-US" baseline="0" dirty="0" smtClean="0"/>
              <a:t>-based</a:t>
            </a:r>
            <a:r>
              <a:rPr lang="en-US" dirty="0" smtClean="0"/>
              <a:t> surveys collect data on malaria:  Demographic and Health Survey (DHS), Malaria Indicator Survey (MIS), and Multiple Indicator Cluster Survey (MICS). The Service Provision Assessment (SPA) surveys formal sector health facilities</a:t>
            </a:r>
            <a:r>
              <a:rPr lang="en-US" baseline="0" dirty="0" smtClean="0"/>
              <a:t> within a country.</a:t>
            </a:r>
            <a:endParaRPr lang="en-US" dirty="0" smtClean="0"/>
          </a:p>
          <a:p>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REVIEW the DHS with participants if they have not already completed previous MODULES.  DHS data collection typically</a:t>
            </a:r>
            <a:r>
              <a:rPr lang="en-US" baseline="0" dirty="0" smtClean="0"/>
              <a:t> occurs during dry season due to logistics.  </a:t>
            </a:r>
            <a:r>
              <a:rPr lang="en-US" dirty="0" smtClean="0"/>
              <a:t/>
            </a:r>
            <a:br>
              <a:rPr lang="en-US" dirty="0" smtClean="0"/>
            </a:br>
            <a:r>
              <a:rPr lang="en-US" dirty="0" smtClean="0"/>
              <a:t/>
            </a:r>
            <a:br>
              <a:rPr lang="en-US" dirty="0" smtClean="0"/>
            </a:br>
            <a:r>
              <a:rPr lang="en-US" dirty="0" smtClean="0"/>
              <a:t>EXPLAIN that the MIS was developed by RBM partners as a standard survey for assessing key household coverage indicators and morbidity indicators.  Designed to be conducted similarly to DHS, the MIS provides nationally representative, population-based data. The</a:t>
            </a:r>
            <a:r>
              <a:rPr lang="en-US" baseline="0" dirty="0" smtClean="0"/>
              <a:t> MIS is timed to correspond with the malaria transmission season in order to get a better estimate of mosquito net use, childhood fever, and parasitemia, all of which have been found to vary by season.  High malaria transmission season is usually just as the rainy season is ending.  This complicates data collection because the roads are in poor conditions.  </a:t>
            </a:r>
            <a:r>
              <a:rPr lang="en-US" dirty="0" smtClean="0"/>
              <a:t> </a:t>
            </a:r>
          </a:p>
          <a:p>
            <a:endParaRPr lang="en-US" dirty="0" smtClean="0"/>
          </a:p>
          <a:p>
            <a:r>
              <a:rPr lang="en-US" dirty="0" smtClean="0"/>
              <a:t>STATE that the MICS is conducted by UNICEF to monitor maternal and child health.  These surveys are conducted every 3 years and are comparable over time and across countries.  MICS package includes optional module for malaria but does not include anemia or malaria</a:t>
            </a:r>
            <a:r>
              <a:rPr lang="en-US" baseline="0" dirty="0" smtClean="0"/>
              <a:t> prevalence</a:t>
            </a:r>
            <a:r>
              <a:rPr lang="en-US" dirty="0" smtClean="0"/>
              <a:t>.</a:t>
            </a:r>
            <a:br>
              <a:rPr lang="en-US" dirty="0" smtClean="0"/>
            </a:br>
            <a:r>
              <a:rPr lang="en-US" dirty="0" smtClean="0"/>
              <a:t/>
            </a:r>
            <a:br>
              <a:rPr lang="en-US" dirty="0" smtClean="0"/>
            </a:br>
            <a:r>
              <a:rPr lang="en-US" dirty="0" smtClean="0"/>
              <a:t>NOTE much effort goes into harmonizing all three household surveys so that comparable indicators can be calculated.</a:t>
            </a:r>
          </a:p>
          <a:p>
            <a:endParaRPr lang="en-US" dirty="0" smtClean="0"/>
          </a:p>
          <a:p>
            <a:r>
              <a:rPr lang="en-US" sz="1200" kern="1200" dirty="0" smtClean="0">
                <a:solidFill>
                  <a:schemeClr val="tx1"/>
                </a:solidFill>
                <a:effectLst/>
                <a:latin typeface="Times" pitchFamily="18" charset="0"/>
                <a:ea typeface="+mn-ea"/>
                <a:cs typeface="+mn-cs"/>
              </a:rPr>
              <a:t>A fourth survey, the SPA, is a survey of formal sector health facilities within a country and not households. The SPA assesses health facilities provision of quality malaria prevention and treatment services in a country. A SPA survey uses 4 types of questionnaires – facility inventory, health provider, observations of consultations for sick children and antenatal care clients (in addition to family planning and delivery service clients), and the client exit interview.</a:t>
            </a:r>
          </a:p>
          <a:p>
            <a:endParaRPr lang="en-US" dirty="0" smtClean="0"/>
          </a:p>
        </p:txBody>
      </p:sp>
      <p:sp>
        <p:nvSpPr>
          <p:cNvPr id="1361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800">
                <a:solidFill>
                  <a:schemeClr val="tx1"/>
                </a:solidFill>
                <a:latin typeface="Times" pitchFamily="18" charset="0"/>
                <a:cs typeface="Arial" charset="0"/>
              </a:defRPr>
            </a:lvl1pPr>
            <a:lvl2pPr marL="742855" indent="-285714" eaLnBrk="0" hangingPunct="0">
              <a:defRPr sz="2800">
                <a:solidFill>
                  <a:schemeClr val="tx1"/>
                </a:solidFill>
                <a:latin typeface="Times" pitchFamily="18" charset="0"/>
                <a:cs typeface="Arial" charset="0"/>
              </a:defRPr>
            </a:lvl2pPr>
            <a:lvl3pPr marL="1142854" indent="-228571" eaLnBrk="0" hangingPunct="0">
              <a:defRPr sz="2800">
                <a:solidFill>
                  <a:schemeClr val="tx1"/>
                </a:solidFill>
                <a:latin typeface="Times" pitchFamily="18" charset="0"/>
                <a:cs typeface="Arial" charset="0"/>
              </a:defRPr>
            </a:lvl3pPr>
            <a:lvl4pPr marL="1599995" indent="-228571" eaLnBrk="0" hangingPunct="0">
              <a:defRPr sz="2800">
                <a:solidFill>
                  <a:schemeClr val="tx1"/>
                </a:solidFill>
                <a:latin typeface="Times" pitchFamily="18" charset="0"/>
                <a:cs typeface="Arial" charset="0"/>
              </a:defRPr>
            </a:lvl4pPr>
            <a:lvl5pPr marL="2057138" indent="-228571" eaLnBrk="0" hangingPunct="0">
              <a:defRPr sz="2800">
                <a:solidFill>
                  <a:schemeClr val="tx1"/>
                </a:solidFill>
                <a:latin typeface="Times" pitchFamily="18" charset="0"/>
                <a:cs typeface="Arial" charset="0"/>
              </a:defRPr>
            </a:lvl5pPr>
            <a:lvl6pPr marL="2514279" indent="-228571" algn="ctr" eaLnBrk="0" fontAlgn="base" hangingPunct="0">
              <a:spcBef>
                <a:spcPct val="0"/>
              </a:spcBef>
              <a:spcAft>
                <a:spcPct val="0"/>
              </a:spcAft>
              <a:defRPr sz="2800">
                <a:solidFill>
                  <a:schemeClr val="tx1"/>
                </a:solidFill>
                <a:latin typeface="Times" pitchFamily="18" charset="0"/>
                <a:cs typeface="Arial" charset="0"/>
              </a:defRPr>
            </a:lvl6pPr>
            <a:lvl7pPr marL="2971420" indent="-228571" algn="ctr" eaLnBrk="0" fontAlgn="base" hangingPunct="0">
              <a:spcBef>
                <a:spcPct val="0"/>
              </a:spcBef>
              <a:spcAft>
                <a:spcPct val="0"/>
              </a:spcAft>
              <a:defRPr sz="2800">
                <a:solidFill>
                  <a:schemeClr val="tx1"/>
                </a:solidFill>
                <a:latin typeface="Times" pitchFamily="18" charset="0"/>
                <a:cs typeface="Arial" charset="0"/>
              </a:defRPr>
            </a:lvl7pPr>
            <a:lvl8pPr marL="3428562" indent="-228571" algn="ctr" eaLnBrk="0" fontAlgn="base" hangingPunct="0">
              <a:spcBef>
                <a:spcPct val="0"/>
              </a:spcBef>
              <a:spcAft>
                <a:spcPct val="0"/>
              </a:spcAft>
              <a:defRPr sz="2800">
                <a:solidFill>
                  <a:schemeClr val="tx1"/>
                </a:solidFill>
                <a:latin typeface="Times" pitchFamily="18" charset="0"/>
                <a:cs typeface="Arial" charset="0"/>
              </a:defRPr>
            </a:lvl8pPr>
            <a:lvl9pPr marL="3885704" indent="-228571" algn="ctr" eaLnBrk="0" fontAlgn="base" hangingPunct="0">
              <a:spcBef>
                <a:spcPct val="0"/>
              </a:spcBef>
              <a:spcAft>
                <a:spcPct val="0"/>
              </a:spcAft>
              <a:defRPr sz="2800">
                <a:solidFill>
                  <a:schemeClr val="tx1"/>
                </a:solidFill>
                <a:latin typeface="Times" pitchFamily="18" charset="0"/>
                <a:cs typeface="Arial" charset="0"/>
              </a:defRPr>
            </a:lvl9pPr>
          </a:lstStyle>
          <a:p>
            <a:pPr eaLnBrk="1" hangingPunct="1"/>
            <a:fld id="{09591D7C-5E38-471F-B0E7-F6BBF60914B7}" type="slidenum">
              <a:rPr lang="en-US" sz="1200"/>
              <a:pPr eaLnBrk="1" hangingPunct="1"/>
              <a:t>11</a:t>
            </a:fld>
            <a:endParaRPr lang="en-US" sz="1200"/>
          </a:p>
        </p:txBody>
      </p:sp>
    </p:spTree>
    <p:extLst>
      <p:ext uri="{BB962C8B-B14F-4D97-AF65-F5344CB8AC3E}">
        <p14:creationId xmlns:p14="http://schemas.microsoft.com/office/powerpoint/2010/main" val="36219914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DHS Program has conducted DHS and MIS surveys throughout Sub-Saharan Africa.  DHS</a:t>
            </a:r>
            <a:r>
              <a:rPr lang="en-US" baseline="0" dirty="0" smtClean="0"/>
              <a:t> surveys with malaria modules have been conducted in 46 countries (37 in Sub-Saharan Africa).  Many of these countries have also conducted MIS surveys.  Sixteen countries have conducted MIS surveys since 2006 including:  Angola, Burkina Faso, Burundi, Democratic Republic of Congo, Kenya, Liberia, Madagascar, Mali, Malawi, Mozambique, Nigeria, Rwanda, Senegal, Sierra Leone, Tanzania and Uganda.  </a:t>
            </a:r>
          </a:p>
          <a:p>
            <a:endParaRPr lang="en-US" baseline="0" dirty="0" smtClean="0"/>
          </a:p>
          <a:p>
            <a:r>
              <a:rPr lang="en-US" baseline="0" dirty="0" smtClean="0"/>
              <a:t/>
            </a:r>
            <a:br>
              <a:rPr lang="en-US" baseline="0" dirty="0" smtClean="0"/>
            </a:br>
            <a:r>
              <a:rPr lang="en-US" baseline="0" dirty="0" smtClean="0"/>
              <a:t>This map is accurate for surveys which have been completed as of August 2016.</a:t>
            </a:r>
            <a:endParaRPr lang="en-US" dirty="0"/>
          </a:p>
        </p:txBody>
      </p:sp>
      <p:sp>
        <p:nvSpPr>
          <p:cNvPr id="4" name="Slide Number Placeholder 3"/>
          <p:cNvSpPr>
            <a:spLocks noGrp="1"/>
          </p:cNvSpPr>
          <p:nvPr>
            <p:ph type="sldNum" sz="quarter" idx="10"/>
          </p:nvPr>
        </p:nvSpPr>
        <p:spPr/>
        <p:txBody>
          <a:bodyPr/>
          <a:lstStyle/>
          <a:p>
            <a:pPr>
              <a:defRPr/>
            </a:pPr>
            <a:fld id="{69A9D565-7186-4FE0-A7C7-2A141298C213}" type="slidenum">
              <a:rPr lang="en-US" smtClean="0"/>
              <a:pPr>
                <a:defRPr/>
              </a:pPr>
              <a:t>12</a:t>
            </a:fld>
            <a:endParaRPr lang="en-US"/>
          </a:p>
        </p:txBody>
      </p:sp>
    </p:spTree>
    <p:extLst>
      <p:ext uri="{BB962C8B-B14F-4D97-AF65-F5344CB8AC3E}">
        <p14:creationId xmlns:p14="http://schemas.microsoft.com/office/powerpoint/2010/main" val="1979558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a:defRPr/>
            </a:pPr>
            <a:r>
              <a:rPr lang="en-US" dirty="0" smtClean="0"/>
              <a:t>INTRODUCE the following 3 biomarkers related to malaria:  </a:t>
            </a:r>
            <a:r>
              <a:rPr lang="en-US" b="1" dirty="0" smtClean="0"/>
              <a:t>ANEMIA TESTING, RAPID DIAGNOSTIC TEST, and MICROSCOPY</a:t>
            </a:r>
          </a:p>
          <a:p>
            <a:pPr>
              <a:defRPr/>
            </a:pPr>
            <a:endParaRPr lang="en-US" b="1" dirty="0" smtClean="0"/>
          </a:p>
          <a:p>
            <a:pPr>
              <a:defRPr/>
            </a:pPr>
            <a:r>
              <a:rPr lang="en-US" dirty="0" smtClean="0"/>
              <a:t>Biomarkers are objective physical or biologic measures of health conditions. For years, DHS surveys have gathered data on height and weight to evaluate nutritional status of women and children. Now, using field-friendly technologies, The DHS Program</a:t>
            </a:r>
            <a:r>
              <a:rPr lang="en-US" baseline="0" dirty="0" smtClean="0"/>
              <a:t> </a:t>
            </a:r>
            <a:r>
              <a:rPr lang="en-US" dirty="0" smtClean="0"/>
              <a:t>is able to collect biomarker data relating to a wide range of health conditions, including infectious and sexually transmitted infections (STIs), chronic illnesses (such as diabetes, micronutrient deficiencies), and exposure to environmental toxins in addition to anemia and malaria.</a:t>
            </a:r>
          </a:p>
          <a:p>
            <a:pPr>
              <a:defRPr/>
            </a:pPr>
            <a:endParaRPr lang="en-US" dirty="0" smtClean="0"/>
          </a:p>
          <a:p>
            <a:pPr>
              <a:defRPr/>
            </a:pPr>
            <a:r>
              <a:rPr lang="en-US" dirty="0" smtClean="0"/>
              <a:t>For both anemia and malaria testing, informed consent is obtained from the parent or guardian.  The statement explains the purposes of the tests, how the tests will be administered, and advises the parent or guardian that the results would be available as soon as the tests are completed.  Finally, permission is requested for the tests to be carried out.</a:t>
            </a:r>
          </a:p>
          <a:p>
            <a:pPr>
              <a:defRPr/>
            </a:pPr>
            <a:endParaRPr lang="en-US" dirty="0" smtClean="0"/>
          </a:p>
          <a:p>
            <a:pPr>
              <a:defRPr/>
            </a:pPr>
            <a:r>
              <a:rPr lang="en-US" dirty="0" smtClean="0"/>
              <a:t>Children age 6-59 months</a:t>
            </a:r>
            <a:r>
              <a:rPr lang="en-US" baseline="0" dirty="0" smtClean="0"/>
              <a:t> that spent the night before the survey in the household are tested for malaria and anemia in DHS and MIS surveys.  </a:t>
            </a:r>
            <a:endParaRPr lang="en-US" strike="sngStrike" dirty="0" smtClean="0"/>
          </a:p>
        </p:txBody>
      </p:sp>
      <p:sp>
        <p:nvSpPr>
          <p:cNvPr id="138244" name="Slide Number Placeholder 3"/>
          <p:cNvSpPr>
            <a:spLocks noGrp="1"/>
          </p:cNvSpPr>
          <p:nvPr>
            <p:ph type="sldNum" sz="quarter" idx="5"/>
          </p:nvPr>
        </p:nvSpPr>
        <p:spPr bwMode="auto">
          <a:xfrm>
            <a:off x="3948220" y="8815388"/>
            <a:ext cx="3037840" cy="4556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800">
                <a:solidFill>
                  <a:schemeClr val="tx1"/>
                </a:solidFill>
                <a:latin typeface="Times" pitchFamily="18" charset="0"/>
                <a:cs typeface="Arial" charset="0"/>
              </a:defRPr>
            </a:lvl1pPr>
            <a:lvl2pPr marL="742855" indent="-285714" eaLnBrk="0" hangingPunct="0">
              <a:defRPr sz="2800">
                <a:solidFill>
                  <a:schemeClr val="tx1"/>
                </a:solidFill>
                <a:latin typeface="Times" pitchFamily="18" charset="0"/>
                <a:cs typeface="Arial" charset="0"/>
              </a:defRPr>
            </a:lvl2pPr>
            <a:lvl3pPr marL="1142854" indent="-228571" eaLnBrk="0" hangingPunct="0">
              <a:defRPr sz="2800">
                <a:solidFill>
                  <a:schemeClr val="tx1"/>
                </a:solidFill>
                <a:latin typeface="Times" pitchFamily="18" charset="0"/>
                <a:cs typeface="Arial" charset="0"/>
              </a:defRPr>
            </a:lvl3pPr>
            <a:lvl4pPr marL="1599995" indent="-228571" eaLnBrk="0" hangingPunct="0">
              <a:defRPr sz="2800">
                <a:solidFill>
                  <a:schemeClr val="tx1"/>
                </a:solidFill>
                <a:latin typeface="Times" pitchFamily="18" charset="0"/>
                <a:cs typeface="Arial" charset="0"/>
              </a:defRPr>
            </a:lvl4pPr>
            <a:lvl5pPr marL="2057138" indent="-228571" eaLnBrk="0" hangingPunct="0">
              <a:defRPr sz="2800">
                <a:solidFill>
                  <a:schemeClr val="tx1"/>
                </a:solidFill>
                <a:latin typeface="Times" pitchFamily="18" charset="0"/>
                <a:cs typeface="Arial" charset="0"/>
              </a:defRPr>
            </a:lvl5pPr>
            <a:lvl6pPr marL="2514279" indent="-228571" algn="ctr" eaLnBrk="0" fontAlgn="base" hangingPunct="0">
              <a:spcBef>
                <a:spcPct val="0"/>
              </a:spcBef>
              <a:spcAft>
                <a:spcPct val="0"/>
              </a:spcAft>
              <a:defRPr sz="2800">
                <a:solidFill>
                  <a:schemeClr val="tx1"/>
                </a:solidFill>
                <a:latin typeface="Times" pitchFamily="18" charset="0"/>
                <a:cs typeface="Arial" charset="0"/>
              </a:defRPr>
            </a:lvl6pPr>
            <a:lvl7pPr marL="2971420" indent="-228571" algn="ctr" eaLnBrk="0" fontAlgn="base" hangingPunct="0">
              <a:spcBef>
                <a:spcPct val="0"/>
              </a:spcBef>
              <a:spcAft>
                <a:spcPct val="0"/>
              </a:spcAft>
              <a:defRPr sz="2800">
                <a:solidFill>
                  <a:schemeClr val="tx1"/>
                </a:solidFill>
                <a:latin typeface="Times" pitchFamily="18" charset="0"/>
                <a:cs typeface="Arial" charset="0"/>
              </a:defRPr>
            </a:lvl7pPr>
            <a:lvl8pPr marL="3428562" indent="-228571" algn="ctr" eaLnBrk="0" fontAlgn="base" hangingPunct="0">
              <a:spcBef>
                <a:spcPct val="0"/>
              </a:spcBef>
              <a:spcAft>
                <a:spcPct val="0"/>
              </a:spcAft>
              <a:defRPr sz="2800">
                <a:solidFill>
                  <a:schemeClr val="tx1"/>
                </a:solidFill>
                <a:latin typeface="Times" pitchFamily="18" charset="0"/>
                <a:cs typeface="Arial" charset="0"/>
              </a:defRPr>
            </a:lvl8pPr>
            <a:lvl9pPr marL="3885704" indent="-228571" algn="ctr" eaLnBrk="0" fontAlgn="base" hangingPunct="0">
              <a:spcBef>
                <a:spcPct val="0"/>
              </a:spcBef>
              <a:spcAft>
                <a:spcPct val="0"/>
              </a:spcAft>
              <a:defRPr sz="2800">
                <a:solidFill>
                  <a:schemeClr val="tx1"/>
                </a:solidFill>
                <a:latin typeface="Times" pitchFamily="18" charset="0"/>
                <a:cs typeface="Arial" charset="0"/>
              </a:defRPr>
            </a:lvl9pPr>
          </a:lstStyle>
          <a:p>
            <a:pPr eaLnBrk="1" hangingPunct="1"/>
            <a:fld id="{04E04812-C44F-42A6-8E8F-F81563A7E832}" type="slidenum">
              <a:rPr lang="en-US" sz="1200"/>
              <a:pPr eaLnBrk="1" hangingPunct="1"/>
              <a:t>13</a:t>
            </a:fld>
            <a:endParaRPr lang="en-US" sz="1200"/>
          </a:p>
        </p:txBody>
      </p:sp>
    </p:spTree>
    <p:extLst>
      <p:ext uri="{BB962C8B-B14F-4D97-AF65-F5344CB8AC3E}">
        <p14:creationId xmlns:p14="http://schemas.microsoft.com/office/powerpoint/2010/main" val="36917324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Slide Image Placeholder 1"/>
          <p:cNvSpPr>
            <a:spLocks noGrp="1" noRot="1" noChangeAspect="1" noTextEdit="1"/>
          </p:cNvSpPr>
          <p:nvPr>
            <p:ph type="sldImg"/>
          </p:nvPr>
        </p:nvSpPr>
        <p:spPr>
          <a:ln/>
        </p:spPr>
      </p:sp>
      <p:sp>
        <p:nvSpPr>
          <p:cNvPr id="1392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EXPLAIN that to identify anemia, levels of hemoglobin in the blood are measured using the </a:t>
            </a:r>
            <a:r>
              <a:rPr lang="en-US" dirty="0" err="1" smtClean="0"/>
              <a:t>HemoCue</a:t>
            </a:r>
            <a:r>
              <a:rPr lang="en-US" dirty="0" smtClean="0"/>
              <a:t> HB, which reveals the levels of hemoglobin within minutes of when capillary blood is collected.  Nurses or other medically trained providers share test results for children with their mothers.  Levels of hemoglobin below 8.0 g/</a:t>
            </a:r>
            <a:r>
              <a:rPr lang="en-US" dirty="0" err="1" smtClean="0"/>
              <a:t>dL</a:t>
            </a:r>
            <a:r>
              <a:rPr lang="en-US" dirty="0" smtClean="0"/>
              <a:t> are indicative of severe anemia.  Medical staff counsel mothers and refer children to closest health center for immediate medical assistance.  Anemia prevalence</a:t>
            </a:r>
            <a:r>
              <a:rPr lang="en-US" baseline="0" dirty="0" smtClean="0"/>
              <a:t> results are adjusted for altitude.  </a:t>
            </a:r>
            <a:endParaRPr lang="en-US" dirty="0" smtClean="0"/>
          </a:p>
          <a:p>
            <a:endParaRPr lang="en-US" dirty="0" smtClean="0"/>
          </a:p>
          <a:p>
            <a:r>
              <a:rPr lang="en-US" dirty="0" smtClean="0"/>
              <a:t>In 1995, anemia testing became a standard component of the DHS survey protocol after the Kazakhstan DHS showed that respondents were comfortable with providing blood specimens for testing. </a:t>
            </a:r>
            <a:br>
              <a:rPr lang="en-US" dirty="0" smtClean="0"/>
            </a:br>
            <a:r>
              <a:rPr lang="en-US" dirty="0" smtClean="0"/>
              <a:t/>
            </a:r>
            <a:br>
              <a:rPr lang="en-US" dirty="0" smtClean="0"/>
            </a:br>
            <a:endParaRPr lang="en-US" dirty="0" smtClean="0"/>
          </a:p>
        </p:txBody>
      </p:sp>
      <p:sp>
        <p:nvSpPr>
          <p:cNvPr id="1392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800">
                <a:solidFill>
                  <a:schemeClr val="tx1"/>
                </a:solidFill>
                <a:latin typeface="Times" pitchFamily="18" charset="0"/>
                <a:cs typeface="Arial" charset="0"/>
              </a:defRPr>
            </a:lvl1pPr>
            <a:lvl2pPr marL="742855" indent="-285714" eaLnBrk="0" hangingPunct="0">
              <a:defRPr sz="2800">
                <a:solidFill>
                  <a:schemeClr val="tx1"/>
                </a:solidFill>
                <a:latin typeface="Times" pitchFamily="18" charset="0"/>
                <a:cs typeface="Arial" charset="0"/>
              </a:defRPr>
            </a:lvl2pPr>
            <a:lvl3pPr marL="1142854" indent="-228571" eaLnBrk="0" hangingPunct="0">
              <a:defRPr sz="2800">
                <a:solidFill>
                  <a:schemeClr val="tx1"/>
                </a:solidFill>
                <a:latin typeface="Times" pitchFamily="18" charset="0"/>
                <a:cs typeface="Arial" charset="0"/>
              </a:defRPr>
            </a:lvl3pPr>
            <a:lvl4pPr marL="1599995" indent="-228571" eaLnBrk="0" hangingPunct="0">
              <a:defRPr sz="2800">
                <a:solidFill>
                  <a:schemeClr val="tx1"/>
                </a:solidFill>
                <a:latin typeface="Times" pitchFamily="18" charset="0"/>
                <a:cs typeface="Arial" charset="0"/>
              </a:defRPr>
            </a:lvl4pPr>
            <a:lvl5pPr marL="2057138" indent="-228571" eaLnBrk="0" hangingPunct="0">
              <a:defRPr sz="2800">
                <a:solidFill>
                  <a:schemeClr val="tx1"/>
                </a:solidFill>
                <a:latin typeface="Times" pitchFamily="18" charset="0"/>
                <a:cs typeface="Arial" charset="0"/>
              </a:defRPr>
            </a:lvl5pPr>
            <a:lvl6pPr marL="2514279" indent="-228571" algn="ctr" eaLnBrk="0" fontAlgn="base" hangingPunct="0">
              <a:spcBef>
                <a:spcPct val="0"/>
              </a:spcBef>
              <a:spcAft>
                <a:spcPct val="0"/>
              </a:spcAft>
              <a:defRPr sz="2800">
                <a:solidFill>
                  <a:schemeClr val="tx1"/>
                </a:solidFill>
                <a:latin typeface="Times" pitchFamily="18" charset="0"/>
                <a:cs typeface="Arial" charset="0"/>
              </a:defRPr>
            </a:lvl6pPr>
            <a:lvl7pPr marL="2971420" indent="-228571" algn="ctr" eaLnBrk="0" fontAlgn="base" hangingPunct="0">
              <a:spcBef>
                <a:spcPct val="0"/>
              </a:spcBef>
              <a:spcAft>
                <a:spcPct val="0"/>
              </a:spcAft>
              <a:defRPr sz="2800">
                <a:solidFill>
                  <a:schemeClr val="tx1"/>
                </a:solidFill>
                <a:latin typeface="Times" pitchFamily="18" charset="0"/>
                <a:cs typeface="Arial" charset="0"/>
              </a:defRPr>
            </a:lvl7pPr>
            <a:lvl8pPr marL="3428562" indent="-228571" algn="ctr" eaLnBrk="0" fontAlgn="base" hangingPunct="0">
              <a:spcBef>
                <a:spcPct val="0"/>
              </a:spcBef>
              <a:spcAft>
                <a:spcPct val="0"/>
              </a:spcAft>
              <a:defRPr sz="2800">
                <a:solidFill>
                  <a:schemeClr val="tx1"/>
                </a:solidFill>
                <a:latin typeface="Times" pitchFamily="18" charset="0"/>
                <a:cs typeface="Arial" charset="0"/>
              </a:defRPr>
            </a:lvl8pPr>
            <a:lvl9pPr marL="3885704" indent="-228571" algn="ctr" eaLnBrk="0" fontAlgn="base" hangingPunct="0">
              <a:spcBef>
                <a:spcPct val="0"/>
              </a:spcBef>
              <a:spcAft>
                <a:spcPct val="0"/>
              </a:spcAft>
              <a:defRPr sz="2800">
                <a:solidFill>
                  <a:schemeClr val="tx1"/>
                </a:solidFill>
                <a:latin typeface="Times" pitchFamily="18" charset="0"/>
                <a:cs typeface="Arial" charset="0"/>
              </a:defRPr>
            </a:lvl9pPr>
          </a:lstStyle>
          <a:p>
            <a:pPr eaLnBrk="1" hangingPunct="1"/>
            <a:fld id="{BE107A1A-A330-465C-9109-2DB2740B4449}" type="slidenum">
              <a:rPr lang="en-US" sz="1200"/>
              <a:pPr eaLnBrk="1" hangingPunct="1"/>
              <a:t>14</a:t>
            </a:fld>
            <a:endParaRPr lang="en-US" sz="1200"/>
          </a:p>
        </p:txBody>
      </p:sp>
    </p:spTree>
    <p:extLst>
      <p:ext uri="{BB962C8B-B14F-4D97-AF65-F5344CB8AC3E}">
        <p14:creationId xmlns:p14="http://schemas.microsoft.com/office/powerpoint/2010/main" val="17227634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Slide Image Placeholder 1"/>
          <p:cNvSpPr>
            <a:spLocks noGrp="1" noRot="1" noChangeAspect="1" noTextEdit="1"/>
          </p:cNvSpPr>
          <p:nvPr>
            <p:ph type="sldImg"/>
          </p:nvPr>
        </p:nvSpPr>
        <p:spPr>
          <a:ln/>
        </p:spPr>
      </p:sp>
      <p:sp>
        <p:nvSpPr>
          <p:cNvPr id="1402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EXPLAIN that two types of malaria tests are used:  a rapid diagnostic test (RDT) and a test that uses thick blood-smears on slides to be read by microscope.  Microscopy</a:t>
            </a:r>
            <a:r>
              <a:rPr lang="en-US" baseline="0" dirty="0" smtClean="0"/>
              <a:t> has been the standard malaria diagnostic test for many years.  Well trained, experienced microscopists have relatively high sensitivity for detecting parasites by reading thick smears.  However, new RDTs are also very sensitive for detecting infection and are not subject to variability between technicians based on skill and experience.  RDTs are easier to use and provide rapid results which are not possible by microscopy.</a:t>
            </a:r>
            <a:endParaRPr lang="en-US" dirty="0" smtClean="0"/>
          </a:p>
          <a:p>
            <a:endParaRPr lang="en-US" dirty="0" smtClean="0"/>
          </a:p>
          <a:p>
            <a:r>
              <a:rPr lang="en-US" dirty="0" smtClean="0"/>
              <a:t>Since 2007</a:t>
            </a:r>
            <a:r>
              <a:rPr lang="en-US" baseline="0" dirty="0" smtClean="0"/>
              <a:t> in Angola, The DHS Program incorporates parasitemia testing into many surveys.  </a:t>
            </a:r>
            <a:endParaRPr lang="en-US" dirty="0" smtClean="0"/>
          </a:p>
        </p:txBody>
      </p:sp>
      <p:sp>
        <p:nvSpPr>
          <p:cNvPr id="1402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800">
                <a:solidFill>
                  <a:schemeClr val="tx1"/>
                </a:solidFill>
                <a:latin typeface="Times" pitchFamily="18" charset="0"/>
                <a:cs typeface="Arial" charset="0"/>
              </a:defRPr>
            </a:lvl1pPr>
            <a:lvl2pPr marL="742855" indent="-285714" eaLnBrk="0" hangingPunct="0">
              <a:defRPr sz="2800">
                <a:solidFill>
                  <a:schemeClr val="tx1"/>
                </a:solidFill>
                <a:latin typeface="Times" pitchFamily="18" charset="0"/>
                <a:cs typeface="Arial" charset="0"/>
              </a:defRPr>
            </a:lvl2pPr>
            <a:lvl3pPr marL="1142854" indent="-228571" eaLnBrk="0" hangingPunct="0">
              <a:defRPr sz="2800">
                <a:solidFill>
                  <a:schemeClr val="tx1"/>
                </a:solidFill>
                <a:latin typeface="Times" pitchFamily="18" charset="0"/>
                <a:cs typeface="Arial" charset="0"/>
              </a:defRPr>
            </a:lvl3pPr>
            <a:lvl4pPr marL="1599995" indent="-228571" eaLnBrk="0" hangingPunct="0">
              <a:defRPr sz="2800">
                <a:solidFill>
                  <a:schemeClr val="tx1"/>
                </a:solidFill>
                <a:latin typeface="Times" pitchFamily="18" charset="0"/>
                <a:cs typeface="Arial" charset="0"/>
              </a:defRPr>
            </a:lvl4pPr>
            <a:lvl5pPr marL="2057138" indent="-228571" eaLnBrk="0" hangingPunct="0">
              <a:defRPr sz="2800">
                <a:solidFill>
                  <a:schemeClr val="tx1"/>
                </a:solidFill>
                <a:latin typeface="Times" pitchFamily="18" charset="0"/>
                <a:cs typeface="Arial" charset="0"/>
              </a:defRPr>
            </a:lvl5pPr>
            <a:lvl6pPr marL="2514279" indent="-228571" algn="ctr" eaLnBrk="0" fontAlgn="base" hangingPunct="0">
              <a:spcBef>
                <a:spcPct val="0"/>
              </a:spcBef>
              <a:spcAft>
                <a:spcPct val="0"/>
              </a:spcAft>
              <a:defRPr sz="2800">
                <a:solidFill>
                  <a:schemeClr val="tx1"/>
                </a:solidFill>
                <a:latin typeface="Times" pitchFamily="18" charset="0"/>
                <a:cs typeface="Arial" charset="0"/>
              </a:defRPr>
            </a:lvl6pPr>
            <a:lvl7pPr marL="2971420" indent="-228571" algn="ctr" eaLnBrk="0" fontAlgn="base" hangingPunct="0">
              <a:spcBef>
                <a:spcPct val="0"/>
              </a:spcBef>
              <a:spcAft>
                <a:spcPct val="0"/>
              </a:spcAft>
              <a:defRPr sz="2800">
                <a:solidFill>
                  <a:schemeClr val="tx1"/>
                </a:solidFill>
                <a:latin typeface="Times" pitchFamily="18" charset="0"/>
                <a:cs typeface="Arial" charset="0"/>
              </a:defRPr>
            </a:lvl7pPr>
            <a:lvl8pPr marL="3428562" indent="-228571" algn="ctr" eaLnBrk="0" fontAlgn="base" hangingPunct="0">
              <a:spcBef>
                <a:spcPct val="0"/>
              </a:spcBef>
              <a:spcAft>
                <a:spcPct val="0"/>
              </a:spcAft>
              <a:defRPr sz="2800">
                <a:solidFill>
                  <a:schemeClr val="tx1"/>
                </a:solidFill>
                <a:latin typeface="Times" pitchFamily="18" charset="0"/>
                <a:cs typeface="Arial" charset="0"/>
              </a:defRPr>
            </a:lvl8pPr>
            <a:lvl9pPr marL="3885704" indent="-228571" algn="ctr" eaLnBrk="0" fontAlgn="base" hangingPunct="0">
              <a:spcBef>
                <a:spcPct val="0"/>
              </a:spcBef>
              <a:spcAft>
                <a:spcPct val="0"/>
              </a:spcAft>
              <a:defRPr sz="2800">
                <a:solidFill>
                  <a:schemeClr val="tx1"/>
                </a:solidFill>
                <a:latin typeface="Times" pitchFamily="18" charset="0"/>
                <a:cs typeface="Arial" charset="0"/>
              </a:defRPr>
            </a:lvl9pPr>
          </a:lstStyle>
          <a:p>
            <a:pPr eaLnBrk="1" hangingPunct="1"/>
            <a:fld id="{B79B9135-4757-4BDB-9D25-7B87C7AC4535}" type="slidenum">
              <a:rPr lang="en-US" sz="1200"/>
              <a:pPr eaLnBrk="1" hangingPunct="1"/>
              <a:t>15</a:t>
            </a:fld>
            <a:endParaRPr lang="en-US" sz="1200"/>
          </a:p>
        </p:txBody>
      </p:sp>
    </p:spTree>
    <p:extLst>
      <p:ext uri="{BB962C8B-B14F-4D97-AF65-F5344CB8AC3E}">
        <p14:creationId xmlns:p14="http://schemas.microsoft.com/office/powerpoint/2010/main" val="20364871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Slide Image Placeholder 1"/>
          <p:cNvSpPr>
            <a:spLocks noGrp="1" noRot="1" noChangeAspect="1" noTextEdit="1"/>
          </p:cNvSpPr>
          <p:nvPr>
            <p:ph type="sldImg"/>
          </p:nvPr>
        </p:nvSpPr>
        <p:spPr>
          <a:ln/>
        </p:spPr>
      </p:sp>
      <p:sp>
        <p:nvSpPr>
          <p:cNvPr id="1423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EXPLAIN that RDTs offer a useful alternative to microscopy in situations where reliable microscopic diagnosis is not available, as is often the case in the field.  </a:t>
            </a:r>
          </a:p>
          <a:p>
            <a:endParaRPr lang="en-US" dirty="0" smtClean="0"/>
          </a:p>
          <a:p>
            <a:r>
              <a:rPr lang="en-US" sz="1200" kern="1200" dirty="0" smtClean="0">
                <a:solidFill>
                  <a:schemeClr val="tx1"/>
                </a:solidFill>
                <a:effectLst/>
                <a:latin typeface="Times" pitchFamily="18" charset="0"/>
                <a:ea typeface="+mn-ea"/>
                <a:cs typeface="+mn-cs"/>
              </a:rPr>
              <a:t>RDTs sometimes called “dipsticks,” detect specific </a:t>
            </a:r>
            <a:r>
              <a:rPr lang="en-US" sz="1200" b="1" kern="1200" dirty="0" smtClean="0">
                <a:solidFill>
                  <a:schemeClr val="tx1"/>
                </a:solidFill>
                <a:effectLst/>
                <a:latin typeface="Times" pitchFamily="18" charset="0"/>
                <a:ea typeface="+mn-ea"/>
                <a:cs typeface="+mn-cs"/>
              </a:rPr>
              <a:t>antigens</a:t>
            </a:r>
            <a:r>
              <a:rPr lang="en-US" sz="1200" kern="1200" dirty="0" smtClean="0">
                <a:solidFill>
                  <a:schemeClr val="tx1"/>
                </a:solidFill>
                <a:effectLst/>
                <a:latin typeface="Times" pitchFamily="18" charset="0"/>
                <a:ea typeface="+mn-ea"/>
                <a:cs typeface="+mn-cs"/>
              </a:rPr>
              <a:t> – </a:t>
            </a:r>
            <a:r>
              <a:rPr lang="en-US" sz="1200" i="1" kern="1200" dirty="0" smtClean="0">
                <a:solidFill>
                  <a:schemeClr val="tx1"/>
                </a:solidFill>
                <a:effectLst/>
                <a:latin typeface="Times" pitchFamily="18" charset="0"/>
                <a:ea typeface="+mn-ea"/>
                <a:cs typeface="+mn-cs"/>
              </a:rPr>
              <a:t>a toxin or other foreign substance that induces an immune response in the body, especially the production of antibodies</a:t>
            </a:r>
            <a:r>
              <a:rPr lang="en-US" sz="1200" kern="1200" dirty="0" smtClean="0">
                <a:solidFill>
                  <a:schemeClr val="tx1"/>
                </a:solidFill>
                <a:effectLst/>
                <a:latin typeface="Times" pitchFamily="18" charset="0"/>
                <a:ea typeface="+mn-ea"/>
                <a:cs typeface="+mn-cs"/>
              </a:rPr>
              <a:t> – produced by malaria parasites. These antigens are present in the blood of infected or recently treated people. The RDT, usually, signifies their presence by a color change on an absorbing strip. RDTs identify infection with a single drop of blood with results within 15 minutes. A skilled technician is not required to read the results, making it easy for field surveillance. With quick and easy diagnosis, field staff are able to provide full course of treatment for test positives. However, RDTs detect parasite antigens instead of actual parasites which means that an individual who has been treated and recently cleared of infection may still test positive. Thus measurements resulting from RDTs provide a two-week </a:t>
            </a:r>
            <a:r>
              <a:rPr lang="en-US" sz="1200" i="1" kern="1200" dirty="0" smtClean="0">
                <a:solidFill>
                  <a:schemeClr val="tx1"/>
                </a:solidFill>
                <a:effectLst/>
                <a:latin typeface="Times" pitchFamily="18" charset="0"/>
                <a:ea typeface="+mn-ea"/>
                <a:cs typeface="+mn-cs"/>
              </a:rPr>
              <a:t>period-prevalence</a:t>
            </a:r>
            <a:r>
              <a:rPr lang="en-US" sz="1200" kern="1200" dirty="0" smtClean="0">
                <a:solidFill>
                  <a:schemeClr val="tx1"/>
                </a:solidFill>
                <a:effectLst/>
                <a:latin typeface="Times" pitchFamily="18" charset="0"/>
                <a:ea typeface="+mn-ea"/>
                <a:cs typeface="+mn-cs"/>
              </a:rPr>
              <a:t>, which will almost always be higher than the malaria parasitemia prevalence measured by microscopy. There is a wide range of RDTs now available, many of which test for multiple species.</a:t>
            </a:r>
          </a:p>
          <a:p>
            <a:r>
              <a:rPr lang="en-US" sz="1200" kern="1200" dirty="0" smtClean="0">
                <a:solidFill>
                  <a:schemeClr val="tx1"/>
                </a:solidFill>
                <a:effectLst/>
                <a:latin typeface="Times" pitchFamily="18" charset="0"/>
                <a:ea typeface="+mn-ea"/>
                <a:cs typeface="+mn-cs"/>
              </a:rPr>
              <a:t/>
            </a:r>
            <a:br>
              <a:rPr lang="en-US" sz="1200" kern="1200" dirty="0" smtClean="0">
                <a:solidFill>
                  <a:schemeClr val="tx1"/>
                </a:solidFill>
                <a:effectLst/>
                <a:latin typeface="Times" pitchFamily="18" charset="0"/>
                <a:ea typeface="+mn-ea"/>
                <a:cs typeface="+mn-cs"/>
              </a:rPr>
            </a:br>
            <a:r>
              <a:rPr lang="en-US" sz="1200" kern="1200" dirty="0" smtClean="0">
                <a:solidFill>
                  <a:schemeClr val="tx1"/>
                </a:solidFill>
                <a:effectLst/>
                <a:latin typeface="Times" pitchFamily="18" charset="0"/>
                <a:ea typeface="+mn-ea"/>
                <a:cs typeface="+mn-cs"/>
              </a:rPr>
              <a:t>For children that test positive for malaria with RDT, a full course of treatment is offered. However, to avoid double dosing of malaria treatment, interviewers collect a two-week treatment history of each child before providing malaria treatment. This is verified by the interviewer asking to see the treatment. Children that recently received first-line malaria treatment but still test positive via RDT are not provided with the treatment. Instead, parents/guardians are informed that their child tested positive for malaria, and that if the child has a fever for 2 days after the last dose of the first-line medication, the child should be taken to the nearest health facility for further examination.</a:t>
            </a:r>
            <a:endParaRPr lang="en-US" sz="1200" kern="1200" dirty="0">
              <a:solidFill>
                <a:schemeClr val="tx1"/>
              </a:solidFill>
              <a:effectLst/>
              <a:latin typeface="Times" pitchFamily="18" charset="0"/>
              <a:ea typeface="+mn-ea"/>
              <a:cs typeface="+mn-cs"/>
            </a:endParaRPr>
          </a:p>
        </p:txBody>
      </p:sp>
      <p:sp>
        <p:nvSpPr>
          <p:cNvPr id="142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800">
                <a:solidFill>
                  <a:schemeClr val="tx1"/>
                </a:solidFill>
                <a:latin typeface="Times" pitchFamily="18" charset="0"/>
                <a:cs typeface="Arial" charset="0"/>
              </a:defRPr>
            </a:lvl1pPr>
            <a:lvl2pPr marL="742855" indent="-285714" eaLnBrk="0" hangingPunct="0">
              <a:defRPr sz="2800">
                <a:solidFill>
                  <a:schemeClr val="tx1"/>
                </a:solidFill>
                <a:latin typeface="Times" pitchFamily="18" charset="0"/>
                <a:cs typeface="Arial" charset="0"/>
              </a:defRPr>
            </a:lvl2pPr>
            <a:lvl3pPr marL="1142854" indent="-228571" eaLnBrk="0" hangingPunct="0">
              <a:defRPr sz="2800">
                <a:solidFill>
                  <a:schemeClr val="tx1"/>
                </a:solidFill>
                <a:latin typeface="Times" pitchFamily="18" charset="0"/>
                <a:cs typeface="Arial" charset="0"/>
              </a:defRPr>
            </a:lvl3pPr>
            <a:lvl4pPr marL="1599995" indent="-228571" eaLnBrk="0" hangingPunct="0">
              <a:defRPr sz="2800">
                <a:solidFill>
                  <a:schemeClr val="tx1"/>
                </a:solidFill>
                <a:latin typeface="Times" pitchFamily="18" charset="0"/>
                <a:cs typeface="Arial" charset="0"/>
              </a:defRPr>
            </a:lvl4pPr>
            <a:lvl5pPr marL="2057138" indent="-228571" eaLnBrk="0" hangingPunct="0">
              <a:defRPr sz="2800">
                <a:solidFill>
                  <a:schemeClr val="tx1"/>
                </a:solidFill>
                <a:latin typeface="Times" pitchFamily="18" charset="0"/>
                <a:cs typeface="Arial" charset="0"/>
              </a:defRPr>
            </a:lvl5pPr>
            <a:lvl6pPr marL="2514279" indent="-228571" algn="ctr" eaLnBrk="0" fontAlgn="base" hangingPunct="0">
              <a:spcBef>
                <a:spcPct val="0"/>
              </a:spcBef>
              <a:spcAft>
                <a:spcPct val="0"/>
              </a:spcAft>
              <a:defRPr sz="2800">
                <a:solidFill>
                  <a:schemeClr val="tx1"/>
                </a:solidFill>
                <a:latin typeface="Times" pitchFamily="18" charset="0"/>
                <a:cs typeface="Arial" charset="0"/>
              </a:defRPr>
            </a:lvl6pPr>
            <a:lvl7pPr marL="2971420" indent="-228571" algn="ctr" eaLnBrk="0" fontAlgn="base" hangingPunct="0">
              <a:spcBef>
                <a:spcPct val="0"/>
              </a:spcBef>
              <a:spcAft>
                <a:spcPct val="0"/>
              </a:spcAft>
              <a:defRPr sz="2800">
                <a:solidFill>
                  <a:schemeClr val="tx1"/>
                </a:solidFill>
                <a:latin typeface="Times" pitchFamily="18" charset="0"/>
                <a:cs typeface="Arial" charset="0"/>
              </a:defRPr>
            </a:lvl7pPr>
            <a:lvl8pPr marL="3428562" indent="-228571" algn="ctr" eaLnBrk="0" fontAlgn="base" hangingPunct="0">
              <a:spcBef>
                <a:spcPct val="0"/>
              </a:spcBef>
              <a:spcAft>
                <a:spcPct val="0"/>
              </a:spcAft>
              <a:defRPr sz="2800">
                <a:solidFill>
                  <a:schemeClr val="tx1"/>
                </a:solidFill>
                <a:latin typeface="Times" pitchFamily="18" charset="0"/>
                <a:cs typeface="Arial" charset="0"/>
              </a:defRPr>
            </a:lvl8pPr>
            <a:lvl9pPr marL="3885704" indent="-228571" algn="ctr" eaLnBrk="0" fontAlgn="base" hangingPunct="0">
              <a:spcBef>
                <a:spcPct val="0"/>
              </a:spcBef>
              <a:spcAft>
                <a:spcPct val="0"/>
              </a:spcAft>
              <a:defRPr sz="2800">
                <a:solidFill>
                  <a:schemeClr val="tx1"/>
                </a:solidFill>
                <a:latin typeface="Times" pitchFamily="18" charset="0"/>
                <a:cs typeface="Arial" charset="0"/>
              </a:defRPr>
            </a:lvl9pPr>
          </a:lstStyle>
          <a:p>
            <a:pPr eaLnBrk="1" hangingPunct="1"/>
            <a:fld id="{3807A1D1-1AAF-4324-B964-77F0F7ED8CA6}" type="slidenum">
              <a:rPr lang="en-US" sz="1200"/>
              <a:pPr eaLnBrk="1" hangingPunct="1"/>
              <a:t>16</a:t>
            </a:fld>
            <a:endParaRPr lang="en-US" sz="1200"/>
          </a:p>
        </p:txBody>
      </p:sp>
    </p:spTree>
    <p:extLst>
      <p:ext uri="{BB962C8B-B14F-4D97-AF65-F5344CB8AC3E}">
        <p14:creationId xmlns:p14="http://schemas.microsoft.com/office/powerpoint/2010/main" val="4427011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Slide Image Placeholder 1"/>
          <p:cNvSpPr>
            <a:spLocks noGrp="1" noRot="1" noChangeAspect="1" noTextEdit="1"/>
          </p:cNvSpPr>
          <p:nvPr>
            <p:ph type="sldImg"/>
          </p:nvPr>
        </p:nvSpPr>
        <p:spPr>
          <a:ln/>
        </p:spPr>
      </p:sp>
      <p:sp>
        <p:nvSpPr>
          <p:cNvPr id="1433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EXPLAIN</a:t>
            </a:r>
            <a:r>
              <a:rPr lang="en-US" baseline="0" dirty="0" smtClean="0"/>
              <a:t> the microscopy involves testing blood samples for malaria parasites.  A blood smear is collected of each tested child in the field.  A bar code label is provided for each sample.  The blood smears are dried and packed carefully in the field and returned to a central laboratory for reading. </a:t>
            </a:r>
            <a:r>
              <a:rPr lang="en-US" dirty="0" smtClean="0"/>
              <a:t>Microscopy detects parasites present in the blood at the time of the survey and therefore provides a </a:t>
            </a:r>
            <a:r>
              <a:rPr lang="en-US" i="1" dirty="0" smtClean="0"/>
              <a:t>point prevalence</a:t>
            </a:r>
            <a:r>
              <a:rPr lang="en-US" dirty="0" smtClean="0"/>
              <a:t> of parasitemia.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SHOW participants that the</a:t>
            </a:r>
            <a:r>
              <a:rPr lang="en-US" baseline="0" dirty="0" smtClean="0"/>
              <a:t> first photograph shows the </a:t>
            </a:r>
            <a:r>
              <a:rPr lang="en-US" dirty="0" smtClean="0"/>
              <a:t>thick</a:t>
            </a:r>
            <a:r>
              <a:rPr lang="en-US" baseline="0" dirty="0" smtClean="0"/>
              <a:t> blood smear collected on slide for laboratory reading. </a:t>
            </a:r>
            <a:r>
              <a:rPr lang="en-US" dirty="0" smtClean="0"/>
              <a:t>The second</a:t>
            </a:r>
            <a:r>
              <a:rPr lang="en-US" baseline="0" dirty="0" smtClean="0"/>
              <a:t> photograph shows the </a:t>
            </a:r>
            <a:r>
              <a:rPr lang="en-US" dirty="0" smtClean="0"/>
              <a:t>thick</a:t>
            </a:r>
            <a:r>
              <a:rPr lang="en-US" baseline="0" dirty="0" smtClean="0"/>
              <a:t> blood smear collected on slide being read by the microscopist.  </a:t>
            </a: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smtClean="0"/>
          </a:p>
        </p:txBody>
      </p:sp>
      <p:sp>
        <p:nvSpPr>
          <p:cNvPr id="1433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800">
                <a:solidFill>
                  <a:schemeClr val="tx1"/>
                </a:solidFill>
                <a:latin typeface="Times" pitchFamily="18" charset="0"/>
                <a:cs typeface="Arial" charset="0"/>
              </a:defRPr>
            </a:lvl1pPr>
            <a:lvl2pPr marL="742855" indent="-285714" eaLnBrk="0" hangingPunct="0">
              <a:defRPr sz="2800">
                <a:solidFill>
                  <a:schemeClr val="tx1"/>
                </a:solidFill>
                <a:latin typeface="Times" pitchFamily="18" charset="0"/>
                <a:cs typeface="Arial" charset="0"/>
              </a:defRPr>
            </a:lvl2pPr>
            <a:lvl3pPr marL="1142854" indent="-228571" eaLnBrk="0" hangingPunct="0">
              <a:defRPr sz="2800">
                <a:solidFill>
                  <a:schemeClr val="tx1"/>
                </a:solidFill>
                <a:latin typeface="Times" pitchFamily="18" charset="0"/>
                <a:cs typeface="Arial" charset="0"/>
              </a:defRPr>
            </a:lvl3pPr>
            <a:lvl4pPr marL="1599995" indent="-228571" eaLnBrk="0" hangingPunct="0">
              <a:defRPr sz="2800">
                <a:solidFill>
                  <a:schemeClr val="tx1"/>
                </a:solidFill>
                <a:latin typeface="Times" pitchFamily="18" charset="0"/>
                <a:cs typeface="Arial" charset="0"/>
              </a:defRPr>
            </a:lvl4pPr>
            <a:lvl5pPr marL="2057138" indent="-228571" eaLnBrk="0" hangingPunct="0">
              <a:defRPr sz="2800">
                <a:solidFill>
                  <a:schemeClr val="tx1"/>
                </a:solidFill>
                <a:latin typeface="Times" pitchFamily="18" charset="0"/>
                <a:cs typeface="Arial" charset="0"/>
              </a:defRPr>
            </a:lvl5pPr>
            <a:lvl6pPr marL="2514279" indent="-228571" algn="ctr" eaLnBrk="0" fontAlgn="base" hangingPunct="0">
              <a:spcBef>
                <a:spcPct val="0"/>
              </a:spcBef>
              <a:spcAft>
                <a:spcPct val="0"/>
              </a:spcAft>
              <a:defRPr sz="2800">
                <a:solidFill>
                  <a:schemeClr val="tx1"/>
                </a:solidFill>
                <a:latin typeface="Times" pitchFamily="18" charset="0"/>
                <a:cs typeface="Arial" charset="0"/>
              </a:defRPr>
            </a:lvl6pPr>
            <a:lvl7pPr marL="2971420" indent="-228571" algn="ctr" eaLnBrk="0" fontAlgn="base" hangingPunct="0">
              <a:spcBef>
                <a:spcPct val="0"/>
              </a:spcBef>
              <a:spcAft>
                <a:spcPct val="0"/>
              </a:spcAft>
              <a:defRPr sz="2800">
                <a:solidFill>
                  <a:schemeClr val="tx1"/>
                </a:solidFill>
                <a:latin typeface="Times" pitchFamily="18" charset="0"/>
                <a:cs typeface="Arial" charset="0"/>
              </a:defRPr>
            </a:lvl7pPr>
            <a:lvl8pPr marL="3428562" indent="-228571" algn="ctr" eaLnBrk="0" fontAlgn="base" hangingPunct="0">
              <a:spcBef>
                <a:spcPct val="0"/>
              </a:spcBef>
              <a:spcAft>
                <a:spcPct val="0"/>
              </a:spcAft>
              <a:defRPr sz="2800">
                <a:solidFill>
                  <a:schemeClr val="tx1"/>
                </a:solidFill>
                <a:latin typeface="Times" pitchFamily="18" charset="0"/>
                <a:cs typeface="Arial" charset="0"/>
              </a:defRPr>
            </a:lvl8pPr>
            <a:lvl9pPr marL="3885704" indent="-228571" algn="ctr" eaLnBrk="0" fontAlgn="base" hangingPunct="0">
              <a:spcBef>
                <a:spcPct val="0"/>
              </a:spcBef>
              <a:spcAft>
                <a:spcPct val="0"/>
              </a:spcAft>
              <a:defRPr sz="2800">
                <a:solidFill>
                  <a:schemeClr val="tx1"/>
                </a:solidFill>
                <a:latin typeface="Times" pitchFamily="18" charset="0"/>
                <a:cs typeface="Arial" charset="0"/>
              </a:defRPr>
            </a:lvl9pPr>
          </a:lstStyle>
          <a:p>
            <a:pPr eaLnBrk="1" hangingPunct="1"/>
            <a:fld id="{306F73CA-A91B-46CA-A3B1-10AA66D016F1}" type="slidenum">
              <a:rPr lang="en-US" sz="1200"/>
              <a:pPr eaLnBrk="1" hangingPunct="1"/>
              <a:t>17</a:t>
            </a:fld>
            <a:endParaRPr lang="en-US" sz="1200"/>
          </a:p>
        </p:txBody>
      </p:sp>
    </p:spTree>
    <p:extLst>
      <p:ext uri="{BB962C8B-B14F-4D97-AF65-F5344CB8AC3E}">
        <p14:creationId xmlns:p14="http://schemas.microsoft.com/office/powerpoint/2010/main" val="15145447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Times" pitchFamily="18" charset="0"/>
                <a:ea typeface="+mn-ea"/>
                <a:cs typeface="+mn-cs"/>
              </a:rPr>
              <a:t>EXPLAIN that DHS and MIS surveys usually conduct both RDT and microscopy for malaria testing. RDT is easier to conduct in the field, but identifies a larger number of positive cases compared with microscopy readings. RDTs detect antigens and not parasites. Also, RDT allows identification of people with malaria in the field which allows for immediate provision of antimalarial medications.</a:t>
            </a:r>
          </a:p>
          <a:p>
            <a:endParaRPr lang="en-US" sz="1200" kern="1200" dirty="0" smtClean="0">
              <a:solidFill>
                <a:schemeClr val="tx1"/>
              </a:solidFill>
              <a:effectLst/>
              <a:latin typeface="Times" pitchFamily="18" charset="0"/>
              <a:ea typeface="+mn-ea"/>
              <a:cs typeface="+mn-cs"/>
            </a:endParaRPr>
          </a:p>
          <a:p>
            <a:r>
              <a:rPr lang="en-US" sz="1200" kern="1200" dirty="0" smtClean="0">
                <a:solidFill>
                  <a:schemeClr val="tx1"/>
                </a:solidFill>
                <a:effectLst/>
                <a:latin typeface="Times" pitchFamily="18" charset="0"/>
                <a:ea typeface="+mn-ea"/>
                <a:cs typeface="+mn-cs"/>
              </a:rPr>
              <a:t>Reading blood smears is very time consuming. Even experienced microscopists read only 7-11 slides per an hour. Microscopy reading requires trained microscopists who can sometimes be in short supply. Even skilled microscopists have to be trained in our protocol and recording system. Also, most countries don't have a lot of skilled microscopists so monopolizing all that countries have for the survey is an issue. </a:t>
            </a:r>
          </a:p>
          <a:p>
            <a:endParaRPr lang="en-US" sz="1200" kern="1200" dirty="0" smtClean="0">
              <a:solidFill>
                <a:schemeClr val="tx1"/>
              </a:solidFill>
              <a:effectLst/>
              <a:latin typeface="Times" pitchFamily="18" charset="0"/>
              <a:ea typeface="+mn-ea"/>
              <a:cs typeface="+mn-cs"/>
            </a:endParaRPr>
          </a:p>
          <a:p>
            <a:r>
              <a:rPr lang="en-US" sz="1200" kern="1200" dirty="0" smtClean="0">
                <a:solidFill>
                  <a:schemeClr val="tx1"/>
                </a:solidFill>
                <a:effectLst/>
                <a:latin typeface="Times" pitchFamily="18" charset="0"/>
                <a:ea typeface="+mn-ea"/>
                <a:cs typeface="+mn-cs"/>
              </a:rPr>
              <a:t>There are challenges involved in ensuring high quality results in the two testing types, particularly because they yield different results. Accurate measurement of population-level parasite prevalence using RDTs requires some knowledge of the distribution of various </a:t>
            </a:r>
            <a:r>
              <a:rPr lang="en-US" sz="1200" i="1" kern="1200" dirty="0" smtClean="0">
                <a:solidFill>
                  <a:schemeClr val="tx1"/>
                </a:solidFill>
                <a:effectLst/>
                <a:latin typeface="Times" pitchFamily="18" charset="0"/>
                <a:ea typeface="+mn-ea"/>
                <a:cs typeface="+mn-cs"/>
              </a:rPr>
              <a:t>Plasmodium</a:t>
            </a:r>
            <a:r>
              <a:rPr lang="en-US" sz="1200" kern="1200" dirty="0" smtClean="0">
                <a:solidFill>
                  <a:schemeClr val="tx1"/>
                </a:solidFill>
                <a:effectLst/>
                <a:latin typeface="Times" pitchFamily="18" charset="0"/>
                <a:ea typeface="+mn-ea"/>
                <a:cs typeface="+mn-cs"/>
              </a:rPr>
              <a:t> species. Prevalence of parasitemia should be based on the results of high quality </a:t>
            </a:r>
            <a:r>
              <a:rPr lang="en-US" sz="1200" b="1" kern="1200" dirty="0" smtClean="0">
                <a:solidFill>
                  <a:schemeClr val="tx1"/>
                </a:solidFill>
                <a:effectLst/>
                <a:latin typeface="Times" pitchFamily="18" charset="0"/>
                <a:ea typeface="+mn-ea"/>
                <a:cs typeface="+mn-cs"/>
              </a:rPr>
              <a:t>RDT </a:t>
            </a:r>
            <a:r>
              <a:rPr lang="en-US" sz="1200" kern="1200" dirty="0" smtClean="0">
                <a:solidFill>
                  <a:schemeClr val="tx1"/>
                </a:solidFill>
                <a:effectLst/>
                <a:latin typeface="Times" pitchFamily="18" charset="0"/>
                <a:ea typeface="+mn-ea"/>
                <a:cs typeface="+mn-cs"/>
              </a:rPr>
              <a:t>when the following conditions apply: </a:t>
            </a:r>
            <a:r>
              <a:rPr lang="en-US" sz="1200" i="1" kern="1200" dirty="0" smtClean="0">
                <a:solidFill>
                  <a:schemeClr val="tx1"/>
                </a:solidFill>
                <a:effectLst/>
                <a:latin typeface="Times" pitchFamily="18" charset="0"/>
                <a:ea typeface="+mn-ea"/>
                <a:cs typeface="+mn-cs"/>
              </a:rPr>
              <a:t>P. falciparum </a:t>
            </a:r>
            <a:r>
              <a:rPr lang="en-US" sz="1200" kern="1200" dirty="0" smtClean="0">
                <a:solidFill>
                  <a:schemeClr val="tx1"/>
                </a:solidFill>
                <a:effectLst/>
                <a:latin typeface="Times" pitchFamily="18" charset="0"/>
                <a:ea typeface="+mn-ea"/>
                <a:cs typeface="+mn-cs"/>
              </a:rPr>
              <a:t>account for nearly all infections (≥90%) and thus species determination is not necessary;</a:t>
            </a:r>
            <a:r>
              <a:rPr lang="en-US" sz="1200" kern="1200" baseline="0" dirty="0" smtClean="0">
                <a:solidFill>
                  <a:schemeClr val="tx1"/>
                </a:solidFill>
                <a:effectLst/>
                <a:latin typeface="Times" pitchFamily="18" charset="0"/>
                <a:ea typeface="+mn-ea"/>
                <a:cs typeface="+mn-cs"/>
              </a:rPr>
              <a:t> </a:t>
            </a:r>
            <a:r>
              <a:rPr lang="en-US" sz="1200" kern="1200" dirty="0" smtClean="0">
                <a:solidFill>
                  <a:schemeClr val="tx1"/>
                </a:solidFill>
                <a:effectLst/>
                <a:latin typeface="Times" pitchFamily="18" charset="0"/>
                <a:ea typeface="+mn-ea"/>
                <a:cs typeface="+mn-cs"/>
              </a:rPr>
              <a:t>and low level infections (&lt;200 parasites/µL), are uncommon since sometimes these infections are not detected</a:t>
            </a:r>
            <a:r>
              <a:rPr lang="en-US" sz="1200" kern="1200" baseline="0" dirty="0" smtClean="0">
                <a:solidFill>
                  <a:schemeClr val="tx1"/>
                </a:solidFill>
                <a:effectLst/>
                <a:latin typeface="Times" pitchFamily="18" charset="0"/>
                <a:ea typeface="+mn-ea"/>
                <a:cs typeface="+mn-cs"/>
              </a:rPr>
              <a:t> by RDT if the body is not producing antigens to fight them.</a:t>
            </a:r>
            <a:r>
              <a:rPr lang="en-US" sz="1200" kern="1200" dirty="0" smtClean="0">
                <a:solidFill>
                  <a:schemeClr val="tx1"/>
                </a:solidFill>
                <a:effectLst/>
                <a:latin typeface="Times" pitchFamily="18" charset="0"/>
                <a:ea typeface="+mn-ea"/>
                <a:cs typeface="+mn-cs"/>
              </a:rPr>
              <a:t>.</a:t>
            </a:r>
          </a:p>
          <a:p>
            <a:endParaRPr lang="en-US" sz="1200" kern="1200" dirty="0" smtClean="0">
              <a:solidFill>
                <a:schemeClr val="tx1"/>
              </a:solidFill>
              <a:effectLst/>
              <a:latin typeface="Times" pitchFamily="18" charset="0"/>
              <a:ea typeface="+mn-ea"/>
              <a:cs typeface="+mn-cs"/>
            </a:endParaRPr>
          </a:p>
          <a:p>
            <a:r>
              <a:rPr lang="en-US" sz="1200" kern="1200" dirty="0" smtClean="0">
                <a:solidFill>
                  <a:schemeClr val="tx1"/>
                </a:solidFill>
                <a:effectLst/>
                <a:latin typeface="Times" pitchFamily="18" charset="0"/>
                <a:ea typeface="+mn-ea"/>
                <a:cs typeface="+mn-cs"/>
              </a:rPr>
              <a:t>Prevalence should be based on</a:t>
            </a:r>
            <a:r>
              <a:rPr lang="en-US" sz="1200" b="1" kern="1200" dirty="0" smtClean="0">
                <a:solidFill>
                  <a:schemeClr val="tx1"/>
                </a:solidFill>
                <a:effectLst/>
                <a:latin typeface="Times" pitchFamily="18" charset="0"/>
                <a:ea typeface="+mn-ea"/>
                <a:cs typeface="+mn-cs"/>
              </a:rPr>
              <a:t> microscopy </a:t>
            </a:r>
            <a:r>
              <a:rPr lang="en-US" sz="1200" kern="1200" dirty="0" smtClean="0">
                <a:solidFill>
                  <a:schemeClr val="tx1"/>
                </a:solidFill>
                <a:effectLst/>
                <a:latin typeface="Times" pitchFamily="18" charset="0"/>
                <a:ea typeface="+mn-ea"/>
                <a:cs typeface="+mn-cs"/>
              </a:rPr>
              <a:t>with blood films prepared in the field and read in quality-controlled laboratories by well-trained microscopists in settings where there is evidence of the following: non-</a:t>
            </a:r>
            <a:r>
              <a:rPr lang="en-US" sz="1200" i="1" kern="1200" dirty="0" smtClean="0">
                <a:solidFill>
                  <a:schemeClr val="tx1"/>
                </a:solidFill>
                <a:effectLst/>
                <a:latin typeface="Times" pitchFamily="18" charset="0"/>
                <a:ea typeface="+mn-ea"/>
                <a:cs typeface="+mn-cs"/>
              </a:rPr>
              <a:t>falciparum</a:t>
            </a:r>
            <a:r>
              <a:rPr lang="en-US" sz="1200" kern="1200" dirty="0" smtClean="0">
                <a:solidFill>
                  <a:schemeClr val="tx1"/>
                </a:solidFill>
                <a:effectLst/>
                <a:latin typeface="Times" pitchFamily="18" charset="0"/>
                <a:ea typeface="+mn-ea"/>
                <a:cs typeface="+mn-cs"/>
              </a:rPr>
              <a:t> malaria or mixed infections account for more than 10% of infections; species determination is necessary (&gt;10% of infections are non-</a:t>
            </a:r>
            <a:r>
              <a:rPr lang="en-US" sz="1200" i="1" kern="1200" dirty="0" smtClean="0">
                <a:solidFill>
                  <a:schemeClr val="tx1"/>
                </a:solidFill>
                <a:effectLst/>
                <a:latin typeface="Times" pitchFamily="18" charset="0"/>
                <a:ea typeface="+mn-ea"/>
                <a:cs typeface="+mn-cs"/>
              </a:rPr>
              <a:t>falciparum </a:t>
            </a:r>
            <a:r>
              <a:rPr lang="en-US" sz="1200" i="0" kern="1200" dirty="0" smtClean="0">
                <a:solidFill>
                  <a:schemeClr val="tx1"/>
                </a:solidFill>
                <a:effectLst/>
                <a:latin typeface="Times" pitchFamily="18" charset="0"/>
                <a:ea typeface="+mn-ea"/>
                <a:cs typeface="+mn-cs"/>
              </a:rPr>
              <a:t>or mixed</a:t>
            </a:r>
            <a:r>
              <a:rPr lang="en-US" sz="1200" kern="1200" dirty="0" smtClean="0">
                <a:solidFill>
                  <a:schemeClr val="tx1"/>
                </a:solidFill>
                <a:effectLst/>
                <a:latin typeface="Times" pitchFamily="18" charset="0"/>
                <a:ea typeface="+mn-ea"/>
                <a:cs typeface="+mn-cs"/>
              </a:rPr>
              <a:t>); and parasite density is expected to be below 200 parasites/µL.</a:t>
            </a:r>
            <a:endParaRPr lang="en-US" sz="1200" kern="1200" dirty="0">
              <a:solidFill>
                <a:schemeClr val="tx1"/>
              </a:solidFill>
              <a:effectLst/>
              <a:latin typeface="Times" pitchFamily="18" charset="0"/>
              <a:ea typeface="+mn-ea"/>
              <a:cs typeface="+mn-cs"/>
            </a:endParaRPr>
          </a:p>
        </p:txBody>
      </p:sp>
      <p:sp>
        <p:nvSpPr>
          <p:cNvPr id="4" name="Slide Number Placeholder 3"/>
          <p:cNvSpPr>
            <a:spLocks noGrp="1"/>
          </p:cNvSpPr>
          <p:nvPr>
            <p:ph type="sldNum" sz="quarter" idx="10"/>
          </p:nvPr>
        </p:nvSpPr>
        <p:spPr/>
        <p:txBody>
          <a:bodyPr/>
          <a:lstStyle/>
          <a:p>
            <a:pPr>
              <a:defRPr/>
            </a:pPr>
            <a:fld id="{69A9D565-7186-4FE0-A7C7-2A141298C213}" type="slidenum">
              <a:rPr lang="en-US" smtClean="0"/>
              <a:pPr>
                <a:defRPr/>
              </a:pPr>
              <a:t>18</a:t>
            </a:fld>
            <a:endParaRPr lang="en-US"/>
          </a:p>
        </p:txBody>
      </p:sp>
    </p:spTree>
    <p:extLst>
      <p:ext uri="{BB962C8B-B14F-4D97-AF65-F5344CB8AC3E}">
        <p14:creationId xmlns:p14="http://schemas.microsoft.com/office/powerpoint/2010/main" val="38781349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Slide Image Placeholder 1"/>
          <p:cNvSpPr>
            <a:spLocks noGrp="1" noRot="1" noChangeAspect="1" noTextEdit="1"/>
          </p:cNvSpPr>
          <p:nvPr>
            <p:ph type="sldImg"/>
          </p:nvPr>
        </p:nvSpPr>
        <p:spPr>
          <a:ln/>
        </p:spPr>
      </p:sp>
      <p:sp>
        <p:nvSpPr>
          <p:cNvPr id="1443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dirty="0" smtClean="0"/>
              <a:t>EXPLAIN that when the results of the RDT and microscopy tests are finalized, these data are merged with the data from the individual interviews. As mentioned</a:t>
            </a:r>
            <a:r>
              <a:rPr lang="en-US" baseline="0" dirty="0" smtClean="0"/>
              <a:t> earlier, bar codes are used to protect the confidentiality of respondents.  </a:t>
            </a:r>
            <a:r>
              <a:rPr lang="en-US" dirty="0" smtClean="0"/>
              <a:t>When test results are merged with data from the individual interviews, all information that could potentially identify a respondent has been removed, so there is no way for a respondent to be linked with his/her malaria test results. This produces a dataset that links individual characteristics to malaria prevalence. In other words, this makes it possible to link malaria prevalence with household’s education, residence, income, and other characteristics.</a:t>
            </a:r>
          </a:p>
          <a:p>
            <a:pPr eaLnBrk="1" hangingPunct="1"/>
            <a:endParaRPr lang="en-US" dirty="0" smtClean="0"/>
          </a:p>
        </p:txBody>
      </p:sp>
      <p:sp>
        <p:nvSpPr>
          <p:cNvPr id="144388" name="Slide Number Placeholder 3"/>
          <p:cNvSpPr>
            <a:spLocks noGrp="1"/>
          </p:cNvSpPr>
          <p:nvPr>
            <p:ph type="sldNum" sz="quarter" idx="5"/>
          </p:nvPr>
        </p:nvSpPr>
        <p:spPr bwMode="auto">
          <a:xfrm>
            <a:off x="3948220" y="8815388"/>
            <a:ext cx="3037840" cy="4556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800">
                <a:solidFill>
                  <a:schemeClr val="tx1"/>
                </a:solidFill>
                <a:latin typeface="Times" pitchFamily="18" charset="0"/>
                <a:cs typeface="Arial" charset="0"/>
              </a:defRPr>
            </a:lvl1pPr>
            <a:lvl2pPr marL="742855" indent="-285714" eaLnBrk="0" hangingPunct="0">
              <a:defRPr sz="2800">
                <a:solidFill>
                  <a:schemeClr val="tx1"/>
                </a:solidFill>
                <a:latin typeface="Times" pitchFamily="18" charset="0"/>
                <a:cs typeface="Arial" charset="0"/>
              </a:defRPr>
            </a:lvl2pPr>
            <a:lvl3pPr marL="1142854" indent="-228571" eaLnBrk="0" hangingPunct="0">
              <a:defRPr sz="2800">
                <a:solidFill>
                  <a:schemeClr val="tx1"/>
                </a:solidFill>
                <a:latin typeface="Times" pitchFamily="18" charset="0"/>
                <a:cs typeface="Arial" charset="0"/>
              </a:defRPr>
            </a:lvl3pPr>
            <a:lvl4pPr marL="1599995" indent="-228571" eaLnBrk="0" hangingPunct="0">
              <a:defRPr sz="2800">
                <a:solidFill>
                  <a:schemeClr val="tx1"/>
                </a:solidFill>
                <a:latin typeface="Times" pitchFamily="18" charset="0"/>
                <a:cs typeface="Arial" charset="0"/>
              </a:defRPr>
            </a:lvl4pPr>
            <a:lvl5pPr marL="2057138" indent="-228571" eaLnBrk="0" hangingPunct="0">
              <a:defRPr sz="2800">
                <a:solidFill>
                  <a:schemeClr val="tx1"/>
                </a:solidFill>
                <a:latin typeface="Times" pitchFamily="18" charset="0"/>
                <a:cs typeface="Arial" charset="0"/>
              </a:defRPr>
            </a:lvl5pPr>
            <a:lvl6pPr marL="2514279" indent="-228571" algn="ctr" eaLnBrk="0" fontAlgn="base" hangingPunct="0">
              <a:spcBef>
                <a:spcPct val="0"/>
              </a:spcBef>
              <a:spcAft>
                <a:spcPct val="0"/>
              </a:spcAft>
              <a:defRPr sz="2800">
                <a:solidFill>
                  <a:schemeClr val="tx1"/>
                </a:solidFill>
                <a:latin typeface="Times" pitchFamily="18" charset="0"/>
                <a:cs typeface="Arial" charset="0"/>
              </a:defRPr>
            </a:lvl6pPr>
            <a:lvl7pPr marL="2971420" indent="-228571" algn="ctr" eaLnBrk="0" fontAlgn="base" hangingPunct="0">
              <a:spcBef>
                <a:spcPct val="0"/>
              </a:spcBef>
              <a:spcAft>
                <a:spcPct val="0"/>
              </a:spcAft>
              <a:defRPr sz="2800">
                <a:solidFill>
                  <a:schemeClr val="tx1"/>
                </a:solidFill>
                <a:latin typeface="Times" pitchFamily="18" charset="0"/>
                <a:cs typeface="Arial" charset="0"/>
              </a:defRPr>
            </a:lvl7pPr>
            <a:lvl8pPr marL="3428562" indent="-228571" algn="ctr" eaLnBrk="0" fontAlgn="base" hangingPunct="0">
              <a:spcBef>
                <a:spcPct val="0"/>
              </a:spcBef>
              <a:spcAft>
                <a:spcPct val="0"/>
              </a:spcAft>
              <a:defRPr sz="2800">
                <a:solidFill>
                  <a:schemeClr val="tx1"/>
                </a:solidFill>
                <a:latin typeface="Times" pitchFamily="18" charset="0"/>
                <a:cs typeface="Arial" charset="0"/>
              </a:defRPr>
            </a:lvl8pPr>
            <a:lvl9pPr marL="3885704" indent="-228571" algn="ctr" eaLnBrk="0" fontAlgn="base" hangingPunct="0">
              <a:spcBef>
                <a:spcPct val="0"/>
              </a:spcBef>
              <a:spcAft>
                <a:spcPct val="0"/>
              </a:spcAft>
              <a:defRPr sz="2800">
                <a:solidFill>
                  <a:schemeClr val="tx1"/>
                </a:solidFill>
                <a:latin typeface="Times" pitchFamily="18" charset="0"/>
                <a:cs typeface="Arial" charset="0"/>
              </a:defRPr>
            </a:lvl9pPr>
          </a:lstStyle>
          <a:p>
            <a:pPr eaLnBrk="1" hangingPunct="1"/>
            <a:fld id="{7643484F-84E0-4D83-BF01-CF2FAB2E8FE3}" type="slidenum">
              <a:rPr lang="en-US" sz="1200"/>
              <a:pPr eaLnBrk="1" hangingPunct="1"/>
              <a:t>19</a:t>
            </a:fld>
            <a:endParaRPr lang="en-US" sz="1200"/>
          </a:p>
        </p:txBody>
      </p:sp>
    </p:spTree>
    <p:extLst>
      <p:ext uri="{BB962C8B-B14F-4D97-AF65-F5344CB8AC3E}">
        <p14:creationId xmlns:p14="http://schemas.microsoft.com/office/powerpoint/2010/main" val="27952126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a:ln/>
        </p:spPr>
      </p:sp>
      <p:sp>
        <p:nvSpPr>
          <p:cNvPr id="849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WELCOME participants, REVIEW the objectives for this module, and PROVIDE an overview of all four sessions. Point out the objectives for the first session.</a:t>
            </a:r>
          </a:p>
        </p:txBody>
      </p:sp>
      <p:sp>
        <p:nvSpPr>
          <p:cNvPr id="84996" name="Slide Number Placeholder 3"/>
          <p:cNvSpPr>
            <a:spLocks noGrp="1"/>
          </p:cNvSpPr>
          <p:nvPr>
            <p:ph type="sldNum" sz="quarter" idx="5"/>
          </p:nvPr>
        </p:nvSpPr>
        <p:spPr bwMode="auto">
          <a:xfrm>
            <a:off x="3948220" y="8815388"/>
            <a:ext cx="3037840" cy="4556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800">
                <a:solidFill>
                  <a:schemeClr val="tx1"/>
                </a:solidFill>
                <a:latin typeface="Times" pitchFamily="18" charset="0"/>
                <a:cs typeface="Arial" charset="0"/>
              </a:defRPr>
            </a:lvl1pPr>
            <a:lvl2pPr marL="742855" indent="-285714" eaLnBrk="0" hangingPunct="0">
              <a:defRPr sz="2800">
                <a:solidFill>
                  <a:schemeClr val="tx1"/>
                </a:solidFill>
                <a:latin typeface="Times" pitchFamily="18" charset="0"/>
                <a:cs typeface="Arial" charset="0"/>
              </a:defRPr>
            </a:lvl2pPr>
            <a:lvl3pPr marL="1142854" indent="-228571" eaLnBrk="0" hangingPunct="0">
              <a:defRPr sz="2800">
                <a:solidFill>
                  <a:schemeClr val="tx1"/>
                </a:solidFill>
                <a:latin typeface="Times" pitchFamily="18" charset="0"/>
                <a:cs typeface="Arial" charset="0"/>
              </a:defRPr>
            </a:lvl3pPr>
            <a:lvl4pPr marL="1599995" indent="-228571" eaLnBrk="0" hangingPunct="0">
              <a:defRPr sz="2800">
                <a:solidFill>
                  <a:schemeClr val="tx1"/>
                </a:solidFill>
                <a:latin typeface="Times" pitchFamily="18" charset="0"/>
                <a:cs typeface="Arial" charset="0"/>
              </a:defRPr>
            </a:lvl4pPr>
            <a:lvl5pPr marL="2057138" indent="-228571" eaLnBrk="0" hangingPunct="0">
              <a:defRPr sz="2800">
                <a:solidFill>
                  <a:schemeClr val="tx1"/>
                </a:solidFill>
                <a:latin typeface="Times" pitchFamily="18" charset="0"/>
                <a:cs typeface="Arial" charset="0"/>
              </a:defRPr>
            </a:lvl5pPr>
            <a:lvl6pPr marL="2514279" indent="-228571" algn="ctr" eaLnBrk="0" fontAlgn="base" hangingPunct="0">
              <a:spcBef>
                <a:spcPct val="0"/>
              </a:spcBef>
              <a:spcAft>
                <a:spcPct val="0"/>
              </a:spcAft>
              <a:defRPr sz="2800">
                <a:solidFill>
                  <a:schemeClr val="tx1"/>
                </a:solidFill>
                <a:latin typeface="Times" pitchFamily="18" charset="0"/>
                <a:cs typeface="Arial" charset="0"/>
              </a:defRPr>
            </a:lvl6pPr>
            <a:lvl7pPr marL="2971420" indent="-228571" algn="ctr" eaLnBrk="0" fontAlgn="base" hangingPunct="0">
              <a:spcBef>
                <a:spcPct val="0"/>
              </a:spcBef>
              <a:spcAft>
                <a:spcPct val="0"/>
              </a:spcAft>
              <a:defRPr sz="2800">
                <a:solidFill>
                  <a:schemeClr val="tx1"/>
                </a:solidFill>
                <a:latin typeface="Times" pitchFamily="18" charset="0"/>
                <a:cs typeface="Arial" charset="0"/>
              </a:defRPr>
            </a:lvl7pPr>
            <a:lvl8pPr marL="3428562" indent="-228571" algn="ctr" eaLnBrk="0" fontAlgn="base" hangingPunct="0">
              <a:spcBef>
                <a:spcPct val="0"/>
              </a:spcBef>
              <a:spcAft>
                <a:spcPct val="0"/>
              </a:spcAft>
              <a:defRPr sz="2800">
                <a:solidFill>
                  <a:schemeClr val="tx1"/>
                </a:solidFill>
                <a:latin typeface="Times" pitchFamily="18" charset="0"/>
                <a:cs typeface="Arial" charset="0"/>
              </a:defRPr>
            </a:lvl8pPr>
            <a:lvl9pPr marL="3885704" indent="-228571" algn="ctr" eaLnBrk="0" fontAlgn="base" hangingPunct="0">
              <a:spcBef>
                <a:spcPct val="0"/>
              </a:spcBef>
              <a:spcAft>
                <a:spcPct val="0"/>
              </a:spcAft>
              <a:defRPr sz="2800">
                <a:solidFill>
                  <a:schemeClr val="tx1"/>
                </a:solidFill>
                <a:latin typeface="Times" pitchFamily="18" charset="0"/>
                <a:cs typeface="Arial" charset="0"/>
              </a:defRPr>
            </a:lvl9pPr>
          </a:lstStyle>
          <a:p>
            <a:pPr eaLnBrk="1" hangingPunct="1"/>
            <a:fld id="{933487D0-5BD1-4364-9FCA-BED315940E99}" type="slidenum">
              <a:rPr lang="en-US" sz="1200"/>
              <a:pPr eaLnBrk="1" hangingPunct="1"/>
              <a:t>2</a:t>
            </a:fld>
            <a:endParaRPr lang="en-US" sz="1200"/>
          </a:p>
        </p:txBody>
      </p:sp>
    </p:spTree>
    <p:extLst>
      <p:ext uri="{BB962C8B-B14F-4D97-AF65-F5344CB8AC3E}">
        <p14:creationId xmlns:p14="http://schemas.microsoft.com/office/powerpoint/2010/main" val="17524792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p:cNvSpPr>
            <a:spLocks noGrp="1" noRot="1" noChangeAspect="1" noTextEdit="1"/>
          </p:cNvSpPr>
          <p:nvPr>
            <p:ph type="sldImg"/>
          </p:nvPr>
        </p:nvSpPr>
        <p:spPr>
          <a:ln/>
        </p:spPr>
      </p:sp>
      <p:sp>
        <p:nvSpPr>
          <p:cNvPr id="931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TELL participants that this session will focus on the technical strategies for preventing malaria in children, pregnant women and the general population.  Many participants will be familiar with this information, but it is pertinent to review vector control and case management to understand the malaria indicators.  </a:t>
            </a:r>
          </a:p>
          <a:p>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Times" pitchFamily="18" charset="0"/>
                <a:ea typeface="+mn-ea"/>
                <a:cs typeface="+mn-cs"/>
              </a:rPr>
              <a:t>TELL participants that we will now look at some of the standard malaria indicators that are included in The DHS Program.</a:t>
            </a:r>
          </a:p>
          <a:p>
            <a:endParaRPr lang="en-US" dirty="0" smtClean="0"/>
          </a:p>
        </p:txBody>
      </p:sp>
      <p:sp>
        <p:nvSpPr>
          <p:cNvPr id="93188" name="Slide Number Placeholder 3"/>
          <p:cNvSpPr>
            <a:spLocks noGrp="1"/>
          </p:cNvSpPr>
          <p:nvPr>
            <p:ph type="sldNum" sz="quarter" idx="5"/>
          </p:nvPr>
        </p:nvSpPr>
        <p:spPr bwMode="auto">
          <a:xfrm>
            <a:off x="3948220" y="8815388"/>
            <a:ext cx="3037840" cy="4556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800">
                <a:solidFill>
                  <a:schemeClr val="tx1"/>
                </a:solidFill>
                <a:latin typeface="Times" pitchFamily="18" charset="0"/>
                <a:cs typeface="Arial" charset="0"/>
              </a:defRPr>
            </a:lvl1pPr>
            <a:lvl2pPr marL="742855" indent="-285714" eaLnBrk="0" hangingPunct="0">
              <a:defRPr sz="2800">
                <a:solidFill>
                  <a:schemeClr val="tx1"/>
                </a:solidFill>
                <a:latin typeface="Times" pitchFamily="18" charset="0"/>
                <a:cs typeface="Arial" charset="0"/>
              </a:defRPr>
            </a:lvl2pPr>
            <a:lvl3pPr marL="1142854" indent="-228571" eaLnBrk="0" hangingPunct="0">
              <a:defRPr sz="2800">
                <a:solidFill>
                  <a:schemeClr val="tx1"/>
                </a:solidFill>
                <a:latin typeface="Times" pitchFamily="18" charset="0"/>
                <a:cs typeface="Arial" charset="0"/>
              </a:defRPr>
            </a:lvl3pPr>
            <a:lvl4pPr marL="1599995" indent="-228571" eaLnBrk="0" hangingPunct="0">
              <a:defRPr sz="2800">
                <a:solidFill>
                  <a:schemeClr val="tx1"/>
                </a:solidFill>
                <a:latin typeface="Times" pitchFamily="18" charset="0"/>
                <a:cs typeface="Arial" charset="0"/>
              </a:defRPr>
            </a:lvl4pPr>
            <a:lvl5pPr marL="2057138" indent="-228571" eaLnBrk="0" hangingPunct="0">
              <a:defRPr sz="2800">
                <a:solidFill>
                  <a:schemeClr val="tx1"/>
                </a:solidFill>
                <a:latin typeface="Times" pitchFamily="18" charset="0"/>
                <a:cs typeface="Arial" charset="0"/>
              </a:defRPr>
            </a:lvl5pPr>
            <a:lvl6pPr marL="2514279" indent="-228571" algn="ctr" eaLnBrk="0" fontAlgn="base" hangingPunct="0">
              <a:spcBef>
                <a:spcPct val="0"/>
              </a:spcBef>
              <a:spcAft>
                <a:spcPct val="0"/>
              </a:spcAft>
              <a:defRPr sz="2800">
                <a:solidFill>
                  <a:schemeClr val="tx1"/>
                </a:solidFill>
                <a:latin typeface="Times" pitchFamily="18" charset="0"/>
                <a:cs typeface="Arial" charset="0"/>
              </a:defRPr>
            </a:lvl6pPr>
            <a:lvl7pPr marL="2971420" indent="-228571" algn="ctr" eaLnBrk="0" fontAlgn="base" hangingPunct="0">
              <a:spcBef>
                <a:spcPct val="0"/>
              </a:spcBef>
              <a:spcAft>
                <a:spcPct val="0"/>
              </a:spcAft>
              <a:defRPr sz="2800">
                <a:solidFill>
                  <a:schemeClr val="tx1"/>
                </a:solidFill>
                <a:latin typeface="Times" pitchFamily="18" charset="0"/>
                <a:cs typeface="Arial" charset="0"/>
              </a:defRPr>
            </a:lvl7pPr>
            <a:lvl8pPr marL="3428562" indent="-228571" algn="ctr" eaLnBrk="0" fontAlgn="base" hangingPunct="0">
              <a:spcBef>
                <a:spcPct val="0"/>
              </a:spcBef>
              <a:spcAft>
                <a:spcPct val="0"/>
              </a:spcAft>
              <a:defRPr sz="2800">
                <a:solidFill>
                  <a:schemeClr val="tx1"/>
                </a:solidFill>
                <a:latin typeface="Times" pitchFamily="18" charset="0"/>
                <a:cs typeface="Arial" charset="0"/>
              </a:defRPr>
            </a:lvl8pPr>
            <a:lvl9pPr marL="3885704" indent="-228571" algn="ctr" eaLnBrk="0" fontAlgn="base" hangingPunct="0">
              <a:spcBef>
                <a:spcPct val="0"/>
              </a:spcBef>
              <a:spcAft>
                <a:spcPct val="0"/>
              </a:spcAft>
              <a:defRPr sz="2800">
                <a:solidFill>
                  <a:schemeClr val="tx1"/>
                </a:solidFill>
                <a:latin typeface="Times" pitchFamily="18" charset="0"/>
                <a:cs typeface="Arial" charset="0"/>
              </a:defRPr>
            </a:lvl9pPr>
          </a:lstStyle>
          <a:p>
            <a:pPr eaLnBrk="1" hangingPunct="1"/>
            <a:fld id="{BEEB4C80-0210-414D-B681-D59389D8DD41}" type="slidenum">
              <a:rPr lang="en-US" sz="1200"/>
              <a:pPr eaLnBrk="1" hangingPunct="1"/>
              <a:t>20</a:t>
            </a:fld>
            <a:endParaRPr lang="en-US" sz="1200"/>
          </a:p>
        </p:txBody>
      </p:sp>
    </p:spTree>
    <p:extLst>
      <p:ext uri="{BB962C8B-B14F-4D97-AF65-F5344CB8AC3E}">
        <p14:creationId xmlns:p14="http://schemas.microsoft.com/office/powerpoint/2010/main" val="200868118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p:cNvSpPr>
            <a:spLocks noGrp="1" noRot="1" noChangeAspect="1" noTextEdit="1"/>
          </p:cNvSpPr>
          <p:nvPr>
            <p:ph type="sldImg"/>
          </p:nvPr>
        </p:nvSpPr>
        <p:spPr>
          <a:ln/>
        </p:spPr>
      </p:sp>
      <p:sp>
        <p:nvSpPr>
          <p:cNvPr id="1064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kern="1200" dirty="0" smtClean="0">
                <a:solidFill>
                  <a:schemeClr val="tx1"/>
                </a:solidFill>
                <a:effectLst/>
                <a:latin typeface="Times" pitchFamily="18" charset="0"/>
                <a:ea typeface="+mn-ea"/>
                <a:cs typeface="+mn-cs"/>
              </a:rPr>
              <a:t>EXPLAIN that there are 11 core outcome indicators for household surveys; 7 indicators are used to measure vector control though ITNs or IRS. There are quite a number of indicators regarding ITNs. This helps assess coverage of special populations and the population as a whole. It makes it easier to assess who is using nets and whether households have enough nets.</a:t>
            </a:r>
          </a:p>
          <a:p>
            <a:endParaRPr lang="en-US" sz="1200" kern="1200" dirty="0" smtClean="0">
              <a:solidFill>
                <a:schemeClr val="tx1"/>
              </a:solidFill>
              <a:effectLst/>
              <a:latin typeface="Times" pitchFamily="18" charset="0"/>
              <a:ea typeface="+mn-ea"/>
              <a:cs typeface="+mn-cs"/>
            </a:endParaRPr>
          </a:p>
          <a:p>
            <a:r>
              <a:rPr lang="en-US" sz="1200" kern="1200" dirty="0" smtClean="0">
                <a:solidFill>
                  <a:schemeClr val="tx1"/>
                </a:solidFill>
                <a:effectLst/>
                <a:latin typeface="Times" pitchFamily="18" charset="0"/>
                <a:ea typeface="+mn-ea"/>
                <a:cs typeface="+mn-cs"/>
              </a:rPr>
              <a:t>Prompt access to effective antimalarial treatment is measured by three indicators which reflect diagnosis (finger or heel stick is used as a proxy measure), treatment seeking from appropriate providers, and the proportion of antimalarials taken which were ACTs (first line drugs). </a:t>
            </a:r>
          </a:p>
          <a:p>
            <a:endParaRPr lang="en-US" sz="1200" kern="1200" dirty="0" smtClean="0">
              <a:solidFill>
                <a:schemeClr val="tx1"/>
              </a:solidFill>
              <a:effectLst/>
              <a:latin typeface="Times" pitchFamily="18" charset="0"/>
              <a:ea typeface="+mn-ea"/>
              <a:cs typeface="+mn-cs"/>
            </a:endParaRPr>
          </a:p>
          <a:p>
            <a:r>
              <a:rPr lang="en-US" sz="1200" kern="1200" dirty="0" smtClean="0">
                <a:solidFill>
                  <a:schemeClr val="tx1"/>
                </a:solidFill>
                <a:effectLst/>
                <a:latin typeface="Times" pitchFamily="18" charset="0"/>
                <a:ea typeface="+mn-ea"/>
                <a:cs typeface="+mn-cs"/>
              </a:rPr>
              <a:t>Prevention and control of malaria in pregnant women is measured by two indicators.  The first is the percentage of pregnant women who slept under an ITN the previous night and the second is the percentage of pregnant women who received intermittent preventive treatment (</a:t>
            </a:r>
            <a:r>
              <a:rPr lang="en-US" sz="1200" kern="1200" dirty="0" err="1" smtClean="0">
                <a:solidFill>
                  <a:schemeClr val="tx1"/>
                </a:solidFill>
                <a:effectLst/>
                <a:latin typeface="Times" pitchFamily="18" charset="0"/>
                <a:ea typeface="+mn-ea"/>
                <a:cs typeface="+mn-cs"/>
              </a:rPr>
              <a:t>IPTp</a:t>
            </a:r>
            <a:r>
              <a:rPr lang="en-US" sz="1200" kern="1200" dirty="0" smtClean="0">
                <a:solidFill>
                  <a:schemeClr val="tx1"/>
                </a:solidFill>
                <a:effectLst/>
                <a:latin typeface="Times" pitchFamily="18" charset="0"/>
                <a:ea typeface="+mn-ea"/>
                <a:cs typeface="+mn-cs"/>
              </a:rPr>
              <a:t>) during their last pregnancy. </a:t>
            </a:r>
          </a:p>
          <a:p>
            <a:endParaRPr lang="en-US" sz="1200" kern="1200" dirty="0" smtClean="0">
              <a:solidFill>
                <a:schemeClr val="tx1"/>
              </a:solidFill>
              <a:effectLst/>
              <a:latin typeface="Times" pitchFamily="18" charset="0"/>
              <a:ea typeface="+mn-ea"/>
              <a:cs typeface="+mn-cs"/>
            </a:endParaRPr>
          </a:p>
          <a:p>
            <a:r>
              <a:rPr lang="en-US" sz="1200" kern="1200" dirty="0" smtClean="0">
                <a:solidFill>
                  <a:schemeClr val="tx1"/>
                </a:solidFill>
                <a:effectLst/>
                <a:latin typeface="Times" pitchFamily="18" charset="0"/>
                <a:ea typeface="+mn-ea"/>
                <a:cs typeface="+mn-cs"/>
              </a:rPr>
              <a:t>REFER all participants to </a:t>
            </a:r>
            <a:r>
              <a:rPr lang="en-US" sz="1200" b="1" kern="1200" dirty="0" smtClean="0">
                <a:solidFill>
                  <a:schemeClr val="tx1"/>
                </a:solidFill>
                <a:effectLst/>
                <a:latin typeface="Times" pitchFamily="18" charset="0"/>
                <a:ea typeface="+mn-ea"/>
                <a:cs typeface="+mn-cs"/>
              </a:rPr>
              <a:t>Handout 7.2 Core Outcome and Impact Malaria Indicators for Household Surveys</a:t>
            </a:r>
            <a:r>
              <a:rPr lang="en-US" sz="1200" kern="1200" dirty="0" smtClean="0">
                <a:solidFill>
                  <a:schemeClr val="tx1"/>
                </a:solidFill>
                <a:effectLst/>
                <a:latin typeface="Times" pitchFamily="18" charset="0"/>
                <a:ea typeface="+mn-ea"/>
                <a:cs typeface="+mn-cs"/>
              </a:rPr>
              <a:t>.  Explain each indicator as described below.</a:t>
            </a:r>
          </a:p>
          <a:p>
            <a:endParaRPr lang="en-US" sz="1200" kern="1200" dirty="0" smtClean="0">
              <a:solidFill>
                <a:schemeClr val="tx1"/>
              </a:solidFill>
              <a:effectLst/>
              <a:latin typeface="Times" pitchFamily="18" charset="0"/>
              <a:ea typeface="+mn-ea"/>
              <a:cs typeface="+mn-cs"/>
            </a:endParaRPr>
          </a:p>
          <a:p>
            <a:r>
              <a:rPr lang="en-US" sz="1200" kern="1200" dirty="0" smtClean="0">
                <a:solidFill>
                  <a:schemeClr val="tx1"/>
                </a:solidFill>
                <a:effectLst/>
                <a:latin typeface="Times" pitchFamily="18" charset="0"/>
                <a:ea typeface="+mn-ea"/>
                <a:cs typeface="+mn-cs"/>
              </a:rPr>
              <a:t>EXPLAIN that the first indicator, proportion of households with at least one ITN </a:t>
            </a:r>
            <a:r>
              <a:rPr lang="en-US" sz="1200" b="1" kern="1200" dirty="0" smtClean="0">
                <a:solidFill>
                  <a:schemeClr val="tx1"/>
                </a:solidFill>
                <a:effectLst/>
                <a:latin typeface="Times" pitchFamily="18" charset="0"/>
                <a:ea typeface="+mn-ea"/>
                <a:cs typeface="+mn-cs"/>
              </a:rPr>
              <a:t>[Core Outcome Indicator #1 on Handout 7.2],</a:t>
            </a:r>
            <a:r>
              <a:rPr lang="en-US" sz="1200" kern="1200" dirty="0" smtClean="0">
                <a:solidFill>
                  <a:schemeClr val="tx1"/>
                </a:solidFill>
                <a:effectLst/>
                <a:latin typeface="Times" pitchFamily="18" charset="0"/>
                <a:ea typeface="+mn-ea"/>
                <a:cs typeface="+mn-cs"/>
              </a:rPr>
              <a:t> measures household ITN possession among the population.  Households are asked if there is any mosquito net in the house that can be used while sleeping.  Surveyor determines the type of mosquito net through observation and a series of questions. </a:t>
            </a:r>
          </a:p>
          <a:p>
            <a:endParaRPr lang="en-US" sz="1200" kern="1200" dirty="0" smtClean="0">
              <a:solidFill>
                <a:schemeClr val="tx1"/>
              </a:solidFill>
              <a:effectLst/>
              <a:latin typeface="Times" pitchFamily="18" charset="0"/>
              <a:ea typeface="+mn-ea"/>
              <a:cs typeface="+mn-cs"/>
            </a:endParaRPr>
          </a:p>
          <a:p>
            <a:r>
              <a:rPr lang="en-US" sz="1200" kern="1200" dirty="0" smtClean="0">
                <a:solidFill>
                  <a:schemeClr val="tx1"/>
                </a:solidFill>
                <a:effectLst/>
                <a:latin typeface="Times" pitchFamily="18" charset="0"/>
                <a:ea typeface="+mn-ea"/>
                <a:cs typeface="+mn-cs"/>
              </a:rPr>
              <a:t>EXPLAIN that the second indicator, proportion of households with at least one ITN for every two people </a:t>
            </a:r>
            <a:r>
              <a:rPr lang="en-US" sz="1200" b="1" kern="1200" dirty="0" smtClean="0">
                <a:solidFill>
                  <a:schemeClr val="tx1"/>
                </a:solidFill>
                <a:effectLst/>
                <a:latin typeface="Times" pitchFamily="18" charset="0"/>
                <a:ea typeface="+mn-ea"/>
                <a:cs typeface="+mn-cs"/>
              </a:rPr>
              <a:t>[Core Outcome Indicator #2 on Handout 7.2],</a:t>
            </a:r>
            <a:r>
              <a:rPr lang="en-US" sz="1200" kern="1200" dirty="0" smtClean="0">
                <a:solidFill>
                  <a:schemeClr val="tx1"/>
                </a:solidFill>
                <a:effectLst/>
                <a:latin typeface="Times" pitchFamily="18" charset="0"/>
                <a:ea typeface="+mn-ea"/>
                <a:cs typeface="+mn-cs"/>
              </a:rPr>
              <a:t> measures proportion of households with at least one ITN for every two people.  This indicator is used to determine what proportion of households has a sufficient number of ITNs to cover all individuals to achieve universal coverage with the assumption that each net can effectively protect two individuals.  Many National Malaria Control Programs now focus on universal coverage and provide one ITN for every two persons within a household. </a:t>
            </a:r>
          </a:p>
          <a:p>
            <a:endParaRPr lang="en-US" sz="1200" kern="1200" dirty="0" smtClean="0">
              <a:solidFill>
                <a:schemeClr val="tx1"/>
              </a:solidFill>
              <a:effectLst/>
              <a:latin typeface="Times" pitchFamily="18" charset="0"/>
              <a:ea typeface="+mn-ea"/>
              <a:cs typeface="+mn-cs"/>
            </a:endParaRPr>
          </a:p>
          <a:p>
            <a:r>
              <a:rPr lang="en-US" sz="1200" kern="1200" dirty="0" smtClean="0">
                <a:solidFill>
                  <a:schemeClr val="tx1"/>
                </a:solidFill>
                <a:effectLst/>
                <a:latin typeface="Times" pitchFamily="18" charset="0"/>
                <a:ea typeface="+mn-ea"/>
                <a:cs typeface="+mn-cs"/>
              </a:rPr>
              <a:t>EXPLAIN to participants that the third indicator, proportion of population with at access to an ITN within their household </a:t>
            </a:r>
            <a:r>
              <a:rPr lang="en-US" sz="1200" b="1" kern="1200" dirty="0" smtClean="0">
                <a:solidFill>
                  <a:schemeClr val="tx1"/>
                </a:solidFill>
                <a:effectLst/>
                <a:latin typeface="Times" pitchFamily="18" charset="0"/>
                <a:ea typeface="+mn-ea"/>
                <a:cs typeface="+mn-cs"/>
              </a:rPr>
              <a:t>[Core Outcome Indicator #3 on Handout 7.2],</a:t>
            </a:r>
            <a:r>
              <a:rPr lang="en-US" sz="1200" kern="1200" dirty="0" smtClean="0">
                <a:solidFill>
                  <a:schemeClr val="tx1"/>
                </a:solidFill>
                <a:effectLst/>
                <a:latin typeface="Times" pitchFamily="18" charset="0"/>
                <a:ea typeface="+mn-ea"/>
                <a:cs typeface="+mn-cs"/>
              </a:rPr>
              <a:t> estimates the proportion of the population that could potentially be covered by existing ITNs, assuming that each ITN in a household can be used by two people within that household, otherwise known as access to an ITN. This indicator is a population-level indicator in contrast to the previous indicator which is measured at the household level.</a:t>
            </a:r>
          </a:p>
          <a:p>
            <a:endParaRPr lang="en-US" sz="1200" kern="1200" dirty="0" smtClean="0">
              <a:solidFill>
                <a:schemeClr val="tx1"/>
              </a:solidFill>
              <a:effectLst/>
              <a:latin typeface="Times" pitchFamily="18" charset="0"/>
              <a:ea typeface="+mn-ea"/>
              <a:cs typeface="+mn-cs"/>
            </a:endParaRPr>
          </a:p>
          <a:p>
            <a:r>
              <a:rPr lang="en-US" sz="1200" kern="1200" dirty="0" smtClean="0">
                <a:solidFill>
                  <a:schemeClr val="tx1"/>
                </a:solidFill>
                <a:effectLst/>
                <a:latin typeface="Times" pitchFamily="18" charset="0"/>
                <a:ea typeface="+mn-ea"/>
                <a:cs typeface="+mn-cs"/>
              </a:rPr>
              <a:t>EXPLAIN that the fourth indicator, proportion of population which slept under an ITN the previous night </a:t>
            </a:r>
            <a:r>
              <a:rPr lang="en-US" sz="1200" b="1" kern="1200" dirty="0" smtClean="0">
                <a:solidFill>
                  <a:schemeClr val="tx1"/>
                </a:solidFill>
                <a:effectLst/>
                <a:latin typeface="Times" pitchFamily="18" charset="0"/>
                <a:ea typeface="+mn-ea"/>
                <a:cs typeface="+mn-cs"/>
              </a:rPr>
              <a:t>[Core Outcome Indicator #4 on Handout 7.2],</a:t>
            </a:r>
            <a:r>
              <a:rPr lang="en-US" sz="1200" kern="1200" dirty="0" smtClean="0">
                <a:solidFill>
                  <a:schemeClr val="tx1"/>
                </a:solidFill>
                <a:effectLst/>
                <a:latin typeface="Times" pitchFamily="18" charset="0"/>
                <a:ea typeface="+mn-ea"/>
                <a:cs typeface="+mn-cs"/>
              </a:rPr>
              <a:t> helps measure usage of ITNs.   TELL participants that this indicator may be biased by the seasonality of survey data collection, which is most often done during the dry season when net use is likely at its lowest, except for MIS surveys which are done towards the end of rainy season.</a:t>
            </a:r>
          </a:p>
          <a:p>
            <a:endParaRPr lang="en-US" sz="1200" kern="1200" dirty="0" smtClean="0">
              <a:solidFill>
                <a:schemeClr val="tx1"/>
              </a:solidFill>
              <a:effectLst/>
              <a:latin typeface="Times" pitchFamily="18" charset="0"/>
              <a:ea typeface="+mn-ea"/>
              <a:cs typeface="+mn-cs"/>
            </a:endParaRPr>
          </a:p>
          <a:p>
            <a:r>
              <a:rPr lang="en-US" sz="1200" kern="1200" dirty="0" smtClean="0">
                <a:solidFill>
                  <a:schemeClr val="tx1"/>
                </a:solidFill>
                <a:effectLst/>
                <a:latin typeface="Times" pitchFamily="18" charset="0"/>
                <a:ea typeface="+mn-ea"/>
                <a:cs typeface="+mn-cs"/>
              </a:rPr>
              <a:t>TELL participants that the fifth indicator, proportion of children under 5 who slept under an ITN the previous night </a:t>
            </a:r>
            <a:r>
              <a:rPr lang="en-US" sz="1200" b="1" kern="1200" dirty="0" smtClean="0">
                <a:solidFill>
                  <a:schemeClr val="tx1"/>
                </a:solidFill>
                <a:effectLst/>
                <a:latin typeface="Times" pitchFamily="18" charset="0"/>
                <a:ea typeface="+mn-ea"/>
                <a:cs typeface="+mn-cs"/>
              </a:rPr>
              <a:t>[Core Outcome Indicator #5 on Handout 7.2],</a:t>
            </a:r>
            <a:r>
              <a:rPr lang="en-US" sz="1200" kern="1200" dirty="0" smtClean="0">
                <a:solidFill>
                  <a:schemeClr val="tx1"/>
                </a:solidFill>
                <a:effectLst/>
                <a:latin typeface="Times" pitchFamily="18" charset="0"/>
                <a:ea typeface="+mn-ea"/>
                <a:cs typeface="+mn-cs"/>
              </a:rPr>
              <a:t> measures the level of ITN coverage of children under 5 at the time of the survey. EXPLAIN that this indicator may also be biased by the seasonality of survey data collection, which is most often done during the dry season when net use is likely at its lowest, except for MIS surveys which are done towards the end of rainy season.</a:t>
            </a:r>
            <a:br>
              <a:rPr lang="en-US" sz="1200" kern="1200" dirty="0" smtClean="0">
                <a:solidFill>
                  <a:schemeClr val="tx1"/>
                </a:solidFill>
                <a:effectLst/>
                <a:latin typeface="Times" pitchFamily="18" charset="0"/>
                <a:ea typeface="+mn-ea"/>
                <a:cs typeface="+mn-cs"/>
              </a:rPr>
            </a:br>
            <a:r>
              <a:rPr lang="en-US" sz="1200" kern="1200" dirty="0" smtClean="0">
                <a:solidFill>
                  <a:schemeClr val="tx1"/>
                </a:solidFill>
                <a:effectLst/>
                <a:latin typeface="Times" pitchFamily="18" charset="0"/>
                <a:ea typeface="+mn-ea"/>
                <a:cs typeface="+mn-cs"/>
              </a:rPr>
              <a:t/>
            </a:r>
            <a:br>
              <a:rPr lang="en-US" sz="1200" kern="1200" dirty="0" smtClean="0">
                <a:solidFill>
                  <a:schemeClr val="tx1"/>
                </a:solidFill>
                <a:effectLst/>
                <a:latin typeface="Times" pitchFamily="18" charset="0"/>
                <a:ea typeface="+mn-ea"/>
                <a:cs typeface="+mn-cs"/>
              </a:rPr>
            </a:br>
            <a:r>
              <a:rPr lang="en-US" sz="1200" kern="1200" dirty="0" smtClean="0">
                <a:solidFill>
                  <a:schemeClr val="tx1"/>
                </a:solidFill>
                <a:effectLst/>
                <a:latin typeface="Times" pitchFamily="18" charset="0"/>
                <a:ea typeface="+mn-ea"/>
                <a:cs typeface="+mn-cs"/>
              </a:rPr>
              <a:t>TELL participants that the sixth indicator proportion of pregnant women age 15-49 who slept under an ITN the previous night </a:t>
            </a:r>
            <a:r>
              <a:rPr lang="en-US" sz="1200" b="1" kern="1200" dirty="0" smtClean="0">
                <a:solidFill>
                  <a:schemeClr val="tx1"/>
                </a:solidFill>
                <a:effectLst/>
                <a:latin typeface="Times" pitchFamily="18" charset="0"/>
                <a:ea typeface="+mn-ea"/>
                <a:cs typeface="+mn-cs"/>
              </a:rPr>
              <a:t>[Core Outcome Indicator #6 on Handout 7.2],</a:t>
            </a:r>
            <a:r>
              <a:rPr lang="en-US" sz="1200" kern="1200" dirty="0" smtClean="0">
                <a:solidFill>
                  <a:schemeClr val="tx1"/>
                </a:solidFill>
                <a:effectLst/>
                <a:latin typeface="Times" pitchFamily="18" charset="0"/>
                <a:ea typeface="+mn-ea"/>
                <a:cs typeface="+mn-cs"/>
              </a:rPr>
              <a:t> shows vector control for pregnant women.  This indicator is used to measure the level of ITN use by pregnant women at the national level. This indicator may be biased by the seasonality of survey data collection, which is most often done with the dry season when net use is likely to be lowest, except for MIS surveys which are done towards the end of rainy season.</a:t>
            </a:r>
          </a:p>
          <a:p>
            <a:endParaRPr lang="en-US" sz="1200" kern="1200" dirty="0" smtClean="0">
              <a:solidFill>
                <a:schemeClr val="tx1"/>
              </a:solidFill>
              <a:effectLst/>
              <a:latin typeface="Times" pitchFamily="18" charset="0"/>
              <a:ea typeface="+mn-ea"/>
              <a:cs typeface="+mn-cs"/>
            </a:endParaRPr>
          </a:p>
          <a:p>
            <a:r>
              <a:rPr lang="en-US" sz="1200" kern="1200" dirty="0" smtClean="0">
                <a:solidFill>
                  <a:schemeClr val="tx1"/>
                </a:solidFill>
                <a:effectLst/>
                <a:latin typeface="Times" pitchFamily="18" charset="0"/>
                <a:ea typeface="+mn-ea"/>
                <a:cs typeface="+mn-cs"/>
              </a:rPr>
              <a:t>EXPLAIN that the seventh indicator, proportion of households with at least one ITN and/or sprayed by IRS in the last 12 months </a:t>
            </a:r>
            <a:r>
              <a:rPr lang="en-US" sz="1200" b="1" kern="1200" dirty="0" smtClean="0">
                <a:solidFill>
                  <a:schemeClr val="tx1"/>
                </a:solidFill>
                <a:effectLst/>
                <a:latin typeface="Times" pitchFamily="18" charset="0"/>
                <a:ea typeface="+mn-ea"/>
                <a:cs typeface="+mn-cs"/>
              </a:rPr>
              <a:t>[Core Outcome Indicator #7 on Handout 7.2],</a:t>
            </a:r>
            <a:r>
              <a:rPr lang="en-US" sz="1200" kern="1200" dirty="0" smtClean="0">
                <a:solidFill>
                  <a:schemeClr val="tx1"/>
                </a:solidFill>
                <a:effectLst/>
                <a:latin typeface="Times" pitchFamily="18" charset="0"/>
                <a:ea typeface="+mn-ea"/>
                <a:cs typeface="+mn-cs"/>
              </a:rPr>
              <a:t> uses two main vector control activities to asses overall national coverage.  It shows the proportion of households covered by either an ITN or IRS.  </a:t>
            </a:r>
          </a:p>
          <a:p>
            <a:endParaRPr lang="en-US" sz="1200" kern="1200" dirty="0" smtClean="0">
              <a:solidFill>
                <a:schemeClr val="tx1"/>
              </a:solidFill>
              <a:effectLst/>
              <a:latin typeface="Times" pitchFamily="18" charset="0"/>
              <a:ea typeface="+mn-ea"/>
              <a:cs typeface="+mn-cs"/>
            </a:endParaRPr>
          </a:p>
          <a:p>
            <a:r>
              <a:rPr lang="en-US" sz="1200" kern="1200" dirty="0" smtClean="0">
                <a:solidFill>
                  <a:schemeClr val="tx1"/>
                </a:solidFill>
                <a:effectLst/>
                <a:latin typeface="Times" pitchFamily="18" charset="0"/>
                <a:ea typeface="+mn-ea"/>
                <a:cs typeface="+mn-cs"/>
              </a:rPr>
              <a:t>TELL participants the eighth indicator, proportion of women age 15-49 who received </a:t>
            </a:r>
            <a:r>
              <a:rPr lang="en-US" sz="1200" kern="1200" dirty="0" err="1" smtClean="0">
                <a:solidFill>
                  <a:schemeClr val="tx1"/>
                </a:solidFill>
                <a:effectLst/>
                <a:latin typeface="Times" pitchFamily="18" charset="0"/>
                <a:ea typeface="+mn-ea"/>
                <a:cs typeface="+mn-cs"/>
              </a:rPr>
              <a:t>IPTp</a:t>
            </a:r>
            <a:r>
              <a:rPr lang="en-US" sz="1200" kern="1200" dirty="0" smtClean="0">
                <a:solidFill>
                  <a:schemeClr val="tx1"/>
                </a:solidFill>
                <a:effectLst/>
                <a:latin typeface="Times" pitchFamily="18" charset="0"/>
                <a:ea typeface="+mn-ea"/>
                <a:cs typeface="+mn-cs"/>
              </a:rPr>
              <a:t> during antenatal care visits during last pregnancy </a:t>
            </a:r>
            <a:r>
              <a:rPr lang="en-US" sz="1200" b="1" kern="1200" dirty="0" smtClean="0">
                <a:solidFill>
                  <a:schemeClr val="tx1"/>
                </a:solidFill>
                <a:effectLst/>
                <a:latin typeface="Times" pitchFamily="18" charset="0"/>
                <a:ea typeface="+mn-ea"/>
                <a:cs typeface="+mn-cs"/>
              </a:rPr>
              <a:t>[Core Outcome Indicator #8 on Handout 7.2], </a:t>
            </a:r>
            <a:r>
              <a:rPr lang="en-US" sz="1200" kern="1200" dirty="0" smtClean="0">
                <a:solidFill>
                  <a:schemeClr val="tx1"/>
                </a:solidFill>
                <a:effectLst/>
                <a:latin typeface="Times" pitchFamily="18" charset="0"/>
                <a:ea typeface="+mn-ea"/>
                <a:cs typeface="+mn-cs"/>
              </a:rPr>
              <a:t>looks at the proportion of women with a live birth in the past two years who received three or more doses of SP/</a:t>
            </a:r>
            <a:r>
              <a:rPr lang="en-US" sz="1200" kern="1200" dirty="0" err="1" smtClean="0">
                <a:solidFill>
                  <a:schemeClr val="tx1"/>
                </a:solidFill>
                <a:effectLst/>
                <a:latin typeface="Times" pitchFamily="18" charset="0"/>
                <a:ea typeface="+mn-ea"/>
                <a:cs typeface="+mn-cs"/>
              </a:rPr>
              <a:t>Fansidar</a:t>
            </a:r>
            <a:r>
              <a:rPr lang="en-US" sz="1200" kern="1200" dirty="0" smtClean="0">
                <a:solidFill>
                  <a:schemeClr val="tx1"/>
                </a:solidFill>
                <a:effectLst/>
                <a:latin typeface="Times" pitchFamily="18" charset="0"/>
                <a:ea typeface="+mn-ea"/>
                <a:cs typeface="+mn-cs"/>
              </a:rPr>
              <a:t> during her most recent pregnancy. EXPLAIN that this indicator does not provide information about which stage of pregnancy the </a:t>
            </a:r>
            <a:r>
              <a:rPr lang="en-US" sz="1200" kern="1200" dirty="0" err="1" smtClean="0">
                <a:solidFill>
                  <a:schemeClr val="tx1"/>
                </a:solidFill>
                <a:effectLst/>
                <a:latin typeface="Times" pitchFamily="18" charset="0"/>
                <a:ea typeface="+mn-ea"/>
                <a:cs typeface="+mn-cs"/>
              </a:rPr>
              <a:t>IPTp</a:t>
            </a:r>
            <a:r>
              <a:rPr lang="en-US" sz="1200" kern="1200" dirty="0" smtClean="0">
                <a:solidFill>
                  <a:schemeClr val="tx1"/>
                </a:solidFill>
                <a:effectLst/>
                <a:latin typeface="Times" pitchFamily="18" charset="0"/>
                <a:ea typeface="+mn-ea"/>
                <a:cs typeface="+mn-cs"/>
              </a:rPr>
              <a:t> was given.  This is also subject to recall bias for a woman may not remember what type of antimalarial was given or how many doses she received.  </a:t>
            </a:r>
          </a:p>
          <a:p>
            <a:endParaRPr lang="en-US" sz="1200" kern="1200" dirty="0" smtClean="0">
              <a:solidFill>
                <a:schemeClr val="tx1"/>
              </a:solidFill>
              <a:effectLst/>
              <a:latin typeface="Times" pitchFamily="18" charset="0"/>
              <a:ea typeface="+mn-ea"/>
              <a:cs typeface="+mn-cs"/>
            </a:endParaRPr>
          </a:p>
          <a:p>
            <a:r>
              <a:rPr lang="en-US" sz="1200" kern="1200" dirty="0" smtClean="0">
                <a:solidFill>
                  <a:schemeClr val="tx1"/>
                </a:solidFill>
                <a:effectLst/>
                <a:latin typeface="Times" pitchFamily="18" charset="0"/>
                <a:ea typeface="+mn-ea"/>
                <a:cs typeface="+mn-cs"/>
              </a:rPr>
              <a:t>TELL participants that the ninth indicator, proportion of children under 5 with fever in the last 2 weeks who had a finger or heel stick </a:t>
            </a:r>
            <a:r>
              <a:rPr lang="en-US" sz="1200" b="1" kern="1200" dirty="0" smtClean="0">
                <a:solidFill>
                  <a:schemeClr val="tx1"/>
                </a:solidFill>
                <a:effectLst/>
                <a:latin typeface="Times" pitchFamily="18" charset="0"/>
                <a:ea typeface="+mn-ea"/>
                <a:cs typeface="+mn-cs"/>
              </a:rPr>
              <a:t>[Core Outcome Indicator #9 on Handout 7.2],</a:t>
            </a:r>
            <a:r>
              <a:rPr lang="en-US" sz="1200" kern="1200" dirty="0" smtClean="0">
                <a:solidFill>
                  <a:schemeClr val="tx1"/>
                </a:solidFill>
                <a:effectLst/>
                <a:latin typeface="Times" pitchFamily="18" charset="0"/>
                <a:ea typeface="+mn-ea"/>
                <a:cs typeface="+mn-cs"/>
              </a:rPr>
              <a:t> looks at case management of malaria in children under 5.  The indicator provides a proxy measure for the level of coverage of children under 5 with fever to diagnostic testing for malaria infections.  As countries scale up towards universal diagnostic testing, the indicator values reported are expected to increase over time.  Diagnostic testing allow a more rational use of antimalarials.</a:t>
            </a:r>
          </a:p>
          <a:p>
            <a:endParaRPr lang="en-US" sz="1200" kern="1200" dirty="0" smtClean="0">
              <a:solidFill>
                <a:schemeClr val="tx1"/>
              </a:solidFill>
              <a:effectLst/>
              <a:latin typeface="Times" pitchFamily="18" charset="0"/>
              <a:ea typeface="+mn-ea"/>
              <a:cs typeface="+mn-cs"/>
            </a:endParaRPr>
          </a:p>
          <a:p>
            <a:r>
              <a:rPr lang="en-US" sz="1200" kern="1200" dirty="0" smtClean="0">
                <a:solidFill>
                  <a:schemeClr val="tx1"/>
                </a:solidFill>
                <a:effectLst/>
                <a:latin typeface="Times" pitchFamily="18" charset="0"/>
                <a:ea typeface="+mn-ea"/>
                <a:cs typeface="+mn-cs"/>
              </a:rPr>
              <a:t>EXPLAIN to participants that the tenth indicator, proportion of children under 5 with fever in last 2 weeks for whom advice or treatment was sought </a:t>
            </a:r>
            <a:r>
              <a:rPr lang="en-US" sz="1200" b="1" kern="1200" dirty="0" smtClean="0">
                <a:solidFill>
                  <a:schemeClr val="tx1"/>
                </a:solidFill>
                <a:effectLst/>
                <a:latin typeface="Times" pitchFamily="18" charset="0"/>
                <a:ea typeface="+mn-ea"/>
                <a:cs typeface="+mn-cs"/>
              </a:rPr>
              <a:t>[Core Outcome Indicator #10 on Handout 7.2],</a:t>
            </a:r>
            <a:r>
              <a:rPr lang="en-US" sz="1200" kern="1200" dirty="0" smtClean="0">
                <a:solidFill>
                  <a:schemeClr val="tx1"/>
                </a:solidFill>
                <a:effectLst/>
                <a:latin typeface="Times" pitchFamily="18" charset="0"/>
                <a:ea typeface="+mn-ea"/>
                <a:cs typeface="+mn-cs"/>
              </a:rPr>
              <a:t> captures a proxy measure for access to appropriate providers for effective malaria treatment. Sources of advice or treatment include public and private facilities and health care providers, pharmacies, shops and markets but not traditional healers or other sources.  </a:t>
            </a:r>
          </a:p>
          <a:p>
            <a:endParaRPr lang="en-US" sz="1200" kern="1200" dirty="0" smtClean="0">
              <a:solidFill>
                <a:schemeClr val="tx1"/>
              </a:solidFill>
              <a:effectLst/>
              <a:latin typeface="Times" pitchFamily="18" charset="0"/>
              <a:ea typeface="+mn-ea"/>
              <a:cs typeface="+mn-cs"/>
            </a:endParaRPr>
          </a:p>
          <a:p>
            <a:r>
              <a:rPr lang="en-US" sz="1200" kern="1200" dirty="0" smtClean="0">
                <a:solidFill>
                  <a:schemeClr val="tx1"/>
                </a:solidFill>
                <a:effectLst/>
                <a:latin typeface="Times" pitchFamily="18" charset="0"/>
                <a:ea typeface="+mn-ea"/>
                <a:cs typeface="+mn-cs"/>
              </a:rPr>
              <a:t>The DHS Child Health module includes tables with the prevalence and of treatment of fever for children under 5.  The tables show among children under 5 with fever, the percentage for whom advice or treatment was sought from a health facility or provider, percentage who took antimalarial drugs, and the percentage who took antibiotic drugs.  </a:t>
            </a:r>
          </a:p>
          <a:p>
            <a:r>
              <a:rPr lang="en-US" sz="1200" kern="1200" dirty="0" smtClean="0">
                <a:solidFill>
                  <a:schemeClr val="tx1"/>
                </a:solidFill>
                <a:effectLst/>
                <a:latin typeface="Times" pitchFamily="18" charset="0"/>
                <a:ea typeface="+mn-ea"/>
                <a:cs typeface="+mn-cs"/>
              </a:rPr>
              <a:t>EXPLAIN that the final indicator, proportion receiving first-line treatment according to National Policy among children under 5 with fever in the last two weeks who received any antimalarial drugs </a:t>
            </a:r>
            <a:r>
              <a:rPr lang="en-US" sz="1200" b="1" kern="1200" dirty="0" smtClean="0">
                <a:solidFill>
                  <a:schemeClr val="tx1"/>
                </a:solidFill>
                <a:effectLst/>
                <a:latin typeface="Times" pitchFamily="18" charset="0"/>
                <a:ea typeface="+mn-ea"/>
                <a:cs typeface="+mn-cs"/>
              </a:rPr>
              <a:t>[Core Outcome Indicator #11 on Handout 7.2],</a:t>
            </a:r>
            <a:r>
              <a:rPr lang="en-US" sz="1200" kern="1200" dirty="0" smtClean="0">
                <a:solidFill>
                  <a:schemeClr val="tx1"/>
                </a:solidFill>
                <a:effectLst/>
                <a:latin typeface="Times" pitchFamily="18" charset="0"/>
                <a:ea typeface="+mn-ea"/>
                <a:cs typeface="+mn-cs"/>
              </a:rPr>
              <a:t> measures the extent to which first line treatments are used to treat malaria as a proportion of all antimalarial treatments. </a:t>
            </a:r>
            <a:endParaRPr lang="en-US" dirty="0" smtClean="0"/>
          </a:p>
        </p:txBody>
      </p:sp>
      <p:sp>
        <p:nvSpPr>
          <p:cNvPr id="106500" name="Slide Number Placeholder 3"/>
          <p:cNvSpPr>
            <a:spLocks noGrp="1"/>
          </p:cNvSpPr>
          <p:nvPr>
            <p:ph type="sldNum" sz="quarter" idx="5"/>
          </p:nvPr>
        </p:nvSpPr>
        <p:spPr bwMode="auto">
          <a:xfrm>
            <a:off x="3948220" y="8815388"/>
            <a:ext cx="3037840" cy="4556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800">
                <a:solidFill>
                  <a:schemeClr val="tx1"/>
                </a:solidFill>
                <a:latin typeface="Times" pitchFamily="18" charset="0"/>
                <a:cs typeface="Arial" charset="0"/>
              </a:defRPr>
            </a:lvl1pPr>
            <a:lvl2pPr marL="742855" indent="-285714" eaLnBrk="0" hangingPunct="0">
              <a:defRPr sz="2800">
                <a:solidFill>
                  <a:schemeClr val="tx1"/>
                </a:solidFill>
                <a:latin typeface="Times" pitchFamily="18" charset="0"/>
                <a:cs typeface="Arial" charset="0"/>
              </a:defRPr>
            </a:lvl2pPr>
            <a:lvl3pPr marL="1142854" indent="-228571" eaLnBrk="0" hangingPunct="0">
              <a:defRPr sz="2800">
                <a:solidFill>
                  <a:schemeClr val="tx1"/>
                </a:solidFill>
                <a:latin typeface="Times" pitchFamily="18" charset="0"/>
                <a:cs typeface="Arial" charset="0"/>
              </a:defRPr>
            </a:lvl3pPr>
            <a:lvl4pPr marL="1599995" indent="-228571" eaLnBrk="0" hangingPunct="0">
              <a:defRPr sz="2800">
                <a:solidFill>
                  <a:schemeClr val="tx1"/>
                </a:solidFill>
                <a:latin typeface="Times" pitchFamily="18" charset="0"/>
                <a:cs typeface="Arial" charset="0"/>
              </a:defRPr>
            </a:lvl4pPr>
            <a:lvl5pPr marL="2057138" indent="-228571" eaLnBrk="0" hangingPunct="0">
              <a:defRPr sz="2800">
                <a:solidFill>
                  <a:schemeClr val="tx1"/>
                </a:solidFill>
                <a:latin typeface="Times" pitchFamily="18" charset="0"/>
                <a:cs typeface="Arial" charset="0"/>
              </a:defRPr>
            </a:lvl5pPr>
            <a:lvl6pPr marL="2514279" indent="-228571" algn="ctr" eaLnBrk="0" fontAlgn="base" hangingPunct="0">
              <a:spcBef>
                <a:spcPct val="0"/>
              </a:spcBef>
              <a:spcAft>
                <a:spcPct val="0"/>
              </a:spcAft>
              <a:defRPr sz="2800">
                <a:solidFill>
                  <a:schemeClr val="tx1"/>
                </a:solidFill>
                <a:latin typeface="Times" pitchFamily="18" charset="0"/>
                <a:cs typeface="Arial" charset="0"/>
              </a:defRPr>
            </a:lvl6pPr>
            <a:lvl7pPr marL="2971420" indent="-228571" algn="ctr" eaLnBrk="0" fontAlgn="base" hangingPunct="0">
              <a:spcBef>
                <a:spcPct val="0"/>
              </a:spcBef>
              <a:spcAft>
                <a:spcPct val="0"/>
              </a:spcAft>
              <a:defRPr sz="2800">
                <a:solidFill>
                  <a:schemeClr val="tx1"/>
                </a:solidFill>
                <a:latin typeface="Times" pitchFamily="18" charset="0"/>
                <a:cs typeface="Arial" charset="0"/>
              </a:defRPr>
            </a:lvl7pPr>
            <a:lvl8pPr marL="3428562" indent="-228571" algn="ctr" eaLnBrk="0" fontAlgn="base" hangingPunct="0">
              <a:spcBef>
                <a:spcPct val="0"/>
              </a:spcBef>
              <a:spcAft>
                <a:spcPct val="0"/>
              </a:spcAft>
              <a:defRPr sz="2800">
                <a:solidFill>
                  <a:schemeClr val="tx1"/>
                </a:solidFill>
                <a:latin typeface="Times" pitchFamily="18" charset="0"/>
                <a:cs typeface="Arial" charset="0"/>
              </a:defRPr>
            </a:lvl8pPr>
            <a:lvl9pPr marL="3885704" indent="-228571" algn="ctr" eaLnBrk="0" fontAlgn="base" hangingPunct="0">
              <a:spcBef>
                <a:spcPct val="0"/>
              </a:spcBef>
              <a:spcAft>
                <a:spcPct val="0"/>
              </a:spcAft>
              <a:defRPr sz="2800">
                <a:solidFill>
                  <a:schemeClr val="tx1"/>
                </a:solidFill>
                <a:latin typeface="Times" pitchFamily="18" charset="0"/>
                <a:cs typeface="Arial" charset="0"/>
              </a:defRPr>
            </a:lvl9pPr>
          </a:lstStyle>
          <a:p>
            <a:pPr eaLnBrk="1" hangingPunct="1"/>
            <a:fld id="{E4CBAB54-1616-46E3-836E-7EF1CDB24D78}" type="slidenum">
              <a:rPr lang="en-US" sz="1200"/>
              <a:pPr eaLnBrk="1" hangingPunct="1"/>
              <a:t>21</a:t>
            </a:fld>
            <a:endParaRPr lang="en-US" sz="1200"/>
          </a:p>
        </p:txBody>
      </p:sp>
    </p:spTree>
    <p:extLst>
      <p:ext uri="{BB962C8B-B14F-4D97-AF65-F5344CB8AC3E}">
        <p14:creationId xmlns:p14="http://schemas.microsoft.com/office/powerpoint/2010/main" val="183105530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a:ln/>
        </p:spPr>
      </p:sp>
      <p:sp>
        <p:nvSpPr>
          <p:cNvPr id="962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kern="1200" dirty="0" smtClean="0">
                <a:solidFill>
                  <a:schemeClr val="tx1"/>
                </a:solidFill>
                <a:effectLst/>
                <a:latin typeface="Times" pitchFamily="18" charset="0"/>
                <a:ea typeface="+mn-ea"/>
                <a:cs typeface="+mn-cs"/>
              </a:rPr>
              <a:t>EXPLAIN to participants that insecticide-treated nets (ITNs) have been shown to reduce all-cause child mortality and prevent malaria where infection is commonplace. Many National Malaria Control Programs promote the distribution of ITNs to the population as a means of vector control. </a:t>
            </a:r>
          </a:p>
          <a:p>
            <a:endParaRPr lang="en-US" sz="1200" kern="1200" dirty="0" smtClean="0">
              <a:solidFill>
                <a:schemeClr val="tx1"/>
              </a:solidFill>
              <a:effectLst/>
              <a:latin typeface="Times" pitchFamily="18" charset="0"/>
              <a:ea typeface="+mn-ea"/>
              <a:cs typeface="+mn-cs"/>
            </a:endParaRPr>
          </a:p>
          <a:p>
            <a:r>
              <a:rPr lang="en-US" sz="1200" kern="1200" dirty="0" smtClean="0">
                <a:solidFill>
                  <a:schemeClr val="tx1"/>
                </a:solidFill>
                <a:effectLst/>
                <a:latin typeface="Times" pitchFamily="18" charset="0"/>
                <a:ea typeface="+mn-ea"/>
                <a:cs typeface="+mn-cs"/>
              </a:rPr>
              <a:t>DEFINE an ITN as meeting one of two conditions: 1) a factory treated net that does not require any treatment; or 2) or a net that has been soaked with insecticide within the past 12 months.</a:t>
            </a:r>
            <a:endParaRPr lang="en-US" sz="1200" kern="1200" dirty="0">
              <a:solidFill>
                <a:schemeClr val="tx1"/>
              </a:solidFill>
              <a:effectLst/>
              <a:latin typeface="Times" pitchFamily="18" charset="0"/>
              <a:ea typeface="+mn-ea"/>
              <a:cs typeface="+mn-cs"/>
            </a:endParaRPr>
          </a:p>
        </p:txBody>
      </p:sp>
      <p:sp>
        <p:nvSpPr>
          <p:cNvPr id="962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800">
                <a:solidFill>
                  <a:schemeClr val="tx1"/>
                </a:solidFill>
                <a:latin typeface="Times" pitchFamily="18" charset="0"/>
                <a:cs typeface="Arial" charset="0"/>
              </a:defRPr>
            </a:lvl1pPr>
            <a:lvl2pPr marL="742855" indent="-285714" eaLnBrk="0" hangingPunct="0">
              <a:defRPr sz="2800">
                <a:solidFill>
                  <a:schemeClr val="tx1"/>
                </a:solidFill>
                <a:latin typeface="Times" pitchFamily="18" charset="0"/>
                <a:cs typeface="Arial" charset="0"/>
              </a:defRPr>
            </a:lvl2pPr>
            <a:lvl3pPr marL="1142854" indent="-228571" eaLnBrk="0" hangingPunct="0">
              <a:defRPr sz="2800">
                <a:solidFill>
                  <a:schemeClr val="tx1"/>
                </a:solidFill>
                <a:latin typeface="Times" pitchFamily="18" charset="0"/>
                <a:cs typeface="Arial" charset="0"/>
              </a:defRPr>
            </a:lvl3pPr>
            <a:lvl4pPr marL="1599995" indent="-228571" eaLnBrk="0" hangingPunct="0">
              <a:defRPr sz="2800">
                <a:solidFill>
                  <a:schemeClr val="tx1"/>
                </a:solidFill>
                <a:latin typeface="Times" pitchFamily="18" charset="0"/>
                <a:cs typeface="Arial" charset="0"/>
              </a:defRPr>
            </a:lvl4pPr>
            <a:lvl5pPr marL="2057138" indent="-228571" eaLnBrk="0" hangingPunct="0">
              <a:defRPr sz="2800">
                <a:solidFill>
                  <a:schemeClr val="tx1"/>
                </a:solidFill>
                <a:latin typeface="Times" pitchFamily="18" charset="0"/>
                <a:cs typeface="Arial" charset="0"/>
              </a:defRPr>
            </a:lvl5pPr>
            <a:lvl6pPr marL="2514279" indent="-228571" algn="ctr" eaLnBrk="0" fontAlgn="base" hangingPunct="0">
              <a:spcBef>
                <a:spcPct val="0"/>
              </a:spcBef>
              <a:spcAft>
                <a:spcPct val="0"/>
              </a:spcAft>
              <a:defRPr sz="2800">
                <a:solidFill>
                  <a:schemeClr val="tx1"/>
                </a:solidFill>
                <a:latin typeface="Times" pitchFamily="18" charset="0"/>
                <a:cs typeface="Arial" charset="0"/>
              </a:defRPr>
            </a:lvl6pPr>
            <a:lvl7pPr marL="2971420" indent="-228571" algn="ctr" eaLnBrk="0" fontAlgn="base" hangingPunct="0">
              <a:spcBef>
                <a:spcPct val="0"/>
              </a:spcBef>
              <a:spcAft>
                <a:spcPct val="0"/>
              </a:spcAft>
              <a:defRPr sz="2800">
                <a:solidFill>
                  <a:schemeClr val="tx1"/>
                </a:solidFill>
                <a:latin typeface="Times" pitchFamily="18" charset="0"/>
                <a:cs typeface="Arial" charset="0"/>
              </a:defRPr>
            </a:lvl7pPr>
            <a:lvl8pPr marL="3428562" indent="-228571" algn="ctr" eaLnBrk="0" fontAlgn="base" hangingPunct="0">
              <a:spcBef>
                <a:spcPct val="0"/>
              </a:spcBef>
              <a:spcAft>
                <a:spcPct val="0"/>
              </a:spcAft>
              <a:defRPr sz="2800">
                <a:solidFill>
                  <a:schemeClr val="tx1"/>
                </a:solidFill>
                <a:latin typeface="Times" pitchFamily="18" charset="0"/>
                <a:cs typeface="Arial" charset="0"/>
              </a:defRPr>
            </a:lvl8pPr>
            <a:lvl9pPr marL="3885704" indent="-228571" algn="ctr" eaLnBrk="0" fontAlgn="base" hangingPunct="0">
              <a:spcBef>
                <a:spcPct val="0"/>
              </a:spcBef>
              <a:spcAft>
                <a:spcPct val="0"/>
              </a:spcAft>
              <a:defRPr sz="2800">
                <a:solidFill>
                  <a:schemeClr val="tx1"/>
                </a:solidFill>
                <a:latin typeface="Times" pitchFamily="18" charset="0"/>
                <a:cs typeface="Arial" charset="0"/>
              </a:defRPr>
            </a:lvl9pPr>
          </a:lstStyle>
          <a:p>
            <a:pPr eaLnBrk="1" hangingPunct="1"/>
            <a:fld id="{AD721A17-E2C4-47C3-BD7E-45D3E538C7ED}" type="slidenum">
              <a:rPr lang="en-US" sz="1200"/>
              <a:pPr eaLnBrk="1" hangingPunct="1"/>
              <a:t>22</a:t>
            </a:fld>
            <a:endParaRPr lang="en-US" sz="1200"/>
          </a:p>
        </p:txBody>
      </p:sp>
    </p:spTree>
    <p:extLst>
      <p:ext uri="{BB962C8B-B14F-4D97-AF65-F5344CB8AC3E}">
        <p14:creationId xmlns:p14="http://schemas.microsoft.com/office/powerpoint/2010/main" val="243755633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a:ln/>
        </p:spPr>
      </p:sp>
      <p:sp>
        <p:nvSpPr>
          <p:cNvPr id="972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kern="1200" dirty="0" smtClean="0">
                <a:solidFill>
                  <a:schemeClr val="tx1"/>
                </a:solidFill>
                <a:effectLst/>
                <a:latin typeface="Times" pitchFamily="18" charset="0"/>
                <a:ea typeface="+mn-ea"/>
                <a:cs typeface="+mn-cs"/>
              </a:rPr>
              <a:t>DEFINE long-lasting insecticidal nets (LLINs) as a factory treated net that does not require any treatment. It is designed to maintain efficacy against mosquito vectors for a least 3 years. The WHO has recommended since 2007 that all malaria control programs procure only LLINs. Now, surveys define LLINs and conventionally treated nets in the category of ITNs because ITNs are still readily available in many countries. As most ITNs procured by countries for distribution are LLINs estimates of ITN coverage and of LLIN coverage are almost always similar.</a:t>
            </a:r>
            <a:endParaRPr lang="en-US" sz="1200" kern="1200" dirty="0">
              <a:solidFill>
                <a:schemeClr val="tx1"/>
              </a:solidFill>
              <a:effectLst/>
              <a:latin typeface="Times" pitchFamily="18" charset="0"/>
              <a:ea typeface="+mn-ea"/>
              <a:cs typeface="+mn-cs"/>
            </a:endParaRPr>
          </a:p>
        </p:txBody>
      </p:sp>
      <p:sp>
        <p:nvSpPr>
          <p:cNvPr id="972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800">
                <a:solidFill>
                  <a:schemeClr val="tx1"/>
                </a:solidFill>
                <a:latin typeface="Times" pitchFamily="18" charset="0"/>
                <a:cs typeface="Arial" charset="0"/>
              </a:defRPr>
            </a:lvl1pPr>
            <a:lvl2pPr marL="742855" indent="-285714" eaLnBrk="0" hangingPunct="0">
              <a:defRPr sz="2800">
                <a:solidFill>
                  <a:schemeClr val="tx1"/>
                </a:solidFill>
                <a:latin typeface="Times" pitchFamily="18" charset="0"/>
                <a:cs typeface="Arial" charset="0"/>
              </a:defRPr>
            </a:lvl2pPr>
            <a:lvl3pPr marL="1142854" indent="-228571" eaLnBrk="0" hangingPunct="0">
              <a:defRPr sz="2800">
                <a:solidFill>
                  <a:schemeClr val="tx1"/>
                </a:solidFill>
                <a:latin typeface="Times" pitchFamily="18" charset="0"/>
                <a:cs typeface="Arial" charset="0"/>
              </a:defRPr>
            </a:lvl3pPr>
            <a:lvl4pPr marL="1599995" indent="-228571" eaLnBrk="0" hangingPunct="0">
              <a:defRPr sz="2800">
                <a:solidFill>
                  <a:schemeClr val="tx1"/>
                </a:solidFill>
                <a:latin typeface="Times" pitchFamily="18" charset="0"/>
                <a:cs typeface="Arial" charset="0"/>
              </a:defRPr>
            </a:lvl4pPr>
            <a:lvl5pPr marL="2057138" indent="-228571" eaLnBrk="0" hangingPunct="0">
              <a:defRPr sz="2800">
                <a:solidFill>
                  <a:schemeClr val="tx1"/>
                </a:solidFill>
                <a:latin typeface="Times" pitchFamily="18" charset="0"/>
                <a:cs typeface="Arial" charset="0"/>
              </a:defRPr>
            </a:lvl5pPr>
            <a:lvl6pPr marL="2514279" indent="-228571" algn="ctr" eaLnBrk="0" fontAlgn="base" hangingPunct="0">
              <a:spcBef>
                <a:spcPct val="0"/>
              </a:spcBef>
              <a:spcAft>
                <a:spcPct val="0"/>
              </a:spcAft>
              <a:defRPr sz="2800">
                <a:solidFill>
                  <a:schemeClr val="tx1"/>
                </a:solidFill>
                <a:latin typeface="Times" pitchFamily="18" charset="0"/>
                <a:cs typeface="Arial" charset="0"/>
              </a:defRPr>
            </a:lvl6pPr>
            <a:lvl7pPr marL="2971420" indent="-228571" algn="ctr" eaLnBrk="0" fontAlgn="base" hangingPunct="0">
              <a:spcBef>
                <a:spcPct val="0"/>
              </a:spcBef>
              <a:spcAft>
                <a:spcPct val="0"/>
              </a:spcAft>
              <a:defRPr sz="2800">
                <a:solidFill>
                  <a:schemeClr val="tx1"/>
                </a:solidFill>
                <a:latin typeface="Times" pitchFamily="18" charset="0"/>
                <a:cs typeface="Arial" charset="0"/>
              </a:defRPr>
            </a:lvl7pPr>
            <a:lvl8pPr marL="3428562" indent="-228571" algn="ctr" eaLnBrk="0" fontAlgn="base" hangingPunct="0">
              <a:spcBef>
                <a:spcPct val="0"/>
              </a:spcBef>
              <a:spcAft>
                <a:spcPct val="0"/>
              </a:spcAft>
              <a:defRPr sz="2800">
                <a:solidFill>
                  <a:schemeClr val="tx1"/>
                </a:solidFill>
                <a:latin typeface="Times" pitchFamily="18" charset="0"/>
                <a:cs typeface="Arial" charset="0"/>
              </a:defRPr>
            </a:lvl8pPr>
            <a:lvl9pPr marL="3885704" indent="-228571" algn="ctr" eaLnBrk="0" fontAlgn="base" hangingPunct="0">
              <a:spcBef>
                <a:spcPct val="0"/>
              </a:spcBef>
              <a:spcAft>
                <a:spcPct val="0"/>
              </a:spcAft>
              <a:defRPr sz="2800">
                <a:solidFill>
                  <a:schemeClr val="tx1"/>
                </a:solidFill>
                <a:latin typeface="Times" pitchFamily="18" charset="0"/>
                <a:cs typeface="Arial" charset="0"/>
              </a:defRPr>
            </a:lvl9pPr>
          </a:lstStyle>
          <a:p>
            <a:pPr eaLnBrk="1" hangingPunct="1"/>
            <a:fld id="{676B5D17-3310-4256-9F75-97644FB8E1C4}" type="slidenum">
              <a:rPr lang="en-US" sz="1200"/>
              <a:pPr eaLnBrk="1" hangingPunct="1"/>
              <a:t>23</a:t>
            </a:fld>
            <a:endParaRPr lang="en-US" sz="1200"/>
          </a:p>
        </p:txBody>
      </p:sp>
    </p:spTree>
    <p:extLst>
      <p:ext uri="{BB962C8B-B14F-4D97-AF65-F5344CB8AC3E}">
        <p14:creationId xmlns:p14="http://schemas.microsoft.com/office/powerpoint/2010/main" val="119191327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p:cNvSpPr>
            <a:spLocks noGrp="1" noRot="1" noChangeAspect="1" noTextEdit="1"/>
          </p:cNvSpPr>
          <p:nvPr>
            <p:ph type="sldImg"/>
          </p:nvPr>
        </p:nvSpPr>
        <p:spPr>
          <a:ln/>
        </p:spPr>
      </p:sp>
      <p:sp>
        <p:nvSpPr>
          <p:cNvPr id="983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EXPLAIN to participants that IRS refers to the spraying of the internal walls of the dwelling to interrupt the transmission of malaria by killing female adult mosquitoes.  Only female mosquitoes feed on blood, which is required for egg maturation.  Normally, mosquitoes rest on the walls after they feed, and killing them with insecticides prevents their offspring from infecting other people.  Experience in many African countries has demonstrated the efficiency of this method.  IRS can be expensive, so IRS is usually done in a selective and limited way,</a:t>
            </a:r>
            <a:r>
              <a:rPr lang="en-US" baseline="0" dirty="0" smtClean="0"/>
              <a:t> targeting those at highest risk of malaria. </a:t>
            </a:r>
            <a:endParaRPr lang="en-US" dirty="0" smtClean="0"/>
          </a:p>
          <a:p>
            <a:endParaRPr lang="en-US" dirty="0" smtClean="0"/>
          </a:p>
          <a:p>
            <a:r>
              <a:rPr lang="en-US" dirty="0" smtClean="0"/>
              <a:t>To obtain information on the extent of the use of IRS, questions in MIS &amp; DHS ask households if specialized technicians sprayed the dwellings against mosquitoes in the period 12 months preceding the survey.  </a:t>
            </a:r>
          </a:p>
        </p:txBody>
      </p:sp>
      <p:sp>
        <p:nvSpPr>
          <p:cNvPr id="98308" name="Slide Number Placeholder 3"/>
          <p:cNvSpPr>
            <a:spLocks noGrp="1"/>
          </p:cNvSpPr>
          <p:nvPr>
            <p:ph type="sldNum" sz="quarter" idx="5"/>
          </p:nvPr>
        </p:nvSpPr>
        <p:spPr bwMode="auto">
          <a:xfrm>
            <a:off x="3948220" y="8815388"/>
            <a:ext cx="3037840" cy="4556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800">
                <a:solidFill>
                  <a:schemeClr val="tx1"/>
                </a:solidFill>
                <a:latin typeface="Times" pitchFamily="18" charset="0"/>
                <a:cs typeface="Arial" charset="0"/>
              </a:defRPr>
            </a:lvl1pPr>
            <a:lvl2pPr marL="742855" indent="-285714" eaLnBrk="0" hangingPunct="0">
              <a:defRPr sz="2800">
                <a:solidFill>
                  <a:schemeClr val="tx1"/>
                </a:solidFill>
                <a:latin typeface="Times" pitchFamily="18" charset="0"/>
                <a:cs typeface="Arial" charset="0"/>
              </a:defRPr>
            </a:lvl2pPr>
            <a:lvl3pPr marL="1142854" indent="-228571" eaLnBrk="0" hangingPunct="0">
              <a:defRPr sz="2800">
                <a:solidFill>
                  <a:schemeClr val="tx1"/>
                </a:solidFill>
                <a:latin typeface="Times" pitchFamily="18" charset="0"/>
                <a:cs typeface="Arial" charset="0"/>
              </a:defRPr>
            </a:lvl3pPr>
            <a:lvl4pPr marL="1599995" indent="-228571" eaLnBrk="0" hangingPunct="0">
              <a:defRPr sz="2800">
                <a:solidFill>
                  <a:schemeClr val="tx1"/>
                </a:solidFill>
                <a:latin typeface="Times" pitchFamily="18" charset="0"/>
                <a:cs typeface="Arial" charset="0"/>
              </a:defRPr>
            </a:lvl4pPr>
            <a:lvl5pPr marL="2057138" indent="-228571" eaLnBrk="0" hangingPunct="0">
              <a:defRPr sz="2800">
                <a:solidFill>
                  <a:schemeClr val="tx1"/>
                </a:solidFill>
                <a:latin typeface="Times" pitchFamily="18" charset="0"/>
                <a:cs typeface="Arial" charset="0"/>
              </a:defRPr>
            </a:lvl5pPr>
            <a:lvl6pPr marL="2514279" indent="-228571" algn="ctr" eaLnBrk="0" fontAlgn="base" hangingPunct="0">
              <a:spcBef>
                <a:spcPct val="0"/>
              </a:spcBef>
              <a:spcAft>
                <a:spcPct val="0"/>
              </a:spcAft>
              <a:defRPr sz="2800">
                <a:solidFill>
                  <a:schemeClr val="tx1"/>
                </a:solidFill>
                <a:latin typeface="Times" pitchFamily="18" charset="0"/>
                <a:cs typeface="Arial" charset="0"/>
              </a:defRPr>
            </a:lvl6pPr>
            <a:lvl7pPr marL="2971420" indent="-228571" algn="ctr" eaLnBrk="0" fontAlgn="base" hangingPunct="0">
              <a:spcBef>
                <a:spcPct val="0"/>
              </a:spcBef>
              <a:spcAft>
                <a:spcPct val="0"/>
              </a:spcAft>
              <a:defRPr sz="2800">
                <a:solidFill>
                  <a:schemeClr val="tx1"/>
                </a:solidFill>
                <a:latin typeface="Times" pitchFamily="18" charset="0"/>
                <a:cs typeface="Arial" charset="0"/>
              </a:defRPr>
            </a:lvl7pPr>
            <a:lvl8pPr marL="3428562" indent="-228571" algn="ctr" eaLnBrk="0" fontAlgn="base" hangingPunct="0">
              <a:spcBef>
                <a:spcPct val="0"/>
              </a:spcBef>
              <a:spcAft>
                <a:spcPct val="0"/>
              </a:spcAft>
              <a:defRPr sz="2800">
                <a:solidFill>
                  <a:schemeClr val="tx1"/>
                </a:solidFill>
                <a:latin typeface="Times" pitchFamily="18" charset="0"/>
                <a:cs typeface="Arial" charset="0"/>
              </a:defRPr>
            </a:lvl8pPr>
            <a:lvl9pPr marL="3885704" indent="-228571" algn="ctr" eaLnBrk="0" fontAlgn="base" hangingPunct="0">
              <a:spcBef>
                <a:spcPct val="0"/>
              </a:spcBef>
              <a:spcAft>
                <a:spcPct val="0"/>
              </a:spcAft>
              <a:defRPr sz="2800">
                <a:solidFill>
                  <a:schemeClr val="tx1"/>
                </a:solidFill>
                <a:latin typeface="Times" pitchFamily="18" charset="0"/>
                <a:cs typeface="Arial" charset="0"/>
              </a:defRPr>
            </a:lvl9pPr>
          </a:lstStyle>
          <a:p>
            <a:pPr eaLnBrk="1" hangingPunct="1"/>
            <a:fld id="{E9041D59-69CA-4F37-BEBC-3C36B9D95ADE}" type="slidenum">
              <a:rPr lang="en-US" sz="1200"/>
              <a:pPr eaLnBrk="1" hangingPunct="1"/>
              <a:t>24</a:t>
            </a:fld>
            <a:endParaRPr lang="en-US" sz="1200"/>
          </a:p>
        </p:txBody>
      </p:sp>
    </p:spTree>
    <p:extLst>
      <p:ext uri="{BB962C8B-B14F-4D97-AF65-F5344CB8AC3E}">
        <p14:creationId xmlns:p14="http://schemas.microsoft.com/office/powerpoint/2010/main" val="121290496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Slide Image Placeholder 1"/>
          <p:cNvSpPr>
            <a:spLocks noGrp="1" noRot="1" noChangeAspect="1" noTextEdit="1"/>
          </p:cNvSpPr>
          <p:nvPr>
            <p:ph type="sldImg"/>
          </p:nvPr>
        </p:nvSpPr>
        <p:spPr>
          <a:ln/>
        </p:spPr>
      </p:sp>
      <p:sp>
        <p:nvSpPr>
          <p:cNvPr id="993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kern="1200" dirty="0" smtClean="0">
                <a:solidFill>
                  <a:schemeClr val="tx1"/>
                </a:solidFill>
                <a:effectLst/>
                <a:latin typeface="Times" pitchFamily="18" charset="0"/>
                <a:ea typeface="+mn-ea"/>
                <a:cs typeface="+mn-cs"/>
              </a:rPr>
              <a:t>EXPLAIN that malaria infection during pregnancy is a major public health concern in malaria endemic areas.  Malaria during pregnancy can result in poor health outcomes for the woman and her newborn such as maternal anemia, low birth weight and premature delivery.  </a:t>
            </a:r>
          </a:p>
          <a:p>
            <a:endParaRPr lang="en-US" sz="1200" kern="1200" dirty="0" smtClean="0">
              <a:solidFill>
                <a:schemeClr val="tx1"/>
              </a:solidFill>
              <a:effectLst/>
              <a:latin typeface="Times" pitchFamily="18" charset="0"/>
              <a:ea typeface="+mn-ea"/>
              <a:cs typeface="+mn-cs"/>
            </a:endParaRPr>
          </a:p>
          <a:p>
            <a:r>
              <a:rPr lang="en-US" sz="1200" kern="1200" dirty="0" smtClean="0">
                <a:solidFill>
                  <a:schemeClr val="tx1"/>
                </a:solidFill>
                <a:effectLst/>
                <a:latin typeface="Times" pitchFamily="18" charset="0"/>
                <a:ea typeface="+mn-ea"/>
                <a:cs typeface="+mn-cs"/>
              </a:rPr>
              <a:t>TELL participants that along with ITN usage during pregnancy, pregnant women are recommended to take antimalarial drugs as intermittent preventive treatment (</a:t>
            </a:r>
            <a:r>
              <a:rPr lang="en-US" sz="1200" kern="1200" dirty="0" err="1" smtClean="0">
                <a:solidFill>
                  <a:schemeClr val="tx1"/>
                </a:solidFill>
                <a:effectLst/>
                <a:latin typeface="Times" pitchFamily="18" charset="0"/>
                <a:ea typeface="+mn-ea"/>
                <a:cs typeface="+mn-cs"/>
              </a:rPr>
              <a:t>IPTp</a:t>
            </a:r>
            <a:r>
              <a:rPr lang="en-US" sz="1200" kern="1200" dirty="0" smtClean="0">
                <a:solidFill>
                  <a:schemeClr val="tx1"/>
                </a:solidFill>
                <a:effectLst/>
                <a:latin typeface="Times" pitchFamily="18" charset="0"/>
                <a:ea typeface="+mn-ea"/>
                <a:cs typeface="+mn-cs"/>
              </a:rPr>
              <a:t>).  The treatment consists of multiple doses of </a:t>
            </a:r>
            <a:r>
              <a:rPr lang="en-US" sz="1200" kern="1200" dirty="0" err="1" smtClean="0">
                <a:solidFill>
                  <a:schemeClr val="tx1"/>
                </a:solidFill>
                <a:effectLst/>
                <a:latin typeface="Times" pitchFamily="18" charset="0"/>
                <a:ea typeface="+mn-ea"/>
                <a:cs typeface="+mn-cs"/>
              </a:rPr>
              <a:t>sulfadoxine-pyrimethamine</a:t>
            </a:r>
            <a:r>
              <a:rPr lang="en-US" sz="1200" kern="1200" dirty="0" smtClean="0">
                <a:solidFill>
                  <a:schemeClr val="tx1"/>
                </a:solidFill>
                <a:effectLst/>
                <a:latin typeface="Times" pitchFamily="18" charset="0"/>
                <a:ea typeface="+mn-ea"/>
                <a:cs typeface="+mn-cs"/>
              </a:rPr>
              <a:t> (SP) taken during antenatal care (ANC) visits.  WHO recommendations specify that a dose should be given at each ANC visit beginning at quickening, with each dose at least one month apart. This dosage will reduce anemia and placental malaria infections at time of delivery.  </a:t>
            </a:r>
          </a:p>
          <a:p>
            <a:endParaRPr lang="en-US" sz="1200" kern="1200" dirty="0" smtClean="0">
              <a:solidFill>
                <a:schemeClr val="tx1"/>
              </a:solidFill>
              <a:effectLst/>
              <a:latin typeface="Times" pitchFamily="18" charset="0"/>
              <a:ea typeface="+mn-ea"/>
              <a:cs typeface="+mn-cs"/>
            </a:endParaRPr>
          </a:p>
          <a:p>
            <a:r>
              <a:rPr lang="en-US" sz="1200" kern="1200" dirty="0" smtClean="0">
                <a:solidFill>
                  <a:schemeClr val="tx1"/>
                </a:solidFill>
                <a:effectLst/>
                <a:latin typeface="Times" pitchFamily="18" charset="0"/>
                <a:ea typeface="+mn-ea"/>
                <a:cs typeface="+mn-cs"/>
              </a:rPr>
              <a:t>EXPLAIN to participants that not all malaria endemic countries have </a:t>
            </a:r>
            <a:r>
              <a:rPr lang="en-US" sz="1200" kern="1200" dirty="0" err="1" smtClean="0">
                <a:solidFill>
                  <a:schemeClr val="tx1"/>
                </a:solidFill>
                <a:effectLst/>
                <a:latin typeface="Times" pitchFamily="18" charset="0"/>
                <a:ea typeface="+mn-ea"/>
                <a:cs typeface="+mn-cs"/>
              </a:rPr>
              <a:t>IPTp</a:t>
            </a:r>
            <a:r>
              <a:rPr lang="en-US" sz="1200" kern="1200" dirty="0" smtClean="0">
                <a:solidFill>
                  <a:schemeClr val="tx1"/>
                </a:solidFill>
                <a:effectLst/>
                <a:latin typeface="Times" pitchFamily="18" charset="0"/>
                <a:ea typeface="+mn-ea"/>
                <a:cs typeface="+mn-cs"/>
              </a:rPr>
              <a:t> programs.  Some have even discontinued </a:t>
            </a:r>
            <a:r>
              <a:rPr lang="en-US" sz="1200" kern="1200" dirty="0" err="1" smtClean="0">
                <a:solidFill>
                  <a:schemeClr val="tx1"/>
                </a:solidFill>
                <a:effectLst/>
                <a:latin typeface="Times" pitchFamily="18" charset="0"/>
                <a:ea typeface="+mn-ea"/>
                <a:cs typeface="+mn-cs"/>
              </a:rPr>
              <a:t>IPTp</a:t>
            </a:r>
            <a:r>
              <a:rPr lang="en-US" sz="1200" kern="1200" dirty="0" smtClean="0">
                <a:solidFill>
                  <a:schemeClr val="tx1"/>
                </a:solidFill>
                <a:effectLst/>
                <a:latin typeface="Times" pitchFamily="18" charset="0"/>
                <a:ea typeface="+mn-ea"/>
                <a:cs typeface="+mn-cs"/>
              </a:rPr>
              <a:t> programs for various reasons including low malaria prevalence and increased evidence of SP drug resistance.</a:t>
            </a:r>
          </a:p>
          <a:p>
            <a:endParaRPr lang="en-US" sz="1200" kern="1200" dirty="0" smtClean="0">
              <a:solidFill>
                <a:schemeClr val="tx1"/>
              </a:solidFill>
              <a:effectLst/>
              <a:latin typeface="Times" pitchFamily="18" charset="0"/>
              <a:ea typeface="+mn-ea"/>
              <a:cs typeface="+mn-cs"/>
            </a:endParaRPr>
          </a:p>
          <a:p>
            <a:r>
              <a:rPr lang="en-US" sz="1200" kern="1200" dirty="0" smtClean="0">
                <a:solidFill>
                  <a:schemeClr val="tx1"/>
                </a:solidFill>
                <a:effectLst/>
                <a:latin typeface="Times" pitchFamily="18" charset="0"/>
                <a:ea typeface="+mn-ea"/>
                <a:cs typeface="+mn-cs"/>
              </a:rPr>
              <a:t>REMIND participants that ANC coverage can be found in DHS surveys in the Maternal Health Chapter or module of the survey.</a:t>
            </a:r>
            <a:endParaRPr lang="en-US" sz="1200" kern="1200" dirty="0">
              <a:solidFill>
                <a:schemeClr val="tx1"/>
              </a:solidFill>
              <a:effectLst/>
              <a:latin typeface="Times" pitchFamily="18" charset="0"/>
              <a:ea typeface="+mn-ea"/>
              <a:cs typeface="+mn-cs"/>
            </a:endParaRPr>
          </a:p>
        </p:txBody>
      </p:sp>
      <p:sp>
        <p:nvSpPr>
          <p:cNvPr id="993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800">
                <a:solidFill>
                  <a:schemeClr val="tx1"/>
                </a:solidFill>
                <a:latin typeface="Times" pitchFamily="18" charset="0"/>
                <a:cs typeface="Arial" charset="0"/>
              </a:defRPr>
            </a:lvl1pPr>
            <a:lvl2pPr marL="742855" indent="-285714" eaLnBrk="0" hangingPunct="0">
              <a:defRPr sz="2800">
                <a:solidFill>
                  <a:schemeClr val="tx1"/>
                </a:solidFill>
                <a:latin typeface="Times" pitchFamily="18" charset="0"/>
                <a:cs typeface="Arial" charset="0"/>
              </a:defRPr>
            </a:lvl2pPr>
            <a:lvl3pPr marL="1142854" indent="-228571" eaLnBrk="0" hangingPunct="0">
              <a:defRPr sz="2800">
                <a:solidFill>
                  <a:schemeClr val="tx1"/>
                </a:solidFill>
                <a:latin typeface="Times" pitchFamily="18" charset="0"/>
                <a:cs typeface="Arial" charset="0"/>
              </a:defRPr>
            </a:lvl3pPr>
            <a:lvl4pPr marL="1599995" indent="-228571" eaLnBrk="0" hangingPunct="0">
              <a:defRPr sz="2800">
                <a:solidFill>
                  <a:schemeClr val="tx1"/>
                </a:solidFill>
                <a:latin typeface="Times" pitchFamily="18" charset="0"/>
                <a:cs typeface="Arial" charset="0"/>
              </a:defRPr>
            </a:lvl4pPr>
            <a:lvl5pPr marL="2057138" indent="-228571" eaLnBrk="0" hangingPunct="0">
              <a:defRPr sz="2800">
                <a:solidFill>
                  <a:schemeClr val="tx1"/>
                </a:solidFill>
                <a:latin typeface="Times" pitchFamily="18" charset="0"/>
                <a:cs typeface="Arial" charset="0"/>
              </a:defRPr>
            </a:lvl5pPr>
            <a:lvl6pPr marL="2514279" indent="-228571" algn="ctr" eaLnBrk="0" fontAlgn="base" hangingPunct="0">
              <a:spcBef>
                <a:spcPct val="0"/>
              </a:spcBef>
              <a:spcAft>
                <a:spcPct val="0"/>
              </a:spcAft>
              <a:defRPr sz="2800">
                <a:solidFill>
                  <a:schemeClr val="tx1"/>
                </a:solidFill>
                <a:latin typeface="Times" pitchFamily="18" charset="0"/>
                <a:cs typeface="Arial" charset="0"/>
              </a:defRPr>
            </a:lvl6pPr>
            <a:lvl7pPr marL="2971420" indent="-228571" algn="ctr" eaLnBrk="0" fontAlgn="base" hangingPunct="0">
              <a:spcBef>
                <a:spcPct val="0"/>
              </a:spcBef>
              <a:spcAft>
                <a:spcPct val="0"/>
              </a:spcAft>
              <a:defRPr sz="2800">
                <a:solidFill>
                  <a:schemeClr val="tx1"/>
                </a:solidFill>
                <a:latin typeface="Times" pitchFamily="18" charset="0"/>
                <a:cs typeface="Arial" charset="0"/>
              </a:defRPr>
            </a:lvl7pPr>
            <a:lvl8pPr marL="3428562" indent="-228571" algn="ctr" eaLnBrk="0" fontAlgn="base" hangingPunct="0">
              <a:spcBef>
                <a:spcPct val="0"/>
              </a:spcBef>
              <a:spcAft>
                <a:spcPct val="0"/>
              </a:spcAft>
              <a:defRPr sz="2800">
                <a:solidFill>
                  <a:schemeClr val="tx1"/>
                </a:solidFill>
                <a:latin typeface="Times" pitchFamily="18" charset="0"/>
                <a:cs typeface="Arial" charset="0"/>
              </a:defRPr>
            </a:lvl8pPr>
            <a:lvl9pPr marL="3885704" indent="-228571" algn="ctr" eaLnBrk="0" fontAlgn="base" hangingPunct="0">
              <a:spcBef>
                <a:spcPct val="0"/>
              </a:spcBef>
              <a:spcAft>
                <a:spcPct val="0"/>
              </a:spcAft>
              <a:defRPr sz="2800">
                <a:solidFill>
                  <a:schemeClr val="tx1"/>
                </a:solidFill>
                <a:latin typeface="Times" pitchFamily="18" charset="0"/>
                <a:cs typeface="Arial" charset="0"/>
              </a:defRPr>
            </a:lvl9pPr>
          </a:lstStyle>
          <a:p>
            <a:pPr eaLnBrk="1" hangingPunct="1"/>
            <a:fld id="{4BCEA646-E3F9-4CE1-9ABF-1D77A04647C1}" type="slidenum">
              <a:rPr lang="en-US" sz="1200"/>
              <a:pPr eaLnBrk="1" hangingPunct="1"/>
              <a:t>25</a:t>
            </a:fld>
            <a:endParaRPr lang="en-US" sz="1200"/>
          </a:p>
        </p:txBody>
      </p:sp>
    </p:spTree>
    <p:extLst>
      <p:ext uri="{BB962C8B-B14F-4D97-AF65-F5344CB8AC3E}">
        <p14:creationId xmlns:p14="http://schemas.microsoft.com/office/powerpoint/2010/main" val="107290435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p:cNvSpPr>
            <a:spLocks noGrp="1" noRot="1" noChangeAspect="1" noTextEdit="1"/>
          </p:cNvSpPr>
          <p:nvPr>
            <p:ph type="sldImg"/>
          </p:nvPr>
        </p:nvSpPr>
        <p:spPr>
          <a:ln/>
        </p:spPr>
      </p:sp>
      <p:sp>
        <p:nvSpPr>
          <p:cNvPr id="1024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kern="1200" dirty="0" smtClean="0">
                <a:solidFill>
                  <a:schemeClr val="tx1"/>
                </a:solidFill>
                <a:effectLst/>
                <a:latin typeface="Times" pitchFamily="18" charset="0"/>
                <a:ea typeface="+mn-ea"/>
                <a:cs typeface="+mn-cs"/>
              </a:rPr>
              <a:t>EXPLAIN that since 2010 the WHO recommends that all patients suspected of malaria receive parasitological confirmation from microscopy or rapid diagnostic testing (RDT) before treatment is started. Treatment based on clinical diagnosis or presentation of symptoms (presumptive treatment) should only be considered when malaria testing is not available. We already discussed the differences between microscopy and RDT in Session 2.</a:t>
            </a:r>
            <a:br>
              <a:rPr lang="en-US" sz="1200" kern="1200" dirty="0" smtClean="0">
                <a:solidFill>
                  <a:schemeClr val="tx1"/>
                </a:solidFill>
                <a:effectLst/>
                <a:latin typeface="Times" pitchFamily="18" charset="0"/>
                <a:ea typeface="+mn-ea"/>
                <a:cs typeface="+mn-cs"/>
              </a:rPr>
            </a:br>
            <a:r>
              <a:rPr lang="en-US" sz="1200" kern="1200" dirty="0" smtClean="0">
                <a:solidFill>
                  <a:schemeClr val="tx1"/>
                </a:solidFill>
                <a:effectLst/>
                <a:latin typeface="Times" pitchFamily="18" charset="0"/>
                <a:ea typeface="+mn-ea"/>
                <a:cs typeface="+mn-cs"/>
              </a:rPr>
              <a:t/>
            </a:r>
            <a:br>
              <a:rPr lang="en-US" sz="1200" kern="1200" dirty="0" smtClean="0">
                <a:solidFill>
                  <a:schemeClr val="tx1"/>
                </a:solidFill>
                <a:effectLst/>
                <a:latin typeface="Times" pitchFamily="18" charset="0"/>
                <a:ea typeface="+mn-ea"/>
                <a:cs typeface="+mn-cs"/>
              </a:rPr>
            </a:br>
            <a:r>
              <a:rPr lang="en-US" sz="1200" kern="1200" dirty="0" smtClean="0">
                <a:solidFill>
                  <a:schemeClr val="tx1"/>
                </a:solidFill>
                <a:effectLst/>
                <a:latin typeface="Times" pitchFamily="18" charset="0"/>
                <a:ea typeface="+mn-ea"/>
                <a:cs typeface="+mn-cs"/>
              </a:rPr>
              <a:t>TELL participants that fever is a major manifestation of malaria in children under 5. Prior to 2010, WHO recommended that all children under five with fever be treated presumptively with antimalarial medicines based on a clinical diagnosis. MIS and DHS surveys have used this as an indicator for malaria treatment. It is difficult, however, to determine if the fever is malarious or not. </a:t>
            </a:r>
            <a:endParaRPr lang="en-US" sz="1200" kern="1200" dirty="0">
              <a:solidFill>
                <a:schemeClr val="tx1"/>
              </a:solidFill>
              <a:effectLst/>
              <a:latin typeface="Times" pitchFamily="18" charset="0"/>
              <a:ea typeface="+mn-ea"/>
              <a:cs typeface="+mn-cs"/>
            </a:endParaRPr>
          </a:p>
        </p:txBody>
      </p:sp>
      <p:sp>
        <p:nvSpPr>
          <p:cNvPr id="1024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800">
                <a:solidFill>
                  <a:schemeClr val="tx1"/>
                </a:solidFill>
                <a:latin typeface="Times" pitchFamily="18" charset="0"/>
                <a:cs typeface="Arial" charset="0"/>
              </a:defRPr>
            </a:lvl1pPr>
            <a:lvl2pPr marL="742855" indent="-285714" eaLnBrk="0" hangingPunct="0">
              <a:defRPr sz="2800">
                <a:solidFill>
                  <a:schemeClr val="tx1"/>
                </a:solidFill>
                <a:latin typeface="Times" pitchFamily="18" charset="0"/>
                <a:cs typeface="Arial" charset="0"/>
              </a:defRPr>
            </a:lvl2pPr>
            <a:lvl3pPr marL="1142854" indent="-228571" eaLnBrk="0" hangingPunct="0">
              <a:defRPr sz="2800">
                <a:solidFill>
                  <a:schemeClr val="tx1"/>
                </a:solidFill>
                <a:latin typeface="Times" pitchFamily="18" charset="0"/>
                <a:cs typeface="Arial" charset="0"/>
              </a:defRPr>
            </a:lvl3pPr>
            <a:lvl4pPr marL="1599995" indent="-228571" eaLnBrk="0" hangingPunct="0">
              <a:defRPr sz="2800">
                <a:solidFill>
                  <a:schemeClr val="tx1"/>
                </a:solidFill>
                <a:latin typeface="Times" pitchFamily="18" charset="0"/>
                <a:cs typeface="Arial" charset="0"/>
              </a:defRPr>
            </a:lvl4pPr>
            <a:lvl5pPr marL="2057138" indent="-228571" eaLnBrk="0" hangingPunct="0">
              <a:defRPr sz="2800">
                <a:solidFill>
                  <a:schemeClr val="tx1"/>
                </a:solidFill>
                <a:latin typeface="Times" pitchFamily="18" charset="0"/>
                <a:cs typeface="Arial" charset="0"/>
              </a:defRPr>
            </a:lvl5pPr>
            <a:lvl6pPr marL="2514279" indent="-228571" algn="ctr" eaLnBrk="0" fontAlgn="base" hangingPunct="0">
              <a:spcBef>
                <a:spcPct val="0"/>
              </a:spcBef>
              <a:spcAft>
                <a:spcPct val="0"/>
              </a:spcAft>
              <a:defRPr sz="2800">
                <a:solidFill>
                  <a:schemeClr val="tx1"/>
                </a:solidFill>
                <a:latin typeface="Times" pitchFamily="18" charset="0"/>
                <a:cs typeface="Arial" charset="0"/>
              </a:defRPr>
            </a:lvl6pPr>
            <a:lvl7pPr marL="2971420" indent="-228571" algn="ctr" eaLnBrk="0" fontAlgn="base" hangingPunct="0">
              <a:spcBef>
                <a:spcPct val="0"/>
              </a:spcBef>
              <a:spcAft>
                <a:spcPct val="0"/>
              </a:spcAft>
              <a:defRPr sz="2800">
                <a:solidFill>
                  <a:schemeClr val="tx1"/>
                </a:solidFill>
                <a:latin typeface="Times" pitchFamily="18" charset="0"/>
                <a:cs typeface="Arial" charset="0"/>
              </a:defRPr>
            </a:lvl7pPr>
            <a:lvl8pPr marL="3428562" indent="-228571" algn="ctr" eaLnBrk="0" fontAlgn="base" hangingPunct="0">
              <a:spcBef>
                <a:spcPct val="0"/>
              </a:spcBef>
              <a:spcAft>
                <a:spcPct val="0"/>
              </a:spcAft>
              <a:defRPr sz="2800">
                <a:solidFill>
                  <a:schemeClr val="tx1"/>
                </a:solidFill>
                <a:latin typeface="Times" pitchFamily="18" charset="0"/>
                <a:cs typeface="Arial" charset="0"/>
              </a:defRPr>
            </a:lvl8pPr>
            <a:lvl9pPr marL="3885704" indent="-228571" algn="ctr" eaLnBrk="0" fontAlgn="base" hangingPunct="0">
              <a:spcBef>
                <a:spcPct val="0"/>
              </a:spcBef>
              <a:spcAft>
                <a:spcPct val="0"/>
              </a:spcAft>
              <a:defRPr sz="2800">
                <a:solidFill>
                  <a:schemeClr val="tx1"/>
                </a:solidFill>
                <a:latin typeface="Times" pitchFamily="18" charset="0"/>
                <a:cs typeface="Arial" charset="0"/>
              </a:defRPr>
            </a:lvl9pPr>
          </a:lstStyle>
          <a:p>
            <a:pPr eaLnBrk="1" hangingPunct="1"/>
            <a:fld id="{DD76E628-DA32-47A6-8B00-5E8D91108B59}" type="slidenum">
              <a:rPr lang="en-US" sz="1200"/>
              <a:pPr eaLnBrk="1" hangingPunct="1"/>
              <a:t>26</a:t>
            </a:fld>
            <a:endParaRPr lang="en-US" sz="1200"/>
          </a:p>
        </p:txBody>
      </p:sp>
    </p:spTree>
    <p:extLst>
      <p:ext uri="{BB962C8B-B14F-4D97-AF65-F5344CB8AC3E}">
        <p14:creationId xmlns:p14="http://schemas.microsoft.com/office/powerpoint/2010/main" val="232325620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Slide Image Placeholder 1"/>
          <p:cNvSpPr>
            <a:spLocks noGrp="1" noRot="1" noChangeAspect="1" noTextEdit="1"/>
          </p:cNvSpPr>
          <p:nvPr>
            <p:ph type="sldImg"/>
          </p:nvPr>
        </p:nvSpPr>
        <p:spPr>
          <a:ln/>
        </p:spPr>
      </p:sp>
      <p:sp>
        <p:nvSpPr>
          <p:cNvPr id="1290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kern="1200" dirty="0" smtClean="0">
                <a:solidFill>
                  <a:schemeClr val="tx1"/>
                </a:solidFill>
                <a:effectLst/>
                <a:latin typeface="Times" pitchFamily="18" charset="0"/>
                <a:ea typeface="+mn-ea"/>
                <a:cs typeface="+mn-cs"/>
              </a:rPr>
              <a:t>INTRODUCE the three core impact indicators, refer to </a:t>
            </a:r>
            <a:r>
              <a:rPr lang="en-US" sz="1200" b="1" kern="1200" dirty="0" smtClean="0">
                <a:solidFill>
                  <a:schemeClr val="tx1"/>
                </a:solidFill>
                <a:effectLst/>
                <a:latin typeface="Times" pitchFamily="18" charset="0"/>
                <a:ea typeface="+mn-ea"/>
                <a:cs typeface="+mn-cs"/>
              </a:rPr>
              <a:t>Handout 7.2</a:t>
            </a:r>
            <a:r>
              <a:rPr lang="en-US" sz="1200" kern="1200" dirty="0" smtClean="0">
                <a:solidFill>
                  <a:schemeClr val="tx1"/>
                </a:solidFill>
                <a:effectLst/>
                <a:latin typeface="Times" pitchFamily="18" charset="0"/>
                <a:ea typeface="+mn-ea"/>
                <a:cs typeface="+mn-cs"/>
              </a:rPr>
              <a:t>. At a minimum, it is recommended that all countries with high-intensity malaria transmission regularly monitor all-cause under 5 mortality based on data from statistically-sound national-level household surveys, such as Demographic and Health Surveys (DHS) and Multiple Indicator Cluster Surveys (MICS). </a:t>
            </a:r>
          </a:p>
          <a:p>
            <a:endParaRPr lang="en-US" sz="1200" kern="1200" dirty="0" smtClean="0">
              <a:solidFill>
                <a:schemeClr val="tx1"/>
              </a:solidFill>
              <a:effectLst/>
              <a:latin typeface="Times" pitchFamily="18" charset="0"/>
              <a:ea typeface="+mn-ea"/>
              <a:cs typeface="+mn-cs"/>
            </a:endParaRPr>
          </a:p>
          <a:p>
            <a:r>
              <a:rPr lang="en-US" sz="1200" kern="1200" dirty="0" smtClean="0">
                <a:solidFill>
                  <a:schemeClr val="tx1"/>
                </a:solidFill>
                <a:effectLst/>
                <a:latin typeface="Times" pitchFamily="18" charset="0"/>
                <a:ea typeface="+mn-ea"/>
                <a:cs typeface="+mn-cs"/>
              </a:rPr>
              <a:t>Alongside data on mortality, it is recommended that countries also collect data on anemia and parasitemia to assess malaria morbidity among children under the age of five. Parasitemia prevalence is a useful morbidity indicator, as it is malaria-specific and can provide a rough measure of transmission. Additionally, anemia prevalence is a reliable indicator of malaria morbidity that can reflect the impact of malaria interventions in high transmission settings. </a:t>
            </a:r>
          </a:p>
          <a:p>
            <a:endParaRPr lang="en-US" sz="1200" kern="1200" dirty="0" smtClean="0">
              <a:solidFill>
                <a:schemeClr val="tx1"/>
              </a:solidFill>
              <a:effectLst/>
              <a:latin typeface="Times" pitchFamily="18" charset="0"/>
              <a:ea typeface="+mn-ea"/>
              <a:cs typeface="+mn-cs"/>
            </a:endParaRPr>
          </a:p>
          <a:p>
            <a:r>
              <a:rPr lang="en-US" sz="1200" kern="1200" dirty="0" smtClean="0">
                <a:solidFill>
                  <a:schemeClr val="tx1"/>
                </a:solidFill>
                <a:effectLst/>
                <a:latin typeface="Times" pitchFamily="18" charset="0"/>
                <a:ea typeface="+mn-ea"/>
                <a:cs typeface="+mn-cs"/>
              </a:rPr>
              <a:t>You will notice that there is no indicator for malaria-specific mortality.</a:t>
            </a:r>
          </a:p>
          <a:p>
            <a:endParaRPr lang="en-US" sz="1200" kern="1200" dirty="0" smtClean="0">
              <a:solidFill>
                <a:schemeClr val="tx1"/>
              </a:solidFill>
              <a:effectLst/>
              <a:latin typeface="Times" pitchFamily="18" charset="0"/>
              <a:ea typeface="+mn-ea"/>
              <a:cs typeface="+mn-cs"/>
            </a:endParaRPr>
          </a:p>
          <a:p>
            <a:r>
              <a:rPr lang="en-US" sz="1200" kern="1200" dirty="0" smtClean="0">
                <a:solidFill>
                  <a:schemeClr val="tx1"/>
                </a:solidFill>
                <a:effectLst/>
                <a:latin typeface="Times" pitchFamily="18" charset="0"/>
                <a:ea typeface="+mn-ea"/>
                <a:cs typeface="+mn-cs"/>
              </a:rPr>
              <a:t>TELL participants that the first indicator </a:t>
            </a:r>
            <a:r>
              <a:rPr lang="en-US" sz="1200" b="1" kern="1200" dirty="0" smtClean="0">
                <a:solidFill>
                  <a:schemeClr val="tx1"/>
                </a:solidFill>
                <a:effectLst/>
                <a:latin typeface="Times" pitchFamily="18" charset="0"/>
                <a:ea typeface="+mn-ea"/>
                <a:cs typeface="+mn-cs"/>
              </a:rPr>
              <a:t>[Core Impact Indicator #1 on Handout 7.2]</a:t>
            </a:r>
            <a:r>
              <a:rPr lang="en-US" sz="1200" kern="1200" dirty="0" smtClean="0">
                <a:solidFill>
                  <a:schemeClr val="tx1"/>
                </a:solidFill>
                <a:effectLst/>
                <a:latin typeface="Times" pitchFamily="18" charset="0"/>
                <a:ea typeface="+mn-ea"/>
                <a:cs typeface="+mn-cs"/>
              </a:rPr>
              <a:t> is a mortality indicator looking at all-cause under 5 mortality. EXPLAIN that MIS do not have a large enough sample size to measure mortality reliably. Because of this, estimates of child mortality rates are best obtained through DHS or MICS surveys. Also, the standard MIS survey does not included full birth histories. It is not recommended to estimate under 5 mortality using data from truncated birth histories.  </a:t>
            </a:r>
          </a:p>
          <a:p>
            <a:endParaRPr lang="en-US" sz="1200" kern="1200" dirty="0" smtClean="0">
              <a:solidFill>
                <a:schemeClr val="tx1"/>
              </a:solidFill>
              <a:effectLst/>
              <a:latin typeface="Times" pitchFamily="18" charset="0"/>
              <a:ea typeface="+mn-ea"/>
              <a:cs typeface="+mn-cs"/>
            </a:endParaRPr>
          </a:p>
          <a:p>
            <a:r>
              <a:rPr lang="en-US" sz="1200" kern="1200" dirty="0" smtClean="0">
                <a:solidFill>
                  <a:schemeClr val="tx1"/>
                </a:solidFill>
                <a:effectLst/>
                <a:latin typeface="Times" pitchFamily="18" charset="0"/>
                <a:ea typeface="+mn-ea"/>
                <a:cs typeface="+mn-cs"/>
              </a:rPr>
              <a:t>EXPLAIN that the second Indicator </a:t>
            </a:r>
            <a:r>
              <a:rPr lang="en-US" sz="1200" b="1" kern="1200" dirty="0" smtClean="0">
                <a:solidFill>
                  <a:schemeClr val="tx1"/>
                </a:solidFill>
                <a:effectLst/>
                <a:latin typeface="Times" pitchFamily="18" charset="0"/>
                <a:ea typeface="+mn-ea"/>
                <a:cs typeface="+mn-cs"/>
              </a:rPr>
              <a:t>[Core Impact Indicator #2 on Handout 7.2] </a:t>
            </a:r>
            <a:r>
              <a:rPr lang="en-US" sz="1200" kern="1200" dirty="0" smtClean="0">
                <a:solidFill>
                  <a:schemeClr val="tx1"/>
                </a:solidFill>
                <a:effectLst/>
                <a:latin typeface="Times" pitchFamily="18" charset="0"/>
                <a:ea typeface="+mn-ea"/>
                <a:cs typeface="+mn-cs"/>
              </a:rPr>
              <a:t>is an indicator of malaria prevalence detected by Rapid Diagnostic Testing (RDT) or microscopy, which will be explained in the next session. The prevalence of parasitemia among children age 6-59 months is a useful indicator of malaria burden. However, rates of malaria prevalence can be difficult to interpret and can fluctuate dramatically throughout the course of a year as mosquitos are influenced by seasonal variations in rainfall and temperature. TELL participants that parasitemia testing is conducted during high transmission season for malaria. The MIS is ideally conducted at end of rainy season and 4-6 weeks after rains end, which is peak transmission timeframe. </a:t>
            </a:r>
          </a:p>
          <a:p>
            <a:endParaRPr lang="en-US" sz="1200" kern="1200" dirty="0" smtClean="0">
              <a:solidFill>
                <a:schemeClr val="tx1"/>
              </a:solidFill>
              <a:effectLst/>
              <a:latin typeface="Times" pitchFamily="18" charset="0"/>
              <a:ea typeface="+mn-ea"/>
              <a:cs typeface="+mn-cs"/>
            </a:endParaRPr>
          </a:p>
          <a:p>
            <a:r>
              <a:rPr lang="en-US" sz="1200" kern="1200" dirty="0" smtClean="0">
                <a:solidFill>
                  <a:schemeClr val="tx1"/>
                </a:solidFill>
                <a:effectLst/>
                <a:latin typeface="Times" pitchFamily="18" charset="0"/>
                <a:ea typeface="+mn-ea"/>
                <a:cs typeface="+mn-cs"/>
              </a:rPr>
              <a:t>EXPLAIN that Indicator 3 </a:t>
            </a:r>
            <a:r>
              <a:rPr lang="en-US" sz="1200" b="1" kern="1200" dirty="0" smtClean="0">
                <a:solidFill>
                  <a:schemeClr val="tx1"/>
                </a:solidFill>
                <a:effectLst/>
                <a:latin typeface="Times" pitchFamily="18" charset="0"/>
                <a:ea typeface="+mn-ea"/>
                <a:cs typeface="+mn-cs"/>
              </a:rPr>
              <a:t>[Core Impact Indicator #3 on Handout 7.2] </a:t>
            </a:r>
            <a:r>
              <a:rPr lang="en-US" sz="1200" kern="1200" dirty="0" smtClean="0">
                <a:solidFill>
                  <a:schemeClr val="tx1"/>
                </a:solidFill>
                <a:effectLst/>
                <a:latin typeface="Times" pitchFamily="18" charset="0"/>
                <a:ea typeface="+mn-ea"/>
                <a:cs typeface="+mn-cs"/>
              </a:rPr>
              <a:t>describes anemia prevalence and is defined by a hemoglobin (</a:t>
            </a:r>
            <a:r>
              <a:rPr lang="en-US" sz="1200" kern="1200" dirty="0" err="1" smtClean="0">
                <a:solidFill>
                  <a:schemeClr val="tx1"/>
                </a:solidFill>
                <a:effectLst/>
                <a:latin typeface="Times" pitchFamily="18" charset="0"/>
                <a:ea typeface="+mn-ea"/>
                <a:cs typeface="+mn-cs"/>
              </a:rPr>
              <a:t>Hb</a:t>
            </a:r>
            <a:r>
              <a:rPr lang="en-US" sz="1200" kern="1200" dirty="0" smtClean="0">
                <a:solidFill>
                  <a:schemeClr val="tx1"/>
                </a:solidFill>
                <a:effectLst/>
                <a:latin typeface="Times" pitchFamily="18" charset="0"/>
                <a:ea typeface="+mn-ea"/>
                <a:cs typeface="+mn-cs"/>
              </a:rPr>
              <a:t>) concentration below established cut-off level of 8g/</a:t>
            </a:r>
            <a:r>
              <a:rPr lang="en-US" sz="1200" kern="1200" dirty="0" err="1" smtClean="0">
                <a:solidFill>
                  <a:schemeClr val="tx1"/>
                </a:solidFill>
                <a:effectLst/>
                <a:latin typeface="Times" pitchFamily="18" charset="0"/>
                <a:ea typeface="+mn-ea"/>
                <a:cs typeface="+mn-cs"/>
              </a:rPr>
              <a:t>dL</a:t>
            </a:r>
            <a:r>
              <a:rPr lang="en-US" sz="1200" kern="1200" dirty="0" smtClean="0">
                <a:solidFill>
                  <a:schemeClr val="tx1"/>
                </a:solidFill>
                <a:effectLst/>
                <a:latin typeface="Times" pitchFamily="18" charset="0"/>
                <a:ea typeface="+mn-ea"/>
                <a:cs typeface="+mn-cs"/>
              </a:rPr>
              <a:t>. It is useful to follow trends in anemia prevalence because it is a reliable indicator of malaria morbidity that can reflect the impact of malaria interventions. Anemia is tested with the </a:t>
            </a:r>
            <a:r>
              <a:rPr lang="en-US" sz="1200" kern="1200" dirty="0" err="1" smtClean="0">
                <a:solidFill>
                  <a:schemeClr val="tx1"/>
                </a:solidFill>
                <a:effectLst/>
                <a:latin typeface="Times" pitchFamily="18" charset="0"/>
                <a:ea typeface="+mn-ea"/>
                <a:cs typeface="+mn-cs"/>
              </a:rPr>
              <a:t>HemoCue</a:t>
            </a:r>
            <a:r>
              <a:rPr lang="en-US" sz="1200" kern="1200" dirty="0" smtClean="0">
                <a:solidFill>
                  <a:schemeClr val="tx1"/>
                </a:solidFill>
                <a:effectLst/>
                <a:latin typeface="Times" pitchFamily="18" charset="0"/>
                <a:ea typeface="+mn-ea"/>
                <a:cs typeface="+mn-cs"/>
              </a:rPr>
              <a:t> technology and requires a </a:t>
            </a:r>
            <a:r>
              <a:rPr lang="en-US" sz="1200" kern="1200" dirty="0" err="1" smtClean="0">
                <a:solidFill>
                  <a:schemeClr val="tx1"/>
                </a:solidFill>
                <a:effectLst/>
                <a:latin typeface="Times" pitchFamily="18" charset="0"/>
                <a:ea typeface="+mn-ea"/>
                <a:cs typeface="+mn-cs"/>
              </a:rPr>
              <a:t>fingerprick</a:t>
            </a:r>
            <a:r>
              <a:rPr lang="en-US" sz="1200" kern="1200" dirty="0" smtClean="0">
                <a:solidFill>
                  <a:schemeClr val="tx1"/>
                </a:solidFill>
                <a:effectLst/>
                <a:latin typeface="Times" pitchFamily="18" charset="0"/>
                <a:ea typeface="+mn-ea"/>
                <a:cs typeface="+mn-cs"/>
              </a:rPr>
              <a:t> for blood. TELL participants that this indicator is also subject to seasonal variation in malaria-related anemia. EXPLAIN that anemia has many other causes apart from malaria so it is not a specific measure of malaria burden. </a:t>
            </a:r>
            <a:endParaRPr lang="en-US" sz="1200" kern="1200" dirty="0">
              <a:solidFill>
                <a:schemeClr val="tx1"/>
              </a:solidFill>
              <a:effectLst/>
              <a:latin typeface="Times" pitchFamily="18" charset="0"/>
              <a:ea typeface="+mn-ea"/>
              <a:cs typeface="+mn-cs"/>
            </a:endParaRPr>
          </a:p>
        </p:txBody>
      </p:sp>
      <p:sp>
        <p:nvSpPr>
          <p:cNvPr id="129028" name="Slide Number Placeholder 3"/>
          <p:cNvSpPr>
            <a:spLocks noGrp="1"/>
          </p:cNvSpPr>
          <p:nvPr>
            <p:ph type="sldNum" sz="quarter" idx="5"/>
          </p:nvPr>
        </p:nvSpPr>
        <p:spPr bwMode="auto">
          <a:xfrm>
            <a:off x="3948220" y="8815388"/>
            <a:ext cx="3037840" cy="4556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800">
                <a:solidFill>
                  <a:schemeClr val="tx1"/>
                </a:solidFill>
                <a:latin typeface="Times" pitchFamily="18" charset="0"/>
                <a:cs typeface="Arial" charset="0"/>
              </a:defRPr>
            </a:lvl1pPr>
            <a:lvl2pPr marL="742855" indent="-285714" eaLnBrk="0" hangingPunct="0">
              <a:defRPr sz="2800">
                <a:solidFill>
                  <a:schemeClr val="tx1"/>
                </a:solidFill>
                <a:latin typeface="Times" pitchFamily="18" charset="0"/>
                <a:cs typeface="Arial" charset="0"/>
              </a:defRPr>
            </a:lvl2pPr>
            <a:lvl3pPr marL="1142854" indent="-228571" eaLnBrk="0" hangingPunct="0">
              <a:defRPr sz="2800">
                <a:solidFill>
                  <a:schemeClr val="tx1"/>
                </a:solidFill>
                <a:latin typeface="Times" pitchFamily="18" charset="0"/>
                <a:cs typeface="Arial" charset="0"/>
              </a:defRPr>
            </a:lvl3pPr>
            <a:lvl4pPr marL="1599995" indent="-228571" eaLnBrk="0" hangingPunct="0">
              <a:defRPr sz="2800">
                <a:solidFill>
                  <a:schemeClr val="tx1"/>
                </a:solidFill>
                <a:latin typeface="Times" pitchFamily="18" charset="0"/>
                <a:cs typeface="Arial" charset="0"/>
              </a:defRPr>
            </a:lvl4pPr>
            <a:lvl5pPr marL="2057138" indent="-228571" eaLnBrk="0" hangingPunct="0">
              <a:defRPr sz="2800">
                <a:solidFill>
                  <a:schemeClr val="tx1"/>
                </a:solidFill>
                <a:latin typeface="Times" pitchFamily="18" charset="0"/>
                <a:cs typeface="Arial" charset="0"/>
              </a:defRPr>
            </a:lvl5pPr>
            <a:lvl6pPr marL="2514279" indent="-228571" algn="ctr" eaLnBrk="0" fontAlgn="base" hangingPunct="0">
              <a:spcBef>
                <a:spcPct val="0"/>
              </a:spcBef>
              <a:spcAft>
                <a:spcPct val="0"/>
              </a:spcAft>
              <a:defRPr sz="2800">
                <a:solidFill>
                  <a:schemeClr val="tx1"/>
                </a:solidFill>
                <a:latin typeface="Times" pitchFamily="18" charset="0"/>
                <a:cs typeface="Arial" charset="0"/>
              </a:defRPr>
            </a:lvl6pPr>
            <a:lvl7pPr marL="2971420" indent="-228571" algn="ctr" eaLnBrk="0" fontAlgn="base" hangingPunct="0">
              <a:spcBef>
                <a:spcPct val="0"/>
              </a:spcBef>
              <a:spcAft>
                <a:spcPct val="0"/>
              </a:spcAft>
              <a:defRPr sz="2800">
                <a:solidFill>
                  <a:schemeClr val="tx1"/>
                </a:solidFill>
                <a:latin typeface="Times" pitchFamily="18" charset="0"/>
                <a:cs typeface="Arial" charset="0"/>
              </a:defRPr>
            </a:lvl7pPr>
            <a:lvl8pPr marL="3428562" indent="-228571" algn="ctr" eaLnBrk="0" fontAlgn="base" hangingPunct="0">
              <a:spcBef>
                <a:spcPct val="0"/>
              </a:spcBef>
              <a:spcAft>
                <a:spcPct val="0"/>
              </a:spcAft>
              <a:defRPr sz="2800">
                <a:solidFill>
                  <a:schemeClr val="tx1"/>
                </a:solidFill>
                <a:latin typeface="Times" pitchFamily="18" charset="0"/>
                <a:cs typeface="Arial" charset="0"/>
              </a:defRPr>
            </a:lvl8pPr>
            <a:lvl9pPr marL="3885704" indent="-228571" algn="ctr" eaLnBrk="0" fontAlgn="base" hangingPunct="0">
              <a:spcBef>
                <a:spcPct val="0"/>
              </a:spcBef>
              <a:spcAft>
                <a:spcPct val="0"/>
              </a:spcAft>
              <a:defRPr sz="2800">
                <a:solidFill>
                  <a:schemeClr val="tx1"/>
                </a:solidFill>
                <a:latin typeface="Times" pitchFamily="18" charset="0"/>
                <a:cs typeface="Arial" charset="0"/>
              </a:defRPr>
            </a:lvl9pPr>
          </a:lstStyle>
          <a:p>
            <a:pPr eaLnBrk="1" hangingPunct="1"/>
            <a:fld id="{10A1DF4D-F2E5-4E83-B53C-3C37ACC64810}" type="slidenum">
              <a:rPr lang="en-US" sz="1200"/>
              <a:pPr eaLnBrk="1" hangingPunct="1"/>
              <a:t>27</a:t>
            </a:fld>
            <a:endParaRPr lang="en-US" sz="1200"/>
          </a:p>
        </p:txBody>
      </p:sp>
    </p:spTree>
    <p:extLst>
      <p:ext uri="{BB962C8B-B14F-4D97-AF65-F5344CB8AC3E}">
        <p14:creationId xmlns:p14="http://schemas.microsoft.com/office/powerpoint/2010/main" val="29531464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Times" pitchFamily="18" charset="0"/>
                <a:ea typeface="+mn-ea"/>
                <a:cs typeface="+mn-cs"/>
              </a:rPr>
              <a:t>EXPLAIN that the first time the DHS included malarial parasitemia testing was in 2006-07 in Angola. Since that time, the DHS has conducted malarial parasitemia testing in 22 countries, including Angola, Benin, Burkina Faso, Burundi, Cameroon (not pictured), Cote d’Ivoire, DRC, Gambia, Ghana (not pictured because data not yet available), Guinea, Kenya, Liberia, Madagascar, Malawi, Mali, Mozambique, Nigeria, Rwanda, Senegal, Tanzania, Togo, and Uganda. </a:t>
            </a:r>
          </a:p>
          <a:p>
            <a:endParaRPr lang="en-US" sz="1200" kern="1200" dirty="0" smtClean="0">
              <a:solidFill>
                <a:schemeClr val="tx1"/>
              </a:solidFill>
              <a:effectLst/>
              <a:latin typeface="Times" pitchFamily="18" charset="0"/>
              <a:ea typeface="+mn-ea"/>
              <a:cs typeface="+mn-cs"/>
            </a:endParaRPr>
          </a:p>
          <a:p>
            <a:r>
              <a:rPr lang="en-US" sz="1200" kern="1200" dirty="0" smtClean="0">
                <a:solidFill>
                  <a:schemeClr val="tx1"/>
                </a:solidFill>
                <a:effectLst/>
                <a:latin typeface="Times" pitchFamily="18" charset="0"/>
                <a:ea typeface="+mn-ea"/>
                <a:cs typeface="+mn-cs"/>
              </a:rPr>
              <a:t>Cameroon, not pictured on this map, reports malaria prevalence by RDTs because microscopy tests were not done.  In Cameroon, 30% of children age 6-59 months tested positive for malaria by RDT.</a:t>
            </a:r>
            <a:br>
              <a:rPr lang="en-US" sz="1200" kern="1200" dirty="0" smtClean="0">
                <a:solidFill>
                  <a:schemeClr val="tx1"/>
                </a:solidFill>
                <a:effectLst/>
                <a:latin typeface="Times" pitchFamily="18" charset="0"/>
                <a:ea typeface="+mn-ea"/>
                <a:cs typeface="+mn-cs"/>
              </a:rPr>
            </a:br>
            <a:r>
              <a:rPr lang="en-US" sz="1200" kern="1200" dirty="0" smtClean="0">
                <a:solidFill>
                  <a:schemeClr val="tx1"/>
                </a:solidFill>
                <a:effectLst/>
                <a:latin typeface="Times" pitchFamily="18" charset="0"/>
                <a:ea typeface="+mn-ea"/>
                <a:cs typeface="+mn-cs"/>
              </a:rPr>
              <a:t/>
            </a:r>
            <a:br>
              <a:rPr lang="en-US" sz="1200" kern="1200" dirty="0" smtClean="0">
                <a:solidFill>
                  <a:schemeClr val="tx1"/>
                </a:solidFill>
                <a:effectLst/>
                <a:latin typeface="Times" pitchFamily="18" charset="0"/>
                <a:ea typeface="+mn-ea"/>
                <a:cs typeface="+mn-cs"/>
              </a:rPr>
            </a:br>
            <a:r>
              <a:rPr lang="en-US" sz="1200" kern="1200" dirty="0" smtClean="0">
                <a:solidFill>
                  <a:schemeClr val="tx1"/>
                </a:solidFill>
                <a:effectLst/>
                <a:latin typeface="Times" pitchFamily="18" charset="0"/>
                <a:ea typeface="+mn-ea"/>
                <a:cs typeface="+mn-cs"/>
              </a:rPr>
              <a:t>It is important to note that not all these data were collected during the high malaria transmission season.</a:t>
            </a:r>
          </a:p>
          <a:p>
            <a:endParaRPr lang="en-US" sz="1200" kern="1200" dirty="0" smtClean="0">
              <a:solidFill>
                <a:schemeClr val="tx1"/>
              </a:solidFill>
              <a:effectLst/>
              <a:latin typeface="Times" pitchFamily="18" charset="0"/>
              <a:ea typeface="+mn-ea"/>
              <a:cs typeface="+mn-cs"/>
            </a:endParaRPr>
          </a:p>
          <a:p>
            <a:r>
              <a:rPr lang="en-US" sz="1200" b="1" kern="1200" dirty="0" smtClean="0">
                <a:solidFill>
                  <a:schemeClr val="tx1"/>
                </a:solidFill>
                <a:effectLst/>
                <a:latin typeface="Times" pitchFamily="18" charset="0"/>
                <a:ea typeface="+mn-ea"/>
                <a:cs typeface="+mn-cs"/>
              </a:rPr>
              <a:t>DHS has done a second round of malarial parasitemia testing in many countries: Angola, Burkina Faso, Liberia, Madagascar, Malawi, Mali, Nigeria, Rwanda, Senegal, Tanzania, and Uganda.</a:t>
            </a:r>
          </a:p>
          <a:p>
            <a:endParaRPr lang="en-US" sz="1200" kern="1200" dirty="0" smtClean="0">
              <a:solidFill>
                <a:schemeClr val="tx1"/>
              </a:solidFill>
              <a:effectLst/>
              <a:latin typeface="Times" pitchFamily="18" charset="0"/>
              <a:ea typeface="+mn-ea"/>
              <a:cs typeface="+mn-cs"/>
            </a:endParaRPr>
          </a:p>
          <a:p>
            <a:r>
              <a:rPr lang="en-US" sz="1200" kern="1200" dirty="0" smtClean="0">
                <a:solidFill>
                  <a:schemeClr val="tx1"/>
                </a:solidFill>
                <a:effectLst/>
                <a:latin typeface="Times" pitchFamily="18" charset="0"/>
                <a:ea typeface="+mn-ea"/>
                <a:cs typeface="+mn-cs"/>
              </a:rPr>
              <a:t>Malaria prevalence is lowest and under 10% in The Gambia (0.8%), Senegal (1.2%), Rwanda (1.4%), Tanzania (4.1%), Kenya (5%), and Madagascar (9.1%).  Malaria prevalence is highest in Mali at 51.6% and Burkina Faso at 45.7%.  </a:t>
            </a:r>
          </a:p>
          <a:p>
            <a:r>
              <a:rPr lang="en-US" sz="1200" kern="1200" dirty="0" smtClean="0">
                <a:solidFill>
                  <a:schemeClr val="tx1"/>
                </a:solidFill>
                <a:effectLst/>
                <a:latin typeface="Times" pitchFamily="18" charset="0"/>
                <a:ea typeface="+mn-ea"/>
                <a:cs typeface="+mn-cs"/>
              </a:rPr>
              <a:t> </a:t>
            </a:r>
          </a:p>
          <a:p>
            <a:r>
              <a:rPr lang="en-US" sz="1200" kern="1200" dirty="0" smtClean="0">
                <a:solidFill>
                  <a:schemeClr val="tx1"/>
                </a:solidFill>
                <a:effectLst/>
                <a:latin typeface="Times" pitchFamily="18" charset="0"/>
                <a:ea typeface="+mn-ea"/>
                <a:cs typeface="+mn-cs"/>
              </a:rPr>
              <a:t>This map is accurate as of July 2016 from The DHS Program’s STATcompiler.</a:t>
            </a:r>
            <a:endParaRPr lang="en-US" sz="1200" kern="1200" dirty="0">
              <a:solidFill>
                <a:schemeClr val="tx1"/>
              </a:solidFill>
              <a:effectLst/>
              <a:latin typeface="Times" pitchFamily="18" charset="0"/>
              <a:ea typeface="+mn-ea"/>
              <a:cs typeface="+mn-cs"/>
            </a:endParaRPr>
          </a:p>
        </p:txBody>
      </p:sp>
      <p:sp>
        <p:nvSpPr>
          <p:cNvPr id="4" name="Slide Number Placeholder 3"/>
          <p:cNvSpPr>
            <a:spLocks noGrp="1"/>
          </p:cNvSpPr>
          <p:nvPr>
            <p:ph type="sldNum" sz="quarter" idx="10"/>
          </p:nvPr>
        </p:nvSpPr>
        <p:spPr/>
        <p:txBody>
          <a:bodyPr/>
          <a:lstStyle/>
          <a:p>
            <a:pPr>
              <a:defRPr/>
            </a:pPr>
            <a:fld id="{69A9D565-7186-4FE0-A7C7-2A141298C213}" type="slidenum">
              <a:rPr lang="en-US" smtClean="0"/>
              <a:pPr>
                <a:defRPr/>
              </a:pPr>
              <a:t>28</a:t>
            </a:fld>
            <a:endParaRPr lang="en-US"/>
          </a:p>
        </p:txBody>
      </p:sp>
    </p:spTree>
    <p:extLst>
      <p:ext uri="{BB962C8B-B14F-4D97-AF65-F5344CB8AC3E}">
        <p14:creationId xmlns:p14="http://schemas.microsoft.com/office/powerpoint/2010/main" val="203534983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Slide Image Placeholder 1"/>
          <p:cNvSpPr>
            <a:spLocks noGrp="1" noRot="1" noChangeAspect="1" noTextEdit="1"/>
          </p:cNvSpPr>
          <p:nvPr>
            <p:ph type="sldImg"/>
          </p:nvPr>
        </p:nvSpPr>
        <p:spPr>
          <a:ln/>
        </p:spPr>
      </p:sp>
      <p:sp>
        <p:nvSpPr>
          <p:cNvPr id="1341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kern="1200" dirty="0" smtClean="0">
                <a:solidFill>
                  <a:schemeClr val="tx1"/>
                </a:solidFill>
                <a:effectLst/>
                <a:latin typeface="Times" pitchFamily="18" charset="0"/>
                <a:ea typeface="+mn-ea"/>
                <a:cs typeface="+mn-cs"/>
              </a:rPr>
              <a:t>EXPLAIN that anemia testing in children was done in 34 countries including Angola, Benin, Burkina Faso, Burundi, Cameroon, Congo (Brazzaville), Cote d’Ivoire, DRC, Ethiopia, Gabon, Gambia, Ghana, Guinea, Kenya, Liberia, Madagascar, Malawi, Mali, Mozambique, Namibia, Niger, Nigeria, Rwanda, Sao Tome &amp; Principe, Senegal, Sierra Leone, Swaziland, Tanzania, Togo, Uganda, and Zimbabwe.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TELL</a:t>
            </a:r>
            <a:r>
              <a:rPr lang="en-US" baseline="0" dirty="0" smtClean="0"/>
              <a:t> participants that there are other causes of anemia other than malaria that might also be regionally specific such as nutritional deficiencies.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r>
              <a:rPr lang="en-US" sz="1200" kern="1200" dirty="0" smtClean="0">
                <a:solidFill>
                  <a:schemeClr val="tx1"/>
                </a:solidFill>
                <a:effectLst/>
                <a:latin typeface="Times" pitchFamily="18" charset="0"/>
                <a:ea typeface="+mn-ea"/>
                <a:cs typeface="+mn-cs"/>
              </a:rPr>
              <a:t>Anemia was lowest and under 5% in the following 10 countries: Kenya (2.2%), Rwanda (2.3%), Sao Tome &amp; Principe (2.6%), Namibia (2.6%), Swaziland (2.9%), Burundi (</a:t>
            </a:r>
            <a:r>
              <a:rPr lang="en-US" sz="1200" kern="1200" dirty="0" smtClean="0">
                <a:solidFill>
                  <a:schemeClr val="tx1"/>
                </a:solidFill>
                <a:effectLst/>
                <a:latin typeface="Times" pitchFamily="18" charset="0"/>
                <a:ea typeface="+mn-ea"/>
                <a:cs typeface="+mn-cs"/>
              </a:rPr>
              <a:t>2.9%--2010 </a:t>
            </a:r>
            <a:r>
              <a:rPr lang="en-US" sz="1200" kern="1200" dirty="0" smtClean="0">
                <a:solidFill>
                  <a:schemeClr val="tx1"/>
                </a:solidFill>
                <a:effectLst/>
                <a:latin typeface="Times" pitchFamily="18" charset="0"/>
                <a:ea typeface="+mn-ea"/>
                <a:cs typeface="+mn-cs"/>
              </a:rPr>
              <a:t>DHS</a:t>
            </a:r>
            <a:r>
              <a:rPr lang="en-US" sz="1200" kern="1200" baseline="0" dirty="0" smtClean="0">
                <a:solidFill>
                  <a:schemeClr val="tx1"/>
                </a:solidFill>
                <a:effectLst/>
                <a:latin typeface="Times" pitchFamily="18" charset="0"/>
                <a:ea typeface="+mn-ea"/>
                <a:cs typeface="+mn-cs"/>
              </a:rPr>
              <a:t> estimate)</a:t>
            </a:r>
            <a:r>
              <a:rPr lang="en-US" sz="1200" kern="1200" dirty="0" smtClean="0">
                <a:solidFill>
                  <a:schemeClr val="tx1"/>
                </a:solidFill>
                <a:effectLst/>
                <a:latin typeface="Times" pitchFamily="18" charset="0"/>
                <a:ea typeface="+mn-ea"/>
                <a:cs typeface="+mn-cs"/>
              </a:rPr>
              <a:t>, </a:t>
            </a:r>
            <a:r>
              <a:rPr lang="x-none" sz="1200" kern="1200" dirty="0" smtClean="0">
                <a:solidFill>
                  <a:schemeClr val="tx1"/>
                </a:solidFill>
                <a:effectLst/>
                <a:latin typeface="Times" pitchFamily="18" charset="0"/>
                <a:ea typeface="+mn-ea"/>
                <a:cs typeface="+mn-cs"/>
              </a:rPr>
              <a:t> </a:t>
            </a:r>
            <a:r>
              <a:rPr lang="en-US" sz="1200" kern="1200" dirty="0" smtClean="0">
                <a:solidFill>
                  <a:schemeClr val="tx1"/>
                </a:solidFill>
                <a:effectLst/>
                <a:latin typeface="Times" pitchFamily="18" charset="0"/>
                <a:ea typeface="+mn-ea"/>
                <a:cs typeface="+mn-cs"/>
              </a:rPr>
              <a:t>Angola (3.0%), Zimbabwe (3.7%), Madagascar (3.8%), Congo Brazzaville (4.4%), and Uganda (4.7%).  Anemia prevalence is highest in Burkina Faso at 25.9% and Mali at 20.6% in children age 6-59 months.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ASK</a:t>
            </a:r>
            <a:r>
              <a:rPr lang="en-US" baseline="0" dirty="0" smtClean="0"/>
              <a:t> participants if they observe geographical differences in anemia prevalence.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This map is accurate as of September, 2015 from The DHS Program’s STATcompiler.</a:t>
            </a: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134148" name="Slide Number Placeholder 3"/>
          <p:cNvSpPr>
            <a:spLocks noGrp="1"/>
          </p:cNvSpPr>
          <p:nvPr>
            <p:ph type="sldNum" sz="quarter" idx="5"/>
          </p:nvPr>
        </p:nvSpPr>
        <p:spPr bwMode="auto">
          <a:xfrm>
            <a:off x="3948220" y="8815388"/>
            <a:ext cx="3037840" cy="4556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800">
                <a:solidFill>
                  <a:schemeClr val="tx1"/>
                </a:solidFill>
                <a:latin typeface="Times" pitchFamily="18" charset="0"/>
                <a:cs typeface="Arial" charset="0"/>
              </a:defRPr>
            </a:lvl1pPr>
            <a:lvl2pPr marL="742855" indent="-285714" eaLnBrk="0" hangingPunct="0">
              <a:defRPr sz="2800">
                <a:solidFill>
                  <a:schemeClr val="tx1"/>
                </a:solidFill>
                <a:latin typeface="Times" pitchFamily="18" charset="0"/>
                <a:cs typeface="Arial" charset="0"/>
              </a:defRPr>
            </a:lvl2pPr>
            <a:lvl3pPr marL="1142854" indent="-228571" eaLnBrk="0" hangingPunct="0">
              <a:defRPr sz="2800">
                <a:solidFill>
                  <a:schemeClr val="tx1"/>
                </a:solidFill>
                <a:latin typeface="Times" pitchFamily="18" charset="0"/>
                <a:cs typeface="Arial" charset="0"/>
              </a:defRPr>
            </a:lvl3pPr>
            <a:lvl4pPr marL="1599995" indent="-228571" eaLnBrk="0" hangingPunct="0">
              <a:defRPr sz="2800">
                <a:solidFill>
                  <a:schemeClr val="tx1"/>
                </a:solidFill>
                <a:latin typeface="Times" pitchFamily="18" charset="0"/>
                <a:cs typeface="Arial" charset="0"/>
              </a:defRPr>
            </a:lvl4pPr>
            <a:lvl5pPr marL="2057138" indent="-228571" eaLnBrk="0" hangingPunct="0">
              <a:defRPr sz="2800">
                <a:solidFill>
                  <a:schemeClr val="tx1"/>
                </a:solidFill>
                <a:latin typeface="Times" pitchFamily="18" charset="0"/>
                <a:cs typeface="Arial" charset="0"/>
              </a:defRPr>
            </a:lvl5pPr>
            <a:lvl6pPr marL="2514279" indent="-228571" algn="ctr" eaLnBrk="0" fontAlgn="base" hangingPunct="0">
              <a:spcBef>
                <a:spcPct val="0"/>
              </a:spcBef>
              <a:spcAft>
                <a:spcPct val="0"/>
              </a:spcAft>
              <a:defRPr sz="2800">
                <a:solidFill>
                  <a:schemeClr val="tx1"/>
                </a:solidFill>
                <a:latin typeface="Times" pitchFamily="18" charset="0"/>
                <a:cs typeface="Arial" charset="0"/>
              </a:defRPr>
            </a:lvl6pPr>
            <a:lvl7pPr marL="2971420" indent="-228571" algn="ctr" eaLnBrk="0" fontAlgn="base" hangingPunct="0">
              <a:spcBef>
                <a:spcPct val="0"/>
              </a:spcBef>
              <a:spcAft>
                <a:spcPct val="0"/>
              </a:spcAft>
              <a:defRPr sz="2800">
                <a:solidFill>
                  <a:schemeClr val="tx1"/>
                </a:solidFill>
                <a:latin typeface="Times" pitchFamily="18" charset="0"/>
                <a:cs typeface="Arial" charset="0"/>
              </a:defRPr>
            </a:lvl7pPr>
            <a:lvl8pPr marL="3428562" indent="-228571" algn="ctr" eaLnBrk="0" fontAlgn="base" hangingPunct="0">
              <a:spcBef>
                <a:spcPct val="0"/>
              </a:spcBef>
              <a:spcAft>
                <a:spcPct val="0"/>
              </a:spcAft>
              <a:defRPr sz="2800">
                <a:solidFill>
                  <a:schemeClr val="tx1"/>
                </a:solidFill>
                <a:latin typeface="Times" pitchFamily="18" charset="0"/>
                <a:cs typeface="Arial" charset="0"/>
              </a:defRPr>
            </a:lvl8pPr>
            <a:lvl9pPr marL="3885704" indent="-228571" algn="ctr" eaLnBrk="0" fontAlgn="base" hangingPunct="0">
              <a:spcBef>
                <a:spcPct val="0"/>
              </a:spcBef>
              <a:spcAft>
                <a:spcPct val="0"/>
              </a:spcAft>
              <a:defRPr sz="2800">
                <a:solidFill>
                  <a:schemeClr val="tx1"/>
                </a:solidFill>
                <a:latin typeface="Times" pitchFamily="18" charset="0"/>
                <a:cs typeface="Arial" charset="0"/>
              </a:defRPr>
            </a:lvl9pPr>
          </a:lstStyle>
          <a:p>
            <a:pPr eaLnBrk="1" hangingPunct="1"/>
            <a:fld id="{83547BA7-6E16-4D92-AF3E-FFE9A1FB4FA3}" type="slidenum">
              <a:rPr lang="en-US" sz="1200"/>
              <a:pPr eaLnBrk="1" hangingPunct="1"/>
              <a:t>29</a:t>
            </a:fld>
            <a:endParaRPr lang="en-US" sz="1200"/>
          </a:p>
        </p:txBody>
      </p:sp>
    </p:spTree>
    <p:extLst>
      <p:ext uri="{BB962C8B-B14F-4D97-AF65-F5344CB8AC3E}">
        <p14:creationId xmlns:p14="http://schemas.microsoft.com/office/powerpoint/2010/main" val="15768448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a:ln/>
        </p:spPr>
      </p:sp>
      <p:sp>
        <p:nvSpPr>
          <p:cNvPr id="860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To introduce this module and session, tell participants that we will review the problem of malaria </a:t>
            </a:r>
            <a:r>
              <a:rPr lang="en-US" smtClean="0"/>
              <a:t>in Sub-Saharan</a:t>
            </a:r>
            <a:r>
              <a:rPr lang="en-US" baseline="0" smtClean="0"/>
              <a:t> </a:t>
            </a:r>
            <a:r>
              <a:rPr lang="en-US" dirty="0" smtClean="0"/>
              <a:t>Africa.  Participants will learn the causes of malaria along with the biological, environmental, and socio-economic factors affecting transmission.  </a:t>
            </a:r>
            <a:br>
              <a:rPr lang="en-US" dirty="0" smtClean="0"/>
            </a:br>
            <a:r>
              <a:rPr lang="en-US" dirty="0" smtClean="0"/>
              <a:t/>
            </a:r>
            <a:br>
              <a:rPr lang="en-US" dirty="0" smtClean="0"/>
            </a:br>
            <a:r>
              <a:rPr lang="en-US" dirty="0" smtClean="0"/>
              <a:t>ASK</a:t>
            </a:r>
            <a:r>
              <a:rPr lang="en-US" baseline="0" dirty="0" smtClean="0"/>
              <a:t> participants the following questions and engage in 5-10 minute discussion while probing participants about their prior knowledge of malaria.  This is just a group discussion, the answers will be explored throughout Session 1.  </a:t>
            </a:r>
          </a:p>
          <a:p>
            <a:endParaRPr lang="en-US" baseline="0" dirty="0" smtClean="0"/>
          </a:p>
          <a:p>
            <a:pPr marL="228600" indent="-228600">
              <a:buAutoNum type="arabicPeriod"/>
            </a:pPr>
            <a:r>
              <a:rPr lang="en-US" baseline="0" dirty="0" smtClean="0"/>
              <a:t>What causes malaria?</a:t>
            </a:r>
          </a:p>
          <a:p>
            <a:pPr marL="228600" indent="-228600">
              <a:buAutoNum type="arabicPeriod"/>
            </a:pPr>
            <a:r>
              <a:rPr lang="en-US" baseline="0" dirty="0" smtClean="0"/>
              <a:t>What are some factors that affect malaria transmission?</a:t>
            </a:r>
          </a:p>
          <a:p>
            <a:endParaRPr lang="en-US" dirty="0" smtClean="0"/>
          </a:p>
          <a:p>
            <a:endParaRPr lang="en-US" dirty="0" smtClean="0"/>
          </a:p>
        </p:txBody>
      </p:sp>
      <p:sp>
        <p:nvSpPr>
          <p:cNvPr id="86020" name="Slide Number Placeholder 3"/>
          <p:cNvSpPr>
            <a:spLocks noGrp="1"/>
          </p:cNvSpPr>
          <p:nvPr>
            <p:ph type="sldNum" sz="quarter" idx="5"/>
          </p:nvPr>
        </p:nvSpPr>
        <p:spPr bwMode="auto">
          <a:xfrm>
            <a:off x="3948220" y="8815388"/>
            <a:ext cx="3037840" cy="4556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800">
                <a:solidFill>
                  <a:schemeClr val="tx1"/>
                </a:solidFill>
                <a:latin typeface="Times" pitchFamily="18" charset="0"/>
                <a:cs typeface="Arial" charset="0"/>
              </a:defRPr>
            </a:lvl1pPr>
            <a:lvl2pPr marL="742855" indent="-285714" eaLnBrk="0" hangingPunct="0">
              <a:defRPr sz="2800">
                <a:solidFill>
                  <a:schemeClr val="tx1"/>
                </a:solidFill>
                <a:latin typeface="Times" pitchFamily="18" charset="0"/>
                <a:cs typeface="Arial" charset="0"/>
              </a:defRPr>
            </a:lvl2pPr>
            <a:lvl3pPr marL="1142854" indent="-228571" eaLnBrk="0" hangingPunct="0">
              <a:defRPr sz="2800">
                <a:solidFill>
                  <a:schemeClr val="tx1"/>
                </a:solidFill>
                <a:latin typeface="Times" pitchFamily="18" charset="0"/>
                <a:cs typeface="Arial" charset="0"/>
              </a:defRPr>
            </a:lvl3pPr>
            <a:lvl4pPr marL="1599995" indent="-228571" eaLnBrk="0" hangingPunct="0">
              <a:defRPr sz="2800">
                <a:solidFill>
                  <a:schemeClr val="tx1"/>
                </a:solidFill>
                <a:latin typeface="Times" pitchFamily="18" charset="0"/>
                <a:cs typeface="Arial" charset="0"/>
              </a:defRPr>
            </a:lvl4pPr>
            <a:lvl5pPr marL="2057138" indent="-228571" eaLnBrk="0" hangingPunct="0">
              <a:defRPr sz="2800">
                <a:solidFill>
                  <a:schemeClr val="tx1"/>
                </a:solidFill>
                <a:latin typeface="Times" pitchFamily="18" charset="0"/>
                <a:cs typeface="Arial" charset="0"/>
              </a:defRPr>
            </a:lvl5pPr>
            <a:lvl6pPr marL="2514279" indent="-228571" algn="ctr" eaLnBrk="0" fontAlgn="base" hangingPunct="0">
              <a:spcBef>
                <a:spcPct val="0"/>
              </a:spcBef>
              <a:spcAft>
                <a:spcPct val="0"/>
              </a:spcAft>
              <a:defRPr sz="2800">
                <a:solidFill>
                  <a:schemeClr val="tx1"/>
                </a:solidFill>
                <a:latin typeface="Times" pitchFamily="18" charset="0"/>
                <a:cs typeface="Arial" charset="0"/>
              </a:defRPr>
            </a:lvl6pPr>
            <a:lvl7pPr marL="2971420" indent="-228571" algn="ctr" eaLnBrk="0" fontAlgn="base" hangingPunct="0">
              <a:spcBef>
                <a:spcPct val="0"/>
              </a:spcBef>
              <a:spcAft>
                <a:spcPct val="0"/>
              </a:spcAft>
              <a:defRPr sz="2800">
                <a:solidFill>
                  <a:schemeClr val="tx1"/>
                </a:solidFill>
                <a:latin typeface="Times" pitchFamily="18" charset="0"/>
                <a:cs typeface="Arial" charset="0"/>
              </a:defRPr>
            </a:lvl7pPr>
            <a:lvl8pPr marL="3428562" indent="-228571" algn="ctr" eaLnBrk="0" fontAlgn="base" hangingPunct="0">
              <a:spcBef>
                <a:spcPct val="0"/>
              </a:spcBef>
              <a:spcAft>
                <a:spcPct val="0"/>
              </a:spcAft>
              <a:defRPr sz="2800">
                <a:solidFill>
                  <a:schemeClr val="tx1"/>
                </a:solidFill>
                <a:latin typeface="Times" pitchFamily="18" charset="0"/>
                <a:cs typeface="Arial" charset="0"/>
              </a:defRPr>
            </a:lvl8pPr>
            <a:lvl9pPr marL="3885704" indent="-228571" algn="ctr" eaLnBrk="0" fontAlgn="base" hangingPunct="0">
              <a:spcBef>
                <a:spcPct val="0"/>
              </a:spcBef>
              <a:spcAft>
                <a:spcPct val="0"/>
              </a:spcAft>
              <a:defRPr sz="2800">
                <a:solidFill>
                  <a:schemeClr val="tx1"/>
                </a:solidFill>
                <a:latin typeface="Times" pitchFamily="18" charset="0"/>
                <a:cs typeface="Arial" charset="0"/>
              </a:defRPr>
            </a:lvl9pPr>
          </a:lstStyle>
          <a:p>
            <a:pPr eaLnBrk="1" hangingPunct="1"/>
            <a:fld id="{32E95363-FCDD-4CCD-869C-BE2FBBE36F5D}" type="slidenum">
              <a:rPr lang="en-US" sz="1200"/>
              <a:pPr eaLnBrk="1" hangingPunct="1"/>
              <a:t>3</a:t>
            </a:fld>
            <a:endParaRPr lang="en-US" sz="1200"/>
          </a:p>
        </p:txBody>
      </p:sp>
    </p:spTree>
    <p:extLst>
      <p:ext uri="{BB962C8B-B14F-4D97-AF65-F5344CB8AC3E}">
        <p14:creationId xmlns:p14="http://schemas.microsoft.com/office/powerpoint/2010/main" val="299836338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Slide Image Placeholder 1"/>
          <p:cNvSpPr>
            <a:spLocks noGrp="1" noRot="1" noChangeAspect="1" noTextEdit="1"/>
          </p:cNvSpPr>
          <p:nvPr>
            <p:ph type="sldImg"/>
          </p:nvPr>
        </p:nvSpPr>
        <p:spPr>
          <a:ln/>
        </p:spPr>
      </p:sp>
      <p:sp>
        <p:nvSpPr>
          <p:cNvPr id="1290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kern="1200" dirty="0" smtClean="0">
                <a:solidFill>
                  <a:schemeClr val="tx1"/>
                </a:solidFill>
                <a:effectLst/>
                <a:latin typeface="Times" pitchFamily="18" charset="0"/>
                <a:ea typeface="+mn-ea"/>
                <a:cs typeface="+mn-cs"/>
              </a:rPr>
              <a:t>EXPLAIN that the SPA survey is a nationally representative sample of health facilities within a country. The SPA is designed to collect information from health facilities on the delivery of health care services and to examine the preparedness of facilities to provide quality health services in child health, family planning, maternal and newborn care, HIV, and malaria, among other topics. </a:t>
            </a:r>
          </a:p>
          <a:p>
            <a:endParaRPr lang="en-US" sz="1200" kern="1200" dirty="0" smtClean="0">
              <a:solidFill>
                <a:schemeClr val="tx1"/>
              </a:solidFill>
              <a:effectLst/>
              <a:latin typeface="Times" pitchFamily="18" charset="0"/>
              <a:ea typeface="+mn-ea"/>
              <a:cs typeface="+mn-cs"/>
            </a:endParaRPr>
          </a:p>
          <a:p>
            <a:r>
              <a:rPr lang="en-US" sz="1200" kern="1200" dirty="0" smtClean="0">
                <a:solidFill>
                  <a:schemeClr val="tx1"/>
                </a:solidFill>
                <a:effectLst/>
                <a:latin typeface="Times" pitchFamily="18" charset="0"/>
                <a:ea typeface="+mn-ea"/>
                <a:cs typeface="+mn-cs"/>
              </a:rPr>
              <a:t>There are several malaria-related service readiness indicators in addition to quality of care indicators. This course highlights a selection of the malaria-related indicators in the SPA. </a:t>
            </a:r>
          </a:p>
          <a:p>
            <a:r>
              <a:rPr lang="en-US" sz="1200" kern="1200" dirty="0" smtClean="0">
                <a:solidFill>
                  <a:schemeClr val="tx1"/>
                </a:solidFill>
                <a:effectLst/>
                <a:latin typeface="Times" pitchFamily="18" charset="0"/>
                <a:ea typeface="+mn-ea"/>
                <a:cs typeface="+mn-cs"/>
              </a:rPr>
              <a:t>EXPLAIN that indicators 1 through 3 are collected from the SPA facility inventory questionnaire. The 3 indicators evaluate malaria prevention and treatment services for ANC facilities. The first indicator, </a:t>
            </a:r>
            <a:r>
              <a:rPr lang="en-US" sz="1200" b="1" kern="1200" dirty="0" err="1" smtClean="0">
                <a:solidFill>
                  <a:schemeClr val="tx1"/>
                </a:solidFill>
                <a:effectLst/>
                <a:latin typeface="Times" pitchFamily="18" charset="0"/>
                <a:ea typeface="+mn-ea"/>
                <a:cs typeface="+mn-cs"/>
              </a:rPr>
              <a:t>IPTp</a:t>
            </a:r>
            <a:r>
              <a:rPr lang="en-US" sz="1200" b="1" kern="1200" dirty="0" smtClean="0">
                <a:solidFill>
                  <a:schemeClr val="tx1"/>
                </a:solidFill>
                <a:effectLst/>
                <a:latin typeface="Times" pitchFamily="18" charset="0"/>
                <a:ea typeface="+mn-ea"/>
                <a:cs typeface="+mn-cs"/>
              </a:rPr>
              <a:t> guidelines available at facilities offering ANC services on the day of the survey, </a:t>
            </a:r>
            <a:r>
              <a:rPr lang="en-US" sz="1200" kern="1200" dirty="0" smtClean="0">
                <a:solidFill>
                  <a:schemeClr val="tx1"/>
                </a:solidFill>
                <a:effectLst/>
                <a:latin typeface="Times" pitchFamily="18" charset="0"/>
                <a:ea typeface="+mn-ea"/>
                <a:cs typeface="+mn-cs"/>
              </a:rPr>
              <a:t>is a service readiness indicator to determine if health facilities have </a:t>
            </a:r>
            <a:r>
              <a:rPr lang="en-US" sz="1200" kern="1200" dirty="0" err="1" smtClean="0">
                <a:solidFill>
                  <a:schemeClr val="tx1"/>
                </a:solidFill>
                <a:effectLst/>
                <a:latin typeface="Times" pitchFamily="18" charset="0"/>
                <a:ea typeface="+mn-ea"/>
                <a:cs typeface="+mn-cs"/>
              </a:rPr>
              <a:t>IPTp</a:t>
            </a:r>
            <a:r>
              <a:rPr lang="en-US" sz="1200" kern="1200" dirty="0" smtClean="0">
                <a:solidFill>
                  <a:schemeClr val="tx1"/>
                </a:solidFill>
                <a:effectLst/>
                <a:latin typeface="Times" pitchFamily="18" charset="0"/>
                <a:ea typeface="+mn-ea"/>
                <a:cs typeface="+mn-cs"/>
              </a:rPr>
              <a:t> guidelines visibly available on the day of the survey. </a:t>
            </a:r>
          </a:p>
          <a:p>
            <a:endParaRPr lang="en-US" sz="1200" kern="1200" dirty="0" smtClean="0">
              <a:solidFill>
                <a:schemeClr val="tx1"/>
              </a:solidFill>
              <a:effectLst/>
              <a:latin typeface="Times" pitchFamily="18" charset="0"/>
              <a:ea typeface="+mn-ea"/>
              <a:cs typeface="+mn-cs"/>
            </a:endParaRPr>
          </a:p>
          <a:p>
            <a:r>
              <a:rPr lang="en-US" sz="1200" kern="1200" dirty="0" smtClean="0">
                <a:solidFill>
                  <a:schemeClr val="tx1"/>
                </a:solidFill>
                <a:effectLst/>
                <a:latin typeface="Times" pitchFamily="18" charset="0"/>
                <a:ea typeface="+mn-ea"/>
                <a:cs typeface="+mn-cs"/>
              </a:rPr>
              <a:t>The second indicator, </a:t>
            </a:r>
            <a:r>
              <a:rPr lang="en-US" sz="1200" b="1" kern="1200" dirty="0" smtClean="0">
                <a:solidFill>
                  <a:schemeClr val="tx1"/>
                </a:solidFill>
                <a:effectLst/>
                <a:latin typeface="Times" pitchFamily="18" charset="0"/>
                <a:ea typeface="+mn-ea"/>
                <a:cs typeface="+mn-cs"/>
              </a:rPr>
              <a:t>staff member recently trained on intermittent preventive treatment of malaria in pregnancy,</a:t>
            </a:r>
            <a:r>
              <a:rPr lang="en-US" sz="1200" kern="1200" dirty="0" smtClean="0">
                <a:solidFill>
                  <a:schemeClr val="tx1"/>
                </a:solidFill>
                <a:effectLst/>
                <a:latin typeface="Times" pitchFamily="18" charset="0"/>
                <a:ea typeface="+mn-ea"/>
                <a:cs typeface="+mn-cs"/>
              </a:rPr>
              <a:t> indicates whether health facilities have an ANC provider trained on </a:t>
            </a:r>
            <a:r>
              <a:rPr lang="en-US" sz="1200" kern="1200" dirty="0" err="1" smtClean="0">
                <a:solidFill>
                  <a:schemeClr val="tx1"/>
                </a:solidFill>
                <a:effectLst/>
                <a:latin typeface="Times" pitchFamily="18" charset="0"/>
                <a:ea typeface="+mn-ea"/>
                <a:cs typeface="+mn-cs"/>
              </a:rPr>
              <a:t>IPTp</a:t>
            </a:r>
            <a:r>
              <a:rPr lang="en-US" sz="1200" kern="1200" dirty="0" smtClean="0">
                <a:solidFill>
                  <a:schemeClr val="tx1"/>
                </a:solidFill>
                <a:effectLst/>
                <a:latin typeface="Times" pitchFamily="18" charset="0"/>
                <a:ea typeface="+mn-ea"/>
                <a:cs typeface="+mn-cs"/>
              </a:rPr>
              <a:t> during the 24 months before the survey. The training must have involved structured sessions; it does not include individual instruction that a provider might have received during routine supervision. </a:t>
            </a:r>
          </a:p>
          <a:p>
            <a:endParaRPr lang="en-US" sz="1200" kern="1200" dirty="0" smtClean="0">
              <a:solidFill>
                <a:schemeClr val="tx1"/>
              </a:solidFill>
              <a:effectLst/>
              <a:latin typeface="Times" pitchFamily="18" charset="0"/>
              <a:ea typeface="+mn-ea"/>
              <a:cs typeface="+mn-cs"/>
            </a:endParaRPr>
          </a:p>
          <a:p>
            <a:r>
              <a:rPr lang="en-US" sz="1200" kern="1200" dirty="0" smtClean="0">
                <a:solidFill>
                  <a:schemeClr val="tx1"/>
                </a:solidFill>
                <a:effectLst/>
                <a:latin typeface="Times" pitchFamily="18" charset="0"/>
                <a:ea typeface="+mn-ea"/>
                <a:cs typeface="+mn-cs"/>
              </a:rPr>
              <a:t>The third indicator, </a:t>
            </a:r>
            <a:r>
              <a:rPr lang="en-US" sz="1200" b="1" kern="1200" dirty="0" smtClean="0">
                <a:solidFill>
                  <a:schemeClr val="tx1"/>
                </a:solidFill>
                <a:effectLst/>
                <a:latin typeface="Times" pitchFamily="18" charset="0"/>
                <a:ea typeface="+mn-ea"/>
                <a:cs typeface="+mn-cs"/>
              </a:rPr>
              <a:t>SP/</a:t>
            </a:r>
            <a:r>
              <a:rPr lang="en-US" sz="1200" b="1" kern="1200" dirty="0" err="1" smtClean="0">
                <a:solidFill>
                  <a:schemeClr val="tx1"/>
                </a:solidFill>
                <a:effectLst/>
                <a:latin typeface="Times" pitchFamily="18" charset="0"/>
                <a:ea typeface="+mn-ea"/>
                <a:cs typeface="+mn-cs"/>
              </a:rPr>
              <a:t>Fansidar</a:t>
            </a:r>
            <a:r>
              <a:rPr lang="en-US" sz="1200" b="1" kern="1200" dirty="0" smtClean="0">
                <a:solidFill>
                  <a:schemeClr val="tx1"/>
                </a:solidFill>
                <a:effectLst/>
                <a:latin typeface="Times" pitchFamily="18" charset="0"/>
                <a:ea typeface="+mn-ea"/>
                <a:cs typeface="+mn-cs"/>
              </a:rPr>
              <a:t> available at the facilities offering ANC services on the day of the survey</a:t>
            </a:r>
            <a:r>
              <a:rPr lang="en-US" sz="1200" kern="1200" dirty="0" smtClean="0">
                <a:solidFill>
                  <a:schemeClr val="tx1"/>
                </a:solidFill>
                <a:effectLst/>
                <a:latin typeface="Times" pitchFamily="18" charset="0"/>
                <a:ea typeface="+mn-ea"/>
                <a:cs typeface="+mn-cs"/>
              </a:rPr>
              <a:t>, is a service readiness indicator to determine if health facilities have the medication available to provide </a:t>
            </a:r>
            <a:r>
              <a:rPr lang="en-US" sz="1200" kern="1200" dirty="0" err="1" smtClean="0">
                <a:solidFill>
                  <a:schemeClr val="tx1"/>
                </a:solidFill>
                <a:effectLst/>
                <a:latin typeface="Times" pitchFamily="18" charset="0"/>
                <a:ea typeface="+mn-ea"/>
                <a:cs typeface="+mn-cs"/>
              </a:rPr>
              <a:t>IPTp</a:t>
            </a:r>
            <a:r>
              <a:rPr lang="en-US" sz="1200" kern="1200" dirty="0" smtClean="0">
                <a:solidFill>
                  <a:schemeClr val="tx1"/>
                </a:solidFill>
                <a:effectLst/>
                <a:latin typeface="Times" pitchFamily="18" charset="0"/>
                <a:ea typeface="+mn-ea"/>
                <a:cs typeface="+mn-cs"/>
              </a:rPr>
              <a:t> to pregnant women. </a:t>
            </a:r>
          </a:p>
          <a:p>
            <a:endParaRPr lang="en-US" sz="1200" kern="1200" dirty="0" smtClean="0">
              <a:solidFill>
                <a:schemeClr val="tx1"/>
              </a:solidFill>
              <a:effectLst/>
              <a:latin typeface="Times" pitchFamily="18" charset="0"/>
              <a:ea typeface="+mn-ea"/>
              <a:cs typeface="+mn-cs"/>
            </a:endParaRPr>
          </a:p>
          <a:p>
            <a:r>
              <a:rPr lang="en-US" sz="1200" kern="1200" dirty="0" smtClean="0">
                <a:solidFill>
                  <a:schemeClr val="tx1"/>
                </a:solidFill>
                <a:effectLst/>
                <a:latin typeface="Times" pitchFamily="18" charset="0"/>
                <a:ea typeface="+mn-ea"/>
                <a:cs typeface="+mn-cs"/>
              </a:rPr>
              <a:t>TELL participants that the SPA survey interviewers observe provider-client consultations among antenatal care clients. The fourth indicator, </a:t>
            </a:r>
            <a:r>
              <a:rPr lang="en-US" sz="1200" b="1" kern="1200" dirty="0" err="1" smtClean="0">
                <a:solidFill>
                  <a:schemeClr val="tx1"/>
                </a:solidFill>
                <a:effectLst/>
                <a:latin typeface="Times" pitchFamily="18" charset="0"/>
                <a:ea typeface="+mn-ea"/>
                <a:cs typeface="+mn-cs"/>
              </a:rPr>
              <a:t>IPTp</a:t>
            </a:r>
            <a:r>
              <a:rPr lang="en-US" sz="1200" b="1" kern="1200" dirty="0" smtClean="0">
                <a:solidFill>
                  <a:schemeClr val="tx1"/>
                </a:solidFill>
                <a:effectLst/>
                <a:latin typeface="Times" pitchFamily="18" charset="0"/>
                <a:ea typeface="+mn-ea"/>
                <a:cs typeface="+mn-cs"/>
              </a:rPr>
              <a:t> interventions for antenatal care clients,</a:t>
            </a:r>
            <a:r>
              <a:rPr lang="en-US" sz="1200" kern="1200" dirty="0" smtClean="0">
                <a:solidFill>
                  <a:schemeClr val="tx1"/>
                </a:solidFill>
                <a:effectLst/>
                <a:latin typeface="Times" pitchFamily="18" charset="0"/>
                <a:ea typeface="+mn-ea"/>
                <a:cs typeface="+mn-cs"/>
              </a:rPr>
              <a:t> assesses the quality of care among antenatal care clients. The consultations should include discussions on use of </a:t>
            </a:r>
            <a:r>
              <a:rPr lang="en-US" sz="1200" kern="1200" dirty="0" err="1" smtClean="0">
                <a:solidFill>
                  <a:schemeClr val="tx1"/>
                </a:solidFill>
                <a:effectLst/>
                <a:latin typeface="Times" pitchFamily="18" charset="0"/>
                <a:ea typeface="+mn-ea"/>
                <a:cs typeface="+mn-cs"/>
              </a:rPr>
              <a:t>IPTp</a:t>
            </a:r>
            <a:r>
              <a:rPr lang="en-US" sz="1200" kern="1200" dirty="0" smtClean="0">
                <a:solidFill>
                  <a:schemeClr val="tx1"/>
                </a:solidFill>
                <a:effectLst/>
                <a:latin typeface="Times" pitchFamily="18" charset="0"/>
                <a:ea typeface="+mn-ea"/>
                <a:cs typeface="+mn-cs"/>
              </a:rPr>
              <a:t> during pregnancy. This indicators determines whether providers are giving or prescribing SP/</a:t>
            </a:r>
            <a:r>
              <a:rPr lang="en-US" sz="1200" kern="1200" dirty="0" err="1" smtClean="0">
                <a:solidFill>
                  <a:schemeClr val="tx1"/>
                </a:solidFill>
                <a:effectLst/>
                <a:latin typeface="Times" pitchFamily="18" charset="0"/>
                <a:ea typeface="+mn-ea"/>
                <a:cs typeface="+mn-cs"/>
              </a:rPr>
              <a:t>Fansidar</a:t>
            </a:r>
            <a:r>
              <a:rPr lang="en-US" sz="1200" kern="1200" dirty="0" smtClean="0">
                <a:solidFill>
                  <a:schemeClr val="tx1"/>
                </a:solidFill>
                <a:effectLst/>
                <a:latin typeface="Times" pitchFamily="18" charset="0"/>
                <a:ea typeface="+mn-ea"/>
                <a:cs typeface="+mn-cs"/>
              </a:rPr>
              <a:t> to antenatal care clients. For example, the 2013-14 Malawi SPA shows that in more than 60% of observed consultations, the provider gave or prescribed SP/</a:t>
            </a:r>
            <a:r>
              <a:rPr lang="en-US" sz="1200" kern="1200" dirty="0" err="1" smtClean="0">
                <a:solidFill>
                  <a:schemeClr val="tx1"/>
                </a:solidFill>
                <a:effectLst/>
                <a:latin typeface="Times" pitchFamily="18" charset="0"/>
                <a:ea typeface="+mn-ea"/>
                <a:cs typeface="+mn-cs"/>
              </a:rPr>
              <a:t>Fansidar</a:t>
            </a:r>
            <a:r>
              <a:rPr lang="en-US" sz="1200" kern="1200" dirty="0" smtClean="0">
                <a:solidFill>
                  <a:schemeClr val="tx1"/>
                </a:solidFill>
                <a:effectLst/>
                <a:latin typeface="Times" pitchFamily="18" charset="0"/>
                <a:ea typeface="+mn-ea"/>
                <a:cs typeface="+mn-cs"/>
              </a:rPr>
              <a:t> to the antenatal care client. </a:t>
            </a:r>
          </a:p>
          <a:p>
            <a:endParaRPr lang="en-US" sz="1200" kern="1200" dirty="0" smtClean="0">
              <a:solidFill>
                <a:schemeClr val="tx1"/>
              </a:solidFill>
              <a:effectLst/>
              <a:latin typeface="Times" pitchFamily="18" charset="0"/>
              <a:ea typeface="+mn-ea"/>
              <a:cs typeface="+mn-cs"/>
            </a:endParaRPr>
          </a:p>
          <a:p>
            <a:r>
              <a:rPr lang="en-US" sz="1200" kern="1200" dirty="0" smtClean="0">
                <a:solidFill>
                  <a:schemeClr val="tx1"/>
                </a:solidFill>
                <a:effectLst/>
                <a:latin typeface="Times" pitchFamily="18" charset="0"/>
                <a:ea typeface="+mn-ea"/>
                <a:cs typeface="+mn-cs"/>
              </a:rPr>
              <a:t>EXPLAIN that the fifth indicator, </a:t>
            </a:r>
            <a:r>
              <a:rPr lang="en-US" sz="1200" b="1" kern="1200" dirty="0" smtClean="0">
                <a:solidFill>
                  <a:schemeClr val="tx1"/>
                </a:solidFill>
                <a:effectLst/>
                <a:latin typeface="Times" pitchFamily="18" charset="0"/>
                <a:ea typeface="+mn-ea"/>
                <a:cs typeface="+mn-cs"/>
              </a:rPr>
              <a:t>Malaria diagnostic capacity in facilities offering curative care for sick children,</a:t>
            </a:r>
            <a:r>
              <a:rPr lang="en-US" sz="1200" kern="1200" dirty="0" smtClean="0">
                <a:solidFill>
                  <a:schemeClr val="tx1"/>
                </a:solidFill>
                <a:effectLst/>
                <a:latin typeface="Times" pitchFamily="18" charset="0"/>
                <a:ea typeface="+mn-ea"/>
                <a:cs typeface="+mn-cs"/>
              </a:rPr>
              <a:t> is from the SPA facility inventory questionnaire. The SPA assesses the service readiness of facilities capable of diagnosing malaria. Facilities are determined to have the capacity to diagnose malaria by having all of the following: 1) unexpired malaria RDT kits or a functioning microscope with relevant stains and glass slides; 2) staff member recently trained in RDT or microscopy; and 3) malaria RDT protocol available in the facility. For example, only 35% of Malawian health facilities offering curative care for sick children have the capacity to diagnose malaria. </a:t>
            </a:r>
            <a:endParaRPr lang="en-US" sz="1200" kern="1200" dirty="0">
              <a:solidFill>
                <a:schemeClr val="tx1"/>
              </a:solidFill>
              <a:effectLst/>
              <a:latin typeface="Times" pitchFamily="18" charset="0"/>
              <a:ea typeface="+mn-ea"/>
              <a:cs typeface="+mn-cs"/>
            </a:endParaRPr>
          </a:p>
        </p:txBody>
      </p:sp>
      <p:sp>
        <p:nvSpPr>
          <p:cNvPr id="129028" name="Slide Number Placeholder 3"/>
          <p:cNvSpPr>
            <a:spLocks noGrp="1"/>
          </p:cNvSpPr>
          <p:nvPr>
            <p:ph type="sldNum" sz="quarter" idx="5"/>
          </p:nvPr>
        </p:nvSpPr>
        <p:spPr bwMode="auto">
          <a:xfrm>
            <a:off x="3948220" y="8815388"/>
            <a:ext cx="3037840" cy="4556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800">
                <a:solidFill>
                  <a:schemeClr val="tx1"/>
                </a:solidFill>
                <a:latin typeface="Times" pitchFamily="18" charset="0"/>
                <a:cs typeface="Arial" charset="0"/>
              </a:defRPr>
            </a:lvl1pPr>
            <a:lvl2pPr marL="742855" indent="-285714" eaLnBrk="0" hangingPunct="0">
              <a:defRPr sz="2800">
                <a:solidFill>
                  <a:schemeClr val="tx1"/>
                </a:solidFill>
                <a:latin typeface="Times" pitchFamily="18" charset="0"/>
                <a:cs typeface="Arial" charset="0"/>
              </a:defRPr>
            </a:lvl2pPr>
            <a:lvl3pPr marL="1142854" indent="-228571" eaLnBrk="0" hangingPunct="0">
              <a:defRPr sz="2800">
                <a:solidFill>
                  <a:schemeClr val="tx1"/>
                </a:solidFill>
                <a:latin typeface="Times" pitchFamily="18" charset="0"/>
                <a:cs typeface="Arial" charset="0"/>
              </a:defRPr>
            </a:lvl3pPr>
            <a:lvl4pPr marL="1599995" indent="-228571" eaLnBrk="0" hangingPunct="0">
              <a:defRPr sz="2800">
                <a:solidFill>
                  <a:schemeClr val="tx1"/>
                </a:solidFill>
                <a:latin typeface="Times" pitchFamily="18" charset="0"/>
                <a:cs typeface="Arial" charset="0"/>
              </a:defRPr>
            </a:lvl4pPr>
            <a:lvl5pPr marL="2057138" indent="-228571" eaLnBrk="0" hangingPunct="0">
              <a:defRPr sz="2800">
                <a:solidFill>
                  <a:schemeClr val="tx1"/>
                </a:solidFill>
                <a:latin typeface="Times" pitchFamily="18" charset="0"/>
                <a:cs typeface="Arial" charset="0"/>
              </a:defRPr>
            </a:lvl5pPr>
            <a:lvl6pPr marL="2514279" indent="-228571" algn="ctr" eaLnBrk="0" fontAlgn="base" hangingPunct="0">
              <a:spcBef>
                <a:spcPct val="0"/>
              </a:spcBef>
              <a:spcAft>
                <a:spcPct val="0"/>
              </a:spcAft>
              <a:defRPr sz="2800">
                <a:solidFill>
                  <a:schemeClr val="tx1"/>
                </a:solidFill>
                <a:latin typeface="Times" pitchFamily="18" charset="0"/>
                <a:cs typeface="Arial" charset="0"/>
              </a:defRPr>
            </a:lvl6pPr>
            <a:lvl7pPr marL="2971420" indent="-228571" algn="ctr" eaLnBrk="0" fontAlgn="base" hangingPunct="0">
              <a:spcBef>
                <a:spcPct val="0"/>
              </a:spcBef>
              <a:spcAft>
                <a:spcPct val="0"/>
              </a:spcAft>
              <a:defRPr sz="2800">
                <a:solidFill>
                  <a:schemeClr val="tx1"/>
                </a:solidFill>
                <a:latin typeface="Times" pitchFamily="18" charset="0"/>
                <a:cs typeface="Arial" charset="0"/>
              </a:defRPr>
            </a:lvl7pPr>
            <a:lvl8pPr marL="3428562" indent="-228571" algn="ctr" eaLnBrk="0" fontAlgn="base" hangingPunct="0">
              <a:spcBef>
                <a:spcPct val="0"/>
              </a:spcBef>
              <a:spcAft>
                <a:spcPct val="0"/>
              </a:spcAft>
              <a:defRPr sz="2800">
                <a:solidFill>
                  <a:schemeClr val="tx1"/>
                </a:solidFill>
                <a:latin typeface="Times" pitchFamily="18" charset="0"/>
                <a:cs typeface="Arial" charset="0"/>
              </a:defRPr>
            </a:lvl8pPr>
            <a:lvl9pPr marL="3885704" indent="-228571" algn="ctr" eaLnBrk="0" fontAlgn="base" hangingPunct="0">
              <a:spcBef>
                <a:spcPct val="0"/>
              </a:spcBef>
              <a:spcAft>
                <a:spcPct val="0"/>
              </a:spcAft>
              <a:defRPr sz="2800">
                <a:solidFill>
                  <a:schemeClr val="tx1"/>
                </a:solidFill>
                <a:latin typeface="Times" pitchFamily="18" charset="0"/>
                <a:cs typeface="Arial" charset="0"/>
              </a:defRPr>
            </a:lvl9pPr>
          </a:lstStyle>
          <a:p>
            <a:pPr eaLnBrk="1" hangingPunct="1"/>
            <a:fld id="{10A1DF4D-F2E5-4E83-B53C-3C37ACC64810}" type="slidenum">
              <a:rPr lang="en-US" sz="1200"/>
              <a:pPr eaLnBrk="1" hangingPunct="1"/>
              <a:t>30</a:t>
            </a:fld>
            <a:endParaRPr lang="en-US" sz="1200"/>
          </a:p>
        </p:txBody>
      </p:sp>
    </p:spTree>
    <p:extLst>
      <p:ext uri="{BB962C8B-B14F-4D97-AF65-F5344CB8AC3E}">
        <p14:creationId xmlns:p14="http://schemas.microsoft.com/office/powerpoint/2010/main" val="210214518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Slide Image Placeholder 1"/>
          <p:cNvSpPr>
            <a:spLocks noGrp="1" noRot="1" noChangeAspect="1" noTextEdit="1"/>
          </p:cNvSpPr>
          <p:nvPr>
            <p:ph type="sldImg"/>
          </p:nvPr>
        </p:nvSpPr>
        <p:spPr>
          <a:ln/>
        </p:spPr>
      </p:sp>
      <p:sp>
        <p:nvSpPr>
          <p:cNvPr id="1464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kern="1200" dirty="0" smtClean="0">
                <a:solidFill>
                  <a:schemeClr val="tx1"/>
                </a:solidFill>
                <a:effectLst/>
                <a:latin typeface="Times" pitchFamily="18" charset="0"/>
                <a:ea typeface="+mn-ea"/>
                <a:cs typeface="+mn-cs"/>
              </a:rPr>
              <a:t>(NOTE to instructor: As you present </a:t>
            </a:r>
            <a:r>
              <a:rPr lang="en-US" sz="1200" b="1" kern="1200" dirty="0" smtClean="0">
                <a:solidFill>
                  <a:schemeClr val="tx1"/>
                </a:solidFill>
                <a:effectLst/>
                <a:latin typeface="Times" pitchFamily="18" charset="0"/>
                <a:ea typeface="+mn-ea"/>
                <a:cs typeface="+mn-cs"/>
              </a:rPr>
              <a:t>Slides 34–44, </a:t>
            </a:r>
            <a:r>
              <a:rPr lang="en-US" sz="1200" kern="1200" dirty="0" smtClean="0">
                <a:solidFill>
                  <a:schemeClr val="tx1"/>
                </a:solidFill>
                <a:effectLst/>
                <a:latin typeface="Times" pitchFamily="18" charset="0"/>
                <a:ea typeface="+mn-ea"/>
                <a:cs typeface="+mn-cs"/>
              </a:rPr>
              <a:t>which compare results on malaria indicators in six African countries, ASK participants for their thoughts on what each slide shows before you share the notes.) </a:t>
            </a:r>
          </a:p>
          <a:p>
            <a:endParaRPr lang="en-US" dirty="0" smtClean="0"/>
          </a:p>
          <a:p>
            <a:r>
              <a:rPr lang="en-US" dirty="0" smtClean="0"/>
              <a:t>TELL participants that as we go through these slides on malaria indicators, they should look for common patterns and consider the implications of these patterns for prevention and treatment interventions. </a:t>
            </a:r>
          </a:p>
          <a:p>
            <a:endParaRPr lang="en-US" dirty="0" smtClean="0"/>
          </a:p>
        </p:txBody>
      </p:sp>
      <p:sp>
        <p:nvSpPr>
          <p:cNvPr id="146436" name="Slide Number Placeholder 3"/>
          <p:cNvSpPr>
            <a:spLocks noGrp="1"/>
          </p:cNvSpPr>
          <p:nvPr>
            <p:ph type="sldNum" sz="quarter" idx="5"/>
          </p:nvPr>
        </p:nvSpPr>
        <p:spPr bwMode="auto">
          <a:xfrm>
            <a:off x="3948220" y="8815388"/>
            <a:ext cx="3037840" cy="4556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800">
                <a:solidFill>
                  <a:schemeClr val="tx1"/>
                </a:solidFill>
                <a:latin typeface="Times" pitchFamily="18" charset="0"/>
                <a:cs typeface="Arial" charset="0"/>
              </a:defRPr>
            </a:lvl1pPr>
            <a:lvl2pPr marL="742855" indent="-285714" eaLnBrk="0" hangingPunct="0">
              <a:defRPr sz="2800">
                <a:solidFill>
                  <a:schemeClr val="tx1"/>
                </a:solidFill>
                <a:latin typeface="Times" pitchFamily="18" charset="0"/>
                <a:cs typeface="Arial" charset="0"/>
              </a:defRPr>
            </a:lvl2pPr>
            <a:lvl3pPr marL="1142854" indent="-228571" eaLnBrk="0" hangingPunct="0">
              <a:defRPr sz="2800">
                <a:solidFill>
                  <a:schemeClr val="tx1"/>
                </a:solidFill>
                <a:latin typeface="Times" pitchFamily="18" charset="0"/>
                <a:cs typeface="Arial" charset="0"/>
              </a:defRPr>
            </a:lvl3pPr>
            <a:lvl4pPr marL="1599995" indent="-228571" eaLnBrk="0" hangingPunct="0">
              <a:defRPr sz="2800">
                <a:solidFill>
                  <a:schemeClr val="tx1"/>
                </a:solidFill>
                <a:latin typeface="Times" pitchFamily="18" charset="0"/>
                <a:cs typeface="Arial" charset="0"/>
              </a:defRPr>
            </a:lvl4pPr>
            <a:lvl5pPr marL="2057138" indent="-228571" eaLnBrk="0" hangingPunct="0">
              <a:defRPr sz="2800">
                <a:solidFill>
                  <a:schemeClr val="tx1"/>
                </a:solidFill>
                <a:latin typeface="Times" pitchFamily="18" charset="0"/>
                <a:cs typeface="Arial" charset="0"/>
              </a:defRPr>
            </a:lvl5pPr>
            <a:lvl6pPr marL="2514279" indent="-228571" algn="ctr" eaLnBrk="0" fontAlgn="base" hangingPunct="0">
              <a:spcBef>
                <a:spcPct val="0"/>
              </a:spcBef>
              <a:spcAft>
                <a:spcPct val="0"/>
              </a:spcAft>
              <a:defRPr sz="2800">
                <a:solidFill>
                  <a:schemeClr val="tx1"/>
                </a:solidFill>
                <a:latin typeface="Times" pitchFamily="18" charset="0"/>
                <a:cs typeface="Arial" charset="0"/>
              </a:defRPr>
            </a:lvl6pPr>
            <a:lvl7pPr marL="2971420" indent="-228571" algn="ctr" eaLnBrk="0" fontAlgn="base" hangingPunct="0">
              <a:spcBef>
                <a:spcPct val="0"/>
              </a:spcBef>
              <a:spcAft>
                <a:spcPct val="0"/>
              </a:spcAft>
              <a:defRPr sz="2800">
                <a:solidFill>
                  <a:schemeClr val="tx1"/>
                </a:solidFill>
                <a:latin typeface="Times" pitchFamily="18" charset="0"/>
                <a:cs typeface="Arial" charset="0"/>
              </a:defRPr>
            </a:lvl7pPr>
            <a:lvl8pPr marL="3428562" indent="-228571" algn="ctr" eaLnBrk="0" fontAlgn="base" hangingPunct="0">
              <a:spcBef>
                <a:spcPct val="0"/>
              </a:spcBef>
              <a:spcAft>
                <a:spcPct val="0"/>
              </a:spcAft>
              <a:defRPr sz="2800">
                <a:solidFill>
                  <a:schemeClr val="tx1"/>
                </a:solidFill>
                <a:latin typeface="Times" pitchFamily="18" charset="0"/>
                <a:cs typeface="Arial" charset="0"/>
              </a:defRPr>
            </a:lvl8pPr>
            <a:lvl9pPr marL="3885704" indent="-228571" algn="ctr" eaLnBrk="0" fontAlgn="base" hangingPunct="0">
              <a:spcBef>
                <a:spcPct val="0"/>
              </a:spcBef>
              <a:spcAft>
                <a:spcPct val="0"/>
              </a:spcAft>
              <a:defRPr sz="2800">
                <a:solidFill>
                  <a:schemeClr val="tx1"/>
                </a:solidFill>
                <a:latin typeface="Times" pitchFamily="18" charset="0"/>
                <a:cs typeface="Arial" charset="0"/>
              </a:defRPr>
            </a:lvl9pPr>
          </a:lstStyle>
          <a:p>
            <a:pPr eaLnBrk="1" hangingPunct="1"/>
            <a:fld id="{497B852B-99EE-47F5-89CF-3DA56C763719}" type="slidenum">
              <a:rPr lang="en-US" sz="1200"/>
              <a:pPr eaLnBrk="1" hangingPunct="1"/>
              <a:t>31</a:t>
            </a:fld>
            <a:endParaRPr lang="en-US" sz="1200"/>
          </a:p>
        </p:txBody>
      </p:sp>
    </p:spTree>
    <p:extLst>
      <p:ext uri="{BB962C8B-B14F-4D97-AF65-F5344CB8AC3E}">
        <p14:creationId xmlns:p14="http://schemas.microsoft.com/office/powerpoint/2010/main" val="395493512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Times" pitchFamily="18" charset="0"/>
                <a:ea typeface="+mn-ea"/>
                <a:cs typeface="+mn-cs"/>
              </a:rPr>
              <a:t>EXPLAIN to participants that interpreting results and trends of malaria surveys has several considerations.  FIRST, the timing of the survey implementation relative to the malaria transmission seasons (rainy and early-post-rainy seasons) affects interpretation of the survey findings.  MIS surveys are generally conducted during and immediately after the rainy season, and should end no later than four to six weeks after the rains end, as this timeframe is associated with peak transmission.  However, the timing of both DHS and MICS surveys are dependent on many factors frequently causing the surveys to not be aligned with peak malaria transmission season.  For operational reasons both DHS and MICS surveys are usually conducted during the dry season and therefore outside of the peak malaria transmission period.  Thus, malaria indicators from a DHS or a MICS and an MIS may not be strictly comparable.</a:t>
            </a:r>
          </a:p>
          <a:p>
            <a:endParaRPr lang="en-US" sz="1200" kern="1200" dirty="0" smtClean="0">
              <a:solidFill>
                <a:schemeClr val="tx1"/>
              </a:solidFill>
              <a:effectLst/>
              <a:latin typeface="Times" pitchFamily="18" charset="0"/>
              <a:ea typeface="+mn-ea"/>
              <a:cs typeface="+mn-cs"/>
            </a:endParaRPr>
          </a:p>
          <a:p>
            <a:r>
              <a:rPr lang="en-US" sz="1200" kern="1200" dirty="0" smtClean="0">
                <a:solidFill>
                  <a:schemeClr val="tx1"/>
                </a:solidFill>
                <a:effectLst/>
                <a:latin typeface="Times" pitchFamily="18" charset="0"/>
                <a:ea typeface="+mn-ea"/>
                <a:cs typeface="+mn-cs"/>
              </a:rPr>
              <a:t>A second consideration is parasitemia results will differ across countries depending upon the type of parasitemia testing conducted. DHS surveys generally conduct both RDT and microscopy to measure malaria parasitemia.  However, sometimes countries choose to rely solely on RDTs (Cameroon).  As discussed in Session 2, microscopy and RDT tests may produce different estimates of malaria parasitemia prevalence as the metrics are different). Also, the specific RDT type used may change in a country between surveys and could possibly vary among countries.  DHS and MIS surveys typically report only </a:t>
            </a:r>
            <a:r>
              <a:rPr lang="en-US" sz="1200" i="1" kern="1200" dirty="0" smtClean="0">
                <a:solidFill>
                  <a:schemeClr val="tx1"/>
                </a:solidFill>
                <a:effectLst/>
                <a:latin typeface="Times" pitchFamily="18" charset="0"/>
                <a:ea typeface="+mn-ea"/>
                <a:cs typeface="+mn-cs"/>
              </a:rPr>
              <a:t>Plasmodium falciparum </a:t>
            </a:r>
            <a:r>
              <a:rPr lang="en-US" sz="1200" kern="1200" dirty="0" smtClean="0">
                <a:solidFill>
                  <a:schemeClr val="tx1"/>
                </a:solidFill>
                <a:effectLst/>
                <a:latin typeface="Times" pitchFamily="18" charset="0"/>
                <a:ea typeface="+mn-ea"/>
                <a:cs typeface="+mn-cs"/>
              </a:rPr>
              <a:t>prevalence.</a:t>
            </a:r>
          </a:p>
          <a:p>
            <a:endParaRPr lang="en-US" sz="1200" kern="1200" dirty="0" smtClean="0">
              <a:solidFill>
                <a:schemeClr val="tx1"/>
              </a:solidFill>
              <a:effectLst/>
              <a:latin typeface="Times" pitchFamily="18" charset="0"/>
              <a:ea typeface="+mn-ea"/>
              <a:cs typeface="+mn-cs"/>
            </a:endParaRPr>
          </a:p>
          <a:p>
            <a:r>
              <a:rPr lang="en-US" sz="1200" kern="1200" dirty="0" smtClean="0">
                <a:solidFill>
                  <a:schemeClr val="tx1"/>
                </a:solidFill>
                <a:effectLst/>
                <a:latin typeface="Times" pitchFamily="18" charset="0"/>
                <a:ea typeface="+mn-ea"/>
                <a:cs typeface="+mn-cs"/>
              </a:rPr>
              <a:t>Thirdly, National Malaria Control programs differ across countries.  Some well-funded programs have extensive malaria control intervention activities such as ITN/LLIN distribution, IRS, and </a:t>
            </a:r>
            <a:r>
              <a:rPr lang="en-US" sz="1200" kern="1200" dirty="0" err="1" smtClean="0">
                <a:solidFill>
                  <a:schemeClr val="tx1"/>
                </a:solidFill>
                <a:effectLst/>
                <a:latin typeface="Times" pitchFamily="18" charset="0"/>
                <a:ea typeface="+mn-ea"/>
                <a:cs typeface="+mn-cs"/>
              </a:rPr>
              <a:t>IPTp</a:t>
            </a:r>
            <a:r>
              <a:rPr lang="en-US" sz="1200" kern="1200" dirty="0" smtClean="0">
                <a:solidFill>
                  <a:schemeClr val="tx1"/>
                </a:solidFill>
                <a:effectLst/>
                <a:latin typeface="Times" pitchFamily="18" charset="0"/>
                <a:ea typeface="+mn-ea"/>
                <a:cs typeface="+mn-cs"/>
              </a:rPr>
              <a:t>.  Others may not have malaria control programming due to financial constraints.  </a:t>
            </a:r>
            <a:endParaRPr lang="en-US" sz="1200" kern="1200" dirty="0">
              <a:solidFill>
                <a:schemeClr val="tx1"/>
              </a:solidFill>
              <a:effectLst/>
              <a:latin typeface="Times" pitchFamily="18" charset="0"/>
              <a:ea typeface="+mn-ea"/>
              <a:cs typeface="+mn-cs"/>
            </a:endParaRPr>
          </a:p>
        </p:txBody>
      </p:sp>
      <p:sp>
        <p:nvSpPr>
          <p:cNvPr id="4" name="Slide Number Placeholder 3"/>
          <p:cNvSpPr>
            <a:spLocks noGrp="1"/>
          </p:cNvSpPr>
          <p:nvPr>
            <p:ph type="sldNum" sz="quarter" idx="10"/>
          </p:nvPr>
        </p:nvSpPr>
        <p:spPr/>
        <p:txBody>
          <a:bodyPr/>
          <a:lstStyle/>
          <a:p>
            <a:pPr>
              <a:defRPr/>
            </a:pPr>
            <a:fld id="{69A9D565-7186-4FE0-A7C7-2A141298C213}" type="slidenum">
              <a:rPr lang="en-US" smtClean="0"/>
              <a:pPr>
                <a:defRPr/>
              </a:pPr>
              <a:t>32</a:t>
            </a:fld>
            <a:endParaRPr lang="en-US"/>
          </a:p>
        </p:txBody>
      </p:sp>
    </p:spTree>
    <p:extLst>
      <p:ext uri="{BB962C8B-B14F-4D97-AF65-F5344CB8AC3E}">
        <p14:creationId xmlns:p14="http://schemas.microsoft.com/office/powerpoint/2010/main" val="381447392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Slide Image Placeholder 1"/>
          <p:cNvSpPr>
            <a:spLocks noGrp="1" noRot="1" noChangeAspect="1" noTextEdit="1"/>
          </p:cNvSpPr>
          <p:nvPr>
            <p:ph type="sldImg"/>
          </p:nvPr>
        </p:nvSpPr>
        <p:spPr>
          <a:ln/>
        </p:spPr>
      </p:sp>
      <p:sp>
        <p:nvSpPr>
          <p:cNvPr id="1484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kern="1200" dirty="0" smtClean="0">
                <a:solidFill>
                  <a:schemeClr val="tx1"/>
                </a:solidFill>
                <a:effectLst/>
                <a:latin typeface="Times" pitchFamily="18" charset="0"/>
                <a:ea typeface="+mn-ea"/>
                <a:cs typeface="+mn-cs"/>
              </a:rPr>
              <a:t>EXPLAIN that DHS and MIS surveys ask if households own any mosquito nets and, if so, how many and what type. Interviewers are instructed to look at the nets whenever possible. </a:t>
            </a:r>
          </a:p>
          <a:p>
            <a:r>
              <a:rPr lang="en-US" sz="1200" kern="1200" dirty="0" smtClean="0">
                <a:solidFill>
                  <a:schemeClr val="tx1"/>
                </a:solidFill>
                <a:effectLst/>
                <a:latin typeface="Times" pitchFamily="18" charset="0"/>
                <a:ea typeface="+mn-ea"/>
                <a:cs typeface="+mn-cs"/>
              </a:rPr>
              <a:t>REFER participants to </a:t>
            </a:r>
            <a:r>
              <a:rPr lang="en-US" sz="1200" b="1" kern="1200" dirty="0" smtClean="0">
                <a:solidFill>
                  <a:schemeClr val="tx1"/>
                </a:solidFill>
                <a:effectLst/>
                <a:latin typeface="Times" pitchFamily="18" charset="0"/>
                <a:ea typeface="+mn-ea"/>
                <a:cs typeface="+mn-cs"/>
              </a:rPr>
              <a:t>Handout 7.2, Indicator 1</a:t>
            </a:r>
            <a:r>
              <a:rPr lang="en-US" sz="1200" kern="1200" dirty="0" smtClean="0">
                <a:solidFill>
                  <a:schemeClr val="tx1"/>
                </a:solidFill>
                <a:effectLst/>
                <a:latin typeface="Times" pitchFamily="18" charset="0"/>
                <a:ea typeface="+mn-ea"/>
                <a:cs typeface="+mn-cs"/>
              </a:rPr>
              <a:t> to see indicator description, numerator, denominator and purpose.</a:t>
            </a:r>
          </a:p>
          <a:p>
            <a:endParaRPr lang="en-US" sz="1200" kern="1200" dirty="0" smtClean="0">
              <a:solidFill>
                <a:schemeClr val="tx1"/>
              </a:solidFill>
              <a:effectLst/>
              <a:latin typeface="Times" pitchFamily="18" charset="0"/>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Times" pitchFamily="18" charset="0"/>
                <a:ea typeface="+mn-ea"/>
                <a:cs typeface="+mn-cs"/>
              </a:rPr>
              <a:t>Net ownership is highest in Rwanda, with 81% of households owning at least 1 ITN. In contrast, net ownership is lowest in Angola with 35% of households owning at least 1 ITN. According to the National Malaria Control </a:t>
            </a:r>
            <a:r>
              <a:rPr lang="en-US" sz="1200" kern="1200" dirty="0" err="1" smtClean="0">
                <a:solidFill>
                  <a:schemeClr val="tx1"/>
                </a:solidFill>
                <a:effectLst/>
                <a:latin typeface="Times" pitchFamily="18" charset="0"/>
                <a:ea typeface="+mn-ea"/>
                <a:cs typeface="+mn-cs"/>
              </a:rPr>
              <a:t>Programme</a:t>
            </a:r>
            <a:r>
              <a:rPr lang="en-US" sz="1200" kern="1200" dirty="0" smtClean="0">
                <a:solidFill>
                  <a:schemeClr val="tx1"/>
                </a:solidFill>
                <a:effectLst/>
                <a:latin typeface="Times" pitchFamily="18" charset="0"/>
                <a:ea typeface="+mn-ea"/>
                <a:cs typeface="+mn-cs"/>
              </a:rPr>
              <a:t> in Angola, the promotion of the use of mosquito nets started in 1999 with priority given to the distribution and promotion of the use of ITNs by children under age 5 and pregnant women. In 2010, the strategy was modified to cover the entire population, with distribution of at least 1 ITN per every two citizens. This trend in distribution policy from targeting young children and pregnant women to promoting universal coverage is widespread across many African Malaria Control programs. </a:t>
            </a:r>
          </a:p>
          <a:p>
            <a:endParaRPr lang="en-US" sz="1200" kern="1200" dirty="0" smtClean="0">
              <a:solidFill>
                <a:schemeClr val="tx1"/>
              </a:solidFill>
              <a:effectLst/>
              <a:latin typeface="Times" pitchFamily="18" charset="0"/>
              <a:ea typeface="+mn-ea"/>
              <a:cs typeface="+mn-cs"/>
            </a:endParaRPr>
          </a:p>
          <a:p>
            <a:r>
              <a:rPr lang="en-US" sz="1200" kern="1200" dirty="0" smtClean="0">
                <a:solidFill>
                  <a:schemeClr val="tx1"/>
                </a:solidFill>
                <a:effectLst/>
                <a:latin typeface="Times" pitchFamily="18" charset="0"/>
                <a:ea typeface="+mn-ea"/>
                <a:cs typeface="+mn-cs"/>
              </a:rPr>
              <a:t>ASK participants to explain what factors influence cross-country comparisons of ITN ownership? What socio-economic factors are likely to affect ITN ownership? </a:t>
            </a:r>
            <a:endParaRPr lang="en-US" sz="1200" kern="1200" dirty="0">
              <a:solidFill>
                <a:schemeClr val="tx1"/>
              </a:solidFill>
              <a:effectLst/>
              <a:latin typeface="Times" pitchFamily="18" charset="0"/>
              <a:ea typeface="+mn-ea"/>
              <a:cs typeface="+mn-cs"/>
            </a:endParaRPr>
          </a:p>
        </p:txBody>
      </p:sp>
      <p:sp>
        <p:nvSpPr>
          <p:cNvPr id="148484" name="Slide Number Placeholder 3"/>
          <p:cNvSpPr>
            <a:spLocks noGrp="1"/>
          </p:cNvSpPr>
          <p:nvPr>
            <p:ph type="sldNum" sz="quarter" idx="5"/>
          </p:nvPr>
        </p:nvSpPr>
        <p:spPr bwMode="auto">
          <a:xfrm>
            <a:off x="3948220" y="8815388"/>
            <a:ext cx="3037840" cy="4556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800">
                <a:solidFill>
                  <a:schemeClr val="tx1"/>
                </a:solidFill>
                <a:latin typeface="Times" pitchFamily="18" charset="0"/>
                <a:cs typeface="Arial" charset="0"/>
              </a:defRPr>
            </a:lvl1pPr>
            <a:lvl2pPr marL="742855" indent="-285714" eaLnBrk="0" hangingPunct="0">
              <a:defRPr sz="2800">
                <a:solidFill>
                  <a:schemeClr val="tx1"/>
                </a:solidFill>
                <a:latin typeface="Times" pitchFamily="18" charset="0"/>
                <a:cs typeface="Arial" charset="0"/>
              </a:defRPr>
            </a:lvl2pPr>
            <a:lvl3pPr marL="1142854" indent="-228571" eaLnBrk="0" hangingPunct="0">
              <a:defRPr sz="2800">
                <a:solidFill>
                  <a:schemeClr val="tx1"/>
                </a:solidFill>
                <a:latin typeface="Times" pitchFamily="18" charset="0"/>
                <a:cs typeface="Arial" charset="0"/>
              </a:defRPr>
            </a:lvl3pPr>
            <a:lvl4pPr marL="1599995" indent="-228571" eaLnBrk="0" hangingPunct="0">
              <a:defRPr sz="2800">
                <a:solidFill>
                  <a:schemeClr val="tx1"/>
                </a:solidFill>
                <a:latin typeface="Times" pitchFamily="18" charset="0"/>
                <a:cs typeface="Arial" charset="0"/>
              </a:defRPr>
            </a:lvl4pPr>
            <a:lvl5pPr marL="2057138" indent="-228571" eaLnBrk="0" hangingPunct="0">
              <a:defRPr sz="2800">
                <a:solidFill>
                  <a:schemeClr val="tx1"/>
                </a:solidFill>
                <a:latin typeface="Times" pitchFamily="18" charset="0"/>
                <a:cs typeface="Arial" charset="0"/>
              </a:defRPr>
            </a:lvl5pPr>
            <a:lvl6pPr marL="2514279" indent="-228571" algn="ctr" eaLnBrk="0" fontAlgn="base" hangingPunct="0">
              <a:spcBef>
                <a:spcPct val="0"/>
              </a:spcBef>
              <a:spcAft>
                <a:spcPct val="0"/>
              </a:spcAft>
              <a:defRPr sz="2800">
                <a:solidFill>
                  <a:schemeClr val="tx1"/>
                </a:solidFill>
                <a:latin typeface="Times" pitchFamily="18" charset="0"/>
                <a:cs typeface="Arial" charset="0"/>
              </a:defRPr>
            </a:lvl6pPr>
            <a:lvl7pPr marL="2971420" indent="-228571" algn="ctr" eaLnBrk="0" fontAlgn="base" hangingPunct="0">
              <a:spcBef>
                <a:spcPct val="0"/>
              </a:spcBef>
              <a:spcAft>
                <a:spcPct val="0"/>
              </a:spcAft>
              <a:defRPr sz="2800">
                <a:solidFill>
                  <a:schemeClr val="tx1"/>
                </a:solidFill>
                <a:latin typeface="Times" pitchFamily="18" charset="0"/>
                <a:cs typeface="Arial" charset="0"/>
              </a:defRPr>
            </a:lvl7pPr>
            <a:lvl8pPr marL="3428562" indent="-228571" algn="ctr" eaLnBrk="0" fontAlgn="base" hangingPunct="0">
              <a:spcBef>
                <a:spcPct val="0"/>
              </a:spcBef>
              <a:spcAft>
                <a:spcPct val="0"/>
              </a:spcAft>
              <a:defRPr sz="2800">
                <a:solidFill>
                  <a:schemeClr val="tx1"/>
                </a:solidFill>
                <a:latin typeface="Times" pitchFamily="18" charset="0"/>
                <a:cs typeface="Arial" charset="0"/>
              </a:defRPr>
            </a:lvl8pPr>
            <a:lvl9pPr marL="3885704" indent="-228571" algn="ctr" eaLnBrk="0" fontAlgn="base" hangingPunct="0">
              <a:spcBef>
                <a:spcPct val="0"/>
              </a:spcBef>
              <a:spcAft>
                <a:spcPct val="0"/>
              </a:spcAft>
              <a:defRPr sz="2800">
                <a:solidFill>
                  <a:schemeClr val="tx1"/>
                </a:solidFill>
                <a:latin typeface="Times" pitchFamily="18" charset="0"/>
                <a:cs typeface="Arial" charset="0"/>
              </a:defRPr>
            </a:lvl9pPr>
          </a:lstStyle>
          <a:p>
            <a:pPr eaLnBrk="1" hangingPunct="1"/>
            <a:fld id="{FA534290-BABE-49AC-B509-DCDF99D607A0}" type="slidenum">
              <a:rPr lang="en-US" sz="1200"/>
              <a:pPr eaLnBrk="1" hangingPunct="1"/>
              <a:t>33</a:t>
            </a:fld>
            <a:endParaRPr lang="en-US" sz="1200"/>
          </a:p>
        </p:txBody>
      </p:sp>
    </p:spTree>
    <p:extLst>
      <p:ext uri="{BB962C8B-B14F-4D97-AF65-F5344CB8AC3E}">
        <p14:creationId xmlns:p14="http://schemas.microsoft.com/office/powerpoint/2010/main" val="100801790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Slide Image Placeholder 1"/>
          <p:cNvSpPr>
            <a:spLocks noGrp="1" noRot="1" noChangeAspect="1" noTextEdit="1"/>
          </p:cNvSpPr>
          <p:nvPr>
            <p:ph type="sldImg"/>
          </p:nvPr>
        </p:nvSpPr>
        <p:spPr>
          <a:ln/>
        </p:spPr>
      </p:sp>
      <p:sp>
        <p:nvSpPr>
          <p:cNvPr id="1484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Let’s take another look at ownership</a:t>
            </a:r>
            <a:r>
              <a:rPr lang="en-US" baseline="0" dirty="0" smtClean="0"/>
              <a:t> of ITNs in Tanzania. The slide shows results from five surveys in Tanzania. ITN ownership has dramatically increased four-fold from 23% in 2004-05 to 91% in 2011-12 and then decreased to 66% in 2015-6. </a:t>
            </a:r>
          </a:p>
          <a:p>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ASK participants</a:t>
            </a:r>
            <a:r>
              <a:rPr lang="en-US" baseline="0" dirty="0" smtClean="0"/>
              <a:t> to explain what factors influence the increased trend and subsequent decrease in ITN ownership?</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There was a universal coverage campaign in 2010-11, followed by a “keep up”” strategy through school net distribution in the Southern zone and a voucher scheme, along with continuous distribution at ANC on Zanzibar. A second universal coverage campaign was scheduled for mid-2015-April 2016 and may not have been captured in the survey (conducted August 2015-February 2016). </a:t>
            </a:r>
            <a:endParaRPr lang="en-US" b="1" dirty="0" smtClean="0"/>
          </a:p>
        </p:txBody>
      </p:sp>
      <p:sp>
        <p:nvSpPr>
          <p:cNvPr id="148484" name="Slide Number Placeholder 3"/>
          <p:cNvSpPr>
            <a:spLocks noGrp="1"/>
          </p:cNvSpPr>
          <p:nvPr>
            <p:ph type="sldNum" sz="quarter" idx="5"/>
          </p:nvPr>
        </p:nvSpPr>
        <p:spPr bwMode="auto">
          <a:xfrm>
            <a:off x="3948220" y="8815388"/>
            <a:ext cx="3037840" cy="4556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800">
                <a:solidFill>
                  <a:schemeClr val="tx1"/>
                </a:solidFill>
                <a:latin typeface="Times" pitchFamily="18" charset="0"/>
                <a:cs typeface="Arial" charset="0"/>
              </a:defRPr>
            </a:lvl1pPr>
            <a:lvl2pPr marL="742855" indent="-285714" eaLnBrk="0" hangingPunct="0">
              <a:defRPr sz="2800">
                <a:solidFill>
                  <a:schemeClr val="tx1"/>
                </a:solidFill>
                <a:latin typeface="Times" pitchFamily="18" charset="0"/>
                <a:cs typeface="Arial" charset="0"/>
              </a:defRPr>
            </a:lvl2pPr>
            <a:lvl3pPr marL="1142854" indent="-228571" eaLnBrk="0" hangingPunct="0">
              <a:defRPr sz="2800">
                <a:solidFill>
                  <a:schemeClr val="tx1"/>
                </a:solidFill>
                <a:latin typeface="Times" pitchFamily="18" charset="0"/>
                <a:cs typeface="Arial" charset="0"/>
              </a:defRPr>
            </a:lvl3pPr>
            <a:lvl4pPr marL="1599995" indent="-228571" eaLnBrk="0" hangingPunct="0">
              <a:defRPr sz="2800">
                <a:solidFill>
                  <a:schemeClr val="tx1"/>
                </a:solidFill>
                <a:latin typeface="Times" pitchFamily="18" charset="0"/>
                <a:cs typeface="Arial" charset="0"/>
              </a:defRPr>
            </a:lvl4pPr>
            <a:lvl5pPr marL="2057138" indent="-228571" eaLnBrk="0" hangingPunct="0">
              <a:defRPr sz="2800">
                <a:solidFill>
                  <a:schemeClr val="tx1"/>
                </a:solidFill>
                <a:latin typeface="Times" pitchFamily="18" charset="0"/>
                <a:cs typeface="Arial" charset="0"/>
              </a:defRPr>
            </a:lvl5pPr>
            <a:lvl6pPr marL="2514279" indent="-228571" algn="ctr" eaLnBrk="0" fontAlgn="base" hangingPunct="0">
              <a:spcBef>
                <a:spcPct val="0"/>
              </a:spcBef>
              <a:spcAft>
                <a:spcPct val="0"/>
              </a:spcAft>
              <a:defRPr sz="2800">
                <a:solidFill>
                  <a:schemeClr val="tx1"/>
                </a:solidFill>
                <a:latin typeface="Times" pitchFamily="18" charset="0"/>
                <a:cs typeface="Arial" charset="0"/>
              </a:defRPr>
            </a:lvl6pPr>
            <a:lvl7pPr marL="2971420" indent="-228571" algn="ctr" eaLnBrk="0" fontAlgn="base" hangingPunct="0">
              <a:spcBef>
                <a:spcPct val="0"/>
              </a:spcBef>
              <a:spcAft>
                <a:spcPct val="0"/>
              </a:spcAft>
              <a:defRPr sz="2800">
                <a:solidFill>
                  <a:schemeClr val="tx1"/>
                </a:solidFill>
                <a:latin typeface="Times" pitchFamily="18" charset="0"/>
                <a:cs typeface="Arial" charset="0"/>
              </a:defRPr>
            </a:lvl7pPr>
            <a:lvl8pPr marL="3428562" indent="-228571" algn="ctr" eaLnBrk="0" fontAlgn="base" hangingPunct="0">
              <a:spcBef>
                <a:spcPct val="0"/>
              </a:spcBef>
              <a:spcAft>
                <a:spcPct val="0"/>
              </a:spcAft>
              <a:defRPr sz="2800">
                <a:solidFill>
                  <a:schemeClr val="tx1"/>
                </a:solidFill>
                <a:latin typeface="Times" pitchFamily="18" charset="0"/>
                <a:cs typeface="Arial" charset="0"/>
              </a:defRPr>
            </a:lvl8pPr>
            <a:lvl9pPr marL="3885704" indent="-228571" algn="ctr" eaLnBrk="0" fontAlgn="base" hangingPunct="0">
              <a:spcBef>
                <a:spcPct val="0"/>
              </a:spcBef>
              <a:spcAft>
                <a:spcPct val="0"/>
              </a:spcAft>
              <a:defRPr sz="2800">
                <a:solidFill>
                  <a:schemeClr val="tx1"/>
                </a:solidFill>
                <a:latin typeface="Times" pitchFamily="18" charset="0"/>
                <a:cs typeface="Arial" charset="0"/>
              </a:defRPr>
            </a:lvl9pPr>
          </a:lstStyle>
          <a:p>
            <a:pPr eaLnBrk="1" hangingPunct="1"/>
            <a:fld id="{FA534290-BABE-49AC-B509-DCDF99D607A0}" type="slidenum">
              <a:rPr lang="en-US" sz="1200"/>
              <a:pPr eaLnBrk="1" hangingPunct="1"/>
              <a:t>34</a:t>
            </a:fld>
            <a:endParaRPr lang="en-US" sz="1200"/>
          </a:p>
        </p:txBody>
      </p:sp>
    </p:spTree>
    <p:extLst>
      <p:ext uri="{BB962C8B-B14F-4D97-AF65-F5344CB8AC3E}">
        <p14:creationId xmlns:p14="http://schemas.microsoft.com/office/powerpoint/2010/main" val="329988308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Image Placeholder 1"/>
          <p:cNvSpPr>
            <a:spLocks noGrp="1" noRot="1" noChangeAspect="1" noTextEdit="1"/>
          </p:cNvSpPr>
          <p:nvPr>
            <p:ph type="sldImg"/>
          </p:nvPr>
        </p:nvSpPr>
        <p:spPr>
          <a:ln/>
        </p:spPr>
      </p:sp>
      <p:sp>
        <p:nvSpPr>
          <p:cNvPr id="1116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DEFINE universal coverage as the percentage of households with at least one net</a:t>
            </a:r>
            <a:r>
              <a:rPr lang="en-US" baseline="0" dirty="0" smtClean="0"/>
              <a:t> for every two people who stayed in the household the night before the survey. </a:t>
            </a:r>
            <a:r>
              <a:rPr lang="en-US" dirty="0" smtClean="0"/>
              <a:t>43% of households in Rwanda had one ITN for every 2 people. </a:t>
            </a:r>
            <a:r>
              <a:rPr lang="en-US" sz="1200" kern="1200" dirty="0" smtClean="0">
                <a:solidFill>
                  <a:schemeClr val="tx1"/>
                </a:solidFill>
                <a:effectLst/>
                <a:latin typeface="Times" pitchFamily="18" charset="0"/>
                <a:ea typeface="+mn-ea"/>
                <a:cs typeface="+mn-cs"/>
              </a:rPr>
              <a:t>Less than 10% of Angolan households had one ITN for every two people within a household.</a:t>
            </a:r>
          </a:p>
          <a:p>
            <a:endParaRPr lang="en-US" sz="1200" kern="1200" dirty="0" smtClean="0">
              <a:solidFill>
                <a:schemeClr val="tx1"/>
              </a:solidFill>
              <a:effectLst/>
              <a:latin typeface="Times" pitchFamily="18"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ASK participants what are some factors</a:t>
            </a:r>
            <a:r>
              <a:rPr lang="en-US" baseline="0" dirty="0" smtClean="0"/>
              <a:t> to consider when interpreting this graph.</a:t>
            </a:r>
            <a:endParaRPr lang="en-US" sz="1200" kern="1200" dirty="0" smtClean="0">
              <a:solidFill>
                <a:schemeClr val="tx1"/>
              </a:solidFill>
              <a:effectLst/>
              <a:latin typeface="Times" pitchFamily="18" charset="0"/>
              <a:ea typeface="+mn-ea"/>
              <a:cs typeface="+mn-cs"/>
            </a:endParaRPr>
          </a:p>
          <a:p>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REFER participants to </a:t>
            </a:r>
            <a:r>
              <a:rPr lang="en-US" b="1" dirty="0" smtClean="0"/>
              <a:t>Handout</a:t>
            </a:r>
            <a:r>
              <a:rPr lang="en-US" b="1" baseline="0" dirty="0" smtClean="0"/>
              <a:t> 7.2, Indicator 2</a:t>
            </a:r>
            <a:r>
              <a:rPr lang="en-US" b="0" baseline="0" dirty="0" smtClean="0"/>
              <a:t> to see indicator description, numerator, denominator and purpose.</a:t>
            </a:r>
            <a:endParaRPr lang="en-US" dirty="0" smtClean="0"/>
          </a:p>
        </p:txBody>
      </p:sp>
      <p:sp>
        <p:nvSpPr>
          <p:cNvPr id="111620" name="Slide Number Placeholder 3"/>
          <p:cNvSpPr>
            <a:spLocks noGrp="1"/>
          </p:cNvSpPr>
          <p:nvPr>
            <p:ph type="sldNum" sz="quarter" idx="5"/>
          </p:nvPr>
        </p:nvSpPr>
        <p:spPr bwMode="auto">
          <a:xfrm>
            <a:off x="3948220" y="8815388"/>
            <a:ext cx="3037840" cy="4556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800">
                <a:solidFill>
                  <a:schemeClr val="tx1"/>
                </a:solidFill>
                <a:latin typeface="Times" pitchFamily="18" charset="0"/>
                <a:cs typeface="Arial" charset="0"/>
              </a:defRPr>
            </a:lvl1pPr>
            <a:lvl2pPr marL="742855" indent="-285714" eaLnBrk="0" hangingPunct="0">
              <a:defRPr sz="2800">
                <a:solidFill>
                  <a:schemeClr val="tx1"/>
                </a:solidFill>
                <a:latin typeface="Times" pitchFamily="18" charset="0"/>
                <a:cs typeface="Arial" charset="0"/>
              </a:defRPr>
            </a:lvl2pPr>
            <a:lvl3pPr marL="1142854" indent="-228571" eaLnBrk="0" hangingPunct="0">
              <a:defRPr sz="2800">
                <a:solidFill>
                  <a:schemeClr val="tx1"/>
                </a:solidFill>
                <a:latin typeface="Times" pitchFamily="18" charset="0"/>
                <a:cs typeface="Arial" charset="0"/>
              </a:defRPr>
            </a:lvl3pPr>
            <a:lvl4pPr marL="1599995" indent="-228571" eaLnBrk="0" hangingPunct="0">
              <a:defRPr sz="2800">
                <a:solidFill>
                  <a:schemeClr val="tx1"/>
                </a:solidFill>
                <a:latin typeface="Times" pitchFamily="18" charset="0"/>
                <a:cs typeface="Arial" charset="0"/>
              </a:defRPr>
            </a:lvl4pPr>
            <a:lvl5pPr marL="2057138" indent="-228571" eaLnBrk="0" hangingPunct="0">
              <a:defRPr sz="2800">
                <a:solidFill>
                  <a:schemeClr val="tx1"/>
                </a:solidFill>
                <a:latin typeface="Times" pitchFamily="18" charset="0"/>
                <a:cs typeface="Arial" charset="0"/>
              </a:defRPr>
            </a:lvl5pPr>
            <a:lvl6pPr marL="2514279" indent="-228571" algn="ctr" eaLnBrk="0" fontAlgn="base" hangingPunct="0">
              <a:spcBef>
                <a:spcPct val="0"/>
              </a:spcBef>
              <a:spcAft>
                <a:spcPct val="0"/>
              </a:spcAft>
              <a:defRPr sz="2800">
                <a:solidFill>
                  <a:schemeClr val="tx1"/>
                </a:solidFill>
                <a:latin typeface="Times" pitchFamily="18" charset="0"/>
                <a:cs typeface="Arial" charset="0"/>
              </a:defRPr>
            </a:lvl6pPr>
            <a:lvl7pPr marL="2971420" indent="-228571" algn="ctr" eaLnBrk="0" fontAlgn="base" hangingPunct="0">
              <a:spcBef>
                <a:spcPct val="0"/>
              </a:spcBef>
              <a:spcAft>
                <a:spcPct val="0"/>
              </a:spcAft>
              <a:defRPr sz="2800">
                <a:solidFill>
                  <a:schemeClr val="tx1"/>
                </a:solidFill>
                <a:latin typeface="Times" pitchFamily="18" charset="0"/>
                <a:cs typeface="Arial" charset="0"/>
              </a:defRPr>
            </a:lvl7pPr>
            <a:lvl8pPr marL="3428562" indent="-228571" algn="ctr" eaLnBrk="0" fontAlgn="base" hangingPunct="0">
              <a:spcBef>
                <a:spcPct val="0"/>
              </a:spcBef>
              <a:spcAft>
                <a:spcPct val="0"/>
              </a:spcAft>
              <a:defRPr sz="2800">
                <a:solidFill>
                  <a:schemeClr val="tx1"/>
                </a:solidFill>
                <a:latin typeface="Times" pitchFamily="18" charset="0"/>
                <a:cs typeface="Arial" charset="0"/>
              </a:defRPr>
            </a:lvl8pPr>
            <a:lvl9pPr marL="3885704" indent="-228571" algn="ctr" eaLnBrk="0" fontAlgn="base" hangingPunct="0">
              <a:spcBef>
                <a:spcPct val="0"/>
              </a:spcBef>
              <a:spcAft>
                <a:spcPct val="0"/>
              </a:spcAft>
              <a:defRPr sz="2800">
                <a:solidFill>
                  <a:schemeClr val="tx1"/>
                </a:solidFill>
                <a:latin typeface="Times" pitchFamily="18" charset="0"/>
                <a:cs typeface="Arial" charset="0"/>
              </a:defRPr>
            </a:lvl9pPr>
          </a:lstStyle>
          <a:p>
            <a:pPr eaLnBrk="1" hangingPunct="1"/>
            <a:fld id="{45542E6B-3E4D-4D67-B9F2-D985D15D4D74}" type="slidenum">
              <a:rPr lang="en-US" sz="1200"/>
              <a:pPr eaLnBrk="1" hangingPunct="1"/>
              <a:t>35</a:t>
            </a:fld>
            <a:endParaRPr lang="en-US" sz="1200"/>
          </a:p>
        </p:txBody>
      </p:sp>
    </p:spTree>
    <p:extLst>
      <p:ext uri="{BB962C8B-B14F-4D97-AF65-F5344CB8AC3E}">
        <p14:creationId xmlns:p14="http://schemas.microsoft.com/office/powerpoint/2010/main" val="154215666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Slide Image Placeholder 1"/>
          <p:cNvSpPr>
            <a:spLocks noGrp="1" noRot="1" noChangeAspect="1" noTextEdit="1"/>
          </p:cNvSpPr>
          <p:nvPr>
            <p:ph type="sldImg"/>
          </p:nvPr>
        </p:nvSpPr>
        <p:spPr>
          <a:ln/>
        </p:spPr>
      </p:sp>
      <p:sp>
        <p:nvSpPr>
          <p:cNvPr id="1505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kern="1200" dirty="0" smtClean="0">
                <a:solidFill>
                  <a:schemeClr val="tx1"/>
                </a:solidFill>
                <a:effectLst/>
                <a:latin typeface="Times" pitchFamily="18" charset="0"/>
                <a:ea typeface="+mn-ea"/>
                <a:cs typeface="+mn-cs"/>
              </a:rPr>
              <a:t>EXPLAIN that the access</a:t>
            </a:r>
            <a:r>
              <a:rPr lang="en-US" sz="1200" b="1" kern="1200" dirty="0" smtClean="0">
                <a:solidFill>
                  <a:schemeClr val="tx1"/>
                </a:solidFill>
                <a:effectLst/>
                <a:latin typeface="Times" pitchFamily="18" charset="0"/>
                <a:ea typeface="+mn-ea"/>
                <a:cs typeface="+mn-cs"/>
              </a:rPr>
              <a:t> </a:t>
            </a:r>
            <a:r>
              <a:rPr lang="en-US" sz="1200" kern="1200" dirty="0" smtClean="0">
                <a:solidFill>
                  <a:schemeClr val="tx1"/>
                </a:solidFill>
                <a:effectLst/>
                <a:latin typeface="Times" pitchFamily="18" charset="0"/>
                <a:ea typeface="+mn-ea"/>
                <a:cs typeface="+mn-cs"/>
              </a:rPr>
              <a:t>indicator estimates the proportion of the population that could potentially be covered by existing ITNs given the number of ITNs owned by the household. This indicator moves from looking at </a:t>
            </a:r>
            <a:r>
              <a:rPr lang="en-US" sz="1200" i="1" kern="1200" dirty="0" smtClean="0">
                <a:solidFill>
                  <a:schemeClr val="tx1"/>
                </a:solidFill>
                <a:effectLst/>
                <a:latin typeface="Times" pitchFamily="18" charset="0"/>
                <a:ea typeface="+mn-ea"/>
                <a:cs typeface="+mn-cs"/>
              </a:rPr>
              <a:t>household </a:t>
            </a:r>
            <a:r>
              <a:rPr lang="en-US" sz="1200" kern="1200" dirty="0" smtClean="0">
                <a:solidFill>
                  <a:schemeClr val="tx1"/>
                </a:solidFill>
                <a:effectLst/>
                <a:latin typeface="Times" pitchFamily="18" charset="0"/>
                <a:ea typeface="+mn-ea"/>
                <a:cs typeface="+mn-cs"/>
              </a:rPr>
              <a:t>ownership of ITNs to the </a:t>
            </a:r>
            <a:r>
              <a:rPr lang="en-US" sz="1200" i="1" kern="1200" dirty="0" smtClean="0">
                <a:solidFill>
                  <a:schemeClr val="tx1"/>
                </a:solidFill>
                <a:effectLst/>
                <a:latin typeface="Times" pitchFamily="18" charset="0"/>
                <a:ea typeface="+mn-ea"/>
                <a:cs typeface="+mn-cs"/>
              </a:rPr>
              <a:t>individuals</a:t>
            </a:r>
            <a:r>
              <a:rPr lang="en-US" sz="1200" kern="1200" dirty="0" smtClean="0">
                <a:solidFill>
                  <a:schemeClr val="tx1"/>
                </a:solidFill>
                <a:effectLst/>
                <a:latin typeface="Times" pitchFamily="18" charset="0"/>
                <a:ea typeface="+mn-ea"/>
                <a:cs typeface="+mn-cs"/>
              </a:rPr>
              <a:t> living in these households who have access to the ITNs. This allows us to compare ownership to utilization using the same denominator. For a comprehensive breakdown of the access indicator, please see the following video: </a:t>
            </a:r>
            <a:r>
              <a:rPr lang="en-US" sz="1200" u="sng" kern="1200" dirty="0" smtClean="0">
                <a:solidFill>
                  <a:schemeClr val="tx1"/>
                </a:solidFill>
                <a:effectLst/>
                <a:latin typeface="Times" pitchFamily="18" charset="0"/>
                <a:ea typeface="+mn-ea"/>
                <a:cs typeface="+mn-cs"/>
                <a:hlinkClick r:id="rId3"/>
              </a:rPr>
              <a:t>https://www.youtube.com/watch?v=YfTXcc13GOI</a:t>
            </a:r>
            <a:r>
              <a:rPr lang="x-none" sz="1200" kern="1200" dirty="0" smtClean="0">
                <a:solidFill>
                  <a:schemeClr val="tx1"/>
                </a:solidFill>
                <a:effectLst/>
                <a:latin typeface="Times" pitchFamily="18" charset="0"/>
                <a:ea typeface="+mn-ea"/>
                <a:cs typeface="+mn-cs"/>
              </a:rPr>
              <a:t> </a:t>
            </a:r>
            <a:endParaRPr lang="en-US" sz="1200" kern="1200" dirty="0" smtClean="0">
              <a:solidFill>
                <a:schemeClr val="tx1"/>
              </a:solidFill>
              <a:effectLst/>
              <a:latin typeface="Times" pitchFamily="18" charset="0"/>
              <a:ea typeface="+mn-ea"/>
              <a:cs typeface="+mn-cs"/>
            </a:endParaRPr>
          </a:p>
          <a:p>
            <a:r>
              <a:rPr lang="en-US" sz="1200" kern="1200" dirty="0" smtClean="0">
                <a:solidFill>
                  <a:schemeClr val="tx1"/>
                </a:solidFill>
                <a:effectLst/>
                <a:latin typeface="Times" pitchFamily="18" charset="0"/>
                <a:ea typeface="+mn-ea"/>
                <a:cs typeface="+mn-cs"/>
              </a:rPr>
              <a:t>REFER participants to </a:t>
            </a:r>
            <a:r>
              <a:rPr lang="en-US" sz="1200" b="1" kern="1200" dirty="0" smtClean="0">
                <a:solidFill>
                  <a:schemeClr val="tx1"/>
                </a:solidFill>
                <a:effectLst/>
                <a:latin typeface="Times" pitchFamily="18" charset="0"/>
                <a:ea typeface="+mn-ea"/>
                <a:cs typeface="+mn-cs"/>
              </a:rPr>
              <a:t>Handout 7.2, Indicator3 </a:t>
            </a:r>
            <a:r>
              <a:rPr lang="en-US" sz="1200" kern="1200" dirty="0" smtClean="0">
                <a:solidFill>
                  <a:schemeClr val="tx1"/>
                </a:solidFill>
                <a:effectLst/>
                <a:latin typeface="Times" pitchFamily="18" charset="0"/>
                <a:ea typeface="+mn-ea"/>
                <a:cs typeface="+mn-cs"/>
              </a:rPr>
              <a:t>to see the description, numerator, denominator and purpose for the ITN access indicator.</a:t>
            </a:r>
          </a:p>
          <a:p>
            <a:r>
              <a:rPr lang="en-US" sz="1200" kern="1200" dirty="0" smtClean="0">
                <a:solidFill>
                  <a:schemeClr val="tx1"/>
                </a:solidFill>
                <a:effectLst/>
                <a:latin typeface="Times" pitchFamily="18" charset="0"/>
                <a:ea typeface="+mn-ea"/>
                <a:cs typeface="+mn-cs"/>
              </a:rPr>
              <a:t> </a:t>
            </a:r>
          </a:p>
          <a:p>
            <a:r>
              <a:rPr lang="en-US" sz="1200" kern="1200" dirty="0" smtClean="0">
                <a:solidFill>
                  <a:schemeClr val="tx1"/>
                </a:solidFill>
                <a:effectLst/>
                <a:latin typeface="Times" pitchFamily="18" charset="0"/>
                <a:ea typeface="+mn-ea"/>
                <a:cs typeface="+mn-cs"/>
              </a:rPr>
              <a:t>Rwanda has the highest access to nets, with 64% of the population having access to an ITN. In Angola, 19% of the household population could potentially be covered by an ITN given the number of ITNs owned by households.</a:t>
            </a:r>
          </a:p>
          <a:p>
            <a:r>
              <a:rPr lang="en-US" sz="1200" kern="1200" dirty="0" smtClean="0">
                <a:solidFill>
                  <a:schemeClr val="tx1"/>
                </a:solidFill>
                <a:effectLst/>
                <a:latin typeface="Times" pitchFamily="18" charset="0"/>
                <a:ea typeface="+mn-ea"/>
                <a:cs typeface="+mn-cs"/>
              </a:rPr>
              <a:t> </a:t>
            </a:r>
          </a:p>
          <a:p>
            <a:r>
              <a:rPr lang="en-US" sz="1200" kern="1200" dirty="0" smtClean="0">
                <a:solidFill>
                  <a:schemeClr val="tx1"/>
                </a:solidFill>
                <a:effectLst/>
                <a:latin typeface="Times" pitchFamily="18" charset="0"/>
                <a:ea typeface="+mn-ea"/>
                <a:cs typeface="+mn-cs"/>
              </a:rPr>
              <a:t>ASK participants to explain back the difference between ITN ownership and access to ITNs. </a:t>
            </a:r>
          </a:p>
          <a:p>
            <a:endParaRPr lang="en-US" dirty="0" smtClean="0"/>
          </a:p>
        </p:txBody>
      </p:sp>
      <p:sp>
        <p:nvSpPr>
          <p:cNvPr id="150532" name="Slide Number Placeholder 3"/>
          <p:cNvSpPr>
            <a:spLocks noGrp="1"/>
          </p:cNvSpPr>
          <p:nvPr>
            <p:ph type="sldNum" sz="quarter" idx="5"/>
          </p:nvPr>
        </p:nvSpPr>
        <p:spPr bwMode="auto">
          <a:xfrm>
            <a:off x="3948220" y="8815388"/>
            <a:ext cx="3037840" cy="4556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800">
                <a:solidFill>
                  <a:schemeClr val="tx1"/>
                </a:solidFill>
                <a:latin typeface="Times" pitchFamily="18" charset="0"/>
                <a:cs typeface="Arial" charset="0"/>
              </a:defRPr>
            </a:lvl1pPr>
            <a:lvl2pPr marL="742855" indent="-285714" eaLnBrk="0" hangingPunct="0">
              <a:defRPr sz="2800">
                <a:solidFill>
                  <a:schemeClr val="tx1"/>
                </a:solidFill>
                <a:latin typeface="Times" pitchFamily="18" charset="0"/>
                <a:cs typeface="Arial" charset="0"/>
              </a:defRPr>
            </a:lvl2pPr>
            <a:lvl3pPr marL="1142854" indent="-228571" eaLnBrk="0" hangingPunct="0">
              <a:defRPr sz="2800">
                <a:solidFill>
                  <a:schemeClr val="tx1"/>
                </a:solidFill>
                <a:latin typeface="Times" pitchFamily="18" charset="0"/>
                <a:cs typeface="Arial" charset="0"/>
              </a:defRPr>
            </a:lvl3pPr>
            <a:lvl4pPr marL="1599995" indent="-228571" eaLnBrk="0" hangingPunct="0">
              <a:defRPr sz="2800">
                <a:solidFill>
                  <a:schemeClr val="tx1"/>
                </a:solidFill>
                <a:latin typeface="Times" pitchFamily="18" charset="0"/>
                <a:cs typeface="Arial" charset="0"/>
              </a:defRPr>
            </a:lvl4pPr>
            <a:lvl5pPr marL="2057138" indent="-228571" eaLnBrk="0" hangingPunct="0">
              <a:defRPr sz="2800">
                <a:solidFill>
                  <a:schemeClr val="tx1"/>
                </a:solidFill>
                <a:latin typeface="Times" pitchFamily="18" charset="0"/>
                <a:cs typeface="Arial" charset="0"/>
              </a:defRPr>
            </a:lvl5pPr>
            <a:lvl6pPr marL="2514279" indent="-228571" algn="ctr" eaLnBrk="0" fontAlgn="base" hangingPunct="0">
              <a:spcBef>
                <a:spcPct val="0"/>
              </a:spcBef>
              <a:spcAft>
                <a:spcPct val="0"/>
              </a:spcAft>
              <a:defRPr sz="2800">
                <a:solidFill>
                  <a:schemeClr val="tx1"/>
                </a:solidFill>
                <a:latin typeface="Times" pitchFamily="18" charset="0"/>
                <a:cs typeface="Arial" charset="0"/>
              </a:defRPr>
            </a:lvl6pPr>
            <a:lvl7pPr marL="2971420" indent="-228571" algn="ctr" eaLnBrk="0" fontAlgn="base" hangingPunct="0">
              <a:spcBef>
                <a:spcPct val="0"/>
              </a:spcBef>
              <a:spcAft>
                <a:spcPct val="0"/>
              </a:spcAft>
              <a:defRPr sz="2800">
                <a:solidFill>
                  <a:schemeClr val="tx1"/>
                </a:solidFill>
                <a:latin typeface="Times" pitchFamily="18" charset="0"/>
                <a:cs typeface="Arial" charset="0"/>
              </a:defRPr>
            </a:lvl7pPr>
            <a:lvl8pPr marL="3428562" indent="-228571" algn="ctr" eaLnBrk="0" fontAlgn="base" hangingPunct="0">
              <a:spcBef>
                <a:spcPct val="0"/>
              </a:spcBef>
              <a:spcAft>
                <a:spcPct val="0"/>
              </a:spcAft>
              <a:defRPr sz="2800">
                <a:solidFill>
                  <a:schemeClr val="tx1"/>
                </a:solidFill>
                <a:latin typeface="Times" pitchFamily="18" charset="0"/>
                <a:cs typeface="Arial" charset="0"/>
              </a:defRPr>
            </a:lvl8pPr>
            <a:lvl9pPr marL="3885704" indent="-228571" algn="ctr" eaLnBrk="0" fontAlgn="base" hangingPunct="0">
              <a:spcBef>
                <a:spcPct val="0"/>
              </a:spcBef>
              <a:spcAft>
                <a:spcPct val="0"/>
              </a:spcAft>
              <a:defRPr sz="2800">
                <a:solidFill>
                  <a:schemeClr val="tx1"/>
                </a:solidFill>
                <a:latin typeface="Times" pitchFamily="18" charset="0"/>
                <a:cs typeface="Arial" charset="0"/>
              </a:defRPr>
            </a:lvl9pPr>
          </a:lstStyle>
          <a:p>
            <a:pPr eaLnBrk="1" hangingPunct="1"/>
            <a:fld id="{7607B7B0-0D27-462D-8711-63CEABB36499}" type="slidenum">
              <a:rPr lang="en-US" sz="1200"/>
              <a:pPr eaLnBrk="1" hangingPunct="1"/>
              <a:t>36</a:t>
            </a:fld>
            <a:endParaRPr lang="en-US" sz="1200"/>
          </a:p>
        </p:txBody>
      </p:sp>
    </p:spTree>
    <p:extLst>
      <p:ext uri="{BB962C8B-B14F-4D97-AF65-F5344CB8AC3E}">
        <p14:creationId xmlns:p14="http://schemas.microsoft.com/office/powerpoint/2010/main" val="20761393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Slide Image Placeholder 1"/>
          <p:cNvSpPr>
            <a:spLocks noGrp="1" noRot="1" noChangeAspect="1" noTextEdit="1"/>
          </p:cNvSpPr>
          <p:nvPr>
            <p:ph type="sldImg"/>
          </p:nvPr>
        </p:nvSpPr>
        <p:spPr>
          <a:ln/>
        </p:spPr>
      </p:sp>
      <p:sp>
        <p:nvSpPr>
          <p:cNvPr id="1505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kern="1200" dirty="0" smtClean="0">
                <a:solidFill>
                  <a:schemeClr val="tx1"/>
                </a:solidFill>
                <a:effectLst/>
                <a:latin typeface="Times" pitchFamily="18" charset="0"/>
                <a:ea typeface="+mn-ea"/>
                <a:cs typeface="+mn-cs"/>
              </a:rPr>
              <a:t>EXPLAIN that net ownership does not always translate into net usage. REFER participants to </a:t>
            </a:r>
            <a:r>
              <a:rPr lang="en-US" sz="1200" b="1" kern="1200" dirty="0" smtClean="0">
                <a:solidFill>
                  <a:schemeClr val="tx1"/>
                </a:solidFill>
                <a:effectLst/>
                <a:latin typeface="Times" pitchFamily="18" charset="0"/>
                <a:ea typeface="+mn-ea"/>
                <a:cs typeface="+mn-cs"/>
              </a:rPr>
              <a:t>Handout 7.2, Indicator 4</a:t>
            </a:r>
            <a:r>
              <a:rPr lang="en-US" sz="1200" kern="1200" dirty="0" smtClean="0">
                <a:solidFill>
                  <a:schemeClr val="tx1"/>
                </a:solidFill>
                <a:effectLst/>
                <a:latin typeface="Times" pitchFamily="18" charset="0"/>
                <a:ea typeface="+mn-ea"/>
                <a:cs typeface="+mn-cs"/>
              </a:rPr>
              <a:t> to see the description, numerator, denominator and purpose for the household population utilization indicator.</a:t>
            </a:r>
          </a:p>
          <a:p>
            <a:endParaRPr lang="en-US" sz="1200" kern="1200" dirty="0" smtClean="0">
              <a:solidFill>
                <a:schemeClr val="tx1"/>
              </a:solidFill>
              <a:effectLst/>
              <a:latin typeface="Times" pitchFamily="18" charset="0"/>
              <a:ea typeface="+mn-ea"/>
              <a:cs typeface="+mn-cs"/>
            </a:endParaRPr>
          </a:p>
          <a:p>
            <a:r>
              <a:rPr lang="en-US" sz="1200" kern="1200" dirty="0" smtClean="0">
                <a:solidFill>
                  <a:schemeClr val="tx1"/>
                </a:solidFill>
                <a:effectLst/>
                <a:latin typeface="Times" pitchFamily="18" charset="0"/>
                <a:ea typeface="+mn-ea"/>
                <a:cs typeface="+mn-cs"/>
              </a:rPr>
              <a:t>Tanzania has the highest percentage of net usage with 68% of de facto population sleeping under an ITN the night before the survey. Of households that own at least one ITN, 73% of the de facto population in Tanzania slept under an ITN the night before the survey. Comparatively, Angola has the lowest utilization of ITNs. In Angola, 19% of de facto population slept under an ITN the night before the survey and half (52%) of households that own at least one ITN slept under an ITN the night before the survey.</a:t>
            </a:r>
          </a:p>
          <a:p>
            <a:endParaRPr lang="en-US" sz="1200" kern="1200" dirty="0" smtClean="0">
              <a:solidFill>
                <a:schemeClr val="tx1"/>
              </a:solidFill>
              <a:effectLst/>
              <a:latin typeface="Times" pitchFamily="18" charset="0"/>
              <a:ea typeface="+mn-ea"/>
              <a:cs typeface="+mn-cs"/>
            </a:endParaRPr>
          </a:p>
          <a:p>
            <a:r>
              <a:rPr lang="en-US" sz="1200" kern="1200" dirty="0" smtClean="0">
                <a:solidFill>
                  <a:schemeClr val="tx1"/>
                </a:solidFill>
                <a:effectLst/>
                <a:latin typeface="Times" pitchFamily="18" charset="0"/>
                <a:ea typeface="+mn-ea"/>
                <a:cs typeface="+mn-cs"/>
              </a:rPr>
              <a:t>Explain the difference in net usage between those that slept under an ITN last night and those that own at least 1 ITN and slept under an ITN last night?  What comparisons can be made across the countries, if any?</a:t>
            </a:r>
            <a:endParaRPr lang="en-US" dirty="0" smtClean="0"/>
          </a:p>
        </p:txBody>
      </p:sp>
      <p:sp>
        <p:nvSpPr>
          <p:cNvPr id="150532" name="Slide Number Placeholder 3"/>
          <p:cNvSpPr>
            <a:spLocks noGrp="1"/>
          </p:cNvSpPr>
          <p:nvPr>
            <p:ph type="sldNum" sz="quarter" idx="5"/>
          </p:nvPr>
        </p:nvSpPr>
        <p:spPr bwMode="auto">
          <a:xfrm>
            <a:off x="3948220" y="8815388"/>
            <a:ext cx="3037840" cy="4556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800">
                <a:solidFill>
                  <a:schemeClr val="tx1"/>
                </a:solidFill>
                <a:latin typeface="Times" pitchFamily="18" charset="0"/>
                <a:cs typeface="Arial" charset="0"/>
              </a:defRPr>
            </a:lvl1pPr>
            <a:lvl2pPr marL="742855" indent="-285714" eaLnBrk="0" hangingPunct="0">
              <a:defRPr sz="2800">
                <a:solidFill>
                  <a:schemeClr val="tx1"/>
                </a:solidFill>
                <a:latin typeface="Times" pitchFamily="18" charset="0"/>
                <a:cs typeface="Arial" charset="0"/>
              </a:defRPr>
            </a:lvl2pPr>
            <a:lvl3pPr marL="1142854" indent="-228571" eaLnBrk="0" hangingPunct="0">
              <a:defRPr sz="2800">
                <a:solidFill>
                  <a:schemeClr val="tx1"/>
                </a:solidFill>
                <a:latin typeface="Times" pitchFamily="18" charset="0"/>
                <a:cs typeface="Arial" charset="0"/>
              </a:defRPr>
            </a:lvl3pPr>
            <a:lvl4pPr marL="1599995" indent="-228571" eaLnBrk="0" hangingPunct="0">
              <a:defRPr sz="2800">
                <a:solidFill>
                  <a:schemeClr val="tx1"/>
                </a:solidFill>
                <a:latin typeface="Times" pitchFamily="18" charset="0"/>
                <a:cs typeface="Arial" charset="0"/>
              </a:defRPr>
            </a:lvl4pPr>
            <a:lvl5pPr marL="2057138" indent="-228571" eaLnBrk="0" hangingPunct="0">
              <a:defRPr sz="2800">
                <a:solidFill>
                  <a:schemeClr val="tx1"/>
                </a:solidFill>
                <a:latin typeface="Times" pitchFamily="18" charset="0"/>
                <a:cs typeface="Arial" charset="0"/>
              </a:defRPr>
            </a:lvl5pPr>
            <a:lvl6pPr marL="2514279" indent="-228571" algn="ctr" eaLnBrk="0" fontAlgn="base" hangingPunct="0">
              <a:spcBef>
                <a:spcPct val="0"/>
              </a:spcBef>
              <a:spcAft>
                <a:spcPct val="0"/>
              </a:spcAft>
              <a:defRPr sz="2800">
                <a:solidFill>
                  <a:schemeClr val="tx1"/>
                </a:solidFill>
                <a:latin typeface="Times" pitchFamily="18" charset="0"/>
                <a:cs typeface="Arial" charset="0"/>
              </a:defRPr>
            </a:lvl6pPr>
            <a:lvl7pPr marL="2971420" indent="-228571" algn="ctr" eaLnBrk="0" fontAlgn="base" hangingPunct="0">
              <a:spcBef>
                <a:spcPct val="0"/>
              </a:spcBef>
              <a:spcAft>
                <a:spcPct val="0"/>
              </a:spcAft>
              <a:defRPr sz="2800">
                <a:solidFill>
                  <a:schemeClr val="tx1"/>
                </a:solidFill>
                <a:latin typeface="Times" pitchFamily="18" charset="0"/>
                <a:cs typeface="Arial" charset="0"/>
              </a:defRPr>
            </a:lvl7pPr>
            <a:lvl8pPr marL="3428562" indent="-228571" algn="ctr" eaLnBrk="0" fontAlgn="base" hangingPunct="0">
              <a:spcBef>
                <a:spcPct val="0"/>
              </a:spcBef>
              <a:spcAft>
                <a:spcPct val="0"/>
              </a:spcAft>
              <a:defRPr sz="2800">
                <a:solidFill>
                  <a:schemeClr val="tx1"/>
                </a:solidFill>
                <a:latin typeface="Times" pitchFamily="18" charset="0"/>
                <a:cs typeface="Arial" charset="0"/>
              </a:defRPr>
            </a:lvl8pPr>
            <a:lvl9pPr marL="3885704" indent="-228571" algn="ctr" eaLnBrk="0" fontAlgn="base" hangingPunct="0">
              <a:spcBef>
                <a:spcPct val="0"/>
              </a:spcBef>
              <a:spcAft>
                <a:spcPct val="0"/>
              </a:spcAft>
              <a:defRPr sz="2800">
                <a:solidFill>
                  <a:schemeClr val="tx1"/>
                </a:solidFill>
                <a:latin typeface="Times" pitchFamily="18" charset="0"/>
                <a:cs typeface="Arial" charset="0"/>
              </a:defRPr>
            </a:lvl9pPr>
          </a:lstStyle>
          <a:p>
            <a:pPr eaLnBrk="1" hangingPunct="1"/>
            <a:fld id="{7607B7B0-0D27-462D-8711-63CEABB36499}" type="slidenum">
              <a:rPr lang="en-US" sz="1200"/>
              <a:pPr eaLnBrk="1" hangingPunct="1"/>
              <a:t>37</a:t>
            </a:fld>
            <a:endParaRPr lang="en-US" sz="1200"/>
          </a:p>
        </p:txBody>
      </p:sp>
    </p:spTree>
    <p:extLst>
      <p:ext uri="{BB962C8B-B14F-4D97-AF65-F5344CB8AC3E}">
        <p14:creationId xmlns:p14="http://schemas.microsoft.com/office/powerpoint/2010/main" val="420656207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Slide Image Placeholder 1"/>
          <p:cNvSpPr>
            <a:spLocks noGrp="1" noRot="1" noChangeAspect="1" noTextEdit="1"/>
          </p:cNvSpPr>
          <p:nvPr>
            <p:ph type="sldImg"/>
          </p:nvPr>
        </p:nvSpPr>
        <p:spPr>
          <a:ln/>
        </p:spPr>
      </p:sp>
      <p:sp>
        <p:nvSpPr>
          <p:cNvPr id="1515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kern="1200" dirty="0" smtClean="0">
                <a:solidFill>
                  <a:schemeClr val="tx1"/>
                </a:solidFill>
                <a:effectLst/>
                <a:latin typeface="Times" pitchFamily="18" charset="0"/>
                <a:ea typeface="+mn-ea"/>
                <a:cs typeface="+mn-cs"/>
              </a:rPr>
              <a:t>EXPLAIN that small children are more vulnerable to malaria morbidity and mortality than adults or older children in endemic settings.  Strategies to prevent the transmission of malaria in children can produce tangible results in the reduction of morbidity and mortality caused by malaria.  Additionally, to prevent complications from malaria during pregnancy, such as anemia, low birth weight, and trans-placental </a:t>
            </a:r>
            <a:r>
              <a:rPr lang="en-US" sz="1200" kern="1200" dirty="0" err="1" smtClean="0">
                <a:solidFill>
                  <a:schemeClr val="tx1"/>
                </a:solidFill>
                <a:effectLst/>
                <a:latin typeface="Times" pitchFamily="18" charset="0"/>
                <a:ea typeface="+mn-ea"/>
                <a:cs typeface="+mn-cs"/>
              </a:rPr>
              <a:t>parasitemia</a:t>
            </a:r>
            <a:r>
              <a:rPr lang="en-US" sz="1200" kern="1200" dirty="0" smtClean="0">
                <a:solidFill>
                  <a:schemeClr val="tx1"/>
                </a:solidFill>
                <a:effectLst/>
                <a:latin typeface="Times" pitchFamily="18" charset="0"/>
                <a:ea typeface="+mn-ea"/>
                <a:cs typeface="+mn-cs"/>
              </a:rPr>
              <a:t>, all pregnant women are encouraged to sleep under ITNs.  The risk of contracting malaria among pregnant women is two or three times higher than risk for non-pregnant women (</a:t>
            </a:r>
            <a:r>
              <a:rPr lang="en-US" sz="1200" kern="1200" dirty="0" err="1" smtClean="0">
                <a:solidFill>
                  <a:schemeClr val="tx1"/>
                </a:solidFill>
                <a:effectLst/>
                <a:latin typeface="Times" pitchFamily="18" charset="0"/>
                <a:ea typeface="+mn-ea"/>
                <a:cs typeface="+mn-cs"/>
              </a:rPr>
              <a:t>Steketee</a:t>
            </a:r>
            <a:r>
              <a:rPr lang="en-US" sz="1200" kern="1200" dirty="0" smtClean="0">
                <a:solidFill>
                  <a:schemeClr val="tx1"/>
                </a:solidFill>
                <a:effectLst/>
                <a:latin typeface="Times" pitchFamily="18" charset="0"/>
                <a:ea typeface="+mn-ea"/>
                <a:cs typeface="+mn-cs"/>
              </a:rPr>
              <a:t>, 2001), depending on parity or whether or not it is the woman’s first or second birth. During pregnancy, malaria can change from an asymptomatic infection to a state that puts women at risk of death.  </a:t>
            </a:r>
          </a:p>
          <a:p>
            <a:endParaRPr lang="en-US" sz="1200" kern="1200" dirty="0" smtClean="0">
              <a:solidFill>
                <a:schemeClr val="tx1"/>
              </a:solidFill>
              <a:effectLst/>
              <a:latin typeface="Times" pitchFamily="18" charset="0"/>
              <a:ea typeface="+mn-ea"/>
              <a:cs typeface="+mn-cs"/>
            </a:endParaRPr>
          </a:p>
          <a:p>
            <a:r>
              <a:rPr lang="en-US" sz="1200" kern="1200" dirty="0" smtClean="0">
                <a:solidFill>
                  <a:schemeClr val="tx1"/>
                </a:solidFill>
                <a:effectLst/>
                <a:latin typeface="Times" pitchFamily="18" charset="0"/>
                <a:ea typeface="+mn-ea"/>
                <a:cs typeface="+mn-cs"/>
              </a:rPr>
              <a:t>Given the severity that malaria displays during pregnancy, many National Malaria Control Programs have adopted the WHO strategies that aim to prevent malaria during pregnancy.  Along with ITN distribution, </a:t>
            </a:r>
            <a:r>
              <a:rPr lang="en-US" sz="1200" kern="1200" dirty="0" err="1" smtClean="0">
                <a:solidFill>
                  <a:schemeClr val="tx1"/>
                </a:solidFill>
                <a:effectLst/>
                <a:latin typeface="Times" pitchFamily="18" charset="0"/>
                <a:ea typeface="+mn-ea"/>
                <a:cs typeface="+mn-cs"/>
              </a:rPr>
              <a:t>IPTp</a:t>
            </a:r>
            <a:r>
              <a:rPr lang="en-US" sz="1200" kern="1200" dirty="0" smtClean="0">
                <a:solidFill>
                  <a:schemeClr val="tx1"/>
                </a:solidFill>
                <a:effectLst/>
                <a:latin typeface="Times" pitchFamily="18" charset="0"/>
                <a:ea typeface="+mn-ea"/>
                <a:cs typeface="+mn-cs"/>
              </a:rPr>
              <a:t>, case management and health education programs aim to educate the population on the prevention and treatment of malaria in pregnancy.</a:t>
            </a:r>
          </a:p>
          <a:p>
            <a:r>
              <a:rPr lang="en-US" sz="1200" kern="1200" dirty="0" smtClean="0">
                <a:solidFill>
                  <a:schemeClr val="tx1"/>
                </a:solidFill>
                <a:effectLst/>
                <a:latin typeface="Times" pitchFamily="18" charset="0"/>
                <a:ea typeface="+mn-ea"/>
                <a:cs typeface="+mn-cs"/>
              </a:rPr>
              <a:t>REFER participants to </a:t>
            </a:r>
            <a:r>
              <a:rPr lang="en-US" sz="1200" b="1" kern="1200" dirty="0" smtClean="0">
                <a:solidFill>
                  <a:schemeClr val="tx1"/>
                </a:solidFill>
                <a:effectLst/>
                <a:latin typeface="Times" pitchFamily="18" charset="0"/>
                <a:ea typeface="+mn-ea"/>
                <a:cs typeface="+mn-cs"/>
              </a:rPr>
              <a:t>Handout 7.2, Indicators 5 and 6</a:t>
            </a:r>
            <a:r>
              <a:rPr lang="en-US" sz="1200" kern="1200" dirty="0" smtClean="0">
                <a:solidFill>
                  <a:schemeClr val="tx1"/>
                </a:solidFill>
                <a:effectLst/>
                <a:latin typeface="Times" pitchFamily="18" charset="0"/>
                <a:ea typeface="+mn-ea"/>
                <a:cs typeface="+mn-cs"/>
              </a:rPr>
              <a:t> to see indicator descriptions, numerators, denominators and purpose.</a:t>
            </a:r>
          </a:p>
          <a:p>
            <a:endParaRPr lang="en-US" sz="1200" kern="1200" dirty="0" smtClean="0">
              <a:solidFill>
                <a:schemeClr val="tx1"/>
              </a:solidFill>
              <a:effectLst/>
              <a:latin typeface="Times" pitchFamily="18" charset="0"/>
              <a:ea typeface="+mn-ea"/>
              <a:cs typeface="+mn-cs"/>
            </a:endParaRPr>
          </a:p>
          <a:p>
            <a:r>
              <a:rPr lang="en-US" sz="1200" kern="1200" dirty="0" smtClean="0">
                <a:solidFill>
                  <a:schemeClr val="tx1"/>
                </a:solidFill>
                <a:effectLst/>
                <a:latin typeface="Times" pitchFamily="18" charset="0"/>
                <a:ea typeface="+mn-ea"/>
                <a:cs typeface="+mn-cs"/>
              </a:rPr>
              <a:t>Tanzania has the highest percentage of children and pregnant women sleeping under an ITN at 72% and 75%, respectively. Angola has the lowest percentage of net usage among children under 5 and pregnant women, both at 26%.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smtClean="0"/>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dirty="0" smtClean="0">
                <a:latin typeface="Arial" charset="0"/>
              </a:rPr>
              <a:t>*preliminary data from Key Indicators Report for the 2015-6 TDHS/MIS does not include the use indicators for household population, so this slide refers to data from the 2011-12 THMIS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
        <p:nvSpPr>
          <p:cNvPr id="151556" name="Slide Number Placeholder 3"/>
          <p:cNvSpPr>
            <a:spLocks noGrp="1"/>
          </p:cNvSpPr>
          <p:nvPr>
            <p:ph type="sldNum" sz="quarter" idx="5"/>
          </p:nvPr>
        </p:nvSpPr>
        <p:spPr bwMode="auto">
          <a:xfrm>
            <a:off x="3948220" y="8815388"/>
            <a:ext cx="3037840" cy="4556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800">
                <a:solidFill>
                  <a:schemeClr val="tx1"/>
                </a:solidFill>
                <a:latin typeface="Times" pitchFamily="18" charset="0"/>
                <a:cs typeface="Arial" charset="0"/>
              </a:defRPr>
            </a:lvl1pPr>
            <a:lvl2pPr marL="742855" indent="-285714" eaLnBrk="0" hangingPunct="0">
              <a:defRPr sz="2800">
                <a:solidFill>
                  <a:schemeClr val="tx1"/>
                </a:solidFill>
                <a:latin typeface="Times" pitchFamily="18" charset="0"/>
                <a:cs typeface="Arial" charset="0"/>
              </a:defRPr>
            </a:lvl2pPr>
            <a:lvl3pPr marL="1142854" indent="-228571" eaLnBrk="0" hangingPunct="0">
              <a:defRPr sz="2800">
                <a:solidFill>
                  <a:schemeClr val="tx1"/>
                </a:solidFill>
                <a:latin typeface="Times" pitchFamily="18" charset="0"/>
                <a:cs typeface="Arial" charset="0"/>
              </a:defRPr>
            </a:lvl3pPr>
            <a:lvl4pPr marL="1599995" indent="-228571" eaLnBrk="0" hangingPunct="0">
              <a:defRPr sz="2800">
                <a:solidFill>
                  <a:schemeClr val="tx1"/>
                </a:solidFill>
                <a:latin typeface="Times" pitchFamily="18" charset="0"/>
                <a:cs typeface="Arial" charset="0"/>
              </a:defRPr>
            </a:lvl4pPr>
            <a:lvl5pPr marL="2057138" indent="-228571" eaLnBrk="0" hangingPunct="0">
              <a:defRPr sz="2800">
                <a:solidFill>
                  <a:schemeClr val="tx1"/>
                </a:solidFill>
                <a:latin typeface="Times" pitchFamily="18" charset="0"/>
                <a:cs typeface="Arial" charset="0"/>
              </a:defRPr>
            </a:lvl5pPr>
            <a:lvl6pPr marL="2514279" indent="-228571" algn="ctr" eaLnBrk="0" fontAlgn="base" hangingPunct="0">
              <a:spcBef>
                <a:spcPct val="0"/>
              </a:spcBef>
              <a:spcAft>
                <a:spcPct val="0"/>
              </a:spcAft>
              <a:defRPr sz="2800">
                <a:solidFill>
                  <a:schemeClr val="tx1"/>
                </a:solidFill>
                <a:latin typeface="Times" pitchFamily="18" charset="0"/>
                <a:cs typeface="Arial" charset="0"/>
              </a:defRPr>
            </a:lvl6pPr>
            <a:lvl7pPr marL="2971420" indent="-228571" algn="ctr" eaLnBrk="0" fontAlgn="base" hangingPunct="0">
              <a:spcBef>
                <a:spcPct val="0"/>
              </a:spcBef>
              <a:spcAft>
                <a:spcPct val="0"/>
              </a:spcAft>
              <a:defRPr sz="2800">
                <a:solidFill>
                  <a:schemeClr val="tx1"/>
                </a:solidFill>
                <a:latin typeface="Times" pitchFamily="18" charset="0"/>
                <a:cs typeface="Arial" charset="0"/>
              </a:defRPr>
            </a:lvl7pPr>
            <a:lvl8pPr marL="3428562" indent="-228571" algn="ctr" eaLnBrk="0" fontAlgn="base" hangingPunct="0">
              <a:spcBef>
                <a:spcPct val="0"/>
              </a:spcBef>
              <a:spcAft>
                <a:spcPct val="0"/>
              </a:spcAft>
              <a:defRPr sz="2800">
                <a:solidFill>
                  <a:schemeClr val="tx1"/>
                </a:solidFill>
                <a:latin typeface="Times" pitchFamily="18" charset="0"/>
                <a:cs typeface="Arial" charset="0"/>
              </a:defRPr>
            </a:lvl8pPr>
            <a:lvl9pPr marL="3885704" indent="-228571" algn="ctr" eaLnBrk="0" fontAlgn="base" hangingPunct="0">
              <a:spcBef>
                <a:spcPct val="0"/>
              </a:spcBef>
              <a:spcAft>
                <a:spcPct val="0"/>
              </a:spcAft>
              <a:defRPr sz="2800">
                <a:solidFill>
                  <a:schemeClr val="tx1"/>
                </a:solidFill>
                <a:latin typeface="Times" pitchFamily="18" charset="0"/>
                <a:cs typeface="Arial" charset="0"/>
              </a:defRPr>
            </a:lvl9pPr>
          </a:lstStyle>
          <a:p>
            <a:pPr eaLnBrk="1" hangingPunct="1"/>
            <a:fld id="{A244B0BD-1D66-412F-AC78-744062967F4F}" type="slidenum">
              <a:rPr lang="en-US" sz="1200"/>
              <a:pPr eaLnBrk="1" hangingPunct="1"/>
              <a:t>38</a:t>
            </a:fld>
            <a:endParaRPr lang="en-US" sz="1200"/>
          </a:p>
        </p:txBody>
      </p:sp>
    </p:spTree>
    <p:extLst>
      <p:ext uri="{BB962C8B-B14F-4D97-AF65-F5344CB8AC3E}">
        <p14:creationId xmlns:p14="http://schemas.microsoft.com/office/powerpoint/2010/main" val="266143650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Slide Image Placeholder 1"/>
          <p:cNvSpPr>
            <a:spLocks noGrp="1" noRot="1" noChangeAspect="1" noTextEdit="1"/>
          </p:cNvSpPr>
          <p:nvPr>
            <p:ph type="sldImg"/>
          </p:nvPr>
        </p:nvSpPr>
        <p:spPr>
          <a:ln/>
        </p:spPr>
      </p:sp>
      <p:sp>
        <p:nvSpPr>
          <p:cNvPr id="1474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kern="1200" dirty="0" smtClean="0">
                <a:solidFill>
                  <a:schemeClr val="tx1"/>
                </a:solidFill>
                <a:effectLst/>
                <a:latin typeface="Times" pitchFamily="18" charset="0"/>
                <a:ea typeface="+mn-ea"/>
                <a:cs typeface="+mn-cs"/>
              </a:rPr>
              <a:t>EXPLAIN that IRS is not common due to the expense for National Malaria Control Programs.  EXPLAIN that when the survey sample design permits, IRS results should be presented separately for the targeted areas.</a:t>
            </a:r>
          </a:p>
          <a:p>
            <a:endParaRPr lang="en-US" sz="1200" kern="1200" dirty="0" smtClean="0">
              <a:solidFill>
                <a:schemeClr val="tx1"/>
              </a:solidFill>
              <a:effectLst/>
              <a:latin typeface="Times" pitchFamily="18" charset="0"/>
              <a:ea typeface="+mn-ea"/>
              <a:cs typeface="+mn-cs"/>
            </a:endParaRPr>
          </a:p>
          <a:p>
            <a:r>
              <a:rPr lang="en-US" sz="1200" kern="1200" dirty="0" smtClean="0">
                <a:solidFill>
                  <a:schemeClr val="tx1"/>
                </a:solidFill>
                <a:effectLst/>
                <a:latin typeface="Times" pitchFamily="18" charset="0"/>
                <a:ea typeface="+mn-ea"/>
                <a:cs typeface="+mn-cs"/>
              </a:rPr>
              <a:t>Indoor spraying was used in 14% of households in Tanzania compared to only 1% of Kenyan households in the 12 months preceding the survey.</a:t>
            </a:r>
          </a:p>
          <a:p>
            <a:endParaRPr lang="en-US" sz="1200" kern="1200" dirty="0" smtClean="0">
              <a:solidFill>
                <a:schemeClr val="tx1"/>
              </a:solidFill>
              <a:effectLst/>
              <a:latin typeface="Times" pitchFamily="18" charset="0"/>
              <a:ea typeface="+mn-ea"/>
              <a:cs typeface="+mn-cs"/>
            </a:endParaRPr>
          </a:p>
          <a:p>
            <a:r>
              <a:rPr lang="en-US" sz="1200" kern="1200" dirty="0" smtClean="0">
                <a:solidFill>
                  <a:schemeClr val="tx1"/>
                </a:solidFill>
                <a:effectLst/>
                <a:latin typeface="Times" pitchFamily="18" charset="0"/>
                <a:ea typeface="+mn-ea"/>
                <a:cs typeface="+mn-cs"/>
              </a:rPr>
              <a:t>ASK participants what are some factors to consider when interpreting this graph. </a:t>
            </a:r>
          </a:p>
          <a:p>
            <a:endParaRPr lang="en-US" dirty="0" smtClean="0"/>
          </a:p>
        </p:txBody>
      </p:sp>
      <p:sp>
        <p:nvSpPr>
          <p:cNvPr id="147460" name="Slide Number Placeholder 3"/>
          <p:cNvSpPr>
            <a:spLocks noGrp="1"/>
          </p:cNvSpPr>
          <p:nvPr>
            <p:ph type="sldNum" sz="quarter" idx="5"/>
          </p:nvPr>
        </p:nvSpPr>
        <p:spPr bwMode="auto">
          <a:xfrm>
            <a:off x="3948220" y="8815388"/>
            <a:ext cx="3037840" cy="4556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800">
                <a:solidFill>
                  <a:schemeClr val="tx1"/>
                </a:solidFill>
                <a:latin typeface="Times" pitchFamily="18" charset="0"/>
                <a:cs typeface="Arial" charset="0"/>
              </a:defRPr>
            </a:lvl1pPr>
            <a:lvl2pPr marL="742855" indent="-285714" eaLnBrk="0" hangingPunct="0">
              <a:defRPr sz="2800">
                <a:solidFill>
                  <a:schemeClr val="tx1"/>
                </a:solidFill>
                <a:latin typeface="Times" pitchFamily="18" charset="0"/>
                <a:cs typeface="Arial" charset="0"/>
              </a:defRPr>
            </a:lvl2pPr>
            <a:lvl3pPr marL="1142854" indent="-228571" eaLnBrk="0" hangingPunct="0">
              <a:defRPr sz="2800">
                <a:solidFill>
                  <a:schemeClr val="tx1"/>
                </a:solidFill>
                <a:latin typeface="Times" pitchFamily="18" charset="0"/>
                <a:cs typeface="Arial" charset="0"/>
              </a:defRPr>
            </a:lvl3pPr>
            <a:lvl4pPr marL="1599995" indent="-228571" eaLnBrk="0" hangingPunct="0">
              <a:defRPr sz="2800">
                <a:solidFill>
                  <a:schemeClr val="tx1"/>
                </a:solidFill>
                <a:latin typeface="Times" pitchFamily="18" charset="0"/>
                <a:cs typeface="Arial" charset="0"/>
              </a:defRPr>
            </a:lvl4pPr>
            <a:lvl5pPr marL="2057138" indent="-228571" eaLnBrk="0" hangingPunct="0">
              <a:defRPr sz="2800">
                <a:solidFill>
                  <a:schemeClr val="tx1"/>
                </a:solidFill>
                <a:latin typeface="Times" pitchFamily="18" charset="0"/>
                <a:cs typeface="Arial" charset="0"/>
              </a:defRPr>
            </a:lvl5pPr>
            <a:lvl6pPr marL="2514279" indent="-228571" algn="ctr" eaLnBrk="0" fontAlgn="base" hangingPunct="0">
              <a:spcBef>
                <a:spcPct val="0"/>
              </a:spcBef>
              <a:spcAft>
                <a:spcPct val="0"/>
              </a:spcAft>
              <a:defRPr sz="2800">
                <a:solidFill>
                  <a:schemeClr val="tx1"/>
                </a:solidFill>
                <a:latin typeface="Times" pitchFamily="18" charset="0"/>
                <a:cs typeface="Arial" charset="0"/>
              </a:defRPr>
            </a:lvl6pPr>
            <a:lvl7pPr marL="2971420" indent="-228571" algn="ctr" eaLnBrk="0" fontAlgn="base" hangingPunct="0">
              <a:spcBef>
                <a:spcPct val="0"/>
              </a:spcBef>
              <a:spcAft>
                <a:spcPct val="0"/>
              </a:spcAft>
              <a:defRPr sz="2800">
                <a:solidFill>
                  <a:schemeClr val="tx1"/>
                </a:solidFill>
                <a:latin typeface="Times" pitchFamily="18" charset="0"/>
                <a:cs typeface="Arial" charset="0"/>
              </a:defRPr>
            </a:lvl7pPr>
            <a:lvl8pPr marL="3428562" indent="-228571" algn="ctr" eaLnBrk="0" fontAlgn="base" hangingPunct="0">
              <a:spcBef>
                <a:spcPct val="0"/>
              </a:spcBef>
              <a:spcAft>
                <a:spcPct val="0"/>
              </a:spcAft>
              <a:defRPr sz="2800">
                <a:solidFill>
                  <a:schemeClr val="tx1"/>
                </a:solidFill>
                <a:latin typeface="Times" pitchFamily="18" charset="0"/>
                <a:cs typeface="Arial" charset="0"/>
              </a:defRPr>
            </a:lvl8pPr>
            <a:lvl9pPr marL="3885704" indent="-228571" algn="ctr" eaLnBrk="0" fontAlgn="base" hangingPunct="0">
              <a:spcBef>
                <a:spcPct val="0"/>
              </a:spcBef>
              <a:spcAft>
                <a:spcPct val="0"/>
              </a:spcAft>
              <a:defRPr sz="2800">
                <a:solidFill>
                  <a:schemeClr val="tx1"/>
                </a:solidFill>
                <a:latin typeface="Times" pitchFamily="18" charset="0"/>
                <a:cs typeface="Arial" charset="0"/>
              </a:defRPr>
            </a:lvl9pPr>
          </a:lstStyle>
          <a:p>
            <a:pPr eaLnBrk="1" hangingPunct="1"/>
            <a:fld id="{14CAF227-09DB-4183-BE52-92B226BC25F8}" type="slidenum">
              <a:rPr lang="en-US" sz="1200"/>
              <a:pPr eaLnBrk="1" hangingPunct="1"/>
              <a:t>39</a:t>
            </a:fld>
            <a:endParaRPr lang="en-US" sz="1200"/>
          </a:p>
        </p:txBody>
      </p:sp>
    </p:spTree>
    <p:extLst>
      <p:ext uri="{BB962C8B-B14F-4D97-AF65-F5344CB8AC3E}">
        <p14:creationId xmlns:p14="http://schemas.microsoft.com/office/powerpoint/2010/main" val="4927147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a:ln/>
        </p:spPr>
      </p:sp>
      <p:sp>
        <p:nvSpPr>
          <p:cNvPr id="870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EXPLAIN that malaria is a parasitic infection caused </a:t>
            </a:r>
            <a:r>
              <a:rPr lang="en-US" i="1" u="sng" dirty="0" smtClean="0"/>
              <a:t>Plasmodium</a:t>
            </a:r>
            <a:r>
              <a:rPr lang="en-US" i="0" u="none" baseline="0" dirty="0" smtClean="0"/>
              <a:t> genus.  There are five main species of malaria parasites, but the most common type and most dangerous form of malaria parasite in Sub-Saharan Africa is </a:t>
            </a:r>
            <a:r>
              <a:rPr lang="en-US" i="1" u="none" baseline="0" dirty="0" smtClean="0"/>
              <a:t>Plasmodium falciparum </a:t>
            </a:r>
            <a:r>
              <a:rPr lang="en-US" i="0" u="none" baseline="0" dirty="0" smtClean="0"/>
              <a:t>resulting in the highest rates of complication and mortality. </a:t>
            </a:r>
            <a:r>
              <a:rPr lang="en-US" i="1" u="none" baseline="0" dirty="0" smtClean="0"/>
              <a:t>P. </a:t>
            </a:r>
            <a:r>
              <a:rPr lang="en-US" i="1" u="none" baseline="0" dirty="0" err="1" smtClean="0"/>
              <a:t>vivax</a:t>
            </a:r>
            <a:r>
              <a:rPr lang="en-US" i="1" u="none" baseline="0" dirty="0" smtClean="0"/>
              <a:t> </a:t>
            </a:r>
            <a:r>
              <a:rPr lang="en-US" i="0" u="none" baseline="0" dirty="0" smtClean="0"/>
              <a:t>is a recurring strain of malaria, living in the liver for long periods of time and leading to relapses many years after initial infection.</a:t>
            </a:r>
            <a:r>
              <a:rPr lang="en-US" i="1" u="none" baseline="0" dirty="0" smtClean="0"/>
              <a:t/>
            </a:r>
            <a:br>
              <a:rPr lang="en-US" i="1" u="none" baseline="0" dirty="0" smtClean="0"/>
            </a:br>
            <a:r>
              <a:rPr lang="en-US" i="1" u="none" baseline="0" dirty="0" smtClean="0"/>
              <a:t/>
            </a:r>
            <a:br>
              <a:rPr lang="en-US" i="1" u="none" baseline="0" dirty="0" smtClean="0"/>
            </a:br>
            <a:r>
              <a:rPr lang="en-US" i="0" u="none" baseline="0" dirty="0" smtClean="0"/>
              <a:t>The parasite is transmitted through the bite of an infective female Anopheles mosquito during a blood meal from one person carrying the parasite to another.  </a:t>
            </a:r>
            <a:br>
              <a:rPr lang="en-US" i="0" u="none" baseline="0" dirty="0" smtClean="0"/>
            </a:br>
            <a:r>
              <a:rPr lang="en-US" i="0" u="none" baseline="0" dirty="0" smtClean="0"/>
              <a:t/>
            </a:r>
            <a:br>
              <a:rPr lang="en-US" i="0" u="none" baseline="0" dirty="0" smtClean="0"/>
            </a:br>
            <a:r>
              <a:rPr lang="en-US" i="0" u="none" baseline="0" dirty="0" smtClean="0"/>
              <a:t>Malaria is transmitted among humans by female mosquitoes of the genus </a:t>
            </a:r>
            <a:r>
              <a:rPr lang="en-US" i="1" u="none" baseline="0" dirty="0" smtClean="0"/>
              <a:t>Anopheles</a:t>
            </a:r>
            <a:r>
              <a:rPr lang="en-US" i="0" u="none" baseline="0" dirty="0" smtClean="0"/>
              <a:t>.  The primary malaria vectors in Africa are </a:t>
            </a:r>
            <a:r>
              <a:rPr lang="en-US" i="1" u="none" baseline="0" dirty="0" smtClean="0"/>
              <a:t>Anopheles </a:t>
            </a:r>
            <a:r>
              <a:rPr lang="en-US" i="1" u="none" baseline="0" dirty="0" err="1" smtClean="0"/>
              <a:t>gambiae</a:t>
            </a:r>
            <a:r>
              <a:rPr lang="en-US" i="1" u="none" baseline="0" dirty="0" smtClean="0"/>
              <a:t> &amp; Anopheles </a:t>
            </a:r>
            <a:r>
              <a:rPr lang="en-US" i="1" u="none" baseline="0" dirty="0" err="1" smtClean="0"/>
              <a:t>funestus</a:t>
            </a:r>
            <a:r>
              <a:rPr lang="en-US" i="0" u="none" baseline="0" dirty="0" smtClean="0"/>
              <a:t> which are strongly </a:t>
            </a:r>
            <a:r>
              <a:rPr lang="en-US" i="0" u="none" baseline="0" dirty="0" err="1" smtClean="0"/>
              <a:t>anthropophilic</a:t>
            </a:r>
            <a:r>
              <a:rPr lang="en-US" i="0" u="none" baseline="0" dirty="0" smtClean="0"/>
              <a:t> – meaning they prefer to feed on humans – and are two of the most efficient malaria vectors in the world.  Species composition varies by region globally.</a:t>
            </a:r>
          </a:p>
          <a:p>
            <a:endParaRPr lang="en-US" i="0" u="none" baseline="0" dirty="0" smtClean="0"/>
          </a:p>
          <a:p>
            <a:r>
              <a:rPr lang="en-US" i="0" u="none" baseline="0" dirty="0" smtClean="0"/>
              <a:t>Malaria results from the multiplication of Plasmodium parasites within red blood cells when then burst, causing symptoms that typically include fever and headache. </a:t>
            </a:r>
          </a:p>
          <a:p>
            <a:endParaRPr lang="en-US" i="0" u="none" baseline="0" dirty="0" smtClean="0"/>
          </a:p>
          <a:p>
            <a:r>
              <a:rPr lang="en-US" i="0" u="none" baseline="0" dirty="0" smtClean="0"/>
              <a:t>DID YOU KNOW? Malaria comes from the Italian </a:t>
            </a:r>
            <a:r>
              <a:rPr lang="en-US" i="1" u="none" baseline="0" dirty="0" smtClean="0"/>
              <a:t>mala-aria</a:t>
            </a:r>
            <a:r>
              <a:rPr lang="en-US" i="0" u="none" baseline="0" dirty="0" smtClean="0"/>
              <a:t>, meaning “bad air.”  It was originally thought that there was a link between malaria and the poisonous vapors of swamps.</a:t>
            </a:r>
          </a:p>
          <a:p>
            <a:endParaRPr lang="en-US" dirty="0" smtClean="0"/>
          </a:p>
        </p:txBody>
      </p:sp>
      <p:sp>
        <p:nvSpPr>
          <p:cNvPr id="87044" name="Slide Number Placeholder 3"/>
          <p:cNvSpPr>
            <a:spLocks noGrp="1"/>
          </p:cNvSpPr>
          <p:nvPr>
            <p:ph type="sldNum" sz="quarter" idx="5"/>
          </p:nvPr>
        </p:nvSpPr>
        <p:spPr bwMode="auto">
          <a:xfrm>
            <a:off x="3948220" y="8815388"/>
            <a:ext cx="3037840" cy="4556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800">
                <a:solidFill>
                  <a:schemeClr val="tx1"/>
                </a:solidFill>
                <a:latin typeface="Times" pitchFamily="18" charset="0"/>
                <a:cs typeface="Arial" charset="0"/>
              </a:defRPr>
            </a:lvl1pPr>
            <a:lvl2pPr marL="742855" indent="-285714" eaLnBrk="0" hangingPunct="0">
              <a:defRPr sz="2800">
                <a:solidFill>
                  <a:schemeClr val="tx1"/>
                </a:solidFill>
                <a:latin typeface="Times" pitchFamily="18" charset="0"/>
                <a:cs typeface="Arial" charset="0"/>
              </a:defRPr>
            </a:lvl2pPr>
            <a:lvl3pPr marL="1142854" indent="-228571" eaLnBrk="0" hangingPunct="0">
              <a:defRPr sz="2800">
                <a:solidFill>
                  <a:schemeClr val="tx1"/>
                </a:solidFill>
                <a:latin typeface="Times" pitchFamily="18" charset="0"/>
                <a:cs typeface="Arial" charset="0"/>
              </a:defRPr>
            </a:lvl3pPr>
            <a:lvl4pPr marL="1599995" indent="-228571" eaLnBrk="0" hangingPunct="0">
              <a:defRPr sz="2800">
                <a:solidFill>
                  <a:schemeClr val="tx1"/>
                </a:solidFill>
                <a:latin typeface="Times" pitchFamily="18" charset="0"/>
                <a:cs typeface="Arial" charset="0"/>
              </a:defRPr>
            </a:lvl4pPr>
            <a:lvl5pPr marL="2057138" indent="-228571" eaLnBrk="0" hangingPunct="0">
              <a:defRPr sz="2800">
                <a:solidFill>
                  <a:schemeClr val="tx1"/>
                </a:solidFill>
                <a:latin typeface="Times" pitchFamily="18" charset="0"/>
                <a:cs typeface="Arial" charset="0"/>
              </a:defRPr>
            </a:lvl5pPr>
            <a:lvl6pPr marL="2514279" indent="-228571" algn="ctr" eaLnBrk="0" fontAlgn="base" hangingPunct="0">
              <a:spcBef>
                <a:spcPct val="0"/>
              </a:spcBef>
              <a:spcAft>
                <a:spcPct val="0"/>
              </a:spcAft>
              <a:defRPr sz="2800">
                <a:solidFill>
                  <a:schemeClr val="tx1"/>
                </a:solidFill>
                <a:latin typeface="Times" pitchFamily="18" charset="0"/>
                <a:cs typeface="Arial" charset="0"/>
              </a:defRPr>
            </a:lvl6pPr>
            <a:lvl7pPr marL="2971420" indent="-228571" algn="ctr" eaLnBrk="0" fontAlgn="base" hangingPunct="0">
              <a:spcBef>
                <a:spcPct val="0"/>
              </a:spcBef>
              <a:spcAft>
                <a:spcPct val="0"/>
              </a:spcAft>
              <a:defRPr sz="2800">
                <a:solidFill>
                  <a:schemeClr val="tx1"/>
                </a:solidFill>
                <a:latin typeface="Times" pitchFamily="18" charset="0"/>
                <a:cs typeface="Arial" charset="0"/>
              </a:defRPr>
            </a:lvl7pPr>
            <a:lvl8pPr marL="3428562" indent="-228571" algn="ctr" eaLnBrk="0" fontAlgn="base" hangingPunct="0">
              <a:spcBef>
                <a:spcPct val="0"/>
              </a:spcBef>
              <a:spcAft>
                <a:spcPct val="0"/>
              </a:spcAft>
              <a:defRPr sz="2800">
                <a:solidFill>
                  <a:schemeClr val="tx1"/>
                </a:solidFill>
                <a:latin typeface="Times" pitchFamily="18" charset="0"/>
                <a:cs typeface="Arial" charset="0"/>
              </a:defRPr>
            </a:lvl8pPr>
            <a:lvl9pPr marL="3885704" indent="-228571" algn="ctr" eaLnBrk="0" fontAlgn="base" hangingPunct="0">
              <a:spcBef>
                <a:spcPct val="0"/>
              </a:spcBef>
              <a:spcAft>
                <a:spcPct val="0"/>
              </a:spcAft>
              <a:defRPr sz="2800">
                <a:solidFill>
                  <a:schemeClr val="tx1"/>
                </a:solidFill>
                <a:latin typeface="Times" pitchFamily="18" charset="0"/>
                <a:cs typeface="Arial" charset="0"/>
              </a:defRPr>
            </a:lvl9pPr>
          </a:lstStyle>
          <a:p>
            <a:pPr eaLnBrk="1" hangingPunct="1"/>
            <a:fld id="{EF8E68A5-91B7-4CCA-B1C9-2026468BBE37}" type="slidenum">
              <a:rPr lang="en-US" sz="1200"/>
              <a:pPr eaLnBrk="1" hangingPunct="1"/>
              <a:t>4</a:t>
            </a:fld>
            <a:endParaRPr lang="en-US" sz="1200"/>
          </a:p>
        </p:txBody>
      </p:sp>
    </p:spTree>
    <p:extLst>
      <p:ext uri="{BB962C8B-B14F-4D97-AF65-F5344CB8AC3E}">
        <p14:creationId xmlns:p14="http://schemas.microsoft.com/office/powerpoint/2010/main" val="128755893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Slide Image Placeholder 1"/>
          <p:cNvSpPr>
            <a:spLocks noGrp="1" noRot="1" noChangeAspect="1" noTextEdit="1"/>
          </p:cNvSpPr>
          <p:nvPr>
            <p:ph type="sldImg"/>
          </p:nvPr>
        </p:nvSpPr>
        <p:spPr>
          <a:ln/>
        </p:spPr>
      </p:sp>
      <p:sp>
        <p:nvSpPr>
          <p:cNvPr id="1536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EXPLAIN that intermittent preventive treatment (</a:t>
            </a:r>
            <a:r>
              <a:rPr lang="en-US" dirty="0" err="1" smtClean="0"/>
              <a:t>IPTp</a:t>
            </a:r>
            <a:r>
              <a:rPr lang="en-US" dirty="0" smtClean="0"/>
              <a:t>) with </a:t>
            </a:r>
            <a:r>
              <a:rPr lang="en-US" dirty="0" err="1" smtClean="0"/>
              <a:t>sulfasoxine-pyrimethamine</a:t>
            </a:r>
            <a:r>
              <a:rPr lang="en-US" dirty="0" smtClean="0"/>
              <a:t> (SP) can prevent the harmful consequences of malaria for women infected during pregnancy. </a:t>
            </a:r>
            <a:r>
              <a:rPr lang="en-US" sz="1200" kern="1200" dirty="0" smtClean="0">
                <a:solidFill>
                  <a:schemeClr val="tx1"/>
                </a:solidFill>
                <a:effectLst/>
                <a:latin typeface="Times" pitchFamily="18" charset="0"/>
                <a:ea typeface="+mn-ea"/>
                <a:cs typeface="+mn-cs"/>
              </a:rPr>
              <a:t>The WHO recommends that pregnant women in regions with high prevalence of malaria be given </a:t>
            </a:r>
            <a:r>
              <a:rPr lang="en-US" sz="1200" kern="1200" dirty="0" err="1" smtClean="0">
                <a:solidFill>
                  <a:schemeClr val="tx1"/>
                </a:solidFill>
                <a:effectLst/>
                <a:latin typeface="Times" pitchFamily="18" charset="0"/>
                <a:ea typeface="+mn-ea"/>
                <a:cs typeface="+mn-cs"/>
              </a:rPr>
              <a:t>IPTp</a:t>
            </a:r>
            <a:r>
              <a:rPr lang="en-US" sz="1200" kern="1200" dirty="0" smtClean="0">
                <a:solidFill>
                  <a:schemeClr val="tx1"/>
                </a:solidFill>
                <a:effectLst/>
                <a:latin typeface="Times" pitchFamily="18" charset="0"/>
                <a:ea typeface="+mn-ea"/>
                <a:cs typeface="+mn-cs"/>
              </a:rPr>
              <a:t> with SP/</a:t>
            </a:r>
            <a:r>
              <a:rPr lang="en-US" sz="1200" kern="1200" dirty="0" err="1" smtClean="0">
                <a:solidFill>
                  <a:schemeClr val="tx1"/>
                </a:solidFill>
                <a:effectLst/>
                <a:latin typeface="Times" pitchFamily="18" charset="0"/>
                <a:ea typeface="+mn-ea"/>
                <a:cs typeface="+mn-cs"/>
              </a:rPr>
              <a:t>Fansidar</a:t>
            </a:r>
            <a:r>
              <a:rPr lang="en-US" sz="1200" kern="1200" dirty="0" smtClean="0">
                <a:solidFill>
                  <a:schemeClr val="tx1"/>
                </a:solidFill>
                <a:effectLst/>
                <a:latin typeface="Times" pitchFamily="18" charset="0"/>
                <a:ea typeface="+mn-ea"/>
                <a:cs typeface="+mn-cs"/>
              </a:rPr>
              <a:t> at each ANC visit after quickening (approximately after the first trimester), with at least one month in between each dose to prevent malaria.</a:t>
            </a:r>
            <a:r>
              <a:rPr lang="en-US" dirty="0" smtClean="0"/>
              <a:t/>
            </a:r>
            <a:br>
              <a:rPr lang="en-US" dirty="0" smtClean="0"/>
            </a:br>
            <a:r>
              <a:rPr lang="en-US" dirty="0" smtClean="0"/>
              <a:t/>
            </a:r>
            <a:br>
              <a:rPr lang="en-US" dirty="0" smtClean="0"/>
            </a:br>
            <a:r>
              <a:rPr lang="en-US" dirty="0" smtClean="0"/>
              <a:t>TELL participants that the DHS survey asks women who gave birth in the two years preceding the survey if they took any medications during their pregnancies to keep them from getting malaria, and if so, which ones.  They are also asked whether they received the drugs as part of an antenatal care (ANC) visit. REFER participants to </a:t>
            </a:r>
            <a:r>
              <a:rPr lang="en-US" b="1" dirty="0" smtClean="0"/>
              <a:t>Handout</a:t>
            </a:r>
            <a:r>
              <a:rPr lang="en-US" b="1" baseline="0" dirty="0" smtClean="0"/>
              <a:t> 7.2, Indicator 8</a:t>
            </a:r>
            <a:r>
              <a:rPr lang="en-US" b="0" baseline="0" dirty="0" smtClean="0"/>
              <a:t> to see indicator description, numerator, denominator and purpose.</a:t>
            </a:r>
            <a:endParaRPr lang="en-US" dirty="0" smtClean="0"/>
          </a:p>
          <a:p>
            <a:r>
              <a:rPr lang="en-US" dirty="0" smtClean="0"/>
              <a:t/>
            </a:r>
            <a:br>
              <a:rPr lang="en-US" dirty="0" smtClean="0"/>
            </a:br>
            <a:r>
              <a:rPr lang="en-US" dirty="0" smtClean="0"/>
              <a:t>In Malawi, 89% of women are receiving any SP/</a:t>
            </a:r>
            <a:r>
              <a:rPr lang="en-US" dirty="0" err="1" smtClean="0"/>
              <a:t>Fansidar</a:t>
            </a:r>
            <a:r>
              <a:rPr lang="en-US" dirty="0" smtClean="0"/>
              <a:t> during ANC visits, nearly two-thirds (63%) received the 2</a:t>
            </a:r>
            <a:r>
              <a:rPr lang="en-US" baseline="0" dirty="0" smtClean="0"/>
              <a:t> or more doses of SP/</a:t>
            </a:r>
            <a:r>
              <a:rPr lang="en-US" baseline="0" dirty="0" err="1" smtClean="0"/>
              <a:t>Fansidar</a:t>
            </a:r>
            <a:r>
              <a:rPr lang="en-US" baseline="0" dirty="0" smtClean="0"/>
              <a:t> during an ANC visit, but only 12% received 3 or more during an ANC visit</a:t>
            </a:r>
            <a:r>
              <a:rPr lang="en-US" dirty="0" smtClean="0"/>
              <a:t>.  In Angola, 28% received any SP/</a:t>
            </a:r>
            <a:r>
              <a:rPr lang="en-US" dirty="0" err="1" smtClean="0"/>
              <a:t>Fansidar</a:t>
            </a:r>
            <a:r>
              <a:rPr lang="en-US" dirty="0" smtClean="0"/>
              <a:t> during ANC,  only 18% are 2 or more doses during ANC, and only 8% received 3 or more doses.  </a:t>
            </a:r>
            <a:br>
              <a:rPr lang="en-US" dirty="0" smtClean="0"/>
            </a:br>
            <a:endParaRPr lang="en-US" dirty="0" smtClean="0"/>
          </a:p>
          <a:p>
            <a:r>
              <a:rPr lang="en-US" sz="1200" kern="1200" dirty="0" smtClean="0">
                <a:solidFill>
                  <a:schemeClr val="tx1"/>
                </a:solidFill>
                <a:effectLst/>
                <a:latin typeface="Times" pitchFamily="18" charset="0"/>
                <a:ea typeface="+mn-ea"/>
                <a:cs typeface="+mn-cs"/>
              </a:rPr>
              <a:t>ASK participants possible reasons for the dramatic gap in coverage with at least one, at least two and at least three doses of SP/</a:t>
            </a:r>
            <a:r>
              <a:rPr lang="en-US" sz="1200" kern="1200" dirty="0" err="1" smtClean="0">
                <a:solidFill>
                  <a:schemeClr val="tx1"/>
                </a:solidFill>
                <a:effectLst/>
                <a:latin typeface="Times" pitchFamily="18" charset="0"/>
                <a:ea typeface="+mn-ea"/>
                <a:cs typeface="+mn-cs"/>
              </a:rPr>
              <a:t>Fansidar</a:t>
            </a:r>
            <a:r>
              <a:rPr lang="en-US" sz="1200" kern="1200" dirty="0" smtClean="0">
                <a:solidFill>
                  <a:schemeClr val="tx1"/>
                </a:solidFill>
                <a:effectLst/>
                <a:latin typeface="Times" pitchFamily="18" charset="0"/>
                <a:ea typeface="+mn-ea"/>
                <a:cs typeface="+mn-cs"/>
              </a:rPr>
              <a:t> during pregnancy?  What effect does National Malaria Control program and</a:t>
            </a:r>
            <a:r>
              <a:rPr lang="en-US" sz="1200" kern="1200" baseline="0" dirty="0" smtClean="0">
                <a:solidFill>
                  <a:schemeClr val="tx1"/>
                </a:solidFill>
                <a:effectLst/>
                <a:latin typeface="Times" pitchFamily="18" charset="0"/>
                <a:ea typeface="+mn-ea"/>
                <a:cs typeface="+mn-cs"/>
              </a:rPr>
              <a:t> efforts have on </a:t>
            </a:r>
            <a:r>
              <a:rPr lang="en-US" sz="1200" kern="1200" baseline="0" dirty="0" err="1" smtClean="0">
                <a:solidFill>
                  <a:schemeClr val="tx1"/>
                </a:solidFill>
                <a:effectLst/>
                <a:latin typeface="Times" pitchFamily="18" charset="0"/>
                <a:ea typeface="+mn-ea"/>
                <a:cs typeface="+mn-cs"/>
              </a:rPr>
              <a:t>IPTp</a:t>
            </a:r>
            <a:r>
              <a:rPr lang="en-US" sz="1200" kern="1200" baseline="0" dirty="0" smtClean="0">
                <a:solidFill>
                  <a:schemeClr val="tx1"/>
                </a:solidFill>
                <a:effectLst/>
                <a:latin typeface="Times" pitchFamily="18" charset="0"/>
                <a:ea typeface="+mn-ea"/>
                <a:cs typeface="+mn-cs"/>
              </a:rPr>
              <a:t>?</a:t>
            </a:r>
            <a:endParaRPr lang="en-US" dirty="0" smtClean="0"/>
          </a:p>
        </p:txBody>
      </p:sp>
      <p:sp>
        <p:nvSpPr>
          <p:cNvPr id="153604" name="Slide Number Placeholder 3"/>
          <p:cNvSpPr>
            <a:spLocks noGrp="1"/>
          </p:cNvSpPr>
          <p:nvPr>
            <p:ph type="sldNum" sz="quarter" idx="5"/>
          </p:nvPr>
        </p:nvSpPr>
        <p:spPr bwMode="auto">
          <a:xfrm>
            <a:off x="3948220" y="8815388"/>
            <a:ext cx="3037840" cy="4556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800">
                <a:solidFill>
                  <a:schemeClr val="tx1"/>
                </a:solidFill>
                <a:latin typeface="Times" pitchFamily="18" charset="0"/>
                <a:cs typeface="Arial" charset="0"/>
              </a:defRPr>
            </a:lvl1pPr>
            <a:lvl2pPr marL="742855" indent="-285714" eaLnBrk="0" hangingPunct="0">
              <a:defRPr sz="2800">
                <a:solidFill>
                  <a:schemeClr val="tx1"/>
                </a:solidFill>
                <a:latin typeface="Times" pitchFamily="18" charset="0"/>
                <a:cs typeface="Arial" charset="0"/>
              </a:defRPr>
            </a:lvl2pPr>
            <a:lvl3pPr marL="1142854" indent="-228571" eaLnBrk="0" hangingPunct="0">
              <a:defRPr sz="2800">
                <a:solidFill>
                  <a:schemeClr val="tx1"/>
                </a:solidFill>
                <a:latin typeface="Times" pitchFamily="18" charset="0"/>
                <a:cs typeface="Arial" charset="0"/>
              </a:defRPr>
            </a:lvl3pPr>
            <a:lvl4pPr marL="1599995" indent="-228571" eaLnBrk="0" hangingPunct="0">
              <a:defRPr sz="2800">
                <a:solidFill>
                  <a:schemeClr val="tx1"/>
                </a:solidFill>
                <a:latin typeface="Times" pitchFamily="18" charset="0"/>
                <a:cs typeface="Arial" charset="0"/>
              </a:defRPr>
            </a:lvl4pPr>
            <a:lvl5pPr marL="2057138" indent="-228571" eaLnBrk="0" hangingPunct="0">
              <a:defRPr sz="2800">
                <a:solidFill>
                  <a:schemeClr val="tx1"/>
                </a:solidFill>
                <a:latin typeface="Times" pitchFamily="18" charset="0"/>
                <a:cs typeface="Arial" charset="0"/>
              </a:defRPr>
            </a:lvl5pPr>
            <a:lvl6pPr marL="2514279" indent="-228571" algn="ctr" eaLnBrk="0" fontAlgn="base" hangingPunct="0">
              <a:spcBef>
                <a:spcPct val="0"/>
              </a:spcBef>
              <a:spcAft>
                <a:spcPct val="0"/>
              </a:spcAft>
              <a:defRPr sz="2800">
                <a:solidFill>
                  <a:schemeClr val="tx1"/>
                </a:solidFill>
                <a:latin typeface="Times" pitchFamily="18" charset="0"/>
                <a:cs typeface="Arial" charset="0"/>
              </a:defRPr>
            </a:lvl6pPr>
            <a:lvl7pPr marL="2971420" indent="-228571" algn="ctr" eaLnBrk="0" fontAlgn="base" hangingPunct="0">
              <a:spcBef>
                <a:spcPct val="0"/>
              </a:spcBef>
              <a:spcAft>
                <a:spcPct val="0"/>
              </a:spcAft>
              <a:defRPr sz="2800">
                <a:solidFill>
                  <a:schemeClr val="tx1"/>
                </a:solidFill>
                <a:latin typeface="Times" pitchFamily="18" charset="0"/>
                <a:cs typeface="Arial" charset="0"/>
              </a:defRPr>
            </a:lvl7pPr>
            <a:lvl8pPr marL="3428562" indent="-228571" algn="ctr" eaLnBrk="0" fontAlgn="base" hangingPunct="0">
              <a:spcBef>
                <a:spcPct val="0"/>
              </a:spcBef>
              <a:spcAft>
                <a:spcPct val="0"/>
              </a:spcAft>
              <a:defRPr sz="2800">
                <a:solidFill>
                  <a:schemeClr val="tx1"/>
                </a:solidFill>
                <a:latin typeface="Times" pitchFamily="18" charset="0"/>
                <a:cs typeface="Arial" charset="0"/>
              </a:defRPr>
            </a:lvl8pPr>
            <a:lvl9pPr marL="3885704" indent="-228571" algn="ctr" eaLnBrk="0" fontAlgn="base" hangingPunct="0">
              <a:spcBef>
                <a:spcPct val="0"/>
              </a:spcBef>
              <a:spcAft>
                <a:spcPct val="0"/>
              </a:spcAft>
              <a:defRPr sz="2800">
                <a:solidFill>
                  <a:schemeClr val="tx1"/>
                </a:solidFill>
                <a:latin typeface="Times" pitchFamily="18" charset="0"/>
                <a:cs typeface="Arial" charset="0"/>
              </a:defRPr>
            </a:lvl9pPr>
          </a:lstStyle>
          <a:p>
            <a:pPr eaLnBrk="1" hangingPunct="1"/>
            <a:fld id="{D3103AD7-351C-4CB5-84C4-F7023FA6103A}" type="slidenum">
              <a:rPr lang="en-US" sz="1200"/>
              <a:pPr eaLnBrk="1" hangingPunct="1"/>
              <a:t>40</a:t>
            </a:fld>
            <a:endParaRPr lang="en-US" sz="1200"/>
          </a:p>
        </p:txBody>
      </p:sp>
    </p:spTree>
    <p:extLst>
      <p:ext uri="{BB962C8B-B14F-4D97-AF65-F5344CB8AC3E}">
        <p14:creationId xmlns:p14="http://schemas.microsoft.com/office/powerpoint/2010/main" val="132030701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Slide Image Placeholder 1"/>
          <p:cNvSpPr>
            <a:spLocks noGrp="1" noRot="1" noChangeAspect="1" noTextEdit="1"/>
          </p:cNvSpPr>
          <p:nvPr>
            <p:ph type="sldImg"/>
          </p:nvPr>
        </p:nvSpPr>
        <p:spPr>
          <a:ln/>
        </p:spPr>
      </p:sp>
      <p:sp>
        <p:nvSpPr>
          <p:cNvPr id="1249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TELL</a:t>
            </a:r>
            <a:r>
              <a:rPr lang="en-US" baseline="0" dirty="0" smtClean="0"/>
              <a:t> participants that this graph demonstrates the indicator children under five with fever in the last two weeks for whom advice or treatment was sought.  Advice or treatment seeking was highest in Kenya but less than 60% in Angola, Rwanda, and Senegal. </a:t>
            </a:r>
          </a:p>
          <a:p>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REFER participants to </a:t>
            </a:r>
            <a:r>
              <a:rPr lang="en-US" b="1" dirty="0" smtClean="0"/>
              <a:t>Handout</a:t>
            </a:r>
            <a:r>
              <a:rPr lang="en-US" b="1" baseline="0" dirty="0" smtClean="0"/>
              <a:t> 7.2, Indicator 10</a:t>
            </a:r>
            <a:r>
              <a:rPr lang="en-US" b="0" baseline="0" dirty="0" smtClean="0"/>
              <a:t> to see indicator description, numerator, denominator and purpose.</a:t>
            </a:r>
            <a:endParaRPr lang="en-US" dirty="0" smtClean="0"/>
          </a:p>
          <a:p>
            <a:endParaRPr lang="en-US" dirty="0" smtClean="0"/>
          </a:p>
        </p:txBody>
      </p:sp>
      <p:sp>
        <p:nvSpPr>
          <p:cNvPr id="124932" name="Slide Number Placeholder 3"/>
          <p:cNvSpPr>
            <a:spLocks noGrp="1"/>
          </p:cNvSpPr>
          <p:nvPr>
            <p:ph type="sldNum" sz="quarter" idx="5"/>
          </p:nvPr>
        </p:nvSpPr>
        <p:spPr bwMode="auto">
          <a:xfrm>
            <a:off x="3948220" y="8815388"/>
            <a:ext cx="3037840" cy="4556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800">
                <a:solidFill>
                  <a:schemeClr val="tx1"/>
                </a:solidFill>
                <a:latin typeface="Times" pitchFamily="18" charset="0"/>
                <a:cs typeface="Arial" charset="0"/>
              </a:defRPr>
            </a:lvl1pPr>
            <a:lvl2pPr marL="742855" indent="-285714" eaLnBrk="0" hangingPunct="0">
              <a:defRPr sz="2800">
                <a:solidFill>
                  <a:schemeClr val="tx1"/>
                </a:solidFill>
                <a:latin typeface="Times" pitchFamily="18" charset="0"/>
                <a:cs typeface="Arial" charset="0"/>
              </a:defRPr>
            </a:lvl2pPr>
            <a:lvl3pPr marL="1142854" indent="-228571" eaLnBrk="0" hangingPunct="0">
              <a:defRPr sz="2800">
                <a:solidFill>
                  <a:schemeClr val="tx1"/>
                </a:solidFill>
                <a:latin typeface="Times" pitchFamily="18" charset="0"/>
                <a:cs typeface="Arial" charset="0"/>
              </a:defRPr>
            </a:lvl3pPr>
            <a:lvl4pPr marL="1599995" indent="-228571" eaLnBrk="0" hangingPunct="0">
              <a:defRPr sz="2800">
                <a:solidFill>
                  <a:schemeClr val="tx1"/>
                </a:solidFill>
                <a:latin typeface="Times" pitchFamily="18" charset="0"/>
                <a:cs typeface="Arial" charset="0"/>
              </a:defRPr>
            </a:lvl4pPr>
            <a:lvl5pPr marL="2057138" indent="-228571" eaLnBrk="0" hangingPunct="0">
              <a:defRPr sz="2800">
                <a:solidFill>
                  <a:schemeClr val="tx1"/>
                </a:solidFill>
                <a:latin typeface="Times" pitchFamily="18" charset="0"/>
                <a:cs typeface="Arial" charset="0"/>
              </a:defRPr>
            </a:lvl5pPr>
            <a:lvl6pPr marL="2514279" indent="-228571" algn="ctr" eaLnBrk="0" fontAlgn="base" hangingPunct="0">
              <a:spcBef>
                <a:spcPct val="0"/>
              </a:spcBef>
              <a:spcAft>
                <a:spcPct val="0"/>
              </a:spcAft>
              <a:defRPr sz="2800">
                <a:solidFill>
                  <a:schemeClr val="tx1"/>
                </a:solidFill>
                <a:latin typeface="Times" pitchFamily="18" charset="0"/>
                <a:cs typeface="Arial" charset="0"/>
              </a:defRPr>
            </a:lvl6pPr>
            <a:lvl7pPr marL="2971420" indent="-228571" algn="ctr" eaLnBrk="0" fontAlgn="base" hangingPunct="0">
              <a:spcBef>
                <a:spcPct val="0"/>
              </a:spcBef>
              <a:spcAft>
                <a:spcPct val="0"/>
              </a:spcAft>
              <a:defRPr sz="2800">
                <a:solidFill>
                  <a:schemeClr val="tx1"/>
                </a:solidFill>
                <a:latin typeface="Times" pitchFamily="18" charset="0"/>
                <a:cs typeface="Arial" charset="0"/>
              </a:defRPr>
            </a:lvl7pPr>
            <a:lvl8pPr marL="3428562" indent="-228571" algn="ctr" eaLnBrk="0" fontAlgn="base" hangingPunct="0">
              <a:spcBef>
                <a:spcPct val="0"/>
              </a:spcBef>
              <a:spcAft>
                <a:spcPct val="0"/>
              </a:spcAft>
              <a:defRPr sz="2800">
                <a:solidFill>
                  <a:schemeClr val="tx1"/>
                </a:solidFill>
                <a:latin typeface="Times" pitchFamily="18" charset="0"/>
                <a:cs typeface="Arial" charset="0"/>
              </a:defRPr>
            </a:lvl8pPr>
            <a:lvl9pPr marL="3885704" indent="-228571" algn="ctr" eaLnBrk="0" fontAlgn="base" hangingPunct="0">
              <a:spcBef>
                <a:spcPct val="0"/>
              </a:spcBef>
              <a:spcAft>
                <a:spcPct val="0"/>
              </a:spcAft>
              <a:defRPr sz="2800">
                <a:solidFill>
                  <a:schemeClr val="tx1"/>
                </a:solidFill>
                <a:latin typeface="Times" pitchFamily="18" charset="0"/>
                <a:cs typeface="Arial" charset="0"/>
              </a:defRPr>
            </a:lvl9pPr>
          </a:lstStyle>
          <a:p>
            <a:pPr eaLnBrk="1" hangingPunct="1"/>
            <a:fld id="{A5F32474-0DFB-4876-AD05-4A7FF1997E4C}" type="slidenum">
              <a:rPr lang="en-US" sz="1200"/>
              <a:pPr eaLnBrk="1" hangingPunct="1"/>
              <a:t>41</a:t>
            </a:fld>
            <a:endParaRPr lang="en-US" sz="1200"/>
          </a:p>
        </p:txBody>
      </p:sp>
    </p:spTree>
    <p:extLst>
      <p:ext uri="{BB962C8B-B14F-4D97-AF65-F5344CB8AC3E}">
        <p14:creationId xmlns:p14="http://schemas.microsoft.com/office/powerpoint/2010/main" val="201186583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Slide Image Placeholder 1"/>
          <p:cNvSpPr>
            <a:spLocks noGrp="1" noRot="1" noChangeAspect="1" noTextEdit="1"/>
          </p:cNvSpPr>
          <p:nvPr>
            <p:ph type="sldImg"/>
          </p:nvPr>
        </p:nvSpPr>
        <p:spPr>
          <a:ln/>
        </p:spPr>
      </p:sp>
      <p:sp>
        <p:nvSpPr>
          <p:cNvPr id="1228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OBSERVE the surveys with the indicator of proportion of children under 5 with fever in last 2 weeks who had a finger or heel stick.  Thirty-nine percent of children under 5 in Kenya had malaria testing by finger or heel stick compared to only 7% of children under 5 in Senegal.  </a:t>
            </a:r>
          </a:p>
          <a:p>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REFER participants to </a:t>
            </a:r>
            <a:r>
              <a:rPr lang="en-US" b="1" dirty="0" smtClean="0"/>
              <a:t>Handout</a:t>
            </a:r>
            <a:r>
              <a:rPr lang="en-US" b="1" baseline="0" dirty="0" smtClean="0"/>
              <a:t> 7.2, Indicator 9</a:t>
            </a:r>
            <a:r>
              <a:rPr lang="en-US" b="0" baseline="0" dirty="0" smtClean="0"/>
              <a:t> to see indicator description, numerator, denominator and purpose. T</a:t>
            </a:r>
            <a:r>
              <a:rPr lang="en-US" dirty="0" smtClean="0"/>
              <a:t>his indicator is expected to increase over time with the increase in malaria diagnostics and testing.  </a:t>
            </a:r>
          </a:p>
        </p:txBody>
      </p:sp>
      <p:sp>
        <p:nvSpPr>
          <p:cNvPr id="122884" name="Slide Number Placeholder 3"/>
          <p:cNvSpPr>
            <a:spLocks noGrp="1"/>
          </p:cNvSpPr>
          <p:nvPr>
            <p:ph type="sldNum" sz="quarter" idx="5"/>
          </p:nvPr>
        </p:nvSpPr>
        <p:spPr bwMode="auto">
          <a:xfrm>
            <a:off x="3948220" y="8815388"/>
            <a:ext cx="3037840" cy="4556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800">
                <a:solidFill>
                  <a:schemeClr val="tx1"/>
                </a:solidFill>
                <a:latin typeface="Times" pitchFamily="18" charset="0"/>
                <a:cs typeface="Arial" charset="0"/>
              </a:defRPr>
            </a:lvl1pPr>
            <a:lvl2pPr marL="742855" indent="-285714" eaLnBrk="0" hangingPunct="0">
              <a:defRPr sz="2800">
                <a:solidFill>
                  <a:schemeClr val="tx1"/>
                </a:solidFill>
                <a:latin typeface="Times" pitchFamily="18" charset="0"/>
                <a:cs typeface="Arial" charset="0"/>
              </a:defRPr>
            </a:lvl2pPr>
            <a:lvl3pPr marL="1142854" indent="-228571" eaLnBrk="0" hangingPunct="0">
              <a:defRPr sz="2800">
                <a:solidFill>
                  <a:schemeClr val="tx1"/>
                </a:solidFill>
                <a:latin typeface="Times" pitchFamily="18" charset="0"/>
                <a:cs typeface="Arial" charset="0"/>
              </a:defRPr>
            </a:lvl3pPr>
            <a:lvl4pPr marL="1599995" indent="-228571" eaLnBrk="0" hangingPunct="0">
              <a:defRPr sz="2800">
                <a:solidFill>
                  <a:schemeClr val="tx1"/>
                </a:solidFill>
                <a:latin typeface="Times" pitchFamily="18" charset="0"/>
                <a:cs typeface="Arial" charset="0"/>
              </a:defRPr>
            </a:lvl4pPr>
            <a:lvl5pPr marL="2057138" indent="-228571" eaLnBrk="0" hangingPunct="0">
              <a:defRPr sz="2800">
                <a:solidFill>
                  <a:schemeClr val="tx1"/>
                </a:solidFill>
                <a:latin typeface="Times" pitchFamily="18" charset="0"/>
                <a:cs typeface="Arial" charset="0"/>
              </a:defRPr>
            </a:lvl5pPr>
            <a:lvl6pPr marL="2514279" indent="-228571" algn="ctr" eaLnBrk="0" fontAlgn="base" hangingPunct="0">
              <a:spcBef>
                <a:spcPct val="0"/>
              </a:spcBef>
              <a:spcAft>
                <a:spcPct val="0"/>
              </a:spcAft>
              <a:defRPr sz="2800">
                <a:solidFill>
                  <a:schemeClr val="tx1"/>
                </a:solidFill>
                <a:latin typeface="Times" pitchFamily="18" charset="0"/>
                <a:cs typeface="Arial" charset="0"/>
              </a:defRPr>
            </a:lvl6pPr>
            <a:lvl7pPr marL="2971420" indent="-228571" algn="ctr" eaLnBrk="0" fontAlgn="base" hangingPunct="0">
              <a:spcBef>
                <a:spcPct val="0"/>
              </a:spcBef>
              <a:spcAft>
                <a:spcPct val="0"/>
              </a:spcAft>
              <a:defRPr sz="2800">
                <a:solidFill>
                  <a:schemeClr val="tx1"/>
                </a:solidFill>
                <a:latin typeface="Times" pitchFamily="18" charset="0"/>
                <a:cs typeface="Arial" charset="0"/>
              </a:defRPr>
            </a:lvl7pPr>
            <a:lvl8pPr marL="3428562" indent="-228571" algn="ctr" eaLnBrk="0" fontAlgn="base" hangingPunct="0">
              <a:spcBef>
                <a:spcPct val="0"/>
              </a:spcBef>
              <a:spcAft>
                <a:spcPct val="0"/>
              </a:spcAft>
              <a:defRPr sz="2800">
                <a:solidFill>
                  <a:schemeClr val="tx1"/>
                </a:solidFill>
                <a:latin typeface="Times" pitchFamily="18" charset="0"/>
                <a:cs typeface="Arial" charset="0"/>
              </a:defRPr>
            </a:lvl8pPr>
            <a:lvl9pPr marL="3885704" indent="-228571" algn="ctr" eaLnBrk="0" fontAlgn="base" hangingPunct="0">
              <a:spcBef>
                <a:spcPct val="0"/>
              </a:spcBef>
              <a:spcAft>
                <a:spcPct val="0"/>
              </a:spcAft>
              <a:defRPr sz="2800">
                <a:solidFill>
                  <a:schemeClr val="tx1"/>
                </a:solidFill>
                <a:latin typeface="Times" pitchFamily="18" charset="0"/>
                <a:cs typeface="Arial" charset="0"/>
              </a:defRPr>
            </a:lvl9pPr>
          </a:lstStyle>
          <a:p>
            <a:pPr eaLnBrk="1" hangingPunct="1"/>
            <a:fld id="{3F53F6D0-EEE8-4246-8383-CA9927390FF5}" type="slidenum">
              <a:rPr lang="en-US" sz="1200"/>
              <a:pPr eaLnBrk="1" hangingPunct="1"/>
              <a:t>42</a:t>
            </a:fld>
            <a:endParaRPr lang="en-US" sz="1200"/>
          </a:p>
        </p:txBody>
      </p:sp>
    </p:spTree>
    <p:extLst>
      <p:ext uri="{BB962C8B-B14F-4D97-AF65-F5344CB8AC3E}">
        <p14:creationId xmlns:p14="http://schemas.microsoft.com/office/powerpoint/2010/main" val="192560817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Slide Image Placeholder 1"/>
          <p:cNvSpPr>
            <a:spLocks noGrp="1" noRot="1" noChangeAspect="1" noTextEdit="1"/>
          </p:cNvSpPr>
          <p:nvPr>
            <p:ph type="sldImg"/>
          </p:nvPr>
        </p:nvSpPr>
        <p:spPr>
          <a:ln/>
        </p:spPr>
      </p:sp>
      <p:sp>
        <p:nvSpPr>
          <p:cNvPr id="1228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OBSERVE the denominator of this indicator. It is not the same as the previous two slides</a:t>
            </a:r>
            <a:r>
              <a:rPr lang="en-US" baseline="0" dirty="0" smtClean="0"/>
              <a:t> regarding the management of sick children with fever. This indicator does NOT measure the percent of all children with fever who received appropriate treatment, but rather the percent of all children that received treatment who received the RECOMMENDED first line treatment (ACT).  For example, in Kenya 25% of children with fever took ACT, but 92% of children who took an antimalarial took ACT. </a:t>
            </a:r>
          </a:p>
          <a:p>
            <a:endParaRPr lang="en-US" baseline="0" dirty="0" smtClean="0"/>
          </a:p>
          <a:p>
            <a:r>
              <a:rPr lang="en-US" baseline="0" dirty="0" smtClean="0"/>
              <a:t>ASK participants to explain the variation in this indicator among countries. </a:t>
            </a:r>
            <a:endParaRPr lang="en-US" dirty="0" smtClean="0"/>
          </a:p>
          <a:p>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REFER participants to </a:t>
            </a:r>
            <a:r>
              <a:rPr lang="en-US" b="1" dirty="0" smtClean="0"/>
              <a:t>Handout</a:t>
            </a:r>
            <a:r>
              <a:rPr lang="en-US" b="1" baseline="0" dirty="0" smtClean="0"/>
              <a:t> 7.2, Indicator 11</a:t>
            </a:r>
            <a:r>
              <a:rPr lang="en-US" b="0" baseline="0" dirty="0" smtClean="0"/>
              <a:t> to see indicator description, numerator, denominator and purpose. </a:t>
            </a:r>
            <a:endParaRPr lang="en-US" dirty="0" smtClean="0"/>
          </a:p>
        </p:txBody>
      </p:sp>
      <p:sp>
        <p:nvSpPr>
          <p:cNvPr id="122884" name="Slide Number Placeholder 3"/>
          <p:cNvSpPr>
            <a:spLocks noGrp="1"/>
          </p:cNvSpPr>
          <p:nvPr>
            <p:ph type="sldNum" sz="quarter" idx="5"/>
          </p:nvPr>
        </p:nvSpPr>
        <p:spPr bwMode="auto">
          <a:xfrm>
            <a:off x="3948220" y="8815388"/>
            <a:ext cx="3037840" cy="4556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800">
                <a:solidFill>
                  <a:schemeClr val="tx1"/>
                </a:solidFill>
                <a:latin typeface="Times" pitchFamily="18" charset="0"/>
                <a:cs typeface="Arial" charset="0"/>
              </a:defRPr>
            </a:lvl1pPr>
            <a:lvl2pPr marL="742855" indent="-285714" eaLnBrk="0" hangingPunct="0">
              <a:defRPr sz="2800">
                <a:solidFill>
                  <a:schemeClr val="tx1"/>
                </a:solidFill>
                <a:latin typeface="Times" pitchFamily="18" charset="0"/>
                <a:cs typeface="Arial" charset="0"/>
              </a:defRPr>
            </a:lvl2pPr>
            <a:lvl3pPr marL="1142854" indent="-228571" eaLnBrk="0" hangingPunct="0">
              <a:defRPr sz="2800">
                <a:solidFill>
                  <a:schemeClr val="tx1"/>
                </a:solidFill>
                <a:latin typeface="Times" pitchFamily="18" charset="0"/>
                <a:cs typeface="Arial" charset="0"/>
              </a:defRPr>
            </a:lvl3pPr>
            <a:lvl4pPr marL="1599995" indent="-228571" eaLnBrk="0" hangingPunct="0">
              <a:defRPr sz="2800">
                <a:solidFill>
                  <a:schemeClr val="tx1"/>
                </a:solidFill>
                <a:latin typeface="Times" pitchFamily="18" charset="0"/>
                <a:cs typeface="Arial" charset="0"/>
              </a:defRPr>
            </a:lvl4pPr>
            <a:lvl5pPr marL="2057138" indent="-228571" eaLnBrk="0" hangingPunct="0">
              <a:defRPr sz="2800">
                <a:solidFill>
                  <a:schemeClr val="tx1"/>
                </a:solidFill>
                <a:latin typeface="Times" pitchFamily="18" charset="0"/>
                <a:cs typeface="Arial" charset="0"/>
              </a:defRPr>
            </a:lvl5pPr>
            <a:lvl6pPr marL="2514279" indent="-228571" algn="ctr" eaLnBrk="0" fontAlgn="base" hangingPunct="0">
              <a:spcBef>
                <a:spcPct val="0"/>
              </a:spcBef>
              <a:spcAft>
                <a:spcPct val="0"/>
              </a:spcAft>
              <a:defRPr sz="2800">
                <a:solidFill>
                  <a:schemeClr val="tx1"/>
                </a:solidFill>
                <a:latin typeface="Times" pitchFamily="18" charset="0"/>
                <a:cs typeface="Arial" charset="0"/>
              </a:defRPr>
            </a:lvl6pPr>
            <a:lvl7pPr marL="2971420" indent="-228571" algn="ctr" eaLnBrk="0" fontAlgn="base" hangingPunct="0">
              <a:spcBef>
                <a:spcPct val="0"/>
              </a:spcBef>
              <a:spcAft>
                <a:spcPct val="0"/>
              </a:spcAft>
              <a:defRPr sz="2800">
                <a:solidFill>
                  <a:schemeClr val="tx1"/>
                </a:solidFill>
                <a:latin typeface="Times" pitchFamily="18" charset="0"/>
                <a:cs typeface="Arial" charset="0"/>
              </a:defRPr>
            </a:lvl7pPr>
            <a:lvl8pPr marL="3428562" indent="-228571" algn="ctr" eaLnBrk="0" fontAlgn="base" hangingPunct="0">
              <a:spcBef>
                <a:spcPct val="0"/>
              </a:spcBef>
              <a:spcAft>
                <a:spcPct val="0"/>
              </a:spcAft>
              <a:defRPr sz="2800">
                <a:solidFill>
                  <a:schemeClr val="tx1"/>
                </a:solidFill>
                <a:latin typeface="Times" pitchFamily="18" charset="0"/>
                <a:cs typeface="Arial" charset="0"/>
              </a:defRPr>
            </a:lvl8pPr>
            <a:lvl9pPr marL="3885704" indent="-228571" algn="ctr" eaLnBrk="0" fontAlgn="base" hangingPunct="0">
              <a:spcBef>
                <a:spcPct val="0"/>
              </a:spcBef>
              <a:spcAft>
                <a:spcPct val="0"/>
              </a:spcAft>
              <a:defRPr sz="2800">
                <a:solidFill>
                  <a:schemeClr val="tx1"/>
                </a:solidFill>
                <a:latin typeface="Times" pitchFamily="18" charset="0"/>
                <a:cs typeface="Arial" charset="0"/>
              </a:defRPr>
            </a:lvl9pPr>
          </a:lstStyle>
          <a:p>
            <a:pPr eaLnBrk="1" hangingPunct="1"/>
            <a:fld id="{3F53F6D0-EEE8-4246-8383-CA9927390FF5}" type="slidenum">
              <a:rPr lang="en-US" sz="1200"/>
              <a:pPr eaLnBrk="1" hangingPunct="1"/>
              <a:t>43</a:t>
            </a:fld>
            <a:endParaRPr lang="en-US" sz="1200"/>
          </a:p>
        </p:txBody>
      </p:sp>
    </p:spTree>
    <p:extLst>
      <p:ext uri="{BB962C8B-B14F-4D97-AF65-F5344CB8AC3E}">
        <p14:creationId xmlns:p14="http://schemas.microsoft.com/office/powerpoint/2010/main" val="235415361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Slide Image Placeholder 1"/>
          <p:cNvSpPr>
            <a:spLocks noGrp="1" noRot="1" noChangeAspect="1" noTextEdit="1"/>
          </p:cNvSpPr>
          <p:nvPr>
            <p:ph type="sldImg"/>
          </p:nvPr>
        </p:nvSpPr>
        <p:spPr>
          <a:ln/>
        </p:spPr>
      </p:sp>
      <p:sp>
        <p:nvSpPr>
          <p:cNvPr id="1576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EXPLAIN that this figure shows differences in malaria prevalence by urban-rural residence. DHS surveys have found that malaria prevalence is commonly higher in rural areas than in urban areas. The disparity in residence is highest in Malawi, Angola, </a:t>
            </a:r>
            <a:r>
              <a:rPr lang="en-US" baseline="0" dirty="0" smtClean="0"/>
              <a:t>and Tanzania</a:t>
            </a:r>
            <a:r>
              <a:rPr lang="en-US" dirty="0" smtClean="0"/>
              <a:t>.</a:t>
            </a:r>
          </a:p>
          <a:p>
            <a:endParaRPr lang="en-US" dirty="0" smtClean="0"/>
          </a:p>
          <a:p>
            <a:r>
              <a:rPr lang="en-US" dirty="0" smtClean="0"/>
              <a:t>ASK participants why prevalence is generally higher in rural areas than in urban areas?  </a:t>
            </a:r>
          </a:p>
        </p:txBody>
      </p:sp>
      <p:sp>
        <p:nvSpPr>
          <p:cNvPr id="157700" name="Slide Number Placeholder 3"/>
          <p:cNvSpPr>
            <a:spLocks noGrp="1"/>
          </p:cNvSpPr>
          <p:nvPr>
            <p:ph type="sldNum" sz="quarter" idx="5"/>
          </p:nvPr>
        </p:nvSpPr>
        <p:spPr bwMode="auto">
          <a:xfrm>
            <a:off x="3948220" y="8815388"/>
            <a:ext cx="3037840" cy="4556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800">
                <a:solidFill>
                  <a:schemeClr val="tx1"/>
                </a:solidFill>
                <a:latin typeface="Times" pitchFamily="18" charset="0"/>
                <a:cs typeface="Arial" charset="0"/>
              </a:defRPr>
            </a:lvl1pPr>
            <a:lvl2pPr marL="742855" indent="-285714" eaLnBrk="0" hangingPunct="0">
              <a:defRPr sz="2800">
                <a:solidFill>
                  <a:schemeClr val="tx1"/>
                </a:solidFill>
                <a:latin typeface="Times" pitchFamily="18" charset="0"/>
                <a:cs typeface="Arial" charset="0"/>
              </a:defRPr>
            </a:lvl2pPr>
            <a:lvl3pPr marL="1142854" indent="-228571" eaLnBrk="0" hangingPunct="0">
              <a:defRPr sz="2800">
                <a:solidFill>
                  <a:schemeClr val="tx1"/>
                </a:solidFill>
                <a:latin typeface="Times" pitchFamily="18" charset="0"/>
                <a:cs typeface="Arial" charset="0"/>
              </a:defRPr>
            </a:lvl3pPr>
            <a:lvl4pPr marL="1599995" indent="-228571" eaLnBrk="0" hangingPunct="0">
              <a:defRPr sz="2800">
                <a:solidFill>
                  <a:schemeClr val="tx1"/>
                </a:solidFill>
                <a:latin typeface="Times" pitchFamily="18" charset="0"/>
                <a:cs typeface="Arial" charset="0"/>
              </a:defRPr>
            </a:lvl4pPr>
            <a:lvl5pPr marL="2057138" indent="-228571" eaLnBrk="0" hangingPunct="0">
              <a:defRPr sz="2800">
                <a:solidFill>
                  <a:schemeClr val="tx1"/>
                </a:solidFill>
                <a:latin typeface="Times" pitchFamily="18" charset="0"/>
                <a:cs typeface="Arial" charset="0"/>
              </a:defRPr>
            </a:lvl5pPr>
            <a:lvl6pPr marL="2514279" indent="-228571" algn="ctr" eaLnBrk="0" fontAlgn="base" hangingPunct="0">
              <a:spcBef>
                <a:spcPct val="0"/>
              </a:spcBef>
              <a:spcAft>
                <a:spcPct val="0"/>
              </a:spcAft>
              <a:defRPr sz="2800">
                <a:solidFill>
                  <a:schemeClr val="tx1"/>
                </a:solidFill>
                <a:latin typeface="Times" pitchFamily="18" charset="0"/>
                <a:cs typeface="Arial" charset="0"/>
              </a:defRPr>
            </a:lvl6pPr>
            <a:lvl7pPr marL="2971420" indent="-228571" algn="ctr" eaLnBrk="0" fontAlgn="base" hangingPunct="0">
              <a:spcBef>
                <a:spcPct val="0"/>
              </a:spcBef>
              <a:spcAft>
                <a:spcPct val="0"/>
              </a:spcAft>
              <a:defRPr sz="2800">
                <a:solidFill>
                  <a:schemeClr val="tx1"/>
                </a:solidFill>
                <a:latin typeface="Times" pitchFamily="18" charset="0"/>
                <a:cs typeface="Arial" charset="0"/>
              </a:defRPr>
            </a:lvl7pPr>
            <a:lvl8pPr marL="3428562" indent="-228571" algn="ctr" eaLnBrk="0" fontAlgn="base" hangingPunct="0">
              <a:spcBef>
                <a:spcPct val="0"/>
              </a:spcBef>
              <a:spcAft>
                <a:spcPct val="0"/>
              </a:spcAft>
              <a:defRPr sz="2800">
                <a:solidFill>
                  <a:schemeClr val="tx1"/>
                </a:solidFill>
                <a:latin typeface="Times" pitchFamily="18" charset="0"/>
                <a:cs typeface="Arial" charset="0"/>
              </a:defRPr>
            </a:lvl8pPr>
            <a:lvl9pPr marL="3885704" indent="-228571" algn="ctr" eaLnBrk="0" fontAlgn="base" hangingPunct="0">
              <a:spcBef>
                <a:spcPct val="0"/>
              </a:spcBef>
              <a:spcAft>
                <a:spcPct val="0"/>
              </a:spcAft>
              <a:defRPr sz="2800">
                <a:solidFill>
                  <a:schemeClr val="tx1"/>
                </a:solidFill>
                <a:latin typeface="Times" pitchFamily="18" charset="0"/>
                <a:cs typeface="Arial" charset="0"/>
              </a:defRPr>
            </a:lvl9pPr>
          </a:lstStyle>
          <a:p>
            <a:pPr eaLnBrk="1" hangingPunct="1"/>
            <a:fld id="{3C2752A9-967A-4105-87BA-400B6BD203C4}" type="slidenum">
              <a:rPr lang="en-US" sz="1200"/>
              <a:pPr eaLnBrk="1" hangingPunct="1"/>
              <a:t>44</a:t>
            </a:fld>
            <a:endParaRPr lang="en-US" sz="1200"/>
          </a:p>
        </p:txBody>
      </p:sp>
    </p:spTree>
    <p:extLst>
      <p:ext uri="{BB962C8B-B14F-4D97-AF65-F5344CB8AC3E}">
        <p14:creationId xmlns:p14="http://schemas.microsoft.com/office/powerpoint/2010/main" val="328751943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Slide Image Placeholder 1"/>
          <p:cNvSpPr>
            <a:spLocks noGrp="1" noRot="1" noChangeAspect="1" noTextEdit="1"/>
          </p:cNvSpPr>
          <p:nvPr>
            <p:ph type="sldImg"/>
          </p:nvPr>
        </p:nvSpPr>
        <p:spPr>
          <a:ln/>
        </p:spPr>
      </p:sp>
      <p:sp>
        <p:nvSpPr>
          <p:cNvPr id="1587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EXPLAIN that this figure shows that wealth is linked to malaria in all of the countries presented here. As household wealth increases, malaria prevalence generally decreases.</a:t>
            </a:r>
          </a:p>
          <a:p>
            <a:endParaRPr lang="en-US" dirty="0" smtClean="0"/>
          </a:p>
          <a:p>
            <a:r>
              <a:rPr lang="en-US" dirty="0" smtClean="0"/>
              <a:t>ASK participants to explain this slide.  Why</a:t>
            </a:r>
            <a:r>
              <a:rPr lang="en-US" baseline="0" dirty="0" smtClean="0"/>
              <a:t> is malaria prevalence higher in children in the poorest households compared to children in the wealthiest households?</a:t>
            </a:r>
            <a:endParaRPr lang="en-US" dirty="0" smtClean="0"/>
          </a:p>
        </p:txBody>
      </p:sp>
      <p:sp>
        <p:nvSpPr>
          <p:cNvPr id="158724" name="Slide Number Placeholder 3"/>
          <p:cNvSpPr>
            <a:spLocks noGrp="1"/>
          </p:cNvSpPr>
          <p:nvPr>
            <p:ph type="sldNum" sz="quarter" idx="5"/>
          </p:nvPr>
        </p:nvSpPr>
        <p:spPr bwMode="auto">
          <a:xfrm>
            <a:off x="3948220" y="8815388"/>
            <a:ext cx="3037840" cy="4556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800">
                <a:solidFill>
                  <a:schemeClr val="tx1"/>
                </a:solidFill>
                <a:latin typeface="Times" pitchFamily="18" charset="0"/>
                <a:cs typeface="Arial" charset="0"/>
              </a:defRPr>
            </a:lvl1pPr>
            <a:lvl2pPr marL="742855" indent="-285714" eaLnBrk="0" hangingPunct="0">
              <a:defRPr sz="2800">
                <a:solidFill>
                  <a:schemeClr val="tx1"/>
                </a:solidFill>
                <a:latin typeface="Times" pitchFamily="18" charset="0"/>
                <a:cs typeface="Arial" charset="0"/>
              </a:defRPr>
            </a:lvl2pPr>
            <a:lvl3pPr marL="1142854" indent="-228571" eaLnBrk="0" hangingPunct="0">
              <a:defRPr sz="2800">
                <a:solidFill>
                  <a:schemeClr val="tx1"/>
                </a:solidFill>
                <a:latin typeface="Times" pitchFamily="18" charset="0"/>
                <a:cs typeface="Arial" charset="0"/>
              </a:defRPr>
            </a:lvl3pPr>
            <a:lvl4pPr marL="1599995" indent="-228571" eaLnBrk="0" hangingPunct="0">
              <a:defRPr sz="2800">
                <a:solidFill>
                  <a:schemeClr val="tx1"/>
                </a:solidFill>
                <a:latin typeface="Times" pitchFamily="18" charset="0"/>
                <a:cs typeface="Arial" charset="0"/>
              </a:defRPr>
            </a:lvl4pPr>
            <a:lvl5pPr marL="2057138" indent="-228571" eaLnBrk="0" hangingPunct="0">
              <a:defRPr sz="2800">
                <a:solidFill>
                  <a:schemeClr val="tx1"/>
                </a:solidFill>
                <a:latin typeface="Times" pitchFamily="18" charset="0"/>
                <a:cs typeface="Arial" charset="0"/>
              </a:defRPr>
            </a:lvl5pPr>
            <a:lvl6pPr marL="2514279" indent="-228571" algn="ctr" eaLnBrk="0" fontAlgn="base" hangingPunct="0">
              <a:spcBef>
                <a:spcPct val="0"/>
              </a:spcBef>
              <a:spcAft>
                <a:spcPct val="0"/>
              </a:spcAft>
              <a:defRPr sz="2800">
                <a:solidFill>
                  <a:schemeClr val="tx1"/>
                </a:solidFill>
                <a:latin typeface="Times" pitchFamily="18" charset="0"/>
                <a:cs typeface="Arial" charset="0"/>
              </a:defRPr>
            </a:lvl6pPr>
            <a:lvl7pPr marL="2971420" indent="-228571" algn="ctr" eaLnBrk="0" fontAlgn="base" hangingPunct="0">
              <a:spcBef>
                <a:spcPct val="0"/>
              </a:spcBef>
              <a:spcAft>
                <a:spcPct val="0"/>
              </a:spcAft>
              <a:defRPr sz="2800">
                <a:solidFill>
                  <a:schemeClr val="tx1"/>
                </a:solidFill>
                <a:latin typeface="Times" pitchFamily="18" charset="0"/>
                <a:cs typeface="Arial" charset="0"/>
              </a:defRPr>
            </a:lvl7pPr>
            <a:lvl8pPr marL="3428562" indent="-228571" algn="ctr" eaLnBrk="0" fontAlgn="base" hangingPunct="0">
              <a:spcBef>
                <a:spcPct val="0"/>
              </a:spcBef>
              <a:spcAft>
                <a:spcPct val="0"/>
              </a:spcAft>
              <a:defRPr sz="2800">
                <a:solidFill>
                  <a:schemeClr val="tx1"/>
                </a:solidFill>
                <a:latin typeface="Times" pitchFamily="18" charset="0"/>
                <a:cs typeface="Arial" charset="0"/>
              </a:defRPr>
            </a:lvl8pPr>
            <a:lvl9pPr marL="3885704" indent="-228571" algn="ctr" eaLnBrk="0" fontAlgn="base" hangingPunct="0">
              <a:spcBef>
                <a:spcPct val="0"/>
              </a:spcBef>
              <a:spcAft>
                <a:spcPct val="0"/>
              </a:spcAft>
              <a:defRPr sz="2800">
                <a:solidFill>
                  <a:schemeClr val="tx1"/>
                </a:solidFill>
                <a:latin typeface="Times" pitchFamily="18" charset="0"/>
                <a:cs typeface="Arial" charset="0"/>
              </a:defRPr>
            </a:lvl9pPr>
          </a:lstStyle>
          <a:p>
            <a:pPr eaLnBrk="1" hangingPunct="1"/>
            <a:fld id="{9AC5EE3C-5E95-46C6-99DB-965115E97841}" type="slidenum">
              <a:rPr lang="en-US" sz="1200"/>
              <a:pPr eaLnBrk="1" hangingPunct="1"/>
              <a:t>45</a:t>
            </a:fld>
            <a:endParaRPr lang="en-US" sz="1200"/>
          </a:p>
        </p:txBody>
      </p:sp>
    </p:spTree>
    <p:extLst>
      <p:ext uri="{BB962C8B-B14F-4D97-AF65-F5344CB8AC3E}">
        <p14:creationId xmlns:p14="http://schemas.microsoft.com/office/powerpoint/2010/main" val="79205922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Slide Image Placeholder 1"/>
          <p:cNvSpPr>
            <a:spLocks noGrp="1" noRot="1" noChangeAspect="1" noTextEdit="1"/>
          </p:cNvSpPr>
          <p:nvPr>
            <p:ph type="sldImg"/>
          </p:nvPr>
        </p:nvSpPr>
        <p:spPr>
          <a:ln/>
        </p:spPr>
      </p:sp>
      <p:sp>
        <p:nvSpPr>
          <p:cNvPr id="1464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Times" pitchFamily="18" charset="0"/>
                <a:ea typeface="+mn-ea"/>
                <a:cs typeface="+mn-cs"/>
              </a:rPr>
              <a:t>(NOTE TO INSTRUCTOR:  REVIEW </a:t>
            </a:r>
            <a:r>
              <a:rPr lang="en-US" sz="1200" b="1" kern="1200" dirty="0" smtClean="0">
                <a:solidFill>
                  <a:schemeClr val="tx1"/>
                </a:solidFill>
                <a:effectLst/>
                <a:latin typeface="Times" pitchFamily="18" charset="0"/>
                <a:ea typeface="+mn-ea"/>
                <a:cs typeface="+mn-cs"/>
              </a:rPr>
              <a:t>Activity 7.1 Instructions to the Malaria Trivia Game</a:t>
            </a:r>
            <a:r>
              <a:rPr lang="en-US" sz="1200" kern="1200" dirty="0" smtClean="0">
                <a:solidFill>
                  <a:schemeClr val="tx1"/>
                </a:solidFill>
                <a:effectLst/>
                <a:latin typeface="Times" pitchFamily="18" charset="0"/>
                <a:ea typeface="+mn-ea"/>
                <a:cs typeface="+mn-cs"/>
              </a:rPr>
              <a:t> and </a:t>
            </a:r>
            <a:r>
              <a:rPr lang="en-US" sz="1200" b="1" kern="1200" dirty="0" smtClean="0">
                <a:solidFill>
                  <a:schemeClr val="tx1"/>
                </a:solidFill>
                <a:effectLst/>
                <a:latin typeface="Times" pitchFamily="18" charset="0"/>
                <a:ea typeface="+mn-ea"/>
                <a:cs typeface="+mn-cs"/>
              </a:rPr>
              <a:t>Activity 7.1 Malaria Trivia Game </a:t>
            </a:r>
            <a:r>
              <a:rPr lang="en-US" sz="1200" kern="1200" dirty="0" smtClean="0">
                <a:solidFill>
                  <a:schemeClr val="tx1"/>
                </a:solidFill>
                <a:effectLst/>
                <a:latin typeface="Times" pitchFamily="18" charset="0"/>
                <a:ea typeface="+mn-ea"/>
                <a:cs typeface="+mn-cs"/>
              </a:rPr>
              <a:t>before you begin this session.  It is suggested that the facilitators open the PowerPoint Presentation, look at it, and then read the instructions.)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Times" pitchFamily="18"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Times" pitchFamily="18" charset="0"/>
                <a:ea typeface="+mn-ea"/>
                <a:cs typeface="+mn-cs"/>
              </a:rPr>
              <a:t>INTRODUCE the </a:t>
            </a:r>
            <a:r>
              <a:rPr lang="en-US" sz="1200" i="1" kern="1200" dirty="0" smtClean="0">
                <a:solidFill>
                  <a:schemeClr val="tx1"/>
                </a:solidFill>
                <a:effectLst/>
                <a:latin typeface="Times" pitchFamily="18" charset="0"/>
                <a:ea typeface="+mn-ea"/>
                <a:cs typeface="+mn-cs"/>
              </a:rPr>
              <a:t>Malaria Trivia Game.  </a:t>
            </a:r>
            <a:r>
              <a:rPr lang="en-US" sz="1200" kern="1200" dirty="0" smtClean="0">
                <a:solidFill>
                  <a:schemeClr val="tx1"/>
                </a:solidFill>
                <a:effectLst/>
                <a:latin typeface="Times" pitchFamily="18" charset="0"/>
                <a:ea typeface="+mn-ea"/>
                <a:cs typeface="+mn-cs"/>
              </a:rPr>
              <a:t>This is an optional Session 5, but is an interactive and fun way for participants to review the material covered in Module 7.</a:t>
            </a:r>
          </a:p>
          <a:p>
            <a:endParaRPr lang="en-US" sz="1200" kern="1200" dirty="0" smtClean="0">
              <a:solidFill>
                <a:schemeClr val="tx1"/>
              </a:solidFill>
              <a:effectLst/>
              <a:latin typeface="Times" pitchFamily="18" charset="0"/>
              <a:ea typeface="+mn-ea"/>
              <a:cs typeface="+mn-cs"/>
            </a:endParaRPr>
          </a:p>
          <a:p>
            <a:r>
              <a:rPr lang="en-US" sz="1200" kern="1200" dirty="0" smtClean="0">
                <a:solidFill>
                  <a:schemeClr val="tx1"/>
                </a:solidFill>
                <a:effectLst/>
                <a:latin typeface="Times" pitchFamily="18" charset="0"/>
                <a:ea typeface="+mn-ea"/>
                <a:cs typeface="+mn-cs"/>
              </a:rPr>
              <a:t>TELL </a:t>
            </a:r>
            <a:r>
              <a:rPr lang="en-US" dirty="0" smtClean="0"/>
              <a:t>participants that it is now time to review information learned in Module 7 with a team trivia game.  </a:t>
            </a:r>
          </a:p>
          <a:p>
            <a:endParaRPr lang="en-US" dirty="0" smtClean="0"/>
          </a:p>
          <a:p>
            <a:endParaRPr lang="en-US" dirty="0" smtClean="0"/>
          </a:p>
        </p:txBody>
      </p:sp>
      <p:sp>
        <p:nvSpPr>
          <p:cNvPr id="146436" name="Slide Number Placeholder 3"/>
          <p:cNvSpPr>
            <a:spLocks noGrp="1"/>
          </p:cNvSpPr>
          <p:nvPr>
            <p:ph type="sldNum" sz="quarter" idx="5"/>
          </p:nvPr>
        </p:nvSpPr>
        <p:spPr bwMode="auto">
          <a:xfrm>
            <a:off x="3948220" y="8815388"/>
            <a:ext cx="3037840" cy="4556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800">
                <a:solidFill>
                  <a:schemeClr val="tx1"/>
                </a:solidFill>
                <a:latin typeface="Times" pitchFamily="18" charset="0"/>
                <a:cs typeface="Arial" charset="0"/>
              </a:defRPr>
            </a:lvl1pPr>
            <a:lvl2pPr marL="742855" indent="-285714" eaLnBrk="0" hangingPunct="0">
              <a:defRPr sz="2800">
                <a:solidFill>
                  <a:schemeClr val="tx1"/>
                </a:solidFill>
                <a:latin typeface="Times" pitchFamily="18" charset="0"/>
                <a:cs typeface="Arial" charset="0"/>
              </a:defRPr>
            </a:lvl2pPr>
            <a:lvl3pPr marL="1142854" indent="-228571" eaLnBrk="0" hangingPunct="0">
              <a:defRPr sz="2800">
                <a:solidFill>
                  <a:schemeClr val="tx1"/>
                </a:solidFill>
                <a:latin typeface="Times" pitchFamily="18" charset="0"/>
                <a:cs typeface="Arial" charset="0"/>
              </a:defRPr>
            </a:lvl3pPr>
            <a:lvl4pPr marL="1599995" indent="-228571" eaLnBrk="0" hangingPunct="0">
              <a:defRPr sz="2800">
                <a:solidFill>
                  <a:schemeClr val="tx1"/>
                </a:solidFill>
                <a:latin typeface="Times" pitchFamily="18" charset="0"/>
                <a:cs typeface="Arial" charset="0"/>
              </a:defRPr>
            </a:lvl4pPr>
            <a:lvl5pPr marL="2057138" indent="-228571" eaLnBrk="0" hangingPunct="0">
              <a:defRPr sz="2800">
                <a:solidFill>
                  <a:schemeClr val="tx1"/>
                </a:solidFill>
                <a:latin typeface="Times" pitchFamily="18" charset="0"/>
                <a:cs typeface="Arial" charset="0"/>
              </a:defRPr>
            </a:lvl5pPr>
            <a:lvl6pPr marL="2514279" indent="-228571" algn="ctr" eaLnBrk="0" fontAlgn="base" hangingPunct="0">
              <a:spcBef>
                <a:spcPct val="0"/>
              </a:spcBef>
              <a:spcAft>
                <a:spcPct val="0"/>
              </a:spcAft>
              <a:defRPr sz="2800">
                <a:solidFill>
                  <a:schemeClr val="tx1"/>
                </a:solidFill>
                <a:latin typeface="Times" pitchFamily="18" charset="0"/>
                <a:cs typeface="Arial" charset="0"/>
              </a:defRPr>
            </a:lvl6pPr>
            <a:lvl7pPr marL="2971420" indent="-228571" algn="ctr" eaLnBrk="0" fontAlgn="base" hangingPunct="0">
              <a:spcBef>
                <a:spcPct val="0"/>
              </a:spcBef>
              <a:spcAft>
                <a:spcPct val="0"/>
              </a:spcAft>
              <a:defRPr sz="2800">
                <a:solidFill>
                  <a:schemeClr val="tx1"/>
                </a:solidFill>
                <a:latin typeface="Times" pitchFamily="18" charset="0"/>
                <a:cs typeface="Arial" charset="0"/>
              </a:defRPr>
            </a:lvl7pPr>
            <a:lvl8pPr marL="3428562" indent="-228571" algn="ctr" eaLnBrk="0" fontAlgn="base" hangingPunct="0">
              <a:spcBef>
                <a:spcPct val="0"/>
              </a:spcBef>
              <a:spcAft>
                <a:spcPct val="0"/>
              </a:spcAft>
              <a:defRPr sz="2800">
                <a:solidFill>
                  <a:schemeClr val="tx1"/>
                </a:solidFill>
                <a:latin typeface="Times" pitchFamily="18" charset="0"/>
                <a:cs typeface="Arial" charset="0"/>
              </a:defRPr>
            </a:lvl8pPr>
            <a:lvl9pPr marL="3885704" indent="-228571" algn="ctr" eaLnBrk="0" fontAlgn="base" hangingPunct="0">
              <a:spcBef>
                <a:spcPct val="0"/>
              </a:spcBef>
              <a:spcAft>
                <a:spcPct val="0"/>
              </a:spcAft>
              <a:defRPr sz="2800">
                <a:solidFill>
                  <a:schemeClr val="tx1"/>
                </a:solidFill>
                <a:latin typeface="Times" pitchFamily="18" charset="0"/>
                <a:cs typeface="Arial" charset="0"/>
              </a:defRPr>
            </a:lvl9pPr>
          </a:lstStyle>
          <a:p>
            <a:pPr eaLnBrk="1" hangingPunct="1"/>
            <a:fld id="{497B852B-99EE-47F5-89CF-3DA56C763719}" type="slidenum">
              <a:rPr lang="en-US" sz="1200"/>
              <a:pPr eaLnBrk="1" hangingPunct="1"/>
              <a:t>46</a:t>
            </a:fld>
            <a:endParaRPr lang="en-US" sz="1200"/>
          </a:p>
        </p:txBody>
      </p:sp>
    </p:spTree>
    <p:extLst>
      <p:ext uri="{BB962C8B-B14F-4D97-AF65-F5344CB8AC3E}">
        <p14:creationId xmlns:p14="http://schemas.microsoft.com/office/powerpoint/2010/main" val="6375083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a:ln/>
        </p:spPr>
      </p:sp>
      <p:sp>
        <p:nvSpPr>
          <p:cNvPr id="890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z="1200" kern="1200" dirty="0" smtClean="0">
                <a:solidFill>
                  <a:schemeClr val="tx1"/>
                </a:solidFill>
                <a:effectLst/>
                <a:latin typeface="Times" pitchFamily="18" charset="0"/>
                <a:ea typeface="+mn-ea"/>
                <a:cs typeface="+mn-cs"/>
              </a:rPr>
              <a:t>EXPLAIN that there are various biological, environmental and socio-economic factors affecting malaria transmission in Africa.  Biological host factors such as age, sex, and genetic factors influence transmission. Children age 6 months to five years are at high risk in highly malaria endemic countries, during the vulnerable period when they have yet to develop partial immunity to malaria.  </a:t>
            </a:r>
            <a:br>
              <a:rPr lang="en-US" sz="1200" kern="1200" dirty="0" smtClean="0">
                <a:solidFill>
                  <a:schemeClr val="tx1"/>
                </a:solidFill>
                <a:effectLst/>
                <a:latin typeface="Times" pitchFamily="18" charset="0"/>
                <a:ea typeface="+mn-ea"/>
                <a:cs typeface="+mn-cs"/>
              </a:rPr>
            </a:br>
            <a:r>
              <a:rPr lang="en-US" sz="1200" kern="1200" dirty="0" smtClean="0">
                <a:solidFill>
                  <a:schemeClr val="tx1"/>
                </a:solidFill>
                <a:effectLst/>
                <a:latin typeface="Times" pitchFamily="18" charset="0"/>
                <a:ea typeface="+mn-ea"/>
                <a:cs typeface="+mn-cs"/>
              </a:rPr>
              <a:t/>
            </a:r>
            <a:br>
              <a:rPr lang="en-US" sz="1200" kern="1200" dirty="0" smtClean="0">
                <a:solidFill>
                  <a:schemeClr val="tx1"/>
                </a:solidFill>
                <a:effectLst/>
                <a:latin typeface="Times" pitchFamily="18" charset="0"/>
                <a:ea typeface="+mn-ea"/>
                <a:cs typeface="+mn-cs"/>
              </a:rPr>
            </a:br>
            <a:r>
              <a:rPr lang="en-US" sz="1200" kern="1200" dirty="0" smtClean="0">
                <a:solidFill>
                  <a:schemeClr val="tx1"/>
                </a:solidFill>
                <a:effectLst/>
                <a:latin typeface="Times" pitchFamily="18" charset="0"/>
                <a:ea typeface="+mn-ea"/>
                <a:cs typeface="+mn-cs"/>
              </a:rPr>
              <a:t>The other high-risk group is pregnant women whose immunity to malaria is compromised.  There are two types of malaria in pregnancy – one impacting the placenta, the other the mother.  The first and second pregnancies put the mother at high risk.  Having malaria in pregnancy affects birth outcomes, which will be explained in further detail later in the module.  </a:t>
            </a:r>
          </a:p>
          <a:p>
            <a:endParaRPr lang="en-US" sz="1200" kern="1200" dirty="0" smtClean="0">
              <a:solidFill>
                <a:schemeClr val="tx1"/>
              </a:solidFill>
              <a:effectLst/>
              <a:latin typeface="Times" pitchFamily="18" charset="0"/>
              <a:ea typeface="+mn-ea"/>
              <a:cs typeface="+mn-cs"/>
            </a:endParaRPr>
          </a:p>
          <a:p>
            <a:r>
              <a:rPr lang="en-US" sz="1200" kern="1200" dirty="0" smtClean="0">
                <a:solidFill>
                  <a:schemeClr val="tx1"/>
                </a:solidFill>
                <a:effectLst/>
                <a:latin typeface="Times" pitchFamily="18" charset="0"/>
                <a:ea typeface="+mn-ea"/>
                <a:cs typeface="+mn-cs"/>
              </a:rPr>
              <a:t>There are genetic advantages for people with the Hemoglobin S, or sickle cell trait, in reducing malaria morbidity.  People with the sickle cell anemia trait rarely get malaria.  Another genetic mutation, the glucose-6-phosphate dehydrogenase deficiency (G6PD), provides some protection against </a:t>
            </a:r>
            <a:r>
              <a:rPr lang="en-US" sz="1200" i="1" kern="1200" dirty="0" smtClean="0">
                <a:solidFill>
                  <a:schemeClr val="tx1"/>
                </a:solidFill>
                <a:effectLst/>
                <a:latin typeface="Times" pitchFamily="18" charset="0"/>
                <a:ea typeface="+mn-ea"/>
                <a:cs typeface="+mn-cs"/>
              </a:rPr>
              <a:t>P. </a:t>
            </a:r>
            <a:r>
              <a:rPr lang="en-US" sz="1200" i="1" kern="1200" dirty="0" err="1" smtClean="0">
                <a:solidFill>
                  <a:schemeClr val="tx1"/>
                </a:solidFill>
                <a:effectLst/>
                <a:latin typeface="Times" pitchFamily="18" charset="0"/>
                <a:ea typeface="+mn-ea"/>
                <a:cs typeface="+mn-cs"/>
              </a:rPr>
              <a:t>vivax</a:t>
            </a:r>
            <a:r>
              <a:rPr lang="en-US" sz="1200" kern="1200" dirty="0" smtClean="0">
                <a:solidFill>
                  <a:schemeClr val="tx1"/>
                </a:solidFill>
                <a:effectLst/>
                <a:latin typeface="Times" pitchFamily="18" charset="0"/>
                <a:ea typeface="+mn-ea"/>
                <a:cs typeface="+mn-cs"/>
              </a:rPr>
              <a:t> infections. </a:t>
            </a:r>
            <a:endParaRPr lang="en-US" baseline="0" dirty="0" smtClean="0"/>
          </a:p>
          <a:p>
            <a:endParaRPr lang="en-US" baseline="0" dirty="0" smtClean="0"/>
          </a:p>
        </p:txBody>
      </p:sp>
      <p:sp>
        <p:nvSpPr>
          <p:cNvPr id="89092" name="Slide Number Placeholder 3"/>
          <p:cNvSpPr>
            <a:spLocks noGrp="1"/>
          </p:cNvSpPr>
          <p:nvPr>
            <p:ph type="sldNum" sz="quarter" idx="5"/>
          </p:nvPr>
        </p:nvSpPr>
        <p:spPr bwMode="auto">
          <a:xfrm>
            <a:off x="3948220" y="8815388"/>
            <a:ext cx="3037840" cy="4556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800">
                <a:solidFill>
                  <a:schemeClr val="tx1"/>
                </a:solidFill>
                <a:latin typeface="Times" pitchFamily="18" charset="0"/>
                <a:cs typeface="Arial" charset="0"/>
              </a:defRPr>
            </a:lvl1pPr>
            <a:lvl2pPr marL="742855" indent="-285714" eaLnBrk="0" hangingPunct="0">
              <a:defRPr sz="2800">
                <a:solidFill>
                  <a:schemeClr val="tx1"/>
                </a:solidFill>
                <a:latin typeface="Times" pitchFamily="18" charset="0"/>
                <a:cs typeface="Arial" charset="0"/>
              </a:defRPr>
            </a:lvl2pPr>
            <a:lvl3pPr marL="1142854" indent="-228571" eaLnBrk="0" hangingPunct="0">
              <a:defRPr sz="2800">
                <a:solidFill>
                  <a:schemeClr val="tx1"/>
                </a:solidFill>
                <a:latin typeface="Times" pitchFamily="18" charset="0"/>
                <a:cs typeface="Arial" charset="0"/>
              </a:defRPr>
            </a:lvl3pPr>
            <a:lvl4pPr marL="1599995" indent="-228571" eaLnBrk="0" hangingPunct="0">
              <a:defRPr sz="2800">
                <a:solidFill>
                  <a:schemeClr val="tx1"/>
                </a:solidFill>
                <a:latin typeface="Times" pitchFamily="18" charset="0"/>
                <a:cs typeface="Arial" charset="0"/>
              </a:defRPr>
            </a:lvl4pPr>
            <a:lvl5pPr marL="2057138" indent="-228571" eaLnBrk="0" hangingPunct="0">
              <a:defRPr sz="2800">
                <a:solidFill>
                  <a:schemeClr val="tx1"/>
                </a:solidFill>
                <a:latin typeface="Times" pitchFamily="18" charset="0"/>
                <a:cs typeface="Arial" charset="0"/>
              </a:defRPr>
            </a:lvl5pPr>
            <a:lvl6pPr marL="2514279" indent="-228571" algn="ctr" eaLnBrk="0" fontAlgn="base" hangingPunct="0">
              <a:spcBef>
                <a:spcPct val="0"/>
              </a:spcBef>
              <a:spcAft>
                <a:spcPct val="0"/>
              </a:spcAft>
              <a:defRPr sz="2800">
                <a:solidFill>
                  <a:schemeClr val="tx1"/>
                </a:solidFill>
                <a:latin typeface="Times" pitchFamily="18" charset="0"/>
                <a:cs typeface="Arial" charset="0"/>
              </a:defRPr>
            </a:lvl6pPr>
            <a:lvl7pPr marL="2971420" indent="-228571" algn="ctr" eaLnBrk="0" fontAlgn="base" hangingPunct="0">
              <a:spcBef>
                <a:spcPct val="0"/>
              </a:spcBef>
              <a:spcAft>
                <a:spcPct val="0"/>
              </a:spcAft>
              <a:defRPr sz="2800">
                <a:solidFill>
                  <a:schemeClr val="tx1"/>
                </a:solidFill>
                <a:latin typeface="Times" pitchFamily="18" charset="0"/>
                <a:cs typeface="Arial" charset="0"/>
              </a:defRPr>
            </a:lvl7pPr>
            <a:lvl8pPr marL="3428562" indent="-228571" algn="ctr" eaLnBrk="0" fontAlgn="base" hangingPunct="0">
              <a:spcBef>
                <a:spcPct val="0"/>
              </a:spcBef>
              <a:spcAft>
                <a:spcPct val="0"/>
              </a:spcAft>
              <a:defRPr sz="2800">
                <a:solidFill>
                  <a:schemeClr val="tx1"/>
                </a:solidFill>
                <a:latin typeface="Times" pitchFamily="18" charset="0"/>
                <a:cs typeface="Arial" charset="0"/>
              </a:defRPr>
            </a:lvl8pPr>
            <a:lvl9pPr marL="3885704" indent="-228571" algn="ctr" eaLnBrk="0" fontAlgn="base" hangingPunct="0">
              <a:spcBef>
                <a:spcPct val="0"/>
              </a:spcBef>
              <a:spcAft>
                <a:spcPct val="0"/>
              </a:spcAft>
              <a:defRPr sz="2800">
                <a:solidFill>
                  <a:schemeClr val="tx1"/>
                </a:solidFill>
                <a:latin typeface="Times" pitchFamily="18" charset="0"/>
                <a:cs typeface="Arial" charset="0"/>
              </a:defRPr>
            </a:lvl9pPr>
          </a:lstStyle>
          <a:p>
            <a:pPr eaLnBrk="1" hangingPunct="1"/>
            <a:fld id="{D3B893B3-7C91-446D-8D57-74A31F5F9609}" type="slidenum">
              <a:rPr lang="en-US" sz="1200"/>
              <a:pPr eaLnBrk="1" hangingPunct="1"/>
              <a:t>5</a:t>
            </a:fld>
            <a:endParaRPr lang="en-US" sz="1200"/>
          </a:p>
        </p:txBody>
      </p:sp>
    </p:spTree>
    <p:extLst>
      <p:ext uri="{BB962C8B-B14F-4D97-AF65-F5344CB8AC3E}">
        <p14:creationId xmlns:p14="http://schemas.microsoft.com/office/powerpoint/2010/main" val="19445928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a:ln/>
        </p:spPr>
      </p:sp>
      <p:sp>
        <p:nvSpPr>
          <p:cNvPr id="901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EXPLAIN that environmental factors such as temperature, wind, rainfall, and altitude</a:t>
            </a:r>
            <a:r>
              <a:rPr lang="en-US" baseline="0" dirty="0" smtClean="0"/>
              <a:t> also affect malaria transmission.  Temperature has effects on the development the parasite.  In temperatures below 16C, parasites are unable to develop within mosquitoes.  The ideal condition for parasite development is a mean temperature of 20-30C and a relative humidity of at least 60%.  A high relative humidity lengthens the life of the mosquito.  Relative humidity &gt;60% needed for survival of adult Anopheles.  </a:t>
            </a:r>
          </a:p>
          <a:p>
            <a:endParaRPr lang="en-US" baseline="0" dirty="0" smtClean="0"/>
          </a:p>
          <a:p>
            <a:r>
              <a:rPr lang="en-US" baseline="0" dirty="0" smtClean="0"/>
              <a:t>Strong winds may prevent mosquito egg-laying.  Also, the wind may extend the flight range of mosquitos; therefore, enabling them to infect more people.  </a:t>
            </a:r>
          </a:p>
          <a:p>
            <a:endParaRPr lang="en-US" baseline="0" dirty="0" smtClean="0"/>
          </a:p>
          <a:p>
            <a:r>
              <a:rPr lang="en-US" baseline="0" dirty="0" smtClean="0"/>
              <a:t>Rainfall is major determinant of mosquito reproduction.  Adequate rainfall and distribution create breeding grounds for mosquitos.  Excessive rain has the potential to destroy breeding places and sweep away larvae.  </a:t>
            </a:r>
          </a:p>
          <a:p>
            <a:endParaRPr lang="en-US" baseline="0" dirty="0" smtClean="0">
              <a:solidFill>
                <a:srgbClr val="FF0000"/>
              </a:solidFill>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b="0" i="0" u="none" baseline="0" dirty="0" smtClean="0">
                <a:solidFill>
                  <a:schemeClr val="accent1"/>
                </a:solidFill>
              </a:rPr>
              <a:t>Altitude makes some areas too difficult and cold for mosquitoes to breed or live.  Typically, there is no malaria in altitudes more than 2,500 meters due to low temperatures and/or low rainfall.  For elevation between 2,000 to 2,500 meters, with low temperatures or arid (dry) conditions, there is variation in risk to malaria.  In these regions, populations do not have immunity as they are not constantly exposed to malaria parasites, so when conditions are favorable to support a boom in malarial vector populations and infection begins to circulate, epidemics are possible and the malaria morbidity is high.  Lower elevations tend to have more constant risk of malaria, although there is often seasonal variation.  </a:t>
            </a:r>
            <a:br>
              <a:rPr lang="en-US" b="0" i="0" u="none" baseline="0" dirty="0" smtClean="0">
                <a:solidFill>
                  <a:schemeClr val="accent1"/>
                </a:solidFill>
              </a:rPr>
            </a:br>
            <a:r>
              <a:rPr lang="en-US" b="0" i="0" u="none" baseline="0" dirty="0" smtClean="0">
                <a:solidFill>
                  <a:schemeClr val="accent1"/>
                </a:solidFill>
              </a:rPr>
              <a:t/>
            </a:r>
            <a:br>
              <a:rPr lang="en-US" b="0" i="0" u="none" baseline="0" dirty="0" smtClean="0">
                <a:solidFill>
                  <a:schemeClr val="accent1"/>
                </a:solidFill>
              </a:rPr>
            </a:br>
            <a:r>
              <a:rPr lang="en-US" b="0" i="1" u="none" baseline="0" dirty="0" smtClean="0">
                <a:solidFill>
                  <a:schemeClr val="accent1"/>
                </a:solidFill>
              </a:rPr>
              <a:t>WHAT ABOUT CLIMATE CHANGE?  </a:t>
            </a:r>
            <a:r>
              <a:rPr lang="en-US" sz="1200" b="0" i="0" u="none" kern="1200" baseline="0" dirty="0" smtClean="0">
                <a:solidFill>
                  <a:schemeClr val="tx1"/>
                </a:solidFill>
                <a:effectLst/>
                <a:latin typeface="Times" pitchFamily="18" charset="0"/>
                <a:ea typeface="+mn-ea"/>
                <a:cs typeface="+mn-cs"/>
              </a:rPr>
              <a:t>Climate </a:t>
            </a:r>
            <a:r>
              <a:rPr lang="en-US" sz="1200" kern="1200" dirty="0" smtClean="0">
                <a:solidFill>
                  <a:schemeClr val="tx1"/>
                </a:solidFill>
                <a:effectLst/>
                <a:latin typeface="Times" pitchFamily="18" charset="0"/>
                <a:ea typeface="+mn-ea"/>
                <a:cs typeface="+mn-cs"/>
              </a:rPr>
              <a:t>change could increase factors favorable for malaria transmission in some areas and reduce it in others.  There is a concern in highland regions of Sub-Saharan African that there will be increasing epidemics due to global warming as regions that were previously unsuitable for transmission due to high elevation and low temperatures experience warming.  The article linked below basically concludes that the relative importance of climate is declining due to the increase in malaria control efforts.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Times" pitchFamily="18"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Times" pitchFamily="18" charset="0"/>
                <a:ea typeface="+mn-ea"/>
                <a:cs typeface="+mn-cs"/>
              </a:rPr>
              <a:t>http://www.nature.com/nature/journal/v465/n7296/abs/nature09098.html</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Times" pitchFamily="18" charset="0"/>
              <a:ea typeface="+mn-ea"/>
              <a:cs typeface="+mn-cs"/>
            </a:endParaRPr>
          </a:p>
          <a:p>
            <a:endParaRPr lang="en-US" b="0" i="0" u="none" baseline="0" dirty="0" smtClean="0">
              <a:solidFill>
                <a:schemeClr val="accent1"/>
              </a:solidFill>
            </a:endParaRPr>
          </a:p>
        </p:txBody>
      </p:sp>
      <p:sp>
        <p:nvSpPr>
          <p:cNvPr id="90116" name="Slide Number Placeholder 3"/>
          <p:cNvSpPr>
            <a:spLocks noGrp="1"/>
          </p:cNvSpPr>
          <p:nvPr>
            <p:ph type="sldNum" sz="quarter" idx="5"/>
          </p:nvPr>
        </p:nvSpPr>
        <p:spPr bwMode="auto">
          <a:xfrm>
            <a:off x="3948220" y="8815388"/>
            <a:ext cx="3037840" cy="4556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800">
                <a:solidFill>
                  <a:schemeClr val="tx1"/>
                </a:solidFill>
                <a:latin typeface="Times" pitchFamily="18" charset="0"/>
                <a:cs typeface="Arial" charset="0"/>
              </a:defRPr>
            </a:lvl1pPr>
            <a:lvl2pPr marL="742855" indent="-285714" eaLnBrk="0" hangingPunct="0">
              <a:defRPr sz="2800">
                <a:solidFill>
                  <a:schemeClr val="tx1"/>
                </a:solidFill>
                <a:latin typeface="Times" pitchFamily="18" charset="0"/>
                <a:cs typeface="Arial" charset="0"/>
              </a:defRPr>
            </a:lvl2pPr>
            <a:lvl3pPr marL="1142854" indent="-228571" eaLnBrk="0" hangingPunct="0">
              <a:defRPr sz="2800">
                <a:solidFill>
                  <a:schemeClr val="tx1"/>
                </a:solidFill>
                <a:latin typeface="Times" pitchFamily="18" charset="0"/>
                <a:cs typeface="Arial" charset="0"/>
              </a:defRPr>
            </a:lvl3pPr>
            <a:lvl4pPr marL="1599995" indent="-228571" eaLnBrk="0" hangingPunct="0">
              <a:defRPr sz="2800">
                <a:solidFill>
                  <a:schemeClr val="tx1"/>
                </a:solidFill>
                <a:latin typeface="Times" pitchFamily="18" charset="0"/>
                <a:cs typeface="Arial" charset="0"/>
              </a:defRPr>
            </a:lvl4pPr>
            <a:lvl5pPr marL="2057138" indent="-228571" eaLnBrk="0" hangingPunct="0">
              <a:defRPr sz="2800">
                <a:solidFill>
                  <a:schemeClr val="tx1"/>
                </a:solidFill>
                <a:latin typeface="Times" pitchFamily="18" charset="0"/>
                <a:cs typeface="Arial" charset="0"/>
              </a:defRPr>
            </a:lvl5pPr>
            <a:lvl6pPr marL="2514279" indent="-228571" algn="ctr" eaLnBrk="0" fontAlgn="base" hangingPunct="0">
              <a:spcBef>
                <a:spcPct val="0"/>
              </a:spcBef>
              <a:spcAft>
                <a:spcPct val="0"/>
              </a:spcAft>
              <a:defRPr sz="2800">
                <a:solidFill>
                  <a:schemeClr val="tx1"/>
                </a:solidFill>
                <a:latin typeface="Times" pitchFamily="18" charset="0"/>
                <a:cs typeface="Arial" charset="0"/>
              </a:defRPr>
            </a:lvl6pPr>
            <a:lvl7pPr marL="2971420" indent="-228571" algn="ctr" eaLnBrk="0" fontAlgn="base" hangingPunct="0">
              <a:spcBef>
                <a:spcPct val="0"/>
              </a:spcBef>
              <a:spcAft>
                <a:spcPct val="0"/>
              </a:spcAft>
              <a:defRPr sz="2800">
                <a:solidFill>
                  <a:schemeClr val="tx1"/>
                </a:solidFill>
                <a:latin typeface="Times" pitchFamily="18" charset="0"/>
                <a:cs typeface="Arial" charset="0"/>
              </a:defRPr>
            </a:lvl7pPr>
            <a:lvl8pPr marL="3428562" indent="-228571" algn="ctr" eaLnBrk="0" fontAlgn="base" hangingPunct="0">
              <a:spcBef>
                <a:spcPct val="0"/>
              </a:spcBef>
              <a:spcAft>
                <a:spcPct val="0"/>
              </a:spcAft>
              <a:defRPr sz="2800">
                <a:solidFill>
                  <a:schemeClr val="tx1"/>
                </a:solidFill>
                <a:latin typeface="Times" pitchFamily="18" charset="0"/>
                <a:cs typeface="Arial" charset="0"/>
              </a:defRPr>
            </a:lvl8pPr>
            <a:lvl9pPr marL="3885704" indent="-228571" algn="ctr" eaLnBrk="0" fontAlgn="base" hangingPunct="0">
              <a:spcBef>
                <a:spcPct val="0"/>
              </a:spcBef>
              <a:spcAft>
                <a:spcPct val="0"/>
              </a:spcAft>
              <a:defRPr sz="2800">
                <a:solidFill>
                  <a:schemeClr val="tx1"/>
                </a:solidFill>
                <a:latin typeface="Times" pitchFamily="18" charset="0"/>
                <a:cs typeface="Arial" charset="0"/>
              </a:defRPr>
            </a:lvl9pPr>
          </a:lstStyle>
          <a:p>
            <a:pPr eaLnBrk="1" hangingPunct="1"/>
            <a:fld id="{D92336BB-10BF-4884-B0D8-BB9416281CCB}" type="slidenum">
              <a:rPr lang="en-US" sz="1200"/>
              <a:pPr eaLnBrk="1" hangingPunct="1"/>
              <a:t>6</a:t>
            </a:fld>
            <a:endParaRPr lang="en-US" sz="1200"/>
          </a:p>
        </p:txBody>
      </p:sp>
    </p:spTree>
    <p:extLst>
      <p:ext uri="{BB962C8B-B14F-4D97-AF65-F5344CB8AC3E}">
        <p14:creationId xmlns:p14="http://schemas.microsoft.com/office/powerpoint/2010/main" val="11401005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a:ln/>
        </p:spPr>
      </p:sp>
      <p:sp>
        <p:nvSpPr>
          <p:cNvPr id="911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EXPLAIN</a:t>
            </a:r>
            <a:r>
              <a:rPr lang="en-US" baseline="0" dirty="0" smtClean="0"/>
              <a:t> that socio-economic conditions also impact malaria transmission. An underlining determinant of malaria transmission is poverty due to poor housing, malnutrition, and lack of access to interventions and proper treatment. Poor sanitation can create breeding grounds for mosquitoes if pit latrines are left uncovered.  Houses/residents with ventilation, holes, and lacking screens, allow mosquitoes to enter households.  A person’s occupation puts them at risk for malaria transmission if they are working outside at night and/or sleeping outside.  Education affects one’s ability to understand the process of transmission and ability to control malaria with the resources available. Wars and large-scale population movements may move people into malaria epidemic areas.  </a:t>
            </a:r>
            <a:endParaRPr lang="en-US" dirty="0" smtClean="0"/>
          </a:p>
        </p:txBody>
      </p:sp>
      <p:sp>
        <p:nvSpPr>
          <p:cNvPr id="91140" name="Slide Number Placeholder 3"/>
          <p:cNvSpPr>
            <a:spLocks noGrp="1"/>
          </p:cNvSpPr>
          <p:nvPr>
            <p:ph type="sldNum" sz="quarter" idx="5"/>
          </p:nvPr>
        </p:nvSpPr>
        <p:spPr bwMode="auto">
          <a:xfrm>
            <a:off x="3948220" y="8815388"/>
            <a:ext cx="3037840" cy="4556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800">
                <a:solidFill>
                  <a:schemeClr val="tx1"/>
                </a:solidFill>
                <a:latin typeface="Times" pitchFamily="18" charset="0"/>
                <a:cs typeface="Arial" charset="0"/>
              </a:defRPr>
            </a:lvl1pPr>
            <a:lvl2pPr marL="742855" indent="-285714" eaLnBrk="0" hangingPunct="0">
              <a:defRPr sz="2800">
                <a:solidFill>
                  <a:schemeClr val="tx1"/>
                </a:solidFill>
                <a:latin typeface="Times" pitchFamily="18" charset="0"/>
                <a:cs typeface="Arial" charset="0"/>
              </a:defRPr>
            </a:lvl2pPr>
            <a:lvl3pPr marL="1142854" indent="-228571" eaLnBrk="0" hangingPunct="0">
              <a:defRPr sz="2800">
                <a:solidFill>
                  <a:schemeClr val="tx1"/>
                </a:solidFill>
                <a:latin typeface="Times" pitchFamily="18" charset="0"/>
                <a:cs typeface="Arial" charset="0"/>
              </a:defRPr>
            </a:lvl3pPr>
            <a:lvl4pPr marL="1599995" indent="-228571" eaLnBrk="0" hangingPunct="0">
              <a:defRPr sz="2800">
                <a:solidFill>
                  <a:schemeClr val="tx1"/>
                </a:solidFill>
                <a:latin typeface="Times" pitchFamily="18" charset="0"/>
                <a:cs typeface="Arial" charset="0"/>
              </a:defRPr>
            </a:lvl4pPr>
            <a:lvl5pPr marL="2057138" indent="-228571" eaLnBrk="0" hangingPunct="0">
              <a:defRPr sz="2800">
                <a:solidFill>
                  <a:schemeClr val="tx1"/>
                </a:solidFill>
                <a:latin typeface="Times" pitchFamily="18" charset="0"/>
                <a:cs typeface="Arial" charset="0"/>
              </a:defRPr>
            </a:lvl5pPr>
            <a:lvl6pPr marL="2514279" indent="-228571" algn="ctr" eaLnBrk="0" fontAlgn="base" hangingPunct="0">
              <a:spcBef>
                <a:spcPct val="0"/>
              </a:spcBef>
              <a:spcAft>
                <a:spcPct val="0"/>
              </a:spcAft>
              <a:defRPr sz="2800">
                <a:solidFill>
                  <a:schemeClr val="tx1"/>
                </a:solidFill>
                <a:latin typeface="Times" pitchFamily="18" charset="0"/>
                <a:cs typeface="Arial" charset="0"/>
              </a:defRPr>
            </a:lvl6pPr>
            <a:lvl7pPr marL="2971420" indent="-228571" algn="ctr" eaLnBrk="0" fontAlgn="base" hangingPunct="0">
              <a:spcBef>
                <a:spcPct val="0"/>
              </a:spcBef>
              <a:spcAft>
                <a:spcPct val="0"/>
              </a:spcAft>
              <a:defRPr sz="2800">
                <a:solidFill>
                  <a:schemeClr val="tx1"/>
                </a:solidFill>
                <a:latin typeface="Times" pitchFamily="18" charset="0"/>
                <a:cs typeface="Arial" charset="0"/>
              </a:defRPr>
            </a:lvl7pPr>
            <a:lvl8pPr marL="3428562" indent="-228571" algn="ctr" eaLnBrk="0" fontAlgn="base" hangingPunct="0">
              <a:spcBef>
                <a:spcPct val="0"/>
              </a:spcBef>
              <a:spcAft>
                <a:spcPct val="0"/>
              </a:spcAft>
              <a:defRPr sz="2800">
                <a:solidFill>
                  <a:schemeClr val="tx1"/>
                </a:solidFill>
                <a:latin typeface="Times" pitchFamily="18" charset="0"/>
                <a:cs typeface="Arial" charset="0"/>
              </a:defRPr>
            </a:lvl8pPr>
            <a:lvl9pPr marL="3885704" indent="-228571" algn="ctr" eaLnBrk="0" fontAlgn="base" hangingPunct="0">
              <a:spcBef>
                <a:spcPct val="0"/>
              </a:spcBef>
              <a:spcAft>
                <a:spcPct val="0"/>
              </a:spcAft>
              <a:defRPr sz="2800">
                <a:solidFill>
                  <a:schemeClr val="tx1"/>
                </a:solidFill>
                <a:latin typeface="Times" pitchFamily="18" charset="0"/>
                <a:cs typeface="Arial" charset="0"/>
              </a:defRPr>
            </a:lvl9pPr>
          </a:lstStyle>
          <a:p>
            <a:pPr eaLnBrk="1" hangingPunct="1"/>
            <a:fld id="{AB7EC5BC-37C9-4464-904E-53B77DA2B8AE}" type="slidenum">
              <a:rPr lang="en-US" sz="1200"/>
              <a:pPr eaLnBrk="1" hangingPunct="1"/>
              <a:t>7</a:t>
            </a:fld>
            <a:endParaRPr lang="en-US" sz="1200"/>
          </a:p>
        </p:txBody>
      </p:sp>
    </p:spTree>
    <p:extLst>
      <p:ext uri="{BB962C8B-B14F-4D97-AF65-F5344CB8AC3E}">
        <p14:creationId xmlns:p14="http://schemas.microsoft.com/office/powerpoint/2010/main" val="28799872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a:ln/>
        </p:spPr>
      </p:sp>
      <p:sp>
        <p:nvSpPr>
          <p:cNvPr id="91139" name="Notes Placeholder 2"/>
          <p:cNvSpPr>
            <a:spLocks noGrp="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1199"/>
              </a:spcBef>
              <a:spcAft>
                <a:spcPts val="0"/>
              </a:spcAft>
              <a:defRPr/>
            </a:pPr>
            <a:r>
              <a:rPr lang="en-US" dirty="0" smtClean="0"/>
              <a:t>EXPLAIN that in Africa, an estimated 74% of the population lives in areas that are highly endemic and 19% lives in epidemic prone areas.</a:t>
            </a:r>
            <a:r>
              <a:rPr lang="en-US" baseline="0" dirty="0" smtClean="0"/>
              <a:t>  In 2015, there were an estimated 214 million cases of malaria worldwide resulting in 438,000 deaths. </a:t>
            </a:r>
            <a:r>
              <a:rPr lang="en-US" dirty="0" smtClean="0"/>
              <a:t>91% of all malaria deaths occur in Africa. (RBM)</a:t>
            </a:r>
          </a:p>
          <a:p>
            <a:pPr eaLnBrk="1" fontAlgn="auto" hangingPunct="1">
              <a:spcBef>
                <a:spcPts val="1199"/>
              </a:spcBef>
              <a:spcAft>
                <a:spcPts val="0"/>
              </a:spcAft>
              <a:defRPr/>
            </a:pPr>
            <a:endParaRPr lang="en-US" dirty="0" smtClean="0"/>
          </a:p>
          <a:p>
            <a:pPr eaLnBrk="1" fontAlgn="auto" hangingPunct="1">
              <a:spcBef>
                <a:spcPts val="1199"/>
              </a:spcBef>
              <a:spcAft>
                <a:spcPts val="0"/>
              </a:spcAft>
              <a:defRPr/>
            </a:pPr>
            <a:r>
              <a:rPr lang="en-US" b="0" baseline="0" dirty="0" smtClean="0"/>
              <a:t>ASK participants to define the difference between endemic and epidemic.  </a:t>
            </a:r>
          </a:p>
          <a:p>
            <a:pPr eaLnBrk="1" fontAlgn="auto" hangingPunct="1">
              <a:spcBef>
                <a:spcPts val="1199"/>
              </a:spcBef>
              <a:spcAft>
                <a:spcPts val="0"/>
              </a:spcAft>
              <a:defRPr/>
            </a:pPr>
            <a:endParaRPr lang="en-US" b="0" baseline="0" dirty="0" smtClean="0"/>
          </a:p>
          <a:p>
            <a:pPr eaLnBrk="1" fontAlgn="auto" hangingPunct="1">
              <a:spcBef>
                <a:spcPts val="1199"/>
              </a:spcBef>
              <a:spcAft>
                <a:spcPts val="0"/>
              </a:spcAft>
              <a:defRPr/>
            </a:pPr>
            <a:r>
              <a:rPr lang="en-US" b="0" baseline="0" dirty="0" smtClean="0"/>
              <a:t>DEFINE </a:t>
            </a:r>
            <a:r>
              <a:rPr lang="en-US" b="1" baseline="0" dirty="0" smtClean="0"/>
              <a:t>endemic </a:t>
            </a:r>
            <a:r>
              <a:rPr lang="en-US" b="0" baseline="0" dirty="0" smtClean="0"/>
              <a:t> disease is one that is always present in a population, meaning a high background rate of disease.</a:t>
            </a:r>
            <a:endParaRPr lang="en-US" dirty="0" smtClean="0"/>
          </a:p>
          <a:p>
            <a:pPr>
              <a:defRPr/>
            </a:pPr>
            <a:endParaRPr lang="en-US" dirty="0" smtClean="0"/>
          </a:p>
          <a:p>
            <a:pPr defTabSz="914284">
              <a:defRPr/>
            </a:pPr>
            <a:r>
              <a:rPr lang="en-US" dirty="0" smtClean="0"/>
              <a:t>DEFINE </a:t>
            </a:r>
            <a:r>
              <a:rPr lang="en-US" b="1" dirty="0" smtClean="0"/>
              <a:t>epidemic</a:t>
            </a:r>
            <a:r>
              <a:rPr lang="en-US" b="1" baseline="0" dirty="0" smtClean="0"/>
              <a:t> </a:t>
            </a:r>
            <a:r>
              <a:rPr lang="en-US" b="0" baseline="0" dirty="0" smtClean="0"/>
              <a:t> as the occurrence of more cases of disease than would normally be expected in a specific place or group of people over a given period of time.  (CDC.gov)</a:t>
            </a:r>
          </a:p>
          <a:p>
            <a:pPr defTabSz="914284">
              <a:defRPr/>
            </a:pPr>
            <a:endParaRPr lang="en-US" b="0" baseline="0" dirty="0" smtClean="0"/>
          </a:p>
          <a:p>
            <a:pPr defTabSz="914284">
              <a:defRPr/>
            </a:pPr>
            <a:r>
              <a:rPr lang="en-US" b="0" baseline="0" dirty="0" smtClean="0"/>
              <a:t>Areas in light blue (South Africa, Namibia, Addis Ababa, </a:t>
            </a:r>
            <a:r>
              <a:rPr lang="en-US" b="0" baseline="0" dirty="0" err="1" smtClean="0"/>
              <a:t>etc</a:t>
            </a:r>
            <a:r>
              <a:rPr lang="en-US" b="0" baseline="0" dirty="0" smtClean="0"/>
              <a:t>) have no malaria because of altitude, temperature, lack of rainfall, or other environmental conditions that are not favorable to malaria transmission.  </a:t>
            </a:r>
            <a:endParaRPr lang="en-US" dirty="0" smtClean="0"/>
          </a:p>
        </p:txBody>
      </p:sp>
      <p:sp>
        <p:nvSpPr>
          <p:cNvPr id="92164" name="Slide Number Placeholder 3"/>
          <p:cNvSpPr>
            <a:spLocks noGrp="1"/>
          </p:cNvSpPr>
          <p:nvPr>
            <p:ph type="sldNum" sz="quarter" idx="5"/>
          </p:nvPr>
        </p:nvSpPr>
        <p:spPr bwMode="auto">
          <a:xfrm>
            <a:off x="3948220" y="8815388"/>
            <a:ext cx="3037840" cy="4556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800">
                <a:solidFill>
                  <a:schemeClr val="tx1"/>
                </a:solidFill>
                <a:latin typeface="Times" pitchFamily="18" charset="0"/>
                <a:cs typeface="Arial" charset="0"/>
              </a:defRPr>
            </a:lvl1pPr>
            <a:lvl2pPr marL="742855" indent="-285714" eaLnBrk="0" hangingPunct="0">
              <a:defRPr sz="2800">
                <a:solidFill>
                  <a:schemeClr val="tx1"/>
                </a:solidFill>
                <a:latin typeface="Times" pitchFamily="18" charset="0"/>
                <a:cs typeface="Arial" charset="0"/>
              </a:defRPr>
            </a:lvl2pPr>
            <a:lvl3pPr marL="1142854" indent="-228571" eaLnBrk="0" hangingPunct="0">
              <a:defRPr sz="2800">
                <a:solidFill>
                  <a:schemeClr val="tx1"/>
                </a:solidFill>
                <a:latin typeface="Times" pitchFamily="18" charset="0"/>
                <a:cs typeface="Arial" charset="0"/>
              </a:defRPr>
            </a:lvl3pPr>
            <a:lvl4pPr marL="1599995" indent="-228571" eaLnBrk="0" hangingPunct="0">
              <a:defRPr sz="2800">
                <a:solidFill>
                  <a:schemeClr val="tx1"/>
                </a:solidFill>
                <a:latin typeface="Times" pitchFamily="18" charset="0"/>
                <a:cs typeface="Arial" charset="0"/>
              </a:defRPr>
            </a:lvl4pPr>
            <a:lvl5pPr marL="2057138" indent="-228571" eaLnBrk="0" hangingPunct="0">
              <a:defRPr sz="2800">
                <a:solidFill>
                  <a:schemeClr val="tx1"/>
                </a:solidFill>
                <a:latin typeface="Times" pitchFamily="18" charset="0"/>
                <a:cs typeface="Arial" charset="0"/>
              </a:defRPr>
            </a:lvl5pPr>
            <a:lvl6pPr marL="2514279" indent="-228571" algn="ctr" eaLnBrk="0" fontAlgn="base" hangingPunct="0">
              <a:spcBef>
                <a:spcPct val="0"/>
              </a:spcBef>
              <a:spcAft>
                <a:spcPct val="0"/>
              </a:spcAft>
              <a:defRPr sz="2800">
                <a:solidFill>
                  <a:schemeClr val="tx1"/>
                </a:solidFill>
                <a:latin typeface="Times" pitchFamily="18" charset="0"/>
                <a:cs typeface="Arial" charset="0"/>
              </a:defRPr>
            </a:lvl6pPr>
            <a:lvl7pPr marL="2971420" indent="-228571" algn="ctr" eaLnBrk="0" fontAlgn="base" hangingPunct="0">
              <a:spcBef>
                <a:spcPct val="0"/>
              </a:spcBef>
              <a:spcAft>
                <a:spcPct val="0"/>
              </a:spcAft>
              <a:defRPr sz="2800">
                <a:solidFill>
                  <a:schemeClr val="tx1"/>
                </a:solidFill>
                <a:latin typeface="Times" pitchFamily="18" charset="0"/>
                <a:cs typeface="Arial" charset="0"/>
              </a:defRPr>
            </a:lvl7pPr>
            <a:lvl8pPr marL="3428562" indent="-228571" algn="ctr" eaLnBrk="0" fontAlgn="base" hangingPunct="0">
              <a:spcBef>
                <a:spcPct val="0"/>
              </a:spcBef>
              <a:spcAft>
                <a:spcPct val="0"/>
              </a:spcAft>
              <a:defRPr sz="2800">
                <a:solidFill>
                  <a:schemeClr val="tx1"/>
                </a:solidFill>
                <a:latin typeface="Times" pitchFamily="18" charset="0"/>
                <a:cs typeface="Arial" charset="0"/>
              </a:defRPr>
            </a:lvl8pPr>
            <a:lvl9pPr marL="3885704" indent="-228571" algn="ctr" eaLnBrk="0" fontAlgn="base" hangingPunct="0">
              <a:spcBef>
                <a:spcPct val="0"/>
              </a:spcBef>
              <a:spcAft>
                <a:spcPct val="0"/>
              </a:spcAft>
              <a:defRPr sz="2800">
                <a:solidFill>
                  <a:schemeClr val="tx1"/>
                </a:solidFill>
                <a:latin typeface="Times" pitchFamily="18" charset="0"/>
                <a:cs typeface="Arial" charset="0"/>
              </a:defRPr>
            </a:lvl9pPr>
          </a:lstStyle>
          <a:p>
            <a:pPr eaLnBrk="1" hangingPunct="1"/>
            <a:fld id="{CB83F06E-D69C-487D-B16F-A6DEBD25841F}" type="slidenum">
              <a:rPr lang="en-US" sz="1200"/>
              <a:pPr eaLnBrk="1" hangingPunct="1"/>
              <a:t>8</a:t>
            </a:fld>
            <a:endParaRPr lang="en-US" sz="1200"/>
          </a:p>
        </p:txBody>
      </p:sp>
    </p:spTree>
    <p:extLst>
      <p:ext uri="{BB962C8B-B14F-4D97-AF65-F5344CB8AC3E}">
        <p14:creationId xmlns:p14="http://schemas.microsoft.com/office/powerpoint/2010/main" val="20031523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INTRODUCE</a:t>
            </a:r>
            <a:r>
              <a:rPr lang="en-US" baseline="0" dirty="0" smtClean="0"/>
              <a:t> Roll Back Malaria (RBM) and  its strategy of reducing malaria morbidity and mortality by reaching universal coverage and strengthening health systems.  The partnership is comprised of more than 500 global partners, including malaria endemic countries, development partners, private sector, non-governmental and community-based organization, foundations, and research and academic institutions.  Many of the resources in this Module were provided by RBM.  Since 2015, the RBM partnership has been reinventing itself in the post-2015 era of development. </a:t>
            </a:r>
            <a:endParaRPr lang="en-US" dirty="0" smtClean="0"/>
          </a:p>
          <a:p>
            <a:endParaRPr lang="en-US" dirty="0" smtClean="0"/>
          </a:p>
          <a:p>
            <a:r>
              <a:rPr lang="en-US" dirty="0" smtClean="0"/>
              <a:t>EXPLAIN that the President’s Malaria Initiative (PMI) is a US government funded initiative</a:t>
            </a:r>
            <a:r>
              <a:rPr lang="en-US" baseline="0" dirty="0" smtClean="0"/>
              <a:t> targeted to reduce malaria-related deaths by one-third in 19 African countries by 2020 by expanding coverage of insecticide treated nets (ITNs), indoor residual spraying (IRS), intermittent preventive treatment (</a:t>
            </a:r>
            <a:r>
              <a:rPr lang="en-US" baseline="0" dirty="0" err="1" smtClean="0"/>
              <a:t>IPTp</a:t>
            </a:r>
            <a:r>
              <a:rPr lang="en-US" baseline="0" dirty="0" smtClean="0"/>
              <a:t>), and prompt use of artemisinin-based combination therapies (ACT).  </a:t>
            </a:r>
            <a:br>
              <a:rPr lang="en-US" baseline="0" dirty="0" smtClean="0"/>
            </a:br>
            <a:r>
              <a:rPr lang="en-US" baseline="0" dirty="0" smtClean="0"/>
              <a:t/>
            </a:r>
            <a:br>
              <a:rPr lang="en-US" baseline="0" dirty="0" smtClean="0"/>
            </a:br>
            <a:r>
              <a:rPr lang="en-US" baseline="0" dirty="0" smtClean="0"/>
              <a:t>REFER participants to </a:t>
            </a:r>
            <a:r>
              <a:rPr lang="en-US" b="1" baseline="0" dirty="0" smtClean="0"/>
              <a:t>Handout 7.1 – Resources for Malaria Information, Prevention, Treatment and Research</a:t>
            </a:r>
            <a:r>
              <a:rPr lang="en-US" b="0" baseline="0" dirty="0" smtClean="0"/>
              <a:t> for more information on malaria focused organizations.</a:t>
            </a:r>
            <a:endParaRPr lang="en-US" b="1" dirty="0"/>
          </a:p>
        </p:txBody>
      </p:sp>
      <p:sp>
        <p:nvSpPr>
          <p:cNvPr id="4" name="Slide Number Placeholder 3"/>
          <p:cNvSpPr>
            <a:spLocks noGrp="1"/>
          </p:cNvSpPr>
          <p:nvPr>
            <p:ph type="sldNum" sz="quarter" idx="10"/>
          </p:nvPr>
        </p:nvSpPr>
        <p:spPr/>
        <p:txBody>
          <a:bodyPr/>
          <a:lstStyle/>
          <a:p>
            <a:pPr>
              <a:defRPr/>
            </a:pPr>
            <a:fld id="{69A9D565-7186-4FE0-A7C7-2A141298C213}" type="slidenum">
              <a:rPr lang="en-US" smtClean="0"/>
              <a:pPr>
                <a:defRPr/>
              </a:pPr>
              <a:t>9</a:t>
            </a:fld>
            <a:endParaRPr lang="en-US"/>
          </a:p>
        </p:txBody>
      </p:sp>
    </p:spTree>
    <p:extLst>
      <p:ext uri="{BB962C8B-B14F-4D97-AF65-F5344CB8AC3E}">
        <p14:creationId xmlns:p14="http://schemas.microsoft.com/office/powerpoint/2010/main" val="252630368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10"/>
          <p:cNvSpPr>
            <a:spLocks noChangeArrowheads="1"/>
          </p:cNvSpPr>
          <p:nvPr userDrawn="1"/>
        </p:nvSpPr>
        <p:spPr bwMode="auto">
          <a:xfrm>
            <a:off x="152400" y="1752600"/>
            <a:ext cx="8991600" cy="5105400"/>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eaLnBrk="0" hangingPunct="0"/>
            <a:endParaRPr lang="en-US"/>
          </a:p>
        </p:txBody>
      </p:sp>
      <p:sp>
        <p:nvSpPr>
          <p:cNvPr id="5" name="Rectangle 8"/>
          <p:cNvSpPr>
            <a:spLocks noChangeArrowheads="1"/>
          </p:cNvSpPr>
          <p:nvPr userDrawn="1"/>
        </p:nvSpPr>
        <p:spPr bwMode="auto">
          <a:xfrm>
            <a:off x="0" y="1752600"/>
            <a:ext cx="9144000" cy="152400"/>
          </a:xfrm>
          <a:prstGeom prst="rect">
            <a:avLst/>
          </a:prstGeom>
          <a:solidFill>
            <a:srgbClr val="C2113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eaLnBrk="0" hangingPunct="0"/>
            <a:endParaRPr lang="en-US"/>
          </a:p>
        </p:txBody>
      </p:sp>
      <p:sp>
        <p:nvSpPr>
          <p:cNvPr id="6" name="Rectangle 9"/>
          <p:cNvSpPr>
            <a:spLocks noChangeArrowheads="1"/>
          </p:cNvSpPr>
          <p:nvPr userDrawn="1"/>
        </p:nvSpPr>
        <p:spPr bwMode="auto">
          <a:xfrm>
            <a:off x="0" y="1905000"/>
            <a:ext cx="152400" cy="4953000"/>
          </a:xfrm>
          <a:prstGeom prst="rect">
            <a:avLst/>
          </a:prstGeom>
          <a:solidFill>
            <a:srgbClr val="002A6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eaLnBrk="0" hangingPunct="0"/>
            <a:endParaRPr lang="en-US"/>
          </a:p>
        </p:txBody>
      </p:sp>
      <p:pic>
        <p:nvPicPr>
          <p:cNvPr id="7" name="Picture 2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r="63464"/>
          <a:stretch>
            <a:fillRect/>
          </a:stretch>
        </p:blipFill>
        <p:spPr bwMode="auto">
          <a:xfrm>
            <a:off x="455613" y="455613"/>
            <a:ext cx="3005137" cy="849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2" name="Rectangle 2"/>
          <p:cNvSpPr>
            <a:spLocks noGrp="1" noChangeArrowheads="1"/>
          </p:cNvSpPr>
          <p:nvPr>
            <p:ph type="ctrTitle"/>
          </p:nvPr>
        </p:nvSpPr>
        <p:spPr>
          <a:xfrm>
            <a:off x="685800" y="3429000"/>
            <a:ext cx="7772400" cy="1143000"/>
          </a:xfrm>
        </p:spPr>
        <p:txBody>
          <a:bodyPr/>
          <a:lstStyle>
            <a:lvl1pPr algn="ctr">
              <a:defRPr sz="4000"/>
            </a:lvl1pPr>
          </a:lstStyle>
          <a:p>
            <a:r>
              <a:rPr lang="en-US"/>
              <a:t>Click to edit Master title style</a:t>
            </a:r>
          </a:p>
        </p:txBody>
      </p:sp>
      <p:sp>
        <p:nvSpPr>
          <p:cNvPr id="5123" name="Rectangle 3"/>
          <p:cNvSpPr>
            <a:spLocks noGrp="1" noChangeArrowheads="1"/>
          </p:cNvSpPr>
          <p:nvPr>
            <p:ph type="subTitle" idx="1"/>
          </p:nvPr>
        </p:nvSpPr>
        <p:spPr>
          <a:xfrm>
            <a:off x="1371600" y="4114800"/>
            <a:ext cx="6400800" cy="1752600"/>
          </a:xfrm>
        </p:spPr>
        <p:txBody>
          <a:bodyPr/>
          <a:lstStyle>
            <a:lvl1pPr marL="0" indent="0" algn="ctr">
              <a:buFontTx/>
              <a:buNone/>
              <a:defRPr/>
            </a:lvl1pPr>
          </a:lstStyle>
          <a:p>
            <a:r>
              <a:rPr lang="en-US"/>
              <a:t>Click to edit Master subtitle style</a:t>
            </a:r>
          </a:p>
        </p:txBody>
      </p:sp>
      <p:sp>
        <p:nvSpPr>
          <p:cNvPr id="8" name="Rectangle 4"/>
          <p:cNvSpPr>
            <a:spLocks noGrp="1" noChangeArrowheads="1"/>
          </p:cNvSpPr>
          <p:nvPr>
            <p:ph type="dt" sz="half" idx="10"/>
          </p:nvPr>
        </p:nvSpPr>
        <p:spPr/>
        <p:txBody>
          <a:bodyPr/>
          <a:lstStyle>
            <a:lvl1pPr>
              <a:defRPr/>
            </a:lvl1pPr>
          </a:lstStyle>
          <a:p>
            <a:pPr>
              <a:defRPr/>
            </a:pPr>
            <a:endParaRPr lang="en-US"/>
          </a:p>
        </p:txBody>
      </p:sp>
      <p:sp>
        <p:nvSpPr>
          <p:cNvPr id="9" name="Rectangle 5"/>
          <p:cNvSpPr>
            <a:spLocks noGrp="1" noChangeArrowheads="1"/>
          </p:cNvSpPr>
          <p:nvPr>
            <p:ph type="ftr" sz="quarter" idx="11"/>
          </p:nvPr>
        </p:nvSpPr>
        <p:spPr/>
        <p:txBody>
          <a:bodyPr/>
          <a:lstStyle>
            <a:lvl1pPr>
              <a:defRPr/>
            </a:lvl1pPr>
          </a:lstStyle>
          <a:p>
            <a:pPr>
              <a:defRPr/>
            </a:pPr>
            <a:endParaRPr lang="en-US"/>
          </a:p>
        </p:txBody>
      </p:sp>
      <p:sp>
        <p:nvSpPr>
          <p:cNvPr id="10" name="Rectangle 6"/>
          <p:cNvSpPr>
            <a:spLocks noGrp="1" noChangeArrowheads="1"/>
          </p:cNvSpPr>
          <p:nvPr>
            <p:ph type="sldNum" sz="quarter" idx="12"/>
          </p:nvPr>
        </p:nvSpPr>
        <p:spPr/>
        <p:txBody>
          <a:bodyPr/>
          <a:lstStyle>
            <a:lvl1pPr>
              <a:defRPr/>
            </a:lvl1pPr>
          </a:lstStyle>
          <a:p>
            <a:pPr>
              <a:defRPr/>
            </a:pPr>
            <a:fld id="{E2E11230-695B-499D-B696-F1357E34B7AA}" type="slidenum">
              <a:rPr lang="en-US"/>
              <a:pPr>
                <a:defRPr/>
              </a:pPr>
              <a:t>‹#›</a:t>
            </a:fld>
            <a:r>
              <a:rPr lang="en-US"/>
              <a:t>a</a:t>
            </a:r>
          </a:p>
        </p:txBody>
      </p:sp>
    </p:spTree>
    <p:extLst>
      <p:ext uri="{BB962C8B-B14F-4D97-AF65-F5344CB8AC3E}">
        <p14:creationId xmlns:p14="http://schemas.microsoft.com/office/powerpoint/2010/main" val="26101298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21410E6-0C55-4FB5-8851-415143195DB4}" type="slidenum">
              <a:rPr lang="en-US"/>
              <a:pPr>
                <a:defRPr/>
              </a:pPr>
              <a:t>‹#›</a:t>
            </a:fld>
            <a:endParaRPr lang="en-US"/>
          </a:p>
        </p:txBody>
      </p:sp>
    </p:spTree>
    <p:extLst>
      <p:ext uri="{BB962C8B-B14F-4D97-AF65-F5344CB8AC3E}">
        <p14:creationId xmlns:p14="http://schemas.microsoft.com/office/powerpoint/2010/main" val="7850223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1447800"/>
            <a:ext cx="1943100" cy="4648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1447800"/>
            <a:ext cx="5676900" cy="4648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81E5CAF-55BD-42C8-BCA6-58033475EAE8}" type="slidenum">
              <a:rPr lang="en-US"/>
              <a:pPr>
                <a:defRPr/>
              </a:pPr>
              <a:t>‹#›</a:t>
            </a:fld>
            <a:endParaRPr lang="en-US"/>
          </a:p>
        </p:txBody>
      </p:sp>
    </p:spTree>
    <p:extLst>
      <p:ext uri="{BB962C8B-B14F-4D97-AF65-F5344CB8AC3E}">
        <p14:creationId xmlns:p14="http://schemas.microsoft.com/office/powerpoint/2010/main" val="39732986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6661CD6-E265-4CF9-ABB6-139F6B50A932}" type="slidenum">
              <a:rPr lang="en-US"/>
              <a:pPr>
                <a:defRPr/>
              </a:pPr>
              <a:t>‹#›</a:t>
            </a:fld>
            <a:endParaRPr lang="en-US"/>
          </a:p>
        </p:txBody>
      </p:sp>
    </p:spTree>
    <p:extLst>
      <p:ext uri="{BB962C8B-B14F-4D97-AF65-F5344CB8AC3E}">
        <p14:creationId xmlns:p14="http://schemas.microsoft.com/office/powerpoint/2010/main" val="310568226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52C6309-D521-4383-A399-9872D5ADFCD7}" type="slidenum">
              <a:rPr lang="en-US"/>
              <a:pPr>
                <a:defRPr/>
              </a:pPr>
              <a:t>‹#›</a:t>
            </a:fld>
            <a:endParaRPr lang="en-US"/>
          </a:p>
        </p:txBody>
      </p:sp>
    </p:spTree>
    <p:extLst>
      <p:ext uri="{BB962C8B-B14F-4D97-AF65-F5344CB8AC3E}">
        <p14:creationId xmlns:p14="http://schemas.microsoft.com/office/powerpoint/2010/main" val="408959708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3BD4E37-2193-4494-B9BB-8926A2A20467}" type="slidenum">
              <a:rPr lang="en-US"/>
              <a:pPr>
                <a:defRPr/>
              </a:pPr>
              <a:t>‹#›</a:t>
            </a:fld>
            <a:endParaRPr lang="en-US"/>
          </a:p>
        </p:txBody>
      </p:sp>
    </p:spTree>
    <p:extLst>
      <p:ext uri="{BB962C8B-B14F-4D97-AF65-F5344CB8AC3E}">
        <p14:creationId xmlns:p14="http://schemas.microsoft.com/office/powerpoint/2010/main" val="37224668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827213"/>
            <a:ext cx="38100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827213"/>
            <a:ext cx="38100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A6967A1-3742-4075-BA34-25E4D5B27D06}" type="slidenum">
              <a:rPr lang="en-US"/>
              <a:pPr>
                <a:defRPr/>
              </a:pPr>
              <a:t>‹#›</a:t>
            </a:fld>
            <a:endParaRPr lang="en-US"/>
          </a:p>
        </p:txBody>
      </p:sp>
    </p:spTree>
    <p:extLst>
      <p:ext uri="{BB962C8B-B14F-4D97-AF65-F5344CB8AC3E}">
        <p14:creationId xmlns:p14="http://schemas.microsoft.com/office/powerpoint/2010/main" val="131380554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0E8814A6-17C1-4DB8-8E4C-AE87E9A15E45}" type="slidenum">
              <a:rPr lang="en-US"/>
              <a:pPr>
                <a:defRPr/>
              </a:pPr>
              <a:t>‹#›</a:t>
            </a:fld>
            <a:endParaRPr lang="en-US"/>
          </a:p>
        </p:txBody>
      </p:sp>
    </p:spTree>
    <p:extLst>
      <p:ext uri="{BB962C8B-B14F-4D97-AF65-F5344CB8AC3E}">
        <p14:creationId xmlns:p14="http://schemas.microsoft.com/office/powerpoint/2010/main" val="9425267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4C58B0A2-70C3-456F-8582-F5728D417B84}" type="slidenum">
              <a:rPr lang="en-US"/>
              <a:pPr>
                <a:defRPr/>
              </a:pPr>
              <a:t>‹#›</a:t>
            </a:fld>
            <a:endParaRPr lang="en-US"/>
          </a:p>
        </p:txBody>
      </p:sp>
    </p:spTree>
    <p:extLst>
      <p:ext uri="{BB962C8B-B14F-4D97-AF65-F5344CB8AC3E}">
        <p14:creationId xmlns:p14="http://schemas.microsoft.com/office/powerpoint/2010/main" val="411755698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5D48555C-3CD9-4D01-8B20-D7049ADB4CCA}" type="slidenum">
              <a:rPr lang="en-US"/>
              <a:pPr>
                <a:defRPr/>
              </a:pPr>
              <a:t>‹#›</a:t>
            </a:fld>
            <a:endParaRPr lang="en-US"/>
          </a:p>
        </p:txBody>
      </p:sp>
    </p:spTree>
    <p:extLst>
      <p:ext uri="{BB962C8B-B14F-4D97-AF65-F5344CB8AC3E}">
        <p14:creationId xmlns:p14="http://schemas.microsoft.com/office/powerpoint/2010/main" val="267260351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B8F33EFC-46B0-496D-92FF-1881EA5E7CA1}" type="slidenum">
              <a:rPr lang="en-US"/>
              <a:pPr>
                <a:defRPr/>
              </a:pPr>
              <a:t>‹#›</a:t>
            </a:fld>
            <a:endParaRPr lang="en-US"/>
          </a:p>
        </p:txBody>
      </p:sp>
    </p:spTree>
    <p:extLst>
      <p:ext uri="{BB962C8B-B14F-4D97-AF65-F5344CB8AC3E}">
        <p14:creationId xmlns:p14="http://schemas.microsoft.com/office/powerpoint/2010/main" val="8871389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E9C8EC3-0FD5-4BB4-8C68-83D82EA7075D}" type="slidenum">
              <a:rPr lang="en-US"/>
              <a:pPr>
                <a:defRPr/>
              </a:pPr>
              <a:t>‹#›</a:t>
            </a:fld>
            <a:endParaRPr lang="en-US"/>
          </a:p>
        </p:txBody>
      </p:sp>
    </p:spTree>
    <p:extLst>
      <p:ext uri="{BB962C8B-B14F-4D97-AF65-F5344CB8AC3E}">
        <p14:creationId xmlns:p14="http://schemas.microsoft.com/office/powerpoint/2010/main" val="370039496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6ED755CD-AD4C-4C4C-A813-1921D531E2BA}" type="slidenum">
              <a:rPr lang="en-US"/>
              <a:pPr>
                <a:defRPr/>
              </a:pPr>
              <a:t>‹#›</a:t>
            </a:fld>
            <a:endParaRPr lang="en-US"/>
          </a:p>
        </p:txBody>
      </p:sp>
    </p:spTree>
    <p:extLst>
      <p:ext uri="{BB962C8B-B14F-4D97-AF65-F5344CB8AC3E}">
        <p14:creationId xmlns:p14="http://schemas.microsoft.com/office/powerpoint/2010/main" val="361261292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43DD102-BE00-43FF-A7B5-D634E3E6D10D}" type="slidenum">
              <a:rPr lang="en-US"/>
              <a:pPr>
                <a:defRPr/>
              </a:pPr>
              <a:t>‹#›</a:t>
            </a:fld>
            <a:endParaRPr lang="en-US"/>
          </a:p>
        </p:txBody>
      </p:sp>
    </p:spTree>
    <p:extLst>
      <p:ext uri="{BB962C8B-B14F-4D97-AF65-F5344CB8AC3E}">
        <p14:creationId xmlns:p14="http://schemas.microsoft.com/office/powerpoint/2010/main" val="142719083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19850" y="301625"/>
            <a:ext cx="2038350" cy="54117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01625" y="301625"/>
            <a:ext cx="5965825" cy="54117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B4B4589-83A6-4BA7-92F4-CF0AFF05FCA5}" type="slidenum">
              <a:rPr lang="en-US"/>
              <a:pPr>
                <a:defRPr/>
              </a:pPr>
              <a:t>‹#›</a:t>
            </a:fld>
            <a:endParaRPr lang="en-US"/>
          </a:p>
        </p:txBody>
      </p:sp>
    </p:spTree>
    <p:extLst>
      <p:ext uri="{BB962C8B-B14F-4D97-AF65-F5344CB8AC3E}">
        <p14:creationId xmlns:p14="http://schemas.microsoft.com/office/powerpoint/2010/main" val="320344187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xAndChart" preserve="1">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301625" y="301625"/>
            <a:ext cx="7772400" cy="6096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827213"/>
            <a:ext cx="3810000" cy="3886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hart Placeholder 3"/>
          <p:cNvSpPr>
            <a:spLocks noGrp="1"/>
          </p:cNvSpPr>
          <p:nvPr>
            <p:ph type="chart" sz="half" idx="2"/>
          </p:nvPr>
        </p:nvSpPr>
        <p:spPr>
          <a:xfrm>
            <a:off x="4648200" y="1827213"/>
            <a:ext cx="3810000" cy="3886200"/>
          </a:xfrm>
        </p:spPr>
        <p:txBody>
          <a:bodyPr/>
          <a:lstStyle/>
          <a:p>
            <a:pPr lvl="0"/>
            <a:endParaRPr lang="en-US" noProof="0" smtClean="0"/>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679CCB8C-CEF8-4B9A-9902-524D01E2FB5F}" type="slidenum">
              <a:rPr lang="en-US"/>
              <a:pPr>
                <a:defRPr/>
              </a:pPr>
              <a:t>‹#›</a:t>
            </a:fld>
            <a:endParaRPr lang="en-US"/>
          </a:p>
        </p:txBody>
      </p:sp>
    </p:spTree>
    <p:extLst>
      <p:ext uri="{BB962C8B-B14F-4D97-AF65-F5344CB8AC3E}">
        <p14:creationId xmlns:p14="http://schemas.microsoft.com/office/powerpoint/2010/main" val="99871090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bl" preserve="1">
  <p:cSld name="1_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301625" y="301625"/>
            <a:ext cx="7772400" cy="6096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685800" y="1827213"/>
            <a:ext cx="7772400" cy="3886200"/>
          </a:xfrm>
        </p:spPr>
        <p:txBody>
          <a:bodyPr/>
          <a:lstStyle/>
          <a:p>
            <a:pPr lvl="0"/>
            <a:endParaRPr lang="en-US" noProof="0"/>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A801CD4-D225-4D94-A75D-7D3CB08CDAEC}" type="slidenum">
              <a:rPr lang="en-US"/>
              <a:pPr>
                <a:defRPr/>
              </a:pPr>
              <a:t>‹#›</a:t>
            </a:fld>
            <a:endParaRPr lang="en-US"/>
          </a:p>
        </p:txBody>
      </p:sp>
    </p:spTree>
    <p:extLst>
      <p:ext uri="{BB962C8B-B14F-4D97-AF65-F5344CB8AC3E}">
        <p14:creationId xmlns:p14="http://schemas.microsoft.com/office/powerpoint/2010/main" val="602637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2879D91-0561-4DDB-BB43-18E1B90484C0}" type="slidenum">
              <a:rPr lang="en-US"/>
              <a:pPr>
                <a:defRPr/>
              </a:pPr>
              <a:t>‹#›</a:t>
            </a:fld>
            <a:endParaRPr lang="en-US"/>
          </a:p>
        </p:txBody>
      </p:sp>
    </p:spTree>
    <p:extLst>
      <p:ext uri="{BB962C8B-B14F-4D97-AF65-F5344CB8AC3E}">
        <p14:creationId xmlns:p14="http://schemas.microsoft.com/office/powerpoint/2010/main" val="24881288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2209800"/>
            <a:ext cx="38100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2209800"/>
            <a:ext cx="3810000" cy="3886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A83EDF62-14EA-4EDC-B3BD-F5D4052C84F5}" type="slidenum">
              <a:rPr lang="en-US"/>
              <a:pPr>
                <a:defRPr/>
              </a:pPr>
              <a:t>‹#›</a:t>
            </a:fld>
            <a:endParaRPr lang="en-US"/>
          </a:p>
        </p:txBody>
      </p:sp>
    </p:spTree>
    <p:extLst>
      <p:ext uri="{BB962C8B-B14F-4D97-AF65-F5344CB8AC3E}">
        <p14:creationId xmlns:p14="http://schemas.microsoft.com/office/powerpoint/2010/main" val="30686540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3CAD90AE-6BAB-49AD-B8F9-E3698F1F911C}" type="slidenum">
              <a:rPr lang="en-US"/>
              <a:pPr>
                <a:defRPr/>
              </a:pPr>
              <a:t>‹#›</a:t>
            </a:fld>
            <a:endParaRPr lang="en-US"/>
          </a:p>
        </p:txBody>
      </p:sp>
    </p:spTree>
    <p:extLst>
      <p:ext uri="{BB962C8B-B14F-4D97-AF65-F5344CB8AC3E}">
        <p14:creationId xmlns:p14="http://schemas.microsoft.com/office/powerpoint/2010/main" val="11728653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E0B3FDD6-AEB6-47F1-BC5E-2AF8B952E238}" type="slidenum">
              <a:rPr lang="en-US"/>
              <a:pPr>
                <a:defRPr/>
              </a:pPr>
              <a:t>‹#›</a:t>
            </a:fld>
            <a:endParaRPr lang="en-US"/>
          </a:p>
        </p:txBody>
      </p:sp>
    </p:spTree>
    <p:extLst>
      <p:ext uri="{BB962C8B-B14F-4D97-AF65-F5344CB8AC3E}">
        <p14:creationId xmlns:p14="http://schemas.microsoft.com/office/powerpoint/2010/main" val="22553451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11CEECA1-E846-4A0B-B2D9-09123D8BB211}" type="slidenum">
              <a:rPr lang="en-US"/>
              <a:pPr>
                <a:defRPr/>
              </a:pPr>
              <a:t>‹#›</a:t>
            </a:fld>
            <a:endParaRPr lang="en-US"/>
          </a:p>
        </p:txBody>
      </p:sp>
    </p:spTree>
    <p:extLst>
      <p:ext uri="{BB962C8B-B14F-4D97-AF65-F5344CB8AC3E}">
        <p14:creationId xmlns:p14="http://schemas.microsoft.com/office/powerpoint/2010/main" val="29410442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E0FB9C63-DB0F-4B6E-BE6F-AEC0AD0010CD}" type="slidenum">
              <a:rPr lang="en-US"/>
              <a:pPr>
                <a:defRPr/>
              </a:pPr>
              <a:t>‹#›</a:t>
            </a:fld>
            <a:endParaRPr lang="en-US"/>
          </a:p>
        </p:txBody>
      </p:sp>
    </p:spTree>
    <p:extLst>
      <p:ext uri="{BB962C8B-B14F-4D97-AF65-F5344CB8AC3E}">
        <p14:creationId xmlns:p14="http://schemas.microsoft.com/office/powerpoint/2010/main" val="41984257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190E9D83-FA9D-48A7-BC4F-270AAFF47D62}" type="slidenum">
              <a:rPr lang="en-US"/>
              <a:pPr>
                <a:defRPr/>
              </a:pPr>
              <a:t>‹#›</a:t>
            </a:fld>
            <a:endParaRPr lang="en-US"/>
          </a:p>
        </p:txBody>
      </p:sp>
    </p:spTree>
    <p:extLst>
      <p:ext uri="{BB962C8B-B14F-4D97-AF65-F5344CB8AC3E}">
        <p14:creationId xmlns:p14="http://schemas.microsoft.com/office/powerpoint/2010/main" val="1250377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1447800"/>
            <a:ext cx="77724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2209800"/>
            <a:ext cx="7772400"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0" hangingPunct="0">
              <a:defRPr sz="1200">
                <a:latin typeface="+mn-lt"/>
                <a:cs typeface="+mn-cs"/>
              </a:defRPr>
            </a:lvl1pPr>
          </a:lstStyle>
          <a:p>
            <a:pPr>
              <a:defRPr/>
            </a:pPr>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0" hangingPunct="0">
              <a:defRPr sz="1200">
                <a:latin typeface="+mn-lt"/>
                <a:cs typeface="+mn-cs"/>
              </a:defRPr>
            </a:lvl1pPr>
          </a:lstStyle>
          <a:p>
            <a:pPr>
              <a:defRPr/>
            </a:pPr>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atin typeface="+mn-lt"/>
                <a:cs typeface="+mn-cs"/>
              </a:defRPr>
            </a:lvl1pPr>
          </a:lstStyle>
          <a:p>
            <a:pPr>
              <a:defRPr/>
            </a:pPr>
            <a:fld id="{7AB2816C-447E-4E3D-AECE-9D09B2D156A2}" type="slidenum">
              <a:rPr lang="en-US"/>
              <a:pPr>
                <a:defRPr/>
              </a:pPr>
              <a:t>‹#›</a:t>
            </a:fld>
            <a:endParaRPr lang="en-US"/>
          </a:p>
        </p:txBody>
      </p:sp>
      <p:sp>
        <p:nvSpPr>
          <p:cNvPr id="1031" name="Rectangle 10"/>
          <p:cNvSpPr>
            <a:spLocks noChangeArrowheads="1"/>
          </p:cNvSpPr>
          <p:nvPr/>
        </p:nvSpPr>
        <p:spPr bwMode="auto">
          <a:xfrm>
            <a:off x="0" y="1066800"/>
            <a:ext cx="9144000" cy="152400"/>
          </a:xfrm>
          <a:prstGeom prst="rect">
            <a:avLst/>
          </a:prstGeom>
          <a:solidFill>
            <a:srgbClr val="C2113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eaLnBrk="0" hangingPunct="0"/>
            <a:endParaRPr lang="en-US"/>
          </a:p>
        </p:txBody>
      </p:sp>
      <p:sp>
        <p:nvSpPr>
          <p:cNvPr id="1032" name="Rectangle 11"/>
          <p:cNvSpPr>
            <a:spLocks noChangeArrowheads="1"/>
          </p:cNvSpPr>
          <p:nvPr/>
        </p:nvSpPr>
        <p:spPr bwMode="auto">
          <a:xfrm>
            <a:off x="0" y="1219200"/>
            <a:ext cx="152400" cy="5638800"/>
          </a:xfrm>
          <a:prstGeom prst="rect">
            <a:avLst/>
          </a:prstGeom>
          <a:solidFill>
            <a:srgbClr val="002A6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0" hangingPunct="0"/>
            <a:endParaRPr lang="en-US">
              <a:solidFill>
                <a:srgbClr val="002A6C"/>
              </a:solidFill>
            </a:endParaRPr>
          </a:p>
        </p:txBody>
      </p:sp>
      <p:pic>
        <p:nvPicPr>
          <p:cNvPr id="1033" name="Picture 20"/>
          <p:cNvPicPr>
            <a:picLocks noChangeAspect="1" noChangeArrowheads="1"/>
          </p:cNvPicPr>
          <p:nvPr/>
        </p:nvPicPr>
        <p:blipFill>
          <a:blip r:embed="rId13" cstate="print">
            <a:extLst>
              <a:ext uri="{28A0092B-C50C-407E-A947-70E740481C1C}">
                <a14:useLocalDpi xmlns:a14="http://schemas.microsoft.com/office/drawing/2010/main" val="0"/>
              </a:ext>
            </a:extLst>
          </a:blip>
          <a:srcRect r="63464"/>
          <a:stretch>
            <a:fillRect/>
          </a:stretch>
        </p:blipFill>
        <p:spPr bwMode="auto">
          <a:xfrm>
            <a:off x="227013" y="228600"/>
            <a:ext cx="2422525" cy="684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310" r:id="rId1"/>
    <p:sldLayoutId id="2147485287" r:id="rId2"/>
    <p:sldLayoutId id="2147485288" r:id="rId3"/>
    <p:sldLayoutId id="2147485289" r:id="rId4"/>
    <p:sldLayoutId id="2147485290" r:id="rId5"/>
    <p:sldLayoutId id="2147485291" r:id="rId6"/>
    <p:sldLayoutId id="2147485292" r:id="rId7"/>
    <p:sldLayoutId id="2147485293" r:id="rId8"/>
    <p:sldLayoutId id="2147485294" r:id="rId9"/>
    <p:sldLayoutId id="2147485295" r:id="rId10"/>
    <p:sldLayoutId id="2147485296" r:id="rId11"/>
  </p:sldLayoutIdLst>
  <p:hf hdr="0" ftr="0" dt="0"/>
  <p:txStyles>
    <p:titleStyle>
      <a:lvl1pPr algn="l" rtl="0" eaLnBrk="0" fontAlgn="base" hangingPunct="0">
        <a:spcBef>
          <a:spcPct val="0"/>
        </a:spcBef>
        <a:spcAft>
          <a:spcPct val="0"/>
        </a:spcAft>
        <a:defRPr sz="2400" b="1">
          <a:solidFill>
            <a:schemeClr val="tx2"/>
          </a:solidFill>
          <a:latin typeface="+mj-lt"/>
          <a:ea typeface="+mj-ea"/>
          <a:cs typeface="+mj-cs"/>
        </a:defRPr>
      </a:lvl1pPr>
      <a:lvl2pPr algn="l" rtl="0" eaLnBrk="0" fontAlgn="base" hangingPunct="0">
        <a:spcBef>
          <a:spcPct val="0"/>
        </a:spcBef>
        <a:spcAft>
          <a:spcPct val="0"/>
        </a:spcAft>
        <a:defRPr sz="2400" b="1">
          <a:solidFill>
            <a:schemeClr val="tx2"/>
          </a:solidFill>
          <a:latin typeface="Arial" charset="0"/>
        </a:defRPr>
      </a:lvl2pPr>
      <a:lvl3pPr algn="l" rtl="0" eaLnBrk="0" fontAlgn="base" hangingPunct="0">
        <a:spcBef>
          <a:spcPct val="0"/>
        </a:spcBef>
        <a:spcAft>
          <a:spcPct val="0"/>
        </a:spcAft>
        <a:defRPr sz="2400" b="1">
          <a:solidFill>
            <a:schemeClr val="tx2"/>
          </a:solidFill>
          <a:latin typeface="Arial" charset="0"/>
        </a:defRPr>
      </a:lvl3pPr>
      <a:lvl4pPr algn="l" rtl="0" eaLnBrk="0" fontAlgn="base" hangingPunct="0">
        <a:spcBef>
          <a:spcPct val="0"/>
        </a:spcBef>
        <a:spcAft>
          <a:spcPct val="0"/>
        </a:spcAft>
        <a:defRPr sz="2400" b="1">
          <a:solidFill>
            <a:schemeClr val="tx2"/>
          </a:solidFill>
          <a:latin typeface="Arial" charset="0"/>
        </a:defRPr>
      </a:lvl4pPr>
      <a:lvl5pPr algn="l" rtl="0" eaLnBrk="0" fontAlgn="base" hangingPunct="0">
        <a:spcBef>
          <a:spcPct val="0"/>
        </a:spcBef>
        <a:spcAft>
          <a:spcPct val="0"/>
        </a:spcAft>
        <a:defRPr sz="2400" b="1">
          <a:solidFill>
            <a:schemeClr val="tx2"/>
          </a:solidFill>
          <a:latin typeface="Arial" charset="0"/>
        </a:defRPr>
      </a:lvl5pPr>
      <a:lvl6pPr marL="457200" algn="l" rtl="0" fontAlgn="base">
        <a:spcBef>
          <a:spcPct val="0"/>
        </a:spcBef>
        <a:spcAft>
          <a:spcPct val="0"/>
        </a:spcAft>
        <a:defRPr sz="2400" b="1">
          <a:solidFill>
            <a:schemeClr val="tx2"/>
          </a:solidFill>
          <a:latin typeface="Arial" charset="0"/>
        </a:defRPr>
      </a:lvl6pPr>
      <a:lvl7pPr marL="914400" algn="l" rtl="0" fontAlgn="base">
        <a:spcBef>
          <a:spcPct val="0"/>
        </a:spcBef>
        <a:spcAft>
          <a:spcPct val="0"/>
        </a:spcAft>
        <a:defRPr sz="2400" b="1">
          <a:solidFill>
            <a:schemeClr val="tx2"/>
          </a:solidFill>
          <a:latin typeface="Arial" charset="0"/>
        </a:defRPr>
      </a:lvl7pPr>
      <a:lvl8pPr marL="1371600" algn="l" rtl="0" fontAlgn="base">
        <a:spcBef>
          <a:spcPct val="0"/>
        </a:spcBef>
        <a:spcAft>
          <a:spcPct val="0"/>
        </a:spcAft>
        <a:defRPr sz="2400" b="1">
          <a:solidFill>
            <a:schemeClr val="tx2"/>
          </a:solidFill>
          <a:latin typeface="Arial" charset="0"/>
        </a:defRPr>
      </a:lvl8pPr>
      <a:lvl9pPr marL="1828800" algn="l" rtl="0" fontAlgn="base">
        <a:spcBef>
          <a:spcPct val="0"/>
        </a:spcBef>
        <a:spcAft>
          <a:spcPct val="0"/>
        </a:spcAft>
        <a:defRPr sz="2400" b="1">
          <a:solidFill>
            <a:schemeClr val="tx2"/>
          </a:solidFill>
          <a:latin typeface="Arial" charset="0"/>
        </a:defRPr>
      </a:lvl9pPr>
    </p:titleStyle>
    <p:bodyStyle>
      <a:lvl1pPr marL="342900" indent="-342900" algn="l" rtl="0" eaLnBrk="0" fontAlgn="base" hangingPunct="0">
        <a:spcBef>
          <a:spcPct val="20000"/>
        </a:spcBef>
        <a:spcAft>
          <a:spcPct val="0"/>
        </a:spcAft>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1600">
          <a:solidFill>
            <a:schemeClr val="tx1"/>
          </a:solidFill>
          <a:latin typeface="+mn-lt"/>
        </a:defRPr>
      </a:lvl4pPr>
      <a:lvl5pPr marL="2057400" indent="-228600" algn="l" rtl="0" eaLnBrk="0" fontAlgn="base" hangingPunct="0">
        <a:spcBef>
          <a:spcPct val="20000"/>
        </a:spcBef>
        <a:spcAft>
          <a:spcPct val="0"/>
        </a:spcAft>
        <a:buChar char="»"/>
        <a:defRPr sz="1600">
          <a:solidFill>
            <a:schemeClr val="tx1"/>
          </a:solidFill>
          <a:latin typeface="+mn-lt"/>
        </a:defRPr>
      </a:lvl5pPr>
      <a:lvl6pPr marL="2514600" indent="-228600" algn="l" rtl="0" fontAlgn="base">
        <a:spcBef>
          <a:spcPct val="20000"/>
        </a:spcBef>
        <a:spcAft>
          <a:spcPct val="0"/>
        </a:spcAft>
        <a:buChar char="»"/>
        <a:defRPr sz="1600">
          <a:solidFill>
            <a:schemeClr val="tx1"/>
          </a:solidFill>
          <a:latin typeface="+mn-lt"/>
        </a:defRPr>
      </a:lvl6pPr>
      <a:lvl7pPr marL="2971800" indent="-228600" algn="l" rtl="0" fontAlgn="base">
        <a:spcBef>
          <a:spcPct val="20000"/>
        </a:spcBef>
        <a:spcAft>
          <a:spcPct val="0"/>
        </a:spcAft>
        <a:buChar char="»"/>
        <a:defRPr sz="1600">
          <a:solidFill>
            <a:schemeClr val="tx1"/>
          </a:solidFill>
          <a:latin typeface="+mn-lt"/>
        </a:defRPr>
      </a:lvl7pPr>
      <a:lvl8pPr marL="3429000" indent="-228600" algn="l" rtl="0" fontAlgn="base">
        <a:spcBef>
          <a:spcPct val="20000"/>
        </a:spcBef>
        <a:spcAft>
          <a:spcPct val="0"/>
        </a:spcAft>
        <a:buChar char="»"/>
        <a:defRPr sz="1600">
          <a:solidFill>
            <a:schemeClr val="tx1"/>
          </a:solidFill>
          <a:latin typeface="+mn-lt"/>
        </a:defRPr>
      </a:lvl8pPr>
      <a:lvl9pPr marL="3886200" indent="-228600" algn="l" rtl="0" fontAlgn="base">
        <a:spcBef>
          <a:spcPct val="20000"/>
        </a:spcBef>
        <a:spcAft>
          <a:spcPct val="0"/>
        </a:spcAft>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301625" y="301625"/>
            <a:ext cx="77724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title style</a:t>
            </a:r>
          </a:p>
        </p:txBody>
      </p:sp>
      <p:sp>
        <p:nvSpPr>
          <p:cNvPr id="2051" name="Rectangle 3"/>
          <p:cNvSpPr>
            <a:spLocks noGrp="1" noChangeArrowheads="1"/>
          </p:cNvSpPr>
          <p:nvPr>
            <p:ph type="body" idx="1"/>
          </p:nvPr>
        </p:nvSpPr>
        <p:spPr bwMode="auto">
          <a:xfrm>
            <a:off x="685800" y="1827213"/>
            <a:ext cx="7772400"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35172"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0" hangingPunct="0">
              <a:defRPr sz="1200">
                <a:latin typeface="+mn-lt"/>
                <a:cs typeface="+mn-cs"/>
              </a:defRPr>
            </a:lvl1pPr>
          </a:lstStyle>
          <a:p>
            <a:pPr>
              <a:defRPr/>
            </a:pPr>
            <a:endParaRPr lang="en-US"/>
          </a:p>
        </p:txBody>
      </p:sp>
      <p:sp>
        <p:nvSpPr>
          <p:cNvPr id="135173"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0" hangingPunct="0">
              <a:defRPr sz="1200">
                <a:latin typeface="+mn-lt"/>
                <a:cs typeface="+mn-cs"/>
              </a:defRPr>
            </a:lvl1pPr>
          </a:lstStyle>
          <a:p>
            <a:pPr>
              <a:defRPr/>
            </a:pPr>
            <a:endParaRPr lang="en-US"/>
          </a:p>
        </p:txBody>
      </p:sp>
      <p:sp>
        <p:nvSpPr>
          <p:cNvPr id="135174"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atin typeface="+mn-lt"/>
                <a:cs typeface="+mn-cs"/>
              </a:defRPr>
            </a:lvl1pPr>
          </a:lstStyle>
          <a:p>
            <a:pPr>
              <a:defRPr/>
            </a:pPr>
            <a:fld id="{1CE52473-9117-42C3-9C95-7CAEDE68288B}" type="slidenum">
              <a:rPr lang="en-US"/>
              <a:pPr>
                <a:defRPr/>
              </a:pPr>
              <a:t>‹#›</a:t>
            </a:fld>
            <a:endParaRPr lang="en-US"/>
          </a:p>
        </p:txBody>
      </p:sp>
      <p:sp>
        <p:nvSpPr>
          <p:cNvPr id="2055" name="Rectangle 7"/>
          <p:cNvSpPr>
            <a:spLocks noChangeArrowheads="1"/>
          </p:cNvSpPr>
          <p:nvPr/>
        </p:nvSpPr>
        <p:spPr bwMode="auto">
          <a:xfrm>
            <a:off x="0" y="1066800"/>
            <a:ext cx="9144000" cy="152400"/>
          </a:xfrm>
          <a:prstGeom prst="rect">
            <a:avLst/>
          </a:prstGeom>
          <a:solidFill>
            <a:srgbClr val="C2113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eaLnBrk="0" hangingPunct="0"/>
            <a:endParaRPr lang="en-US"/>
          </a:p>
        </p:txBody>
      </p:sp>
      <p:sp>
        <p:nvSpPr>
          <p:cNvPr id="2056" name="Rectangle 8"/>
          <p:cNvSpPr>
            <a:spLocks noChangeArrowheads="1"/>
          </p:cNvSpPr>
          <p:nvPr/>
        </p:nvSpPr>
        <p:spPr bwMode="auto">
          <a:xfrm>
            <a:off x="0" y="1219200"/>
            <a:ext cx="152400" cy="5638800"/>
          </a:xfrm>
          <a:prstGeom prst="rect">
            <a:avLst/>
          </a:prstGeom>
          <a:solidFill>
            <a:srgbClr val="002A6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0" hangingPunct="0"/>
            <a:endParaRPr lang="en-US">
              <a:solidFill>
                <a:srgbClr val="002A6C"/>
              </a:solidFill>
            </a:endParaRPr>
          </a:p>
        </p:txBody>
      </p:sp>
    </p:spTree>
  </p:cSld>
  <p:clrMap bg1="lt1" tx1="dk1" bg2="lt2" tx2="dk2" accent1="accent1" accent2="accent2" accent3="accent3" accent4="accent4" accent5="accent5" accent6="accent6" hlink="hlink" folHlink="folHlink"/>
  <p:sldLayoutIdLst>
    <p:sldLayoutId id="2147485297" r:id="rId1"/>
    <p:sldLayoutId id="2147485298" r:id="rId2"/>
    <p:sldLayoutId id="2147485299" r:id="rId3"/>
    <p:sldLayoutId id="2147485300" r:id="rId4"/>
    <p:sldLayoutId id="2147485301" r:id="rId5"/>
    <p:sldLayoutId id="2147485302" r:id="rId6"/>
    <p:sldLayoutId id="2147485303" r:id="rId7"/>
    <p:sldLayoutId id="2147485304" r:id="rId8"/>
    <p:sldLayoutId id="2147485305" r:id="rId9"/>
    <p:sldLayoutId id="2147485306" r:id="rId10"/>
    <p:sldLayoutId id="2147485307" r:id="rId11"/>
    <p:sldLayoutId id="2147485308" r:id="rId12"/>
    <p:sldLayoutId id="2147485309" r:id="rId13"/>
  </p:sldLayoutIdLst>
  <p:hf hdr="0" ftr="0" dt="0"/>
  <p:txStyles>
    <p:titleStyle>
      <a:lvl1pPr algn="l" rtl="0" eaLnBrk="0" fontAlgn="base" hangingPunct="0">
        <a:spcBef>
          <a:spcPct val="0"/>
        </a:spcBef>
        <a:spcAft>
          <a:spcPct val="0"/>
        </a:spcAft>
        <a:defRPr sz="2400" b="1">
          <a:solidFill>
            <a:schemeClr val="tx2"/>
          </a:solidFill>
          <a:latin typeface="+mj-lt"/>
          <a:ea typeface="+mj-ea"/>
          <a:cs typeface="+mj-cs"/>
        </a:defRPr>
      </a:lvl1pPr>
      <a:lvl2pPr algn="l" rtl="0" eaLnBrk="0" fontAlgn="base" hangingPunct="0">
        <a:spcBef>
          <a:spcPct val="0"/>
        </a:spcBef>
        <a:spcAft>
          <a:spcPct val="0"/>
        </a:spcAft>
        <a:defRPr sz="2400" b="1">
          <a:solidFill>
            <a:schemeClr val="tx2"/>
          </a:solidFill>
          <a:latin typeface="Arial" charset="0"/>
        </a:defRPr>
      </a:lvl2pPr>
      <a:lvl3pPr algn="l" rtl="0" eaLnBrk="0" fontAlgn="base" hangingPunct="0">
        <a:spcBef>
          <a:spcPct val="0"/>
        </a:spcBef>
        <a:spcAft>
          <a:spcPct val="0"/>
        </a:spcAft>
        <a:defRPr sz="2400" b="1">
          <a:solidFill>
            <a:schemeClr val="tx2"/>
          </a:solidFill>
          <a:latin typeface="Arial" charset="0"/>
        </a:defRPr>
      </a:lvl3pPr>
      <a:lvl4pPr algn="l" rtl="0" eaLnBrk="0" fontAlgn="base" hangingPunct="0">
        <a:spcBef>
          <a:spcPct val="0"/>
        </a:spcBef>
        <a:spcAft>
          <a:spcPct val="0"/>
        </a:spcAft>
        <a:defRPr sz="2400" b="1">
          <a:solidFill>
            <a:schemeClr val="tx2"/>
          </a:solidFill>
          <a:latin typeface="Arial" charset="0"/>
        </a:defRPr>
      </a:lvl4pPr>
      <a:lvl5pPr algn="l" rtl="0" eaLnBrk="0" fontAlgn="base" hangingPunct="0">
        <a:spcBef>
          <a:spcPct val="0"/>
        </a:spcBef>
        <a:spcAft>
          <a:spcPct val="0"/>
        </a:spcAft>
        <a:defRPr sz="2400" b="1">
          <a:solidFill>
            <a:schemeClr val="tx2"/>
          </a:solidFill>
          <a:latin typeface="Arial" charset="0"/>
        </a:defRPr>
      </a:lvl5pPr>
      <a:lvl6pPr marL="457200" algn="l" rtl="0" fontAlgn="base">
        <a:spcBef>
          <a:spcPct val="0"/>
        </a:spcBef>
        <a:spcAft>
          <a:spcPct val="0"/>
        </a:spcAft>
        <a:defRPr sz="2400" b="1">
          <a:solidFill>
            <a:schemeClr val="tx2"/>
          </a:solidFill>
          <a:latin typeface="Arial" charset="0"/>
        </a:defRPr>
      </a:lvl6pPr>
      <a:lvl7pPr marL="914400" algn="l" rtl="0" fontAlgn="base">
        <a:spcBef>
          <a:spcPct val="0"/>
        </a:spcBef>
        <a:spcAft>
          <a:spcPct val="0"/>
        </a:spcAft>
        <a:defRPr sz="2400" b="1">
          <a:solidFill>
            <a:schemeClr val="tx2"/>
          </a:solidFill>
          <a:latin typeface="Arial" charset="0"/>
        </a:defRPr>
      </a:lvl7pPr>
      <a:lvl8pPr marL="1371600" algn="l" rtl="0" fontAlgn="base">
        <a:spcBef>
          <a:spcPct val="0"/>
        </a:spcBef>
        <a:spcAft>
          <a:spcPct val="0"/>
        </a:spcAft>
        <a:defRPr sz="2400" b="1">
          <a:solidFill>
            <a:schemeClr val="tx2"/>
          </a:solidFill>
          <a:latin typeface="Arial" charset="0"/>
        </a:defRPr>
      </a:lvl8pPr>
      <a:lvl9pPr marL="1828800" algn="l" rtl="0" fontAlgn="base">
        <a:spcBef>
          <a:spcPct val="0"/>
        </a:spcBef>
        <a:spcAft>
          <a:spcPct val="0"/>
        </a:spcAft>
        <a:defRPr sz="2400" b="1">
          <a:solidFill>
            <a:schemeClr val="tx2"/>
          </a:solidFill>
          <a:latin typeface="Arial" charset="0"/>
        </a:defRPr>
      </a:lvl9pPr>
    </p:titleStyle>
    <p:bodyStyle>
      <a:lvl1pPr marL="342900" indent="-342900" algn="l" rtl="0" eaLnBrk="0" fontAlgn="base" hangingPunct="0">
        <a:spcBef>
          <a:spcPct val="20000"/>
        </a:spcBef>
        <a:spcAft>
          <a:spcPct val="0"/>
        </a:spcAft>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1600">
          <a:solidFill>
            <a:schemeClr val="tx1"/>
          </a:solidFill>
          <a:latin typeface="+mn-lt"/>
        </a:defRPr>
      </a:lvl4pPr>
      <a:lvl5pPr marL="2057400" indent="-228600" algn="l" rtl="0" eaLnBrk="0" fontAlgn="base" hangingPunct="0">
        <a:spcBef>
          <a:spcPct val="20000"/>
        </a:spcBef>
        <a:spcAft>
          <a:spcPct val="0"/>
        </a:spcAft>
        <a:buChar char="»"/>
        <a:defRPr sz="1600">
          <a:solidFill>
            <a:schemeClr val="tx1"/>
          </a:solidFill>
          <a:latin typeface="+mn-lt"/>
        </a:defRPr>
      </a:lvl5pPr>
      <a:lvl6pPr marL="2514600" indent="-228600" algn="l" rtl="0" fontAlgn="base">
        <a:spcBef>
          <a:spcPct val="20000"/>
        </a:spcBef>
        <a:spcAft>
          <a:spcPct val="0"/>
        </a:spcAft>
        <a:buChar char="»"/>
        <a:defRPr sz="1600">
          <a:solidFill>
            <a:schemeClr val="tx1"/>
          </a:solidFill>
          <a:latin typeface="+mn-lt"/>
        </a:defRPr>
      </a:lvl6pPr>
      <a:lvl7pPr marL="2971800" indent="-228600" algn="l" rtl="0" fontAlgn="base">
        <a:spcBef>
          <a:spcPct val="20000"/>
        </a:spcBef>
        <a:spcAft>
          <a:spcPct val="0"/>
        </a:spcAft>
        <a:buChar char="»"/>
        <a:defRPr sz="1600">
          <a:solidFill>
            <a:schemeClr val="tx1"/>
          </a:solidFill>
          <a:latin typeface="+mn-lt"/>
        </a:defRPr>
      </a:lvl7pPr>
      <a:lvl8pPr marL="3429000" indent="-228600" algn="l" rtl="0" fontAlgn="base">
        <a:spcBef>
          <a:spcPct val="20000"/>
        </a:spcBef>
        <a:spcAft>
          <a:spcPct val="0"/>
        </a:spcAft>
        <a:buChar char="»"/>
        <a:defRPr sz="1600">
          <a:solidFill>
            <a:schemeClr val="tx1"/>
          </a:solidFill>
          <a:latin typeface="+mn-lt"/>
        </a:defRPr>
      </a:lvl8pPr>
      <a:lvl9pPr marL="3886200" indent="-228600" algn="l" rtl="0" fontAlgn="base">
        <a:spcBef>
          <a:spcPct val="20000"/>
        </a:spcBef>
        <a:spcAft>
          <a:spcPct val="0"/>
        </a:spcAft>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7.xml"/><Relationship Id="rId1" Type="http://schemas.openxmlformats.org/officeDocument/2006/relationships/slideLayout" Target="../slideLayouts/slideLayout13.xml"/><Relationship Id="rId4" Type="http://schemas.openxmlformats.org/officeDocument/2006/relationships/image" Target="../media/image8.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2.xml"/><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3.xml"/><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4.xml"/><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6.xml"/><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7.xml"/></Relationships>
</file>

<file path=ppt/slides/_rels/slide3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40.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41.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42.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43.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44.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45.xml"/><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457200" y="2362200"/>
            <a:ext cx="8305800" cy="3886200"/>
          </a:xfrm>
        </p:spPr>
        <p:txBody>
          <a:bodyPr/>
          <a:lstStyle/>
          <a:p>
            <a:pPr eaLnBrk="1" hangingPunct="1"/>
            <a:r>
              <a:rPr lang="en-US" sz="7000" dirty="0" smtClean="0"/>
              <a:t>Module 7</a:t>
            </a:r>
            <a:r>
              <a:rPr lang="en-US" sz="6000" dirty="0" smtClean="0"/>
              <a:t/>
            </a:r>
            <a:br>
              <a:rPr lang="en-US" sz="6000" dirty="0" smtClean="0"/>
            </a:br>
            <a:r>
              <a:rPr lang="en-US" sz="4800" dirty="0" smtClean="0"/>
              <a:t/>
            </a:r>
            <a:br>
              <a:rPr lang="en-US" sz="4800" dirty="0" smtClean="0"/>
            </a:br>
            <a:r>
              <a:rPr lang="en-US" b="0" dirty="0" smtClean="0"/>
              <a:t> </a:t>
            </a:r>
            <a:r>
              <a:rPr lang="en-US" sz="4400" b="0" dirty="0" smtClean="0"/>
              <a:t>Collecting Data on Malaria </a:t>
            </a:r>
            <a:br>
              <a:rPr lang="en-US" sz="4400" b="0" dirty="0" smtClean="0"/>
            </a:br>
            <a:r>
              <a:rPr lang="en-US" sz="4400" b="0" dirty="0" smtClean="0"/>
              <a:t>in National Surveys</a:t>
            </a:r>
            <a:endParaRPr lang="en-US" sz="3200" b="0" dirty="0" smtClean="0"/>
          </a:p>
        </p:txBody>
      </p:sp>
      <p:pic>
        <p:nvPicPr>
          <p:cNvPr id="4099" name="Picture 2" descr="PEPFAR Logo (JPG format).tif"/>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086600" y="0"/>
            <a:ext cx="17526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txBox="1">
            <a:spLocks noChangeArrowheads="1"/>
          </p:cNvSpPr>
          <p:nvPr/>
        </p:nvSpPr>
        <p:spPr bwMode="auto">
          <a:xfrm>
            <a:off x="434454" y="1828800"/>
            <a:ext cx="8305800"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pitchFamily="18" charset="0"/>
                <a:cs typeface="Arial" charset="0"/>
              </a:defRPr>
            </a:lvl1pPr>
            <a:lvl2pPr marL="742950" indent="-285750" eaLnBrk="0" hangingPunct="0">
              <a:defRPr sz="2800">
                <a:solidFill>
                  <a:schemeClr val="tx1"/>
                </a:solidFill>
                <a:latin typeface="Times" pitchFamily="18" charset="0"/>
                <a:cs typeface="Arial" charset="0"/>
              </a:defRPr>
            </a:lvl2pPr>
            <a:lvl3pPr marL="1143000" indent="-228600" eaLnBrk="0" hangingPunct="0">
              <a:defRPr sz="2800">
                <a:solidFill>
                  <a:schemeClr val="tx1"/>
                </a:solidFill>
                <a:latin typeface="Times" pitchFamily="18" charset="0"/>
                <a:cs typeface="Arial" charset="0"/>
              </a:defRPr>
            </a:lvl3pPr>
            <a:lvl4pPr marL="1600200" indent="-228600" eaLnBrk="0" hangingPunct="0">
              <a:defRPr sz="2800">
                <a:solidFill>
                  <a:schemeClr val="tx1"/>
                </a:solidFill>
                <a:latin typeface="Times" pitchFamily="18" charset="0"/>
                <a:cs typeface="Arial" charset="0"/>
              </a:defRPr>
            </a:lvl4pPr>
            <a:lvl5pPr marL="2057400" indent="-228600" eaLnBrk="0" hangingPunct="0">
              <a:defRPr sz="2800">
                <a:solidFill>
                  <a:schemeClr val="tx1"/>
                </a:solidFill>
                <a:latin typeface="Times" pitchFamily="18" charset="0"/>
                <a:cs typeface="Arial" charset="0"/>
              </a:defRPr>
            </a:lvl5pPr>
            <a:lvl6pPr marL="2514600" indent="-228600" algn="ctr" eaLnBrk="0" fontAlgn="base" hangingPunct="0">
              <a:spcBef>
                <a:spcPct val="0"/>
              </a:spcBef>
              <a:spcAft>
                <a:spcPct val="0"/>
              </a:spcAft>
              <a:defRPr sz="2800">
                <a:solidFill>
                  <a:schemeClr val="tx1"/>
                </a:solidFill>
                <a:latin typeface="Times" pitchFamily="18" charset="0"/>
                <a:cs typeface="Arial" charset="0"/>
              </a:defRPr>
            </a:lvl6pPr>
            <a:lvl7pPr marL="2971800" indent="-228600" algn="ctr" eaLnBrk="0" fontAlgn="base" hangingPunct="0">
              <a:spcBef>
                <a:spcPct val="0"/>
              </a:spcBef>
              <a:spcAft>
                <a:spcPct val="0"/>
              </a:spcAft>
              <a:defRPr sz="2800">
                <a:solidFill>
                  <a:schemeClr val="tx1"/>
                </a:solidFill>
                <a:latin typeface="Times" pitchFamily="18" charset="0"/>
                <a:cs typeface="Arial" charset="0"/>
              </a:defRPr>
            </a:lvl7pPr>
            <a:lvl8pPr marL="3429000" indent="-228600" algn="ctr" eaLnBrk="0" fontAlgn="base" hangingPunct="0">
              <a:spcBef>
                <a:spcPct val="0"/>
              </a:spcBef>
              <a:spcAft>
                <a:spcPct val="0"/>
              </a:spcAft>
              <a:defRPr sz="2800">
                <a:solidFill>
                  <a:schemeClr val="tx1"/>
                </a:solidFill>
                <a:latin typeface="Times" pitchFamily="18" charset="0"/>
                <a:cs typeface="Arial" charset="0"/>
              </a:defRPr>
            </a:lvl8pPr>
            <a:lvl9pPr marL="3886200" indent="-228600" algn="ctr" eaLnBrk="0" fontAlgn="base" hangingPunct="0">
              <a:spcBef>
                <a:spcPct val="0"/>
              </a:spcBef>
              <a:spcAft>
                <a:spcPct val="0"/>
              </a:spcAft>
              <a:defRPr sz="2800">
                <a:solidFill>
                  <a:schemeClr val="tx1"/>
                </a:solidFill>
                <a:latin typeface="Times" pitchFamily="18" charset="0"/>
                <a:cs typeface="Arial" charset="0"/>
              </a:defRPr>
            </a:lvl9pPr>
          </a:lstStyle>
          <a:p>
            <a:pPr eaLnBrk="1" hangingPunct="1"/>
            <a:r>
              <a:rPr lang="en-US" sz="6000" b="1" dirty="0">
                <a:solidFill>
                  <a:schemeClr val="tx2"/>
                </a:solidFill>
                <a:latin typeface="Arial" charset="0"/>
              </a:rPr>
              <a:t>Module </a:t>
            </a:r>
            <a:r>
              <a:rPr lang="en-US" sz="6000" b="1" dirty="0" smtClean="0">
                <a:solidFill>
                  <a:schemeClr val="tx2"/>
                </a:solidFill>
                <a:latin typeface="Arial" charset="0"/>
              </a:rPr>
              <a:t>7</a:t>
            </a:r>
            <a:r>
              <a:rPr lang="en-US" sz="6000" b="1" dirty="0">
                <a:solidFill>
                  <a:schemeClr val="tx2"/>
                </a:solidFill>
                <a:latin typeface="Arial" charset="0"/>
              </a:rPr>
              <a:t/>
            </a:r>
            <a:br>
              <a:rPr lang="en-US" sz="6000" b="1" dirty="0">
                <a:solidFill>
                  <a:schemeClr val="tx2"/>
                </a:solidFill>
                <a:latin typeface="Arial" charset="0"/>
              </a:rPr>
            </a:br>
            <a:r>
              <a:rPr lang="en-US" sz="6000" b="1" dirty="0">
                <a:solidFill>
                  <a:schemeClr val="tx2"/>
                </a:solidFill>
                <a:latin typeface="Arial" charset="0"/>
              </a:rPr>
              <a:t>Session </a:t>
            </a:r>
            <a:r>
              <a:rPr lang="en-US" sz="6000" b="1" dirty="0" smtClean="0">
                <a:solidFill>
                  <a:schemeClr val="tx2"/>
                </a:solidFill>
                <a:latin typeface="Arial" charset="0"/>
              </a:rPr>
              <a:t>2</a:t>
            </a:r>
            <a:r>
              <a:rPr lang="en-US" sz="4800" b="1" dirty="0">
                <a:solidFill>
                  <a:schemeClr val="tx2"/>
                </a:solidFill>
                <a:latin typeface="Arial" charset="0"/>
              </a:rPr>
              <a:t/>
            </a:r>
            <a:br>
              <a:rPr lang="en-US" sz="4800" b="1" dirty="0">
                <a:solidFill>
                  <a:schemeClr val="tx2"/>
                </a:solidFill>
                <a:latin typeface="Arial" charset="0"/>
              </a:rPr>
            </a:br>
            <a:r>
              <a:rPr lang="en-US" sz="4800" b="1" dirty="0">
                <a:solidFill>
                  <a:schemeClr val="tx2"/>
                </a:solidFill>
                <a:latin typeface="Arial" charset="0"/>
              </a:rPr>
              <a:t/>
            </a:r>
            <a:br>
              <a:rPr lang="en-US" sz="4800" b="1" dirty="0">
                <a:solidFill>
                  <a:schemeClr val="tx2"/>
                </a:solidFill>
                <a:latin typeface="Arial" charset="0"/>
              </a:rPr>
            </a:br>
            <a:r>
              <a:rPr lang="en-US" sz="4400" dirty="0" smtClean="0">
                <a:solidFill>
                  <a:schemeClr val="tx2"/>
                </a:solidFill>
                <a:latin typeface="Arial" charset="0"/>
              </a:rPr>
              <a:t>DHS Malaria-related Surveys &amp; The DHS Program Methodology</a:t>
            </a:r>
            <a:endParaRPr lang="en-US" sz="3200" dirty="0">
              <a:solidFill>
                <a:schemeClr val="tx2"/>
              </a:solidFill>
              <a:latin typeface="Arial" charset="0"/>
            </a:endParaRPr>
          </a:p>
        </p:txBody>
      </p:sp>
    </p:spTree>
    <p:extLst>
      <p:ext uri="{BB962C8B-B14F-4D97-AF65-F5344CB8AC3E}">
        <p14:creationId xmlns:p14="http://schemas.microsoft.com/office/powerpoint/2010/main" val="324128500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p:cNvSpPr>
            <a:spLocks noGrp="1"/>
          </p:cNvSpPr>
          <p:nvPr>
            <p:ph type="title"/>
          </p:nvPr>
        </p:nvSpPr>
        <p:spPr/>
        <p:txBody>
          <a:bodyPr/>
          <a:lstStyle/>
          <a:p>
            <a:r>
              <a:rPr lang="en-US" dirty="0" smtClean="0"/>
              <a:t>Measurement Tools</a:t>
            </a:r>
          </a:p>
        </p:txBody>
      </p:sp>
      <p:sp>
        <p:nvSpPr>
          <p:cNvPr id="56323" name="Content Placeholder 2"/>
          <p:cNvSpPr>
            <a:spLocks noGrp="1"/>
          </p:cNvSpPr>
          <p:nvPr>
            <p:ph idx="1"/>
          </p:nvPr>
        </p:nvSpPr>
        <p:spPr>
          <a:xfrm>
            <a:off x="152400" y="1399109"/>
            <a:ext cx="8991600" cy="4418013"/>
          </a:xfrm>
        </p:spPr>
        <p:txBody>
          <a:bodyPr/>
          <a:lstStyle/>
          <a:p>
            <a:r>
              <a:rPr lang="en-US" sz="2200" b="1" dirty="0" smtClean="0">
                <a:solidFill>
                  <a:schemeClr val="accent1"/>
                </a:solidFill>
              </a:rPr>
              <a:t>Demographic and Health Survey (DHS) </a:t>
            </a:r>
            <a:r>
              <a:rPr lang="en-US" sz="2000" b="1" dirty="0" smtClean="0">
                <a:solidFill>
                  <a:schemeClr val="accent1"/>
                </a:solidFill>
              </a:rPr>
              <a:t/>
            </a:r>
            <a:br>
              <a:rPr lang="en-US" sz="2000" b="1" dirty="0" smtClean="0">
                <a:solidFill>
                  <a:schemeClr val="accent1"/>
                </a:solidFill>
              </a:rPr>
            </a:br>
            <a:r>
              <a:rPr lang="en-US" sz="2000" dirty="0" smtClean="0"/>
              <a:t>nationally representative, population-based surveys every 4-5 years.  Includes malaria-related questions.</a:t>
            </a:r>
            <a:endParaRPr lang="en-US" sz="2000" b="1" dirty="0" smtClean="0">
              <a:solidFill>
                <a:schemeClr val="accent1"/>
              </a:solidFill>
            </a:endParaRPr>
          </a:p>
          <a:p>
            <a:r>
              <a:rPr lang="en-US" sz="2200" b="1" dirty="0">
                <a:solidFill>
                  <a:schemeClr val="accent1"/>
                </a:solidFill>
              </a:rPr>
              <a:t>Malaria Indicator Survey (MIS)         </a:t>
            </a:r>
            <a:r>
              <a:rPr lang="en-US" sz="2000" b="1" dirty="0" smtClean="0">
                <a:solidFill>
                  <a:schemeClr val="accent1"/>
                </a:solidFill>
              </a:rPr>
              <a:t/>
            </a:r>
            <a:br>
              <a:rPr lang="en-US" sz="2000" b="1" dirty="0" smtClean="0">
                <a:solidFill>
                  <a:schemeClr val="accent1"/>
                </a:solidFill>
              </a:rPr>
            </a:br>
            <a:r>
              <a:rPr lang="en-US" sz="2000" dirty="0" smtClean="0">
                <a:solidFill>
                  <a:srgbClr val="000000"/>
                </a:solidFill>
              </a:rPr>
              <a:t>indicators </a:t>
            </a:r>
            <a:r>
              <a:rPr lang="en-US" sz="2000" dirty="0">
                <a:solidFill>
                  <a:srgbClr val="000000"/>
                </a:solidFill>
              </a:rPr>
              <a:t>include mosquito net ownership and use, </a:t>
            </a:r>
            <a:r>
              <a:rPr lang="en-US" sz="2000" dirty="0" err="1">
                <a:solidFill>
                  <a:srgbClr val="000000"/>
                </a:solidFill>
              </a:rPr>
              <a:t>IPTp</a:t>
            </a:r>
            <a:r>
              <a:rPr lang="en-US" sz="2000" dirty="0">
                <a:solidFill>
                  <a:srgbClr val="000000"/>
                </a:solidFill>
              </a:rPr>
              <a:t>, prevalence and treatment of fever in children; can include testing for malaria or anemia; shorter than full DHS to allow for more frequent monitoring.</a:t>
            </a:r>
          </a:p>
          <a:p>
            <a:r>
              <a:rPr lang="en-US" sz="2200" b="1" dirty="0" smtClean="0">
                <a:solidFill>
                  <a:schemeClr val="accent1"/>
                </a:solidFill>
              </a:rPr>
              <a:t>Multiple Indicator Cluster Survey (MICS)</a:t>
            </a:r>
            <a:r>
              <a:rPr lang="en-US" sz="2200" dirty="0" smtClean="0"/>
              <a:t> </a:t>
            </a:r>
            <a:r>
              <a:rPr lang="en-US" sz="2000" dirty="0" smtClean="0"/>
              <a:t/>
            </a:r>
            <a:br>
              <a:rPr lang="en-US" sz="2000" dirty="0" smtClean="0"/>
            </a:br>
            <a:r>
              <a:rPr lang="en-US" sz="2000" dirty="0" smtClean="0"/>
              <a:t>nationally representative, population-based surveys by UNICEF every 3 years.  Includes optional module for malaria but not all indicators presented.</a:t>
            </a:r>
          </a:p>
          <a:p>
            <a:r>
              <a:rPr lang="en-US" sz="2200" b="1" dirty="0" smtClean="0">
                <a:solidFill>
                  <a:schemeClr val="accent1"/>
                </a:solidFill>
              </a:rPr>
              <a:t>Service Provision Assessment (SPA)</a:t>
            </a:r>
            <a:r>
              <a:rPr lang="en-US" sz="2000" b="1" dirty="0" smtClean="0">
                <a:solidFill>
                  <a:schemeClr val="accent1"/>
                </a:solidFill>
              </a:rPr>
              <a:t/>
            </a:r>
            <a:br>
              <a:rPr lang="en-US" sz="2000" b="1" dirty="0" smtClean="0">
                <a:solidFill>
                  <a:schemeClr val="accent1"/>
                </a:solidFill>
              </a:rPr>
            </a:br>
            <a:r>
              <a:rPr lang="en-US" sz="2000" dirty="0" smtClean="0"/>
              <a:t>survey of formal sector health facilities to assess provision of quality malaria prevention and treatment services in a country. Includes malaria-related questions about service delivery and quality of care. </a:t>
            </a:r>
            <a:endParaRPr lang="en-US" sz="2000" b="1" dirty="0" smtClean="0">
              <a:solidFill>
                <a:schemeClr val="accent1"/>
              </a:solidFill>
            </a:endParaRPr>
          </a:p>
          <a:p>
            <a:endParaRPr lang="en-US" sz="2000" dirty="0" smtClean="0"/>
          </a:p>
        </p:txBody>
      </p:sp>
      <p:sp>
        <p:nvSpPr>
          <p:cNvPr id="4" name="Slide Number Placeholder 3"/>
          <p:cNvSpPr>
            <a:spLocks noGrp="1"/>
          </p:cNvSpPr>
          <p:nvPr>
            <p:ph type="sldNum" sz="quarter" idx="12"/>
          </p:nvPr>
        </p:nvSpPr>
        <p:spPr>
          <a:xfrm>
            <a:off x="6553200" y="6400800"/>
            <a:ext cx="1905000" cy="457200"/>
          </a:xfrm>
        </p:spPr>
        <p:txBody>
          <a:bodyPr/>
          <a:lstStyle/>
          <a:p>
            <a:pPr>
              <a:defRPr/>
            </a:pPr>
            <a:r>
              <a:rPr lang="en-US" dirty="0" smtClean="0"/>
              <a:t>Module 7, Slide </a:t>
            </a:r>
            <a:fld id="{DE07B477-68F2-4CA4-B3A2-0C6E07D594B0}" type="slidenum">
              <a:rPr lang="en-US" smtClean="0"/>
              <a:pPr>
                <a:defRPr/>
              </a:pPr>
              <a:t>11</a:t>
            </a:fld>
            <a:endParaRPr lang="en-US" dirty="0"/>
          </a:p>
        </p:txBody>
      </p:sp>
    </p:spTree>
    <p:extLst>
      <p:ext uri="{BB962C8B-B14F-4D97-AF65-F5344CB8AC3E}">
        <p14:creationId xmlns:p14="http://schemas.microsoft.com/office/powerpoint/2010/main" val="285658458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pitchFamily="18" charset="0"/>
                <a:cs typeface="Arial" charset="0"/>
              </a:defRPr>
            </a:lvl1pPr>
            <a:lvl2pPr marL="742950" indent="-285750" eaLnBrk="0" hangingPunct="0">
              <a:defRPr sz="2800">
                <a:solidFill>
                  <a:schemeClr val="tx1"/>
                </a:solidFill>
                <a:latin typeface="Times" pitchFamily="18" charset="0"/>
                <a:cs typeface="Arial" charset="0"/>
              </a:defRPr>
            </a:lvl2pPr>
            <a:lvl3pPr marL="1143000" indent="-228600" eaLnBrk="0" hangingPunct="0">
              <a:defRPr sz="2800">
                <a:solidFill>
                  <a:schemeClr val="tx1"/>
                </a:solidFill>
                <a:latin typeface="Times" pitchFamily="18" charset="0"/>
                <a:cs typeface="Arial" charset="0"/>
              </a:defRPr>
            </a:lvl3pPr>
            <a:lvl4pPr marL="1600200" indent="-228600" eaLnBrk="0" hangingPunct="0">
              <a:defRPr sz="2800">
                <a:solidFill>
                  <a:schemeClr val="tx1"/>
                </a:solidFill>
                <a:latin typeface="Times" pitchFamily="18" charset="0"/>
                <a:cs typeface="Arial" charset="0"/>
              </a:defRPr>
            </a:lvl4pPr>
            <a:lvl5pPr marL="2057400" indent="-228600" eaLnBrk="0" hangingPunct="0">
              <a:defRPr sz="2800">
                <a:solidFill>
                  <a:schemeClr val="tx1"/>
                </a:solidFill>
                <a:latin typeface="Times" pitchFamily="18" charset="0"/>
                <a:cs typeface="Arial" charset="0"/>
              </a:defRPr>
            </a:lvl5pPr>
            <a:lvl6pPr marL="2514600" indent="-228600" algn="ctr" eaLnBrk="0" fontAlgn="base" hangingPunct="0">
              <a:spcBef>
                <a:spcPct val="0"/>
              </a:spcBef>
              <a:spcAft>
                <a:spcPct val="0"/>
              </a:spcAft>
              <a:defRPr sz="2800">
                <a:solidFill>
                  <a:schemeClr val="tx1"/>
                </a:solidFill>
                <a:latin typeface="Times" pitchFamily="18" charset="0"/>
                <a:cs typeface="Arial" charset="0"/>
              </a:defRPr>
            </a:lvl6pPr>
            <a:lvl7pPr marL="2971800" indent="-228600" algn="ctr" eaLnBrk="0" fontAlgn="base" hangingPunct="0">
              <a:spcBef>
                <a:spcPct val="0"/>
              </a:spcBef>
              <a:spcAft>
                <a:spcPct val="0"/>
              </a:spcAft>
              <a:defRPr sz="2800">
                <a:solidFill>
                  <a:schemeClr val="tx1"/>
                </a:solidFill>
                <a:latin typeface="Times" pitchFamily="18" charset="0"/>
                <a:cs typeface="Arial" charset="0"/>
              </a:defRPr>
            </a:lvl7pPr>
            <a:lvl8pPr marL="3429000" indent="-228600" algn="ctr" eaLnBrk="0" fontAlgn="base" hangingPunct="0">
              <a:spcBef>
                <a:spcPct val="0"/>
              </a:spcBef>
              <a:spcAft>
                <a:spcPct val="0"/>
              </a:spcAft>
              <a:defRPr sz="2800">
                <a:solidFill>
                  <a:schemeClr val="tx1"/>
                </a:solidFill>
                <a:latin typeface="Times" pitchFamily="18" charset="0"/>
                <a:cs typeface="Arial" charset="0"/>
              </a:defRPr>
            </a:lvl8pPr>
            <a:lvl9pPr marL="3886200" indent="-228600" algn="ctr" eaLnBrk="0" fontAlgn="base" hangingPunct="0">
              <a:spcBef>
                <a:spcPct val="0"/>
              </a:spcBef>
              <a:spcAft>
                <a:spcPct val="0"/>
              </a:spcAft>
              <a:defRPr sz="2800">
                <a:solidFill>
                  <a:schemeClr val="tx1"/>
                </a:solidFill>
                <a:latin typeface="Times" pitchFamily="18" charset="0"/>
                <a:cs typeface="Arial" charset="0"/>
              </a:defRPr>
            </a:lvl9pPr>
          </a:lstStyle>
          <a:p>
            <a:pPr algn="l" eaLnBrk="1" hangingPunct="1"/>
            <a:r>
              <a:rPr lang="en-US" sz="3200" b="1" dirty="0" smtClean="0">
                <a:solidFill>
                  <a:schemeClr val="tx2"/>
                </a:solidFill>
                <a:latin typeface="Arial" charset="0"/>
              </a:rPr>
              <a:t>DHS and MIS Surveys</a:t>
            </a:r>
            <a:r>
              <a:rPr lang="en-US" sz="3200" b="1" dirty="0">
                <a:solidFill>
                  <a:schemeClr val="tx2"/>
                </a:solidFill>
                <a:latin typeface="Arial" charset="0"/>
              </a:rPr>
              <a:t>	</a:t>
            </a:r>
            <a:endParaRPr lang="en-US" sz="2000" dirty="0">
              <a:solidFill>
                <a:schemeClr val="tx2"/>
              </a:solidFill>
              <a:latin typeface="Arial" charset="0"/>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3400" y="1274757"/>
            <a:ext cx="7696200" cy="5583243"/>
          </a:xfrm>
          <a:prstGeom prst="rect">
            <a:avLst/>
          </a:prstGeom>
        </p:spPr>
      </p:pic>
    </p:spTree>
    <p:extLst>
      <p:ext uri="{BB962C8B-B14F-4D97-AF65-F5344CB8AC3E}">
        <p14:creationId xmlns:p14="http://schemas.microsoft.com/office/powerpoint/2010/main" val="371002093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a:xfrm>
            <a:off x="301625" y="301625"/>
            <a:ext cx="8537575" cy="609600"/>
          </a:xfrm>
        </p:spPr>
        <p:txBody>
          <a:bodyPr/>
          <a:lstStyle/>
          <a:p>
            <a:r>
              <a:rPr lang="en-US" dirty="0" smtClean="0"/>
              <a:t>Biomarker Testing in the MIS and DHS</a:t>
            </a:r>
          </a:p>
        </p:txBody>
      </p:sp>
      <p:sp>
        <p:nvSpPr>
          <p:cNvPr id="32771" name="Rectangle 3"/>
          <p:cNvSpPr>
            <a:spLocks noGrp="1" noChangeArrowheads="1"/>
          </p:cNvSpPr>
          <p:nvPr>
            <p:ph type="body" idx="1"/>
          </p:nvPr>
        </p:nvSpPr>
        <p:spPr>
          <a:xfrm>
            <a:off x="381000" y="1600200"/>
            <a:ext cx="7772400" cy="3886200"/>
          </a:xfrm>
        </p:spPr>
        <p:txBody>
          <a:bodyPr/>
          <a:lstStyle/>
          <a:p>
            <a:pPr>
              <a:lnSpc>
                <a:spcPct val="90000"/>
              </a:lnSpc>
              <a:spcAft>
                <a:spcPct val="20000"/>
              </a:spcAft>
              <a:defRPr/>
            </a:pPr>
            <a:r>
              <a:rPr lang="en-US" sz="2800" dirty="0" smtClean="0"/>
              <a:t>Malaria-related biomarkers:</a:t>
            </a:r>
          </a:p>
          <a:p>
            <a:pPr lvl="1">
              <a:lnSpc>
                <a:spcPct val="90000"/>
              </a:lnSpc>
              <a:spcAft>
                <a:spcPct val="20000"/>
              </a:spcAft>
              <a:defRPr/>
            </a:pPr>
            <a:r>
              <a:rPr lang="en-US" sz="2400" dirty="0" smtClean="0"/>
              <a:t>Anemia Testing</a:t>
            </a:r>
          </a:p>
          <a:p>
            <a:pPr lvl="1">
              <a:lnSpc>
                <a:spcPct val="90000"/>
              </a:lnSpc>
              <a:spcAft>
                <a:spcPct val="20000"/>
              </a:spcAft>
              <a:defRPr/>
            </a:pPr>
            <a:r>
              <a:rPr lang="en-US" sz="2400" dirty="0" smtClean="0"/>
              <a:t>Parasitemia Testing:  Rapid Diagnostic Test &amp; Microscopy</a:t>
            </a:r>
            <a:endParaRPr lang="en-US" sz="2400" dirty="0"/>
          </a:p>
          <a:p>
            <a:pPr>
              <a:lnSpc>
                <a:spcPct val="90000"/>
              </a:lnSpc>
              <a:spcAft>
                <a:spcPct val="20000"/>
              </a:spcAft>
              <a:defRPr/>
            </a:pPr>
            <a:r>
              <a:rPr lang="en-US" sz="2800" dirty="0" smtClean="0"/>
              <a:t>Children usually age 6-59 months that spent the night prior to survey in household are tested for malaria and anemia.</a:t>
            </a:r>
          </a:p>
          <a:p>
            <a:pPr>
              <a:lnSpc>
                <a:spcPct val="90000"/>
              </a:lnSpc>
              <a:spcAft>
                <a:spcPct val="20000"/>
              </a:spcAft>
              <a:defRPr/>
            </a:pPr>
            <a:endParaRPr lang="en-US" dirty="0" smtClean="0"/>
          </a:p>
          <a:p>
            <a:pPr marL="0" indent="0">
              <a:lnSpc>
                <a:spcPct val="90000"/>
              </a:lnSpc>
              <a:buFontTx/>
              <a:buNone/>
              <a:defRPr/>
            </a:pPr>
            <a:endParaRPr lang="en-US" sz="2800" dirty="0" smtClean="0"/>
          </a:p>
        </p:txBody>
      </p:sp>
      <p:sp>
        <p:nvSpPr>
          <p:cNvPr id="6" name="Slide Number Placeholder 5"/>
          <p:cNvSpPr>
            <a:spLocks noGrp="1"/>
          </p:cNvSpPr>
          <p:nvPr>
            <p:ph type="sldNum" sz="quarter" idx="12"/>
          </p:nvPr>
        </p:nvSpPr>
        <p:spPr/>
        <p:txBody>
          <a:bodyPr/>
          <a:lstStyle/>
          <a:p>
            <a:pPr>
              <a:defRPr/>
            </a:pPr>
            <a:r>
              <a:rPr lang="en-US" dirty="0" smtClean="0"/>
              <a:t>Module 7, Slide </a:t>
            </a:r>
            <a:fld id="{7F5FAA0E-C303-41C2-B6DA-665D867C84E4}" type="slidenum">
              <a:rPr lang="en-US" smtClean="0"/>
              <a:pPr>
                <a:defRPr/>
              </a:pPr>
              <a:t>13</a:t>
            </a:fld>
            <a:endParaRPr lang="en-US" dirty="0"/>
          </a:p>
        </p:txBody>
      </p:sp>
    </p:spTree>
    <p:extLst>
      <p:ext uri="{BB962C8B-B14F-4D97-AF65-F5344CB8AC3E}">
        <p14:creationId xmlns:p14="http://schemas.microsoft.com/office/powerpoint/2010/main" val="420578398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p:cNvSpPr>
            <a:spLocks noGrp="1"/>
          </p:cNvSpPr>
          <p:nvPr>
            <p:ph type="title"/>
          </p:nvPr>
        </p:nvSpPr>
        <p:spPr>
          <a:xfrm>
            <a:off x="304800" y="228600"/>
            <a:ext cx="7772400" cy="609600"/>
          </a:xfrm>
        </p:spPr>
        <p:txBody>
          <a:bodyPr/>
          <a:lstStyle/>
          <a:p>
            <a:r>
              <a:rPr lang="en-US" dirty="0" smtClean="0"/>
              <a:t>Anemia Testing</a:t>
            </a:r>
          </a:p>
        </p:txBody>
      </p:sp>
      <p:sp>
        <p:nvSpPr>
          <p:cNvPr id="59395" name="Content Placeholder 2"/>
          <p:cNvSpPr>
            <a:spLocks noGrp="1"/>
          </p:cNvSpPr>
          <p:nvPr>
            <p:ph idx="1"/>
          </p:nvPr>
        </p:nvSpPr>
        <p:spPr>
          <a:xfrm>
            <a:off x="685800" y="1827213"/>
            <a:ext cx="8077200" cy="3886200"/>
          </a:xfrm>
        </p:spPr>
        <p:txBody>
          <a:bodyPr/>
          <a:lstStyle/>
          <a:p>
            <a:pPr eaLnBrk="1" hangingPunct="1"/>
            <a:r>
              <a:rPr lang="en-US" dirty="0" smtClean="0"/>
              <a:t>Children age 6-59 months are eligible for anemia testing.</a:t>
            </a:r>
          </a:p>
          <a:p>
            <a:pPr lvl="1" eaLnBrk="1" hangingPunct="1"/>
            <a:r>
              <a:rPr lang="en-US" dirty="0" smtClean="0"/>
              <a:t>A different cut-off level is used to define severe anemia </a:t>
            </a:r>
            <a:r>
              <a:rPr lang="en-US" dirty="0"/>
              <a:t>(&lt;8.0g/dl) </a:t>
            </a:r>
            <a:r>
              <a:rPr lang="en-US" dirty="0" smtClean="0"/>
              <a:t> in the MIS than the cut-off used for nutritional definition of severe anemia (&lt;7.0g/dl) in the DHS.  </a:t>
            </a:r>
          </a:p>
          <a:p>
            <a:pPr eaLnBrk="1" hangingPunct="1"/>
            <a:r>
              <a:rPr lang="en-US" dirty="0" smtClean="0"/>
              <a:t>Eligible women and parents/guardians of eligible children complete informed consent process.</a:t>
            </a:r>
          </a:p>
          <a:p>
            <a:pPr eaLnBrk="1" hangingPunct="1"/>
            <a:r>
              <a:rPr lang="en-US" dirty="0" err="1" smtClean="0"/>
              <a:t>HemoCue</a:t>
            </a:r>
            <a:r>
              <a:rPr lang="en-US" dirty="0" smtClean="0"/>
              <a:t> analyzer is used to check hemoglobin levels.</a:t>
            </a:r>
          </a:p>
          <a:p>
            <a:pPr eaLnBrk="1" hangingPunct="1">
              <a:buFontTx/>
              <a:buNone/>
            </a:pPr>
            <a:endParaRPr lang="en-US" dirty="0" smtClean="0">
              <a:solidFill>
                <a:schemeClr val="bg2"/>
              </a:solidFill>
            </a:endParaRPr>
          </a:p>
          <a:p>
            <a:endParaRPr lang="en-US" dirty="0" smtClean="0"/>
          </a:p>
        </p:txBody>
      </p:sp>
      <p:sp>
        <p:nvSpPr>
          <p:cNvPr id="4" name="Slide Number Placeholder 3"/>
          <p:cNvSpPr>
            <a:spLocks noGrp="1"/>
          </p:cNvSpPr>
          <p:nvPr>
            <p:ph type="sldNum" sz="quarter" idx="12"/>
          </p:nvPr>
        </p:nvSpPr>
        <p:spPr/>
        <p:txBody>
          <a:bodyPr/>
          <a:lstStyle/>
          <a:p>
            <a:pPr>
              <a:defRPr/>
            </a:pPr>
            <a:r>
              <a:rPr lang="en-US" dirty="0"/>
              <a:t>Module </a:t>
            </a:r>
            <a:r>
              <a:rPr lang="en-US" dirty="0" smtClean="0"/>
              <a:t>7, </a:t>
            </a:r>
            <a:r>
              <a:rPr lang="en-US" dirty="0"/>
              <a:t>Slide </a:t>
            </a:r>
            <a:fld id="{E9D31B5A-199F-438B-8C69-929CB03BADB9}" type="slidenum">
              <a:rPr lang="en-US" smtClean="0"/>
              <a:pPr>
                <a:defRPr/>
              </a:pPr>
              <a:t>14</a:t>
            </a:fld>
            <a:endParaRPr lang="en-US" dirty="0"/>
          </a:p>
        </p:txBody>
      </p:sp>
    </p:spTree>
    <p:extLst>
      <p:ext uri="{BB962C8B-B14F-4D97-AF65-F5344CB8AC3E}">
        <p14:creationId xmlns:p14="http://schemas.microsoft.com/office/powerpoint/2010/main" val="186444855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1"/>
          <p:cNvSpPr>
            <a:spLocks noGrp="1"/>
          </p:cNvSpPr>
          <p:nvPr>
            <p:ph type="title"/>
          </p:nvPr>
        </p:nvSpPr>
        <p:spPr/>
        <p:txBody>
          <a:bodyPr/>
          <a:lstStyle/>
          <a:p>
            <a:r>
              <a:rPr lang="en-US" dirty="0" smtClean="0"/>
              <a:t>Parasitemia Testing</a:t>
            </a:r>
          </a:p>
        </p:txBody>
      </p:sp>
      <p:sp>
        <p:nvSpPr>
          <p:cNvPr id="60419" name="Content Placeholder 2"/>
          <p:cNvSpPr>
            <a:spLocks noGrp="1"/>
          </p:cNvSpPr>
          <p:nvPr>
            <p:ph idx="1"/>
          </p:nvPr>
        </p:nvSpPr>
        <p:spPr/>
        <p:txBody>
          <a:bodyPr/>
          <a:lstStyle/>
          <a:p>
            <a:r>
              <a:rPr lang="en-US" b="1" dirty="0" smtClean="0">
                <a:solidFill>
                  <a:schemeClr val="accent1"/>
                </a:solidFill>
              </a:rPr>
              <a:t>Rapid diagnostic test </a:t>
            </a:r>
            <a:r>
              <a:rPr lang="en-US" dirty="0" smtClean="0"/>
              <a:t>(RDT) kits are used to assess the presence of malaria antigens in respondents’ blood.  RDT kits are easy to use in remote areas where lab facilities are not available.</a:t>
            </a:r>
          </a:p>
          <a:p>
            <a:r>
              <a:rPr lang="en-US" dirty="0" smtClean="0"/>
              <a:t>In most countries,</a:t>
            </a:r>
            <a:r>
              <a:rPr lang="en-US" b="1" dirty="0" smtClean="0"/>
              <a:t> </a:t>
            </a:r>
            <a:r>
              <a:rPr lang="en-US" b="1" dirty="0" smtClean="0">
                <a:solidFill>
                  <a:schemeClr val="accent1"/>
                </a:solidFill>
              </a:rPr>
              <a:t>microscopy</a:t>
            </a:r>
            <a:r>
              <a:rPr lang="en-US" b="1" dirty="0" smtClean="0"/>
              <a:t> </a:t>
            </a:r>
            <a:r>
              <a:rPr lang="en-US" dirty="0" smtClean="0"/>
              <a:t>(slides) are used in addition to RDT kits.  Blood-smears are read by microscope to measure parasitemia levels.</a:t>
            </a:r>
          </a:p>
          <a:p>
            <a:endParaRPr lang="en-US" b="1" dirty="0" smtClean="0"/>
          </a:p>
        </p:txBody>
      </p:sp>
      <p:sp>
        <p:nvSpPr>
          <p:cNvPr id="4" name="Slide Number Placeholder 3"/>
          <p:cNvSpPr>
            <a:spLocks noGrp="1"/>
          </p:cNvSpPr>
          <p:nvPr>
            <p:ph type="sldNum" sz="quarter" idx="12"/>
          </p:nvPr>
        </p:nvSpPr>
        <p:spPr/>
        <p:txBody>
          <a:bodyPr/>
          <a:lstStyle/>
          <a:p>
            <a:pPr>
              <a:defRPr/>
            </a:pPr>
            <a:r>
              <a:rPr lang="en-US" dirty="0"/>
              <a:t>Module </a:t>
            </a:r>
            <a:r>
              <a:rPr lang="en-US" dirty="0" smtClean="0"/>
              <a:t>7, </a:t>
            </a:r>
            <a:r>
              <a:rPr lang="en-US" dirty="0"/>
              <a:t>Slide </a:t>
            </a:r>
            <a:fld id="{AD42369E-88E3-4244-9A59-A9874ABB1062}" type="slidenum">
              <a:rPr lang="en-US" smtClean="0"/>
              <a:pPr>
                <a:defRPr/>
              </a:pPr>
              <a:t>15</a:t>
            </a:fld>
            <a:endParaRPr lang="en-US" dirty="0"/>
          </a:p>
        </p:txBody>
      </p:sp>
      <p:sp>
        <p:nvSpPr>
          <p:cNvPr id="5" name="TextBox 4"/>
          <p:cNvSpPr txBox="1"/>
          <p:nvPr/>
        </p:nvSpPr>
        <p:spPr>
          <a:xfrm>
            <a:off x="457200" y="6386513"/>
            <a:ext cx="3352800" cy="277812"/>
          </a:xfrm>
          <a:prstGeom prst="rect">
            <a:avLst/>
          </a:prstGeom>
          <a:noFill/>
        </p:spPr>
        <p:txBody>
          <a:bodyPr>
            <a:spAutoFit/>
          </a:bodyPr>
          <a:lstStyle/>
          <a:p>
            <a:pPr>
              <a:defRPr/>
            </a:pPr>
            <a:r>
              <a:rPr lang="en-US" sz="1200" dirty="0">
                <a:latin typeface="+mj-lt"/>
              </a:rPr>
              <a:t>Information provided by Roll Back Malaria</a:t>
            </a:r>
          </a:p>
        </p:txBody>
      </p:sp>
    </p:spTree>
    <p:extLst>
      <p:ext uri="{BB962C8B-B14F-4D97-AF65-F5344CB8AC3E}">
        <p14:creationId xmlns:p14="http://schemas.microsoft.com/office/powerpoint/2010/main" val="18674800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p:cNvSpPr>
            <a:spLocks noGrp="1"/>
          </p:cNvSpPr>
          <p:nvPr>
            <p:ph type="title"/>
          </p:nvPr>
        </p:nvSpPr>
        <p:spPr/>
        <p:txBody>
          <a:bodyPr/>
          <a:lstStyle/>
          <a:p>
            <a:r>
              <a:rPr lang="en-US" smtClean="0"/>
              <a:t>Rapid Diagnostic Test (RDT)</a:t>
            </a:r>
          </a:p>
        </p:txBody>
      </p:sp>
      <p:sp>
        <p:nvSpPr>
          <p:cNvPr id="62467" name="Content Placeholder 2"/>
          <p:cNvSpPr>
            <a:spLocks noGrp="1"/>
          </p:cNvSpPr>
          <p:nvPr>
            <p:ph idx="1"/>
          </p:nvPr>
        </p:nvSpPr>
        <p:spPr>
          <a:xfrm>
            <a:off x="4239202" y="1222612"/>
            <a:ext cx="4648200" cy="4876800"/>
          </a:xfrm>
        </p:spPr>
        <p:txBody>
          <a:bodyPr/>
          <a:lstStyle/>
          <a:p>
            <a:r>
              <a:rPr lang="en-GB" sz="2000" dirty="0" smtClean="0"/>
              <a:t>Requires single drop of blood from finger or heel stick to identify infection</a:t>
            </a:r>
          </a:p>
          <a:p>
            <a:r>
              <a:rPr lang="en-GB" sz="2000" dirty="0"/>
              <a:t>T</a:t>
            </a:r>
            <a:r>
              <a:rPr lang="en-US" sz="2000" dirty="0" err="1" smtClean="0"/>
              <a:t>ests</a:t>
            </a:r>
            <a:r>
              <a:rPr lang="en-US" sz="2000" dirty="0" smtClean="0"/>
              <a:t> for malaria infection</a:t>
            </a:r>
          </a:p>
          <a:p>
            <a:r>
              <a:rPr lang="en-US" sz="2000" dirty="0" smtClean="0"/>
              <a:t>Cost-effective</a:t>
            </a:r>
            <a:endParaRPr lang="en-US" sz="2000" dirty="0"/>
          </a:p>
          <a:p>
            <a:r>
              <a:rPr lang="en-US" sz="2000" dirty="0" smtClean="0"/>
              <a:t>Do not require skilled technician to read results</a:t>
            </a:r>
          </a:p>
          <a:p>
            <a:r>
              <a:rPr lang="en-GB" sz="2000" dirty="0" smtClean="0"/>
              <a:t>Results available in 15 minutes</a:t>
            </a:r>
          </a:p>
          <a:p>
            <a:r>
              <a:rPr lang="en-GB" sz="2000" dirty="0" smtClean="0"/>
              <a:t>Results provided to child’s parent/guardian</a:t>
            </a:r>
          </a:p>
          <a:p>
            <a:r>
              <a:rPr lang="en-GB" sz="2000" dirty="0" smtClean="0"/>
              <a:t>Those who test positive for malaria using rapid test are offered a full course of medicine</a:t>
            </a:r>
          </a:p>
          <a:p>
            <a:r>
              <a:rPr lang="en-US" sz="2000" dirty="0" smtClean="0"/>
              <a:t>Detect parasite antigens instead of actual parasites</a:t>
            </a:r>
            <a:endParaRPr lang="en-GB" sz="2000" dirty="0" smtClean="0"/>
          </a:p>
        </p:txBody>
      </p:sp>
      <p:sp>
        <p:nvSpPr>
          <p:cNvPr id="4" name="Slide Number Placeholder 3"/>
          <p:cNvSpPr>
            <a:spLocks noGrp="1"/>
          </p:cNvSpPr>
          <p:nvPr>
            <p:ph type="sldNum" sz="quarter" idx="12"/>
          </p:nvPr>
        </p:nvSpPr>
        <p:spPr/>
        <p:txBody>
          <a:bodyPr/>
          <a:lstStyle/>
          <a:p>
            <a:pPr>
              <a:defRPr/>
            </a:pPr>
            <a:r>
              <a:rPr lang="en-US" dirty="0"/>
              <a:t>Module </a:t>
            </a:r>
            <a:r>
              <a:rPr lang="en-US" dirty="0" smtClean="0"/>
              <a:t>7, </a:t>
            </a:r>
            <a:r>
              <a:rPr lang="en-US" dirty="0"/>
              <a:t>Slide </a:t>
            </a:r>
            <a:fld id="{41B4AE90-57E4-4B46-85F3-39C8423BF7B4}" type="slidenum">
              <a:rPr lang="en-US" smtClean="0"/>
              <a:pPr>
                <a:defRPr/>
              </a:pPr>
              <a:t>16</a:t>
            </a:fld>
            <a:endParaRPr lang="en-US" dirty="0"/>
          </a:p>
        </p:txBody>
      </p:sp>
      <p:pic>
        <p:nvPicPr>
          <p:cNvPr id="5" name="Content Placeholder 2"/>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1535" y="2209800"/>
            <a:ext cx="4085665" cy="274320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159926" y="4956554"/>
            <a:ext cx="4107274" cy="276225"/>
          </a:xfrm>
          <a:prstGeom prst="rect">
            <a:avLst/>
          </a:prstGeom>
          <a:noFill/>
        </p:spPr>
        <p:txBody>
          <a:bodyPr wrap="square">
            <a:spAutoFit/>
          </a:bodyPr>
          <a:lstStyle/>
          <a:p>
            <a:pPr>
              <a:defRPr/>
            </a:pPr>
            <a:r>
              <a:rPr lang="en-US" sz="1200" dirty="0">
                <a:latin typeface="+mj-lt"/>
              </a:rPr>
              <a:t>© 2011 Cameron Taylor, Courtesy of </a:t>
            </a:r>
            <a:r>
              <a:rPr lang="en-US" sz="1200" dirty="0" err="1">
                <a:latin typeface="+mj-lt"/>
              </a:rPr>
              <a:t>Photoshare</a:t>
            </a:r>
            <a:r>
              <a:rPr lang="en-US" sz="1200" dirty="0">
                <a:latin typeface="+mj-lt"/>
              </a:rPr>
              <a:t> </a:t>
            </a:r>
          </a:p>
        </p:txBody>
      </p:sp>
    </p:spTree>
    <p:extLst>
      <p:ext uri="{BB962C8B-B14F-4D97-AF65-F5344CB8AC3E}">
        <p14:creationId xmlns:p14="http://schemas.microsoft.com/office/powerpoint/2010/main" val="26475053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
          <p:cNvSpPr>
            <a:spLocks noGrp="1"/>
          </p:cNvSpPr>
          <p:nvPr>
            <p:ph type="title"/>
          </p:nvPr>
        </p:nvSpPr>
        <p:spPr/>
        <p:txBody>
          <a:bodyPr/>
          <a:lstStyle/>
          <a:p>
            <a:r>
              <a:rPr lang="en-US" dirty="0" smtClean="0"/>
              <a:t>Microscopy</a:t>
            </a:r>
          </a:p>
        </p:txBody>
      </p:sp>
      <p:sp>
        <p:nvSpPr>
          <p:cNvPr id="65539" name="Content Placeholder 2"/>
          <p:cNvSpPr>
            <a:spLocks noGrp="1"/>
          </p:cNvSpPr>
          <p:nvPr>
            <p:ph idx="1"/>
          </p:nvPr>
        </p:nvSpPr>
        <p:spPr>
          <a:xfrm>
            <a:off x="381000" y="1524000"/>
            <a:ext cx="4953000" cy="4189413"/>
          </a:xfrm>
        </p:spPr>
        <p:txBody>
          <a:bodyPr/>
          <a:lstStyle/>
          <a:p>
            <a:r>
              <a:rPr lang="en-US" dirty="0" smtClean="0"/>
              <a:t>Blood smear of each tested child</a:t>
            </a:r>
          </a:p>
          <a:p>
            <a:r>
              <a:rPr lang="en-US" dirty="0" smtClean="0"/>
              <a:t>Bar code label for anonymity </a:t>
            </a:r>
          </a:p>
          <a:p>
            <a:r>
              <a:rPr lang="en-US" dirty="0" smtClean="0"/>
              <a:t>Dried and packed carefully in field</a:t>
            </a:r>
          </a:p>
          <a:p>
            <a:r>
              <a:rPr lang="en-US" dirty="0" smtClean="0"/>
              <a:t>Laboratory must read and determine malaria infection status</a:t>
            </a:r>
          </a:p>
          <a:p>
            <a:r>
              <a:rPr lang="en-US" dirty="0" smtClean="0"/>
              <a:t>Can test for various malaria species</a:t>
            </a:r>
          </a:p>
          <a:p>
            <a:r>
              <a:rPr lang="en-US" dirty="0" smtClean="0"/>
              <a:t>Results not given to guardian or child</a:t>
            </a:r>
          </a:p>
        </p:txBody>
      </p:sp>
      <p:sp>
        <p:nvSpPr>
          <p:cNvPr id="4" name="Slide Number Placeholder 3"/>
          <p:cNvSpPr>
            <a:spLocks noGrp="1"/>
          </p:cNvSpPr>
          <p:nvPr>
            <p:ph type="sldNum" sz="quarter" idx="12"/>
          </p:nvPr>
        </p:nvSpPr>
        <p:spPr/>
        <p:txBody>
          <a:bodyPr/>
          <a:lstStyle/>
          <a:p>
            <a:pPr>
              <a:defRPr/>
            </a:pPr>
            <a:r>
              <a:rPr lang="en-US" dirty="0"/>
              <a:t>Module </a:t>
            </a:r>
            <a:r>
              <a:rPr lang="en-US" dirty="0" smtClean="0"/>
              <a:t>7, </a:t>
            </a:r>
            <a:r>
              <a:rPr lang="en-US" dirty="0"/>
              <a:t>Slide </a:t>
            </a:r>
            <a:fld id="{EDA410D7-DA3E-48DF-9745-62F802B4C671}" type="slidenum">
              <a:rPr lang="en-US" smtClean="0"/>
              <a:pPr>
                <a:defRPr/>
              </a:pPr>
              <a:t>17</a:t>
            </a:fld>
            <a:endParaRPr lang="en-US" dirty="0"/>
          </a:p>
        </p:txBody>
      </p:sp>
      <p:pic>
        <p:nvPicPr>
          <p:cNvPr id="8" name="Content Placeholder 1"/>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44311" y="1371600"/>
            <a:ext cx="3406775" cy="228600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9" name="Content Placeholder 4"/>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36394" y="3941618"/>
            <a:ext cx="3405188" cy="2286000"/>
          </a:xfrm>
          <a:prstGeom prst="rect">
            <a:avLst/>
          </a:prstGeom>
          <a:noFill/>
          <a:ln>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5426107" y="3657600"/>
            <a:ext cx="3424979" cy="261610"/>
          </a:xfrm>
          <a:prstGeom prst="rect">
            <a:avLst/>
          </a:prstGeom>
          <a:noFill/>
        </p:spPr>
        <p:txBody>
          <a:bodyPr wrap="square">
            <a:spAutoFit/>
          </a:bodyPr>
          <a:lstStyle/>
          <a:p>
            <a:pPr>
              <a:defRPr/>
            </a:pPr>
            <a:r>
              <a:rPr lang="en-US" sz="1100" dirty="0">
                <a:latin typeface="+mj-lt"/>
              </a:rPr>
              <a:t>© 2011 Cameron Taylor, Courtesy of </a:t>
            </a:r>
            <a:r>
              <a:rPr lang="en-US" sz="1100" dirty="0" err="1">
                <a:latin typeface="+mj-lt"/>
              </a:rPr>
              <a:t>Photoshare</a:t>
            </a:r>
            <a:r>
              <a:rPr lang="en-US" sz="1100" dirty="0">
                <a:latin typeface="+mj-lt"/>
              </a:rPr>
              <a:t> </a:t>
            </a:r>
          </a:p>
        </p:txBody>
      </p:sp>
    </p:spTree>
    <p:extLst>
      <p:ext uri="{BB962C8B-B14F-4D97-AF65-F5344CB8AC3E}">
        <p14:creationId xmlns:p14="http://schemas.microsoft.com/office/powerpoint/2010/main" val="86187098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1"/>
          <p:cNvSpPr>
            <a:spLocks noGrp="1"/>
          </p:cNvSpPr>
          <p:nvPr>
            <p:ph type="title"/>
          </p:nvPr>
        </p:nvSpPr>
        <p:spPr/>
        <p:txBody>
          <a:bodyPr/>
          <a:lstStyle/>
          <a:p>
            <a:r>
              <a:rPr lang="en-US" dirty="0" smtClean="0"/>
              <a:t>RDT vs. Microscopy</a:t>
            </a:r>
          </a:p>
        </p:txBody>
      </p:sp>
      <p:sp>
        <p:nvSpPr>
          <p:cNvPr id="66563" name="Content Placeholder 2"/>
          <p:cNvSpPr>
            <a:spLocks noGrp="1"/>
          </p:cNvSpPr>
          <p:nvPr>
            <p:ph idx="1"/>
          </p:nvPr>
        </p:nvSpPr>
        <p:spPr/>
        <p:txBody>
          <a:bodyPr/>
          <a:lstStyle/>
          <a:p>
            <a:r>
              <a:rPr lang="en-US" dirty="0" smtClean="0"/>
              <a:t>Prevalence of RDT positivity is often higher than prevalence of microscopy positivity </a:t>
            </a:r>
          </a:p>
          <a:p>
            <a:r>
              <a:rPr lang="en-US" dirty="0"/>
              <a:t>Reading and results of slides can delay availability of survey data by several </a:t>
            </a:r>
            <a:r>
              <a:rPr lang="en-US" dirty="0" smtClean="0"/>
              <a:t>months &amp; requires </a:t>
            </a:r>
            <a:r>
              <a:rPr lang="en-US" dirty="0"/>
              <a:t>training of microscopists </a:t>
            </a:r>
          </a:p>
          <a:p>
            <a:r>
              <a:rPr lang="en-US" dirty="0" smtClean="0"/>
              <a:t>RDTs can detect antigens of parasite in individuals who are not infected anymore up to 2 weeks after parasite clearance</a:t>
            </a:r>
          </a:p>
          <a:p>
            <a:r>
              <a:rPr lang="en-US" dirty="0" smtClean="0"/>
              <a:t>RDT is recommended to treat individuals in the field</a:t>
            </a:r>
          </a:p>
        </p:txBody>
      </p:sp>
      <p:sp>
        <p:nvSpPr>
          <p:cNvPr id="4" name="Slide Number Placeholder 3"/>
          <p:cNvSpPr>
            <a:spLocks noGrp="1"/>
          </p:cNvSpPr>
          <p:nvPr>
            <p:ph type="sldNum" sz="quarter" idx="12"/>
          </p:nvPr>
        </p:nvSpPr>
        <p:spPr/>
        <p:txBody>
          <a:bodyPr/>
          <a:lstStyle/>
          <a:p>
            <a:pPr>
              <a:defRPr/>
            </a:pPr>
            <a:r>
              <a:rPr lang="en-US" dirty="0" smtClean="0"/>
              <a:t>Module 7, </a:t>
            </a:r>
            <a:r>
              <a:rPr lang="en-US" dirty="0"/>
              <a:t>Slide </a:t>
            </a:r>
            <a:fld id="{535F42DE-A5FD-4AD6-9FC4-2382B89F4530}" type="slidenum">
              <a:rPr lang="en-US" smtClean="0"/>
              <a:pPr>
                <a:defRPr/>
              </a:pPr>
              <a:t>18</a:t>
            </a:fld>
            <a:endParaRPr lang="en-US" dirty="0"/>
          </a:p>
        </p:txBody>
      </p:sp>
      <p:sp>
        <p:nvSpPr>
          <p:cNvPr id="5" name="TextBox 4"/>
          <p:cNvSpPr txBox="1"/>
          <p:nvPr/>
        </p:nvSpPr>
        <p:spPr>
          <a:xfrm>
            <a:off x="457200" y="6248400"/>
            <a:ext cx="3352800" cy="276225"/>
          </a:xfrm>
          <a:prstGeom prst="rect">
            <a:avLst/>
          </a:prstGeom>
          <a:noFill/>
        </p:spPr>
        <p:txBody>
          <a:bodyPr>
            <a:spAutoFit/>
          </a:bodyPr>
          <a:lstStyle/>
          <a:p>
            <a:pPr>
              <a:defRPr/>
            </a:pPr>
            <a:r>
              <a:rPr lang="en-US" sz="1200" dirty="0">
                <a:latin typeface="+mj-lt"/>
              </a:rPr>
              <a:t>Information provided by Roll Back Malaria</a:t>
            </a:r>
          </a:p>
        </p:txBody>
      </p:sp>
    </p:spTree>
    <p:extLst>
      <p:ext uri="{BB962C8B-B14F-4D97-AF65-F5344CB8AC3E}">
        <p14:creationId xmlns:p14="http://schemas.microsoft.com/office/powerpoint/2010/main" val="380465077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a:xfrm>
            <a:off x="301625" y="301625"/>
            <a:ext cx="8842375" cy="609600"/>
          </a:xfrm>
        </p:spPr>
        <p:txBody>
          <a:bodyPr/>
          <a:lstStyle/>
          <a:p>
            <a:pPr eaLnBrk="1" hangingPunct="1"/>
            <a:r>
              <a:rPr lang="en-US" smtClean="0"/>
              <a:t>Merging Test Results &amp; Demographic Data</a:t>
            </a:r>
          </a:p>
        </p:txBody>
      </p:sp>
      <p:sp>
        <p:nvSpPr>
          <p:cNvPr id="67587" name="Rectangle 3"/>
          <p:cNvSpPr>
            <a:spLocks noGrp="1" noChangeArrowheads="1"/>
          </p:cNvSpPr>
          <p:nvPr>
            <p:ph type="body" idx="1"/>
          </p:nvPr>
        </p:nvSpPr>
        <p:spPr>
          <a:xfrm>
            <a:off x="381000" y="1447800"/>
            <a:ext cx="7772400" cy="3886200"/>
          </a:xfrm>
        </p:spPr>
        <p:txBody>
          <a:bodyPr/>
          <a:lstStyle/>
          <a:p>
            <a:pPr eaLnBrk="1" hangingPunct="1">
              <a:spcAft>
                <a:spcPct val="20000"/>
              </a:spcAft>
              <a:buFontTx/>
              <a:buNone/>
            </a:pPr>
            <a:r>
              <a:rPr lang="en-US" dirty="0" smtClean="0"/>
              <a:t>	</a:t>
            </a:r>
            <a:r>
              <a:rPr lang="en-US" sz="2600" dirty="0" smtClean="0"/>
              <a:t>After the RDT and microscopy test results are finalized, they are merged with data from interviews. This permits analysis of malaria prevalence by: </a:t>
            </a:r>
          </a:p>
          <a:p>
            <a:pPr marL="1371600" lvl="1" indent="-457200" eaLnBrk="1" hangingPunct="1"/>
            <a:r>
              <a:rPr lang="en-US" sz="2600" dirty="0" smtClean="0"/>
              <a:t>Age </a:t>
            </a:r>
          </a:p>
          <a:p>
            <a:pPr marL="1371600" lvl="1" indent="-457200" eaLnBrk="1" hangingPunct="1"/>
            <a:r>
              <a:rPr lang="en-US" sz="2600" dirty="0" smtClean="0"/>
              <a:t>Sex</a:t>
            </a:r>
          </a:p>
          <a:p>
            <a:pPr marL="1371600" lvl="1" indent="-457200" eaLnBrk="1" hangingPunct="1"/>
            <a:r>
              <a:rPr lang="en-US" sz="2600" dirty="0" smtClean="0"/>
              <a:t>Residence</a:t>
            </a:r>
          </a:p>
          <a:p>
            <a:pPr marL="1371600" lvl="1" indent="-457200" eaLnBrk="1" hangingPunct="1"/>
            <a:r>
              <a:rPr lang="en-US" sz="2600" dirty="0" smtClean="0"/>
              <a:t>Education</a:t>
            </a:r>
          </a:p>
          <a:p>
            <a:pPr marL="1371600" lvl="1" indent="-457200" eaLnBrk="1" hangingPunct="1"/>
            <a:r>
              <a:rPr lang="en-US" sz="2600" dirty="0" smtClean="0"/>
              <a:t>Wealth</a:t>
            </a:r>
          </a:p>
          <a:p>
            <a:pPr marL="1371600" lvl="1" indent="-457200" eaLnBrk="1" hangingPunct="1"/>
            <a:r>
              <a:rPr lang="en-US" sz="2600" dirty="0" smtClean="0"/>
              <a:t>Other background characteristics</a:t>
            </a:r>
          </a:p>
        </p:txBody>
      </p:sp>
      <p:sp>
        <p:nvSpPr>
          <p:cNvPr id="6" name="Slide Number Placeholder 5"/>
          <p:cNvSpPr>
            <a:spLocks noGrp="1"/>
          </p:cNvSpPr>
          <p:nvPr>
            <p:ph type="sldNum" sz="quarter" idx="12"/>
          </p:nvPr>
        </p:nvSpPr>
        <p:spPr>
          <a:xfrm>
            <a:off x="7239000" y="6400800"/>
            <a:ext cx="1905000" cy="457200"/>
          </a:xfrm>
        </p:spPr>
        <p:txBody>
          <a:bodyPr/>
          <a:lstStyle/>
          <a:p>
            <a:pPr>
              <a:defRPr/>
            </a:pPr>
            <a:r>
              <a:rPr lang="en-US" dirty="0"/>
              <a:t>Module </a:t>
            </a:r>
            <a:r>
              <a:rPr lang="en-US" dirty="0" smtClean="0"/>
              <a:t>7, </a:t>
            </a:r>
            <a:r>
              <a:rPr lang="en-US" dirty="0"/>
              <a:t>Slide </a:t>
            </a:r>
            <a:fld id="{4E6D44B5-EA77-4D82-BF6F-FCA820FB52BD}" type="slidenum">
              <a:rPr lang="en-US"/>
              <a:pPr>
                <a:defRPr/>
              </a:pPr>
              <a:t>19</a:t>
            </a:fld>
            <a:endParaRPr lang="en-US" dirty="0"/>
          </a:p>
        </p:txBody>
      </p:sp>
    </p:spTree>
    <p:extLst>
      <p:ext uri="{BB962C8B-B14F-4D97-AF65-F5344CB8AC3E}">
        <p14:creationId xmlns:p14="http://schemas.microsoft.com/office/powerpoint/2010/main" val="238243952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smtClean="0"/>
              <a:t>Objectives for Module 7</a:t>
            </a:r>
          </a:p>
        </p:txBody>
      </p:sp>
      <p:sp>
        <p:nvSpPr>
          <p:cNvPr id="27651" name="Content Placeholder 2"/>
          <p:cNvSpPr>
            <a:spLocks noGrp="1"/>
          </p:cNvSpPr>
          <p:nvPr>
            <p:ph idx="1"/>
          </p:nvPr>
        </p:nvSpPr>
        <p:spPr>
          <a:xfrm>
            <a:off x="304800" y="1371600"/>
            <a:ext cx="8686800" cy="5105400"/>
          </a:xfrm>
        </p:spPr>
        <p:txBody>
          <a:bodyPr/>
          <a:lstStyle/>
          <a:p>
            <a:pPr marL="457200" indent="-457200">
              <a:buFontTx/>
              <a:buNone/>
              <a:defRPr/>
            </a:pPr>
            <a:r>
              <a:rPr lang="en-US" sz="2600" dirty="0" smtClean="0"/>
              <a:t>By the end of this module, participants should be able to:</a:t>
            </a:r>
          </a:p>
          <a:p>
            <a:pPr marL="457200" indent="-457200">
              <a:spcAft>
                <a:spcPct val="20000"/>
              </a:spcAft>
              <a:defRPr/>
            </a:pPr>
            <a:r>
              <a:rPr lang="en-US" sz="2600" dirty="0" smtClean="0"/>
              <a:t>Discuss malaria epidemiology in Sub-Saharan Africa </a:t>
            </a:r>
          </a:p>
          <a:p>
            <a:pPr marL="457200" indent="-457200">
              <a:spcAft>
                <a:spcPct val="20000"/>
              </a:spcAft>
              <a:defRPr/>
            </a:pPr>
            <a:r>
              <a:rPr lang="en-US" sz="2600" dirty="0"/>
              <a:t>Describe </a:t>
            </a:r>
            <a:r>
              <a:rPr lang="en-US" sz="2600" dirty="0" smtClean="0"/>
              <a:t>DHS surveys and how The DHS Program estimates </a:t>
            </a:r>
            <a:r>
              <a:rPr lang="en-US" sz="2600" dirty="0"/>
              <a:t>malaria and anemia prevalence</a:t>
            </a:r>
          </a:p>
          <a:p>
            <a:pPr marL="457200" indent="-457200">
              <a:spcAft>
                <a:spcPct val="20000"/>
              </a:spcAft>
              <a:defRPr/>
            </a:pPr>
            <a:r>
              <a:rPr lang="en-US" sz="2600" dirty="0" smtClean="0"/>
              <a:t>Discuss the type of data and indicators The DHS Program collects</a:t>
            </a:r>
          </a:p>
          <a:p>
            <a:pPr marL="463550" indent="-463550">
              <a:defRPr/>
            </a:pPr>
            <a:r>
              <a:rPr lang="en-US" sz="2600" dirty="0" smtClean="0"/>
              <a:t>Discuss the latest DHS malaria indicators in six </a:t>
            </a:r>
            <a:br>
              <a:rPr lang="en-US" sz="2600" dirty="0" smtClean="0"/>
            </a:br>
            <a:r>
              <a:rPr lang="en-US" sz="2600" dirty="0" smtClean="0"/>
              <a:t>countries</a:t>
            </a:r>
          </a:p>
        </p:txBody>
      </p:sp>
      <p:sp>
        <p:nvSpPr>
          <p:cNvPr id="5" name="Slide Number Placeholder 7"/>
          <p:cNvSpPr>
            <a:spLocks noGrp="1"/>
          </p:cNvSpPr>
          <p:nvPr>
            <p:ph type="sldNum" sz="quarter" idx="12"/>
          </p:nvPr>
        </p:nvSpPr>
        <p:spPr>
          <a:xfrm>
            <a:off x="7239000" y="6400800"/>
            <a:ext cx="1905000" cy="457200"/>
          </a:xfrm>
        </p:spPr>
        <p:txBody>
          <a:bodyPr/>
          <a:lstStyle/>
          <a:p>
            <a:pPr>
              <a:defRPr/>
            </a:pPr>
            <a:r>
              <a:rPr lang="en-US" dirty="0"/>
              <a:t>Module 7, Slide </a:t>
            </a:r>
            <a:fld id="{8E46A148-872F-47F9-978F-B85B0C19303A}" type="slidenum">
              <a:rPr lang="en-US"/>
              <a:pPr>
                <a:defRPr/>
              </a:pPr>
              <a:t>2</a:t>
            </a:fld>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txBox="1">
            <a:spLocks noChangeArrowheads="1"/>
          </p:cNvSpPr>
          <p:nvPr/>
        </p:nvSpPr>
        <p:spPr bwMode="auto">
          <a:xfrm>
            <a:off x="304800" y="1752600"/>
            <a:ext cx="8458200"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pitchFamily="18" charset="0"/>
                <a:cs typeface="Arial" charset="0"/>
              </a:defRPr>
            </a:lvl1pPr>
            <a:lvl2pPr marL="742950" indent="-285750" eaLnBrk="0" hangingPunct="0">
              <a:defRPr sz="2800">
                <a:solidFill>
                  <a:schemeClr val="tx1"/>
                </a:solidFill>
                <a:latin typeface="Times" pitchFamily="18" charset="0"/>
                <a:cs typeface="Arial" charset="0"/>
              </a:defRPr>
            </a:lvl2pPr>
            <a:lvl3pPr marL="1143000" indent="-228600" eaLnBrk="0" hangingPunct="0">
              <a:defRPr sz="2800">
                <a:solidFill>
                  <a:schemeClr val="tx1"/>
                </a:solidFill>
                <a:latin typeface="Times" pitchFamily="18" charset="0"/>
                <a:cs typeface="Arial" charset="0"/>
              </a:defRPr>
            </a:lvl3pPr>
            <a:lvl4pPr marL="1600200" indent="-228600" eaLnBrk="0" hangingPunct="0">
              <a:defRPr sz="2800">
                <a:solidFill>
                  <a:schemeClr val="tx1"/>
                </a:solidFill>
                <a:latin typeface="Times" pitchFamily="18" charset="0"/>
                <a:cs typeface="Arial" charset="0"/>
              </a:defRPr>
            </a:lvl4pPr>
            <a:lvl5pPr marL="2057400" indent="-228600" eaLnBrk="0" hangingPunct="0">
              <a:defRPr sz="2800">
                <a:solidFill>
                  <a:schemeClr val="tx1"/>
                </a:solidFill>
                <a:latin typeface="Times" pitchFamily="18" charset="0"/>
                <a:cs typeface="Arial" charset="0"/>
              </a:defRPr>
            </a:lvl5pPr>
            <a:lvl6pPr marL="2514600" indent="-228600" algn="ctr" eaLnBrk="0" fontAlgn="base" hangingPunct="0">
              <a:spcBef>
                <a:spcPct val="0"/>
              </a:spcBef>
              <a:spcAft>
                <a:spcPct val="0"/>
              </a:spcAft>
              <a:defRPr sz="2800">
                <a:solidFill>
                  <a:schemeClr val="tx1"/>
                </a:solidFill>
                <a:latin typeface="Times" pitchFamily="18" charset="0"/>
                <a:cs typeface="Arial" charset="0"/>
              </a:defRPr>
            </a:lvl6pPr>
            <a:lvl7pPr marL="2971800" indent="-228600" algn="ctr" eaLnBrk="0" fontAlgn="base" hangingPunct="0">
              <a:spcBef>
                <a:spcPct val="0"/>
              </a:spcBef>
              <a:spcAft>
                <a:spcPct val="0"/>
              </a:spcAft>
              <a:defRPr sz="2800">
                <a:solidFill>
                  <a:schemeClr val="tx1"/>
                </a:solidFill>
                <a:latin typeface="Times" pitchFamily="18" charset="0"/>
                <a:cs typeface="Arial" charset="0"/>
              </a:defRPr>
            </a:lvl7pPr>
            <a:lvl8pPr marL="3429000" indent="-228600" algn="ctr" eaLnBrk="0" fontAlgn="base" hangingPunct="0">
              <a:spcBef>
                <a:spcPct val="0"/>
              </a:spcBef>
              <a:spcAft>
                <a:spcPct val="0"/>
              </a:spcAft>
              <a:defRPr sz="2800">
                <a:solidFill>
                  <a:schemeClr val="tx1"/>
                </a:solidFill>
                <a:latin typeface="Times" pitchFamily="18" charset="0"/>
                <a:cs typeface="Arial" charset="0"/>
              </a:defRPr>
            </a:lvl8pPr>
            <a:lvl9pPr marL="3886200" indent="-228600" algn="ctr" eaLnBrk="0" fontAlgn="base" hangingPunct="0">
              <a:spcBef>
                <a:spcPct val="0"/>
              </a:spcBef>
              <a:spcAft>
                <a:spcPct val="0"/>
              </a:spcAft>
              <a:defRPr sz="2800">
                <a:solidFill>
                  <a:schemeClr val="tx1"/>
                </a:solidFill>
                <a:latin typeface="Times" pitchFamily="18" charset="0"/>
                <a:cs typeface="Arial" charset="0"/>
              </a:defRPr>
            </a:lvl9pPr>
          </a:lstStyle>
          <a:p>
            <a:r>
              <a:rPr lang="en-US" sz="6000" b="1" dirty="0" smtClean="0">
                <a:solidFill>
                  <a:schemeClr val="tx2"/>
                </a:solidFill>
                <a:latin typeface="Arial" charset="0"/>
              </a:rPr>
              <a:t>Module 7</a:t>
            </a:r>
            <a:r>
              <a:rPr lang="en-US" sz="6000" b="1" dirty="0">
                <a:solidFill>
                  <a:schemeClr val="tx2"/>
                </a:solidFill>
                <a:latin typeface="Arial" charset="0"/>
              </a:rPr>
              <a:t/>
            </a:r>
            <a:br>
              <a:rPr lang="en-US" sz="6000" b="1" dirty="0">
                <a:solidFill>
                  <a:schemeClr val="tx2"/>
                </a:solidFill>
                <a:latin typeface="Arial" charset="0"/>
              </a:rPr>
            </a:br>
            <a:r>
              <a:rPr lang="en-US" sz="6000" b="1" dirty="0">
                <a:solidFill>
                  <a:schemeClr val="tx2"/>
                </a:solidFill>
                <a:latin typeface="Arial" charset="0"/>
              </a:rPr>
              <a:t>Session </a:t>
            </a:r>
            <a:r>
              <a:rPr lang="en-US" sz="6000" b="1" dirty="0" smtClean="0">
                <a:solidFill>
                  <a:schemeClr val="tx2"/>
                </a:solidFill>
                <a:latin typeface="Arial" charset="0"/>
              </a:rPr>
              <a:t>3</a:t>
            </a:r>
            <a:r>
              <a:rPr lang="en-US" sz="4800" b="1" dirty="0">
                <a:solidFill>
                  <a:schemeClr val="tx2"/>
                </a:solidFill>
                <a:latin typeface="Arial" charset="0"/>
              </a:rPr>
              <a:t/>
            </a:r>
            <a:br>
              <a:rPr lang="en-US" sz="4800" b="1" dirty="0">
                <a:solidFill>
                  <a:schemeClr val="tx2"/>
                </a:solidFill>
                <a:latin typeface="Arial" charset="0"/>
              </a:rPr>
            </a:br>
            <a:r>
              <a:rPr lang="en-US" sz="4800" b="1" dirty="0">
                <a:solidFill>
                  <a:schemeClr val="tx2"/>
                </a:solidFill>
                <a:latin typeface="Arial" charset="0"/>
              </a:rPr>
              <a:t/>
            </a:r>
            <a:br>
              <a:rPr lang="en-US" sz="4800" b="1" dirty="0">
                <a:solidFill>
                  <a:schemeClr val="tx2"/>
                </a:solidFill>
                <a:latin typeface="Arial" charset="0"/>
              </a:rPr>
            </a:br>
            <a:r>
              <a:rPr lang="en-US" sz="4000" dirty="0">
                <a:latin typeface="Arial" charset="0"/>
              </a:rPr>
              <a:t> </a:t>
            </a:r>
            <a:r>
              <a:rPr lang="en-US" sz="4400" dirty="0">
                <a:solidFill>
                  <a:schemeClr val="tx2"/>
                </a:solidFill>
                <a:latin typeface="+mj-lt"/>
              </a:rPr>
              <a:t>Key </a:t>
            </a:r>
            <a:r>
              <a:rPr lang="en-US" sz="4400" dirty="0" smtClean="0">
                <a:solidFill>
                  <a:schemeClr val="tx2"/>
                </a:solidFill>
                <a:latin typeface="+mj-lt"/>
              </a:rPr>
              <a:t>Malaria-Related </a:t>
            </a:r>
            <a:r>
              <a:rPr lang="en-US" sz="4400" dirty="0">
                <a:solidFill>
                  <a:schemeClr val="tx2"/>
                </a:solidFill>
                <a:latin typeface="+mj-lt"/>
              </a:rPr>
              <a:t>Data Collected by </a:t>
            </a:r>
            <a:r>
              <a:rPr lang="en-US" sz="4400" dirty="0" smtClean="0">
                <a:solidFill>
                  <a:schemeClr val="tx2"/>
                </a:solidFill>
                <a:latin typeface="+mj-lt"/>
              </a:rPr>
              <a:t>The DHS Program </a:t>
            </a:r>
            <a:endParaRPr lang="en-US" sz="4400" dirty="0">
              <a:latin typeface="+mj-lt"/>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301625" y="0"/>
            <a:ext cx="7089775" cy="911225"/>
          </a:xfrm>
        </p:spPr>
        <p:txBody>
          <a:bodyPr/>
          <a:lstStyle/>
          <a:p>
            <a:r>
              <a:rPr lang="en-US" dirty="0" smtClean="0"/>
              <a:t>Core Outcome Indicators for Household Surveys</a:t>
            </a:r>
          </a:p>
        </p:txBody>
      </p:sp>
      <p:sp>
        <p:nvSpPr>
          <p:cNvPr id="4" name="Slide Number Placeholder 3"/>
          <p:cNvSpPr>
            <a:spLocks noGrp="1"/>
          </p:cNvSpPr>
          <p:nvPr>
            <p:ph type="sldNum" sz="quarter" idx="12"/>
          </p:nvPr>
        </p:nvSpPr>
        <p:spPr/>
        <p:txBody>
          <a:bodyPr/>
          <a:lstStyle/>
          <a:p>
            <a:pPr>
              <a:defRPr/>
            </a:pPr>
            <a:r>
              <a:rPr lang="en-US" dirty="0"/>
              <a:t>Module </a:t>
            </a:r>
            <a:r>
              <a:rPr lang="en-US" dirty="0" smtClean="0"/>
              <a:t>7, </a:t>
            </a:r>
            <a:r>
              <a:rPr lang="en-US" dirty="0"/>
              <a:t>Slide </a:t>
            </a:r>
            <a:fld id="{495FBED6-D23E-4B20-ADD4-500AF9F3B806}" type="slidenum">
              <a:rPr lang="en-US" smtClean="0"/>
              <a:pPr>
                <a:defRPr/>
              </a:pPr>
              <a:t>21</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1449635156"/>
              </p:ext>
            </p:extLst>
          </p:nvPr>
        </p:nvGraphicFramePr>
        <p:xfrm>
          <a:off x="381000" y="1573560"/>
          <a:ext cx="8458200" cy="4653502"/>
        </p:xfrm>
        <a:graphic>
          <a:graphicData uri="http://schemas.openxmlformats.org/drawingml/2006/table">
            <a:tbl>
              <a:tblPr/>
              <a:tblGrid>
                <a:gridCol w="1538288"/>
                <a:gridCol w="6919912"/>
              </a:tblGrid>
              <a:tr h="2778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Arial" charset="0"/>
                          <a:cs typeface="Times New Roman" pitchFamily="18" charset="0"/>
                        </a:rPr>
                        <a:t>Intervention</a:t>
                      </a:r>
                      <a:endParaRPr kumimoji="0" lang="en-US" sz="1600" b="1" i="0" u="none" strike="noStrike" cap="none" normalizeH="0" baseline="0" dirty="0" smtClean="0">
                        <a:ln>
                          <a:noFill/>
                        </a:ln>
                        <a:solidFill>
                          <a:schemeClr val="tx1"/>
                        </a:solidFill>
                        <a:effectLst/>
                        <a:latin typeface="Arial" charset="0"/>
                        <a:cs typeface="Times New Roman" pitchFamily="18" charset="0"/>
                      </a:endParaRPr>
                    </a:p>
                  </a:txBody>
                  <a:tcPr marL="32634" marR="32634" marT="7878" marB="7878" horzOverflow="overflow">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2700" cap="flat" cmpd="sng" algn="ctr">
                      <a:solidFill>
                        <a:srgbClr val="999999"/>
                      </a:solidFill>
                      <a:prstDash val="solid"/>
                      <a:round/>
                      <a:headEnd type="none" w="med" len="med"/>
                      <a:tailEnd type="none" w="med" len="med"/>
                    </a:lnT>
                    <a:lnB w="12700" cap="flat" cmpd="sng" algn="ctr">
                      <a:solidFill>
                        <a:srgbClr val="999999"/>
                      </a:solidFill>
                      <a:prstDash val="solid"/>
                      <a:round/>
                      <a:headEnd type="none" w="med" len="med"/>
                      <a:tailEnd type="none" w="med" len="med"/>
                    </a:lnB>
                    <a:lnTlToBr>
                      <a:noFill/>
                    </a:lnTlToBr>
                    <a:lnBlToTr>
                      <a:noFill/>
                    </a:lnBlToTr>
                    <a:solidFill>
                      <a:srgbClr val="E6E6E6"/>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Arial" charset="0"/>
                          <a:cs typeface="Times New Roman" pitchFamily="18" charset="0"/>
                        </a:rPr>
                        <a:t>Indicator Description</a:t>
                      </a:r>
                      <a:endParaRPr kumimoji="0" lang="en-US" sz="1600" b="1" i="0" u="none" strike="noStrike" cap="none" normalizeH="0" baseline="0" dirty="0" smtClean="0">
                        <a:ln>
                          <a:noFill/>
                        </a:ln>
                        <a:solidFill>
                          <a:schemeClr val="tx1"/>
                        </a:solidFill>
                        <a:effectLst/>
                        <a:latin typeface="Arial" charset="0"/>
                        <a:cs typeface="Times New Roman" pitchFamily="18" charset="0"/>
                      </a:endParaRPr>
                    </a:p>
                  </a:txBody>
                  <a:tcPr marL="32634" marR="32634" marT="7878" marB="7878" horzOverflow="overflow">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2700" cap="flat" cmpd="sng" algn="ctr">
                      <a:solidFill>
                        <a:srgbClr val="999999"/>
                      </a:solidFill>
                      <a:prstDash val="solid"/>
                      <a:round/>
                      <a:headEnd type="none" w="med" len="med"/>
                      <a:tailEnd type="none" w="med" len="med"/>
                    </a:lnT>
                    <a:lnB w="12700" cap="flat" cmpd="sng" algn="ctr">
                      <a:solidFill>
                        <a:srgbClr val="999999"/>
                      </a:solidFill>
                      <a:prstDash val="solid"/>
                      <a:round/>
                      <a:headEnd type="none" w="med" len="med"/>
                      <a:tailEnd type="none" w="med" len="med"/>
                    </a:lnB>
                    <a:lnTlToBr>
                      <a:noFill/>
                    </a:lnTlToBr>
                    <a:lnBlToTr>
                      <a:noFill/>
                    </a:lnBlToTr>
                    <a:solidFill>
                      <a:srgbClr val="E6E6E6"/>
                    </a:solidFill>
                  </a:tcPr>
                </a:tc>
              </a:tr>
              <a:tr h="331762">
                <a:tc rowSpan="7">
                  <a:txBody>
                    <a:bodyPr/>
                    <a:lstStyle/>
                    <a:p>
                      <a:pPr marL="0" marR="0" lvl="0" indent="0" algn="l" defTabSz="914400" rtl="0" eaLnBrk="1" fontAlgn="base" latinLnBrk="0" hangingPunct="1">
                        <a:lnSpc>
                          <a:spcPct val="100000"/>
                        </a:lnSpc>
                        <a:spcBef>
                          <a:spcPct val="0"/>
                        </a:spcBef>
                        <a:spcAft>
                          <a:spcPts val="1200"/>
                        </a:spcAft>
                        <a:buClrTx/>
                        <a:buSzTx/>
                        <a:buFontTx/>
                        <a:buNone/>
                        <a:tabLst/>
                      </a:pPr>
                      <a:r>
                        <a:rPr kumimoji="0" lang="en-US" sz="1500" b="0" i="0" u="none" strike="noStrike" cap="none" normalizeH="0" baseline="0" dirty="0" smtClean="0">
                          <a:ln>
                            <a:noFill/>
                          </a:ln>
                          <a:solidFill>
                            <a:schemeClr val="tx1"/>
                          </a:solidFill>
                          <a:effectLst/>
                          <a:latin typeface="Arial" charset="0"/>
                          <a:cs typeface="Times New Roman" pitchFamily="18" charset="0"/>
                        </a:rPr>
                        <a:t>Prevention:  Vector Control</a:t>
                      </a:r>
                    </a:p>
                  </a:txBody>
                  <a:tcPr marL="32634" marR="32634" marT="7878" marB="7878" horzOverflow="overflow">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2700" cap="flat" cmpd="sng" algn="ctr">
                      <a:solidFill>
                        <a:srgbClr val="999999"/>
                      </a:solidFill>
                      <a:prstDash val="solid"/>
                      <a:round/>
                      <a:headEnd type="none" w="med" len="med"/>
                      <a:tailEnd type="none" w="med" len="med"/>
                    </a:lnT>
                    <a:lnB w="12700" cap="flat" cmpd="sng" algn="ctr">
                      <a:solidFill>
                        <a:srgbClr val="999999"/>
                      </a:solidFill>
                      <a:prstDash val="solid"/>
                      <a:round/>
                      <a:headEnd type="none" w="med" len="med"/>
                      <a:tailEnd type="none" w="med" len="med"/>
                    </a:lnB>
                    <a:lnTlToBr>
                      <a:noFill/>
                    </a:lnTlToBr>
                    <a:lnBlToTr>
                      <a:noFill/>
                    </a:lnBlToTr>
                    <a:noFill/>
                  </a:tcPr>
                </a:tc>
                <a:tc>
                  <a:txBody>
                    <a:bodyPr/>
                    <a:lstStyle/>
                    <a:p>
                      <a:pPr marL="457200" marR="0" lvl="0" indent="-457200" algn="l" defTabSz="914400" rtl="0" eaLnBrk="1" fontAlgn="base" latinLnBrk="0" hangingPunct="1">
                        <a:lnSpc>
                          <a:spcPct val="100000"/>
                        </a:lnSpc>
                        <a:spcBef>
                          <a:spcPct val="0"/>
                        </a:spcBef>
                        <a:spcAft>
                          <a:spcPts val="1200"/>
                        </a:spcAft>
                        <a:buClrTx/>
                        <a:buSzTx/>
                        <a:buFontTx/>
                        <a:buNone/>
                        <a:tabLst>
                          <a:tab pos="266700" algn="l"/>
                        </a:tabLst>
                      </a:pPr>
                      <a:r>
                        <a:rPr kumimoji="0" lang="en-US" sz="1500" b="0" i="0" u="none" strike="noStrike" cap="none" normalizeH="0" baseline="0" dirty="0" smtClean="0">
                          <a:ln>
                            <a:noFill/>
                          </a:ln>
                          <a:solidFill>
                            <a:schemeClr val="tx1"/>
                          </a:solidFill>
                          <a:effectLst/>
                          <a:latin typeface="Arial" charset="0"/>
                          <a:cs typeface="Times New Roman" pitchFamily="18" charset="0"/>
                        </a:rPr>
                        <a:t>1. Proportion of households with at least one ITN</a:t>
                      </a:r>
                    </a:p>
                  </a:txBody>
                  <a:tcPr marL="32634" marR="32634" marT="7878" marB="7878" horzOverflow="overflow">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2700" cap="flat" cmpd="sng" algn="ctr">
                      <a:solidFill>
                        <a:srgbClr val="999999"/>
                      </a:solidFill>
                      <a:prstDash val="solid"/>
                      <a:round/>
                      <a:headEnd type="none" w="med" len="med"/>
                      <a:tailEnd type="none" w="med" len="med"/>
                    </a:lnT>
                    <a:lnB w="12700" cap="flat" cmpd="sng" algn="ctr">
                      <a:solidFill>
                        <a:srgbClr val="999999"/>
                      </a:solidFill>
                      <a:prstDash val="solid"/>
                      <a:round/>
                      <a:headEnd type="none" w="med" len="med"/>
                      <a:tailEnd type="none" w="med" len="med"/>
                    </a:lnB>
                    <a:lnTlToBr>
                      <a:noFill/>
                    </a:lnTlToBr>
                    <a:lnBlToTr>
                      <a:noFill/>
                    </a:lnBlToTr>
                    <a:noFill/>
                  </a:tcPr>
                </a:tc>
              </a:tr>
              <a:tr h="244362">
                <a:tc vMerge="1">
                  <a:txBody>
                    <a:bodyPr/>
                    <a:lstStyle/>
                    <a:p>
                      <a:endParaRPr lang="en-US"/>
                    </a:p>
                  </a:txBody>
                  <a:tcPr/>
                </a:tc>
                <a:tc>
                  <a:txBody>
                    <a:bodyPr/>
                    <a:lstStyle/>
                    <a:p>
                      <a:pPr marL="266700" marR="0" lvl="0" indent="-266700" algn="l" defTabSz="914400" rtl="0" eaLnBrk="1" fontAlgn="base" latinLnBrk="0" hangingPunct="1">
                        <a:lnSpc>
                          <a:spcPct val="100000"/>
                        </a:lnSpc>
                        <a:spcBef>
                          <a:spcPct val="0"/>
                        </a:spcBef>
                        <a:spcAft>
                          <a:spcPts val="1200"/>
                        </a:spcAft>
                        <a:buClrTx/>
                        <a:buSzTx/>
                        <a:buFontTx/>
                        <a:buNone/>
                        <a:tabLst>
                          <a:tab pos="266700" algn="l"/>
                        </a:tabLst>
                      </a:pPr>
                      <a:r>
                        <a:rPr kumimoji="0" lang="en-US" sz="1500" b="0" i="0" u="none" strike="noStrike" cap="none" normalizeH="0" baseline="0" dirty="0" smtClean="0">
                          <a:ln>
                            <a:noFill/>
                          </a:ln>
                          <a:solidFill>
                            <a:schemeClr val="tx1"/>
                          </a:solidFill>
                          <a:effectLst/>
                          <a:latin typeface="Arial" charset="0"/>
                          <a:cs typeface="Times New Roman" pitchFamily="18" charset="0"/>
                        </a:rPr>
                        <a:t>2. Proportion of households with at least one ITN for every two people</a:t>
                      </a:r>
                    </a:p>
                  </a:txBody>
                  <a:tcPr marL="32634" marR="32634" marT="7878" marB="7878" horzOverflow="overflow">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2700" cap="flat" cmpd="sng" algn="ctr">
                      <a:solidFill>
                        <a:srgbClr val="999999"/>
                      </a:solidFill>
                      <a:prstDash val="solid"/>
                      <a:round/>
                      <a:headEnd type="none" w="med" len="med"/>
                      <a:tailEnd type="none" w="med" len="med"/>
                    </a:lnT>
                    <a:lnB w="12700" cap="flat" cmpd="sng" algn="ctr">
                      <a:solidFill>
                        <a:srgbClr val="999999"/>
                      </a:solidFill>
                      <a:prstDash val="solid"/>
                      <a:round/>
                      <a:headEnd type="none" w="med" len="med"/>
                      <a:tailEnd type="none" w="med" len="med"/>
                    </a:lnB>
                    <a:lnTlToBr>
                      <a:noFill/>
                    </a:lnTlToBr>
                    <a:lnBlToTr>
                      <a:noFill/>
                    </a:lnBlToTr>
                    <a:noFill/>
                  </a:tcPr>
                </a:tc>
              </a:tr>
              <a:tr h="244362">
                <a:tc vMerge="1">
                  <a:txBody>
                    <a:bodyPr/>
                    <a:lstStyle/>
                    <a:p>
                      <a:endParaRPr lang="en-US"/>
                    </a:p>
                  </a:txBody>
                  <a:tcPr/>
                </a:tc>
                <a:tc>
                  <a:txBody>
                    <a:bodyPr/>
                    <a:lstStyle/>
                    <a:p>
                      <a:pPr marL="266700" marR="0" lvl="0" indent="-266700" algn="l" defTabSz="914400" rtl="0" eaLnBrk="1" fontAlgn="base" latinLnBrk="0" hangingPunct="1">
                        <a:lnSpc>
                          <a:spcPct val="100000"/>
                        </a:lnSpc>
                        <a:spcBef>
                          <a:spcPct val="0"/>
                        </a:spcBef>
                        <a:spcAft>
                          <a:spcPts val="1200"/>
                        </a:spcAft>
                        <a:buClrTx/>
                        <a:buSzTx/>
                        <a:buFontTx/>
                        <a:buNone/>
                        <a:tabLst>
                          <a:tab pos="266700" algn="l"/>
                        </a:tabLst>
                      </a:pPr>
                      <a:r>
                        <a:rPr kumimoji="0" lang="en-US" sz="1500" b="0" i="0" u="none" strike="noStrike" cap="none" normalizeH="0" baseline="0" dirty="0" smtClean="0">
                          <a:ln>
                            <a:noFill/>
                          </a:ln>
                          <a:solidFill>
                            <a:schemeClr val="tx1"/>
                          </a:solidFill>
                          <a:effectLst/>
                          <a:latin typeface="Arial" charset="0"/>
                          <a:cs typeface="Times New Roman" pitchFamily="18" charset="0"/>
                        </a:rPr>
                        <a:t>3. Proportion of population with access to an ITN within their household</a:t>
                      </a:r>
                    </a:p>
                  </a:txBody>
                  <a:tcPr marL="32634" marR="32634" marT="7878" marB="7878" horzOverflow="overflow">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2700" cap="flat" cmpd="sng" algn="ctr">
                      <a:solidFill>
                        <a:srgbClr val="999999"/>
                      </a:solidFill>
                      <a:prstDash val="solid"/>
                      <a:round/>
                      <a:headEnd type="none" w="med" len="med"/>
                      <a:tailEnd type="none" w="med" len="med"/>
                    </a:lnT>
                    <a:lnB w="12700" cap="flat" cmpd="sng" algn="ctr">
                      <a:solidFill>
                        <a:srgbClr val="999999"/>
                      </a:solidFill>
                      <a:prstDash val="solid"/>
                      <a:round/>
                      <a:headEnd type="none" w="med" len="med"/>
                      <a:tailEnd type="none" w="med" len="med"/>
                    </a:lnB>
                    <a:lnTlToBr>
                      <a:noFill/>
                    </a:lnTlToBr>
                    <a:lnBlToTr>
                      <a:noFill/>
                    </a:lnBlToTr>
                    <a:noFill/>
                  </a:tcPr>
                </a:tc>
              </a:tr>
              <a:tr h="244362">
                <a:tc vMerge="1">
                  <a:txBody>
                    <a:bodyPr/>
                    <a:lstStyle/>
                    <a:p>
                      <a:endParaRPr lang="en-US"/>
                    </a:p>
                  </a:txBody>
                  <a:tcPr/>
                </a:tc>
                <a:tc>
                  <a:txBody>
                    <a:bodyPr/>
                    <a:lstStyle/>
                    <a:p>
                      <a:pPr marL="266700" marR="0" lvl="0" indent="-266700" algn="l" defTabSz="914400" rtl="0" eaLnBrk="1" fontAlgn="base" latinLnBrk="0" hangingPunct="1">
                        <a:lnSpc>
                          <a:spcPct val="100000"/>
                        </a:lnSpc>
                        <a:spcBef>
                          <a:spcPct val="0"/>
                        </a:spcBef>
                        <a:spcAft>
                          <a:spcPts val="1200"/>
                        </a:spcAft>
                        <a:buClrTx/>
                        <a:buSzTx/>
                        <a:buFontTx/>
                        <a:buNone/>
                        <a:tabLst>
                          <a:tab pos="266700" algn="l"/>
                        </a:tabLst>
                      </a:pPr>
                      <a:r>
                        <a:rPr kumimoji="0" lang="en-US" sz="1500" b="0" i="0" u="none" strike="noStrike" cap="none" normalizeH="0" baseline="0" dirty="0" smtClean="0">
                          <a:ln>
                            <a:noFill/>
                          </a:ln>
                          <a:solidFill>
                            <a:schemeClr val="tx1"/>
                          </a:solidFill>
                          <a:effectLst/>
                          <a:latin typeface="Arial" charset="0"/>
                          <a:cs typeface="Times New Roman" pitchFamily="18" charset="0"/>
                        </a:rPr>
                        <a:t>4. Proportion of population which slept under an ITN the previous night</a:t>
                      </a:r>
                    </a:p>
                  </a:txBody>
                  <a:tcPr marL="32634" marR="32634" marT="7878" marB="7878" horzOverflow="overflow">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2700" cap="flat" cmpd="sng" algn="ctr">
                      <a:solidFill>
                        <a:srgbClr val="999999"/>
                      </a:solidFill>
                      <a:prstDash val="solid"/>
                      <a:round/>
                      <a:headEnd type="none" w="med" len="med"/>
                      <a:tailEnd type="none" w="med" len="med"/>
                    </a:lnT>
                    <a:lnB w="12700" cap="flat" cmpd="sng" algn="ctr">
                      <a:solidFill>
                        <a:srgbClr val="999999"/>
                      </a:solidFill>
                      <a:prstDash val="solid"/>
                      <a:round/>
                      <a:headEnd type="none" w="med" len="med"/>
                      <a:tailEnd type="none" w="med" len="med"/>
                    </a:lnB>
                    <a:lnTlToBr>
                      <a:noFill/>
                    </a:lnTlToBr>
                    <a:lnBlToTr>
                      <a:noFill/>
                    </a:lnBlToTr>
                    <a:noFill/>
                  </a:tcPr>
                </a:tc>
              </a:tr>
              <a:tr h="207954">
                <a:tc vMerge="1">
                  <a:txBody>
                    <a:bodyPr/>
                    <a:lstStyle/>
                    <a:p>
                      <a:endParaRPr lang="en-US"/>
                    </a:p>
                  </a:txBody>
                  <a:tcPr/>
                </a:tc>
                <a:tc>
                  <a:txBody>
                    <a:bodyPr/>
                    <a:lstStyle/>
                    <a:p>
                      <a:pPr marL="266700" marR="0" lvl="0" indent="-266700" algn="l" defTabSz="914400" rtl="0" eaLnBrk="1" fontAlgn="base" latinLnBrk="0" hangingPunct="1">
                        <a:lnSpc>
                          <a:spcPct val="100000"/>
                        </a:lnSpc>
                        <a:spcBef>
                          <a:spcPct val="0"/>
                        </a:spcBef>
                        <a:spcAft>
                          <a:spcPts val="1200"/>
                        </a:spcAft>
                        <a:buClrTx/>
                        <a:buSzTx/>
                        <a:buFontTx/>
                        <a:buNone/>
                        <a:tabLst>
                          <a:tab pos="266700" algn="l"/>
                        </a:tabLst>
                      </a:pPr>
                      <a:r>
                        <a:rPr kumimoji="0" lang="en-US" sz="1500" b="0" i="0" u="none" strike="noStrike" cap="none" normalizeH="0" baseline="0" dirty="0" smtClean="0">
                          <a:ln>
                            <a:noFill/>
                          </a:ln>
                          <a:solidFill>
                            <a:schemeClr val="tx1"/>
                          </a:solidFill>
                          <a:effectLst/>
                          <a:latin typeface="Arial" charset="0"/>
                          <a:cs typeface="Times New Roman" pitchFamily="18" charset="0"/>
                        </a:rPr>
                        <a:t>5. Proportion of children under 5 who slept under an ITN the previous night</a:t>
                      </a:r>
                    </a:p>
                  </a:txBody>
                  <a:tcPr marL="32634" marR="32634" marT="7878" marB="7878" horzOverflow="overflow">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2700" cap="flat" cmpd="sng" algn="ctr">
                      <a:solidFill>
                        <a:srgbClr val="999999"/>
                      </a:solidFill>
                      <a:prstDash val="solid"/>
                      <a:round/>
                      <a:headEnd type="none" w="med" len="med"/>
                      <a:tailEnd type="none" w="med" len="med"/>
                    </a:lnT>
                    <a:lnB w="12700" cap="flat" cmpd="sng" algn="ctr">
                      <a:solidFill>
                        <a:srgbClr val="999999"/>
                      </a:solidFill>
                      <a:prstDash val="solid"/>
                      <a:round/>
                      <a:headEnd type="none" w="med" len="med"/>
                      <a:tailEnd type="none" w="med" len="med"/>
                    </a:lnB>
                    <a:lnTlToBr>
                      <a:noFill/>
                    </a:lnTlToBr>
                    <a:lnBlToTr>
                      <a:noFill/>
                    </a:lnBlToTr>
                    <a:noFill/>
                  </a:tcPr>
                </a:tc>
              </a:tr>
              <a:tr h="252953">
                <a:tc vMerge="1">
                  <a:txBody>
                    <a:bodyPr/>
                    <a:lstStyle/>
                    <a:p>
                      <a:endParaRPr lang="en-US"/>
                    </a:p>
                  </a:txBody>
                  <a:tcPr/>
                </a:tc>
                <a:tc>
                  <a:txBody>
                    <a:bodyPr/>
                    <a:lstStyle/>
                    <a:p>
                      <a:pPr marL="266700" marR="0" lvl="0" indent="-266700" algn="l" defTabSz="914400" rtl="0" eaLnBrk="1" fontAlgn="base" latinLnBrk="0" hangingPunct="1">
                        <a:lnSpc>
                          <a:spcPct val="100000"/>
                        </a:lnSpc>
                        <a:spcBef>
                          <a:spcPct val="0"/>
                        </a:spcBef>
                        <a:spcAft>
                          <a:spcPts val="1200"/>
                        </a:spcAft>
                        <a:buClrTx/>
                        <a:buSzTx/>
                        <a:buFontTx/>
                        <a:buNone/>
                        <a:tabLst/>
                      </a:pPr>
                      <a:r>
                        <a:rPr kumimoji="0" lang="en-US" sz="1500" b="0" i="0" u="none" strike="noStrike" cap="none" normalizeH="0" baseline="0" dirty="0" smtClean="0">
                          <a:ln>
                            <a:noFill/>
                          </a:ln>
                          <a:solidFill>
                            <a:schemeClr val="tx1"/>
                          </a:solidFill>
                          <a:effectLst/>
                          <a:latin typeface="Arial" charset="0"/>
                          <a:cs typeface="Times New Roman" pitchFamily="18" charset="0"/>
                        </a:rPr>
                        <a:t>6.  Proportion of pregnant women age 15-49 who slept under an ITN the previous night</a:t>
                      </a:r>
                    </a:p>
                  </a:txBody>
                  <a:tcPr marL="32634" marR="32634" marT="7878" marB="7878" horzOverflow="overflow">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2700" cap="flat" cmpd="sng" algn="ctr">
                      <a:solidFill>
                        <a:srgbClr val="999999"/>
                      </a:solidFill>
                      <a:prstDash val="solid"/>
                      <a:round/>
                      <a:headEnd type="none" w="med" len="med"/>
                      <a:tailEnd type="none" w="med" len="med"/>
                    </a:lnT>
                    <a:lnB w="12700" cap="flat" cmpd="sng" algn="ctr">
                      <a:solidFill>
                        <a:srgbClr val="999999"/>
                      </a:solidFill>
                      <a:prstDash val="solid"/>
                      <a:round/>
                      <a:headEnd type="none" w="med" len="med"/>
                      <a:tailEnd type="none" w="med" len="med"/>
                    </a:lnB>
                    <a:lnTlToBr>
                      <a:noFill/>
                    </a:lnTlToBr>
                    <a:lnBlToTr>
                      <a:noFill/>
                    </a:lnBlToTr>
                    <a:noFill/>
                  </a:tcPr>
                </a:tc>
              </a:tr>
              <a:tr h="472997">
                <a:tc vMerge="1">
                  <a:txBody>
                    <a:bodyPr/>
                    <a:lstStyle/>
                    <a:p>
                      <a:endParaRPr lang="en-US"/>
                    </a:p>
                  </a:txBody>
                  <a:tcPr/>
                </a:tc>
                <a:tc>
                  <a:txBody>
                    <a:bodyPr/>
                    <a:lstStyle/>
                    <a:p>
                      <a:pPr marL="266700" marR="0" lvl="0" indent="-266700" algn="l" defTabSz="914400" rtl="0" eaLnBrk="1" fontAlgn="base" latinLnBrk="0" hangingPunct="1">
                        <a:lnSpc>
                          <a:spcPct val="100000"/>
                        </a:lnSpc>
                        <a:spcBef>
                          <a:spcPct val="0"/>
                        </a:spcBef>
                        <a:spcAft>
                          <a:spcPts val="1200"/>
                        </a:spcAft>
                        <a:buClrTx/>
                        <a:buSzTx/>
                        <a:buFontTx/>
                        <a:buNone/>
                        <a:tabLst/>
                      </a:pPr>
                      <a:r>
                        <a:rPr kumimoji="0" lang="en-US" sz="1500" b="0" i="0" u="none" strike="noStrike" cap="none" normalizeH="0" baseline="0" dirty="0" smtClean="0">
                          <a:ln>
                            <a:noFill/>
                          </a:ln>
                          <a:solidFill>
                            <a:schemeClr val="tx1"/>
                          </a:solidFill>
                          <a:effectLst/>
                          <a:latin typeface="Arial" charset="0"/>
                          <a:cs typeface="Times New Roman" pitchFamily="18" charset="0"/>
                        </a:rPr>
                        <a:t>7. Proportion of households with at least one ITN and/or sprayed by IRS in the last 12 months</a:t>
                      </a:r>
                    </a:p>
                  </a:txBody>
                  <a:tcPr marL="32634" marR="32634" marT="7878" marB="7878" horzOverflow="overflow">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2700" cap="flat" cmpd="sng" algn="ctr">
                      <a:solidFill>
                        <a:srgbClr val="999999"/>
                      </a:solidFill>
                      <a:prstDash val="solid"/>
                      <a:round/>
                      <a:headEnd type="none" w="med" len="med"/>
                      <a:tailEnd type="none" w="med" len="med"/>
                    </a:lnT>
                    <a:lnB w="12700" cap="flat" cmpd="sng" algn="ctr">
                      <a:solidFill>
                        <a:srgbClr val="999999"/>
                      </a:solidFill>
                      <a:prstDash val="solid"/>
                      <a:round/>
                      <a:headEnd type="none" w="med" len="med"/>
                      <a:tailEnd type="none" w="med" len="med"/>
                    </a:lnB>
                    <a:lnTlToBr>
                      <a:noFill/>
                    </a:lnTlToBr>
                    <a:lnBlToTr>
                      <a:noFill/>
                    </a:lnBlToTr>
                    <a:noFill/>
                  </a:tcPr>
                </a:tc>
              </a:tr>
              <a:tr h="472997">
                <a:tc>
                  <a:txBody>
                    <a:bodyPr/>
                    <a:lstStyle/>
                    <a:p>
                      <a:pPr marL="0" marR="0" lvl="0" indent="0" algn="l" defTabSz="914400" rtl="0" eaLnBrk="1" fontAlgn="base" latinLnBrk="0" hangingPunct="1">
                        <a:lnSpc>
                          <a:spcPct val="100000"/>
                        </a:lnSpc>
                        <a:spcBef>
                          <a:spcPct val="0"/>
                        </a:spcBef>
                        <a:spcAft>
                          <a:spcPts val="0"/>
                        </a:spcAft>
                        <a:buClrTx/>
                        <a:buSzTx/>
                        <a:buFontTx/>
                        <a:buNone/>
                        <a:tabLst/>
                      </a:pPr>
                      <a:r>
                        <a:rPr kumimoji="0" lang="en-US" sz="1500" b="0" i="0" u="none" strike="noStrike" cap="none" normalizeH="0" baseline="0" dirty="0" smtClean="0">
                          <a:ln>
                            <a:noFill/>
                          </a:ln>
                          <a:solidFill>
                            <a:schemeClr val="tx1"/>
                          </a:solidFill>
                          <a:effectLst/>
                          <a:latin typeface="Arial" charset="0"/>
                          <a:cs typeface="Times New Roman" pitchFamily="18" charset="0"/>
                        </a:rPr>
                        <a:t>Prevention: </a:t>
                      </a:r>
                    </a:p>
                    <a:p>
                      <a:pPr marL="0" marR="0" lvl="0" indent="0" algn="l" defTabSz="914400" rtl="0" eaLnBrk="1" fontAlgn="base" latinLnBrk="0" hangingPunct="1">
                        <a:lnSpc>
                          <a:spcPct val="100000"/>
                        </a:lnSpc>
                        <a:spcBef>
                          <a:spcPct val="0"/>
                        </a:spcBef>
                        <a:spcAft>
                          <a:spcPts val="0"/>
                        </a:spcAft>
                        <a:buClrTx/>
                        <a:buSzTx/>
                        <a:buFontTx/>
                        <a:buNone/>
                        <a:tabLst/>
                      </a:pPr>
                      <a:r>
                        <a:rPr kumimoji="0" lang="en-US" sz="1500" b="0" i="0" u="none" strike="noStrike" cap="none" normalizeH="0" baseline="0" dirty="0" err="1" smtClean="0">
                          <a:ln>
                            <a:noFill/>
                          </a:ln>
                          <a:solidFill>
                            <a:schemeClr val="tx1"/>
                          </a:solidFill>
                          <a:effectLst/>
                          <a:latin typeface="Arial" charset="0"/>
                          <a:cs typeface="Times New Roman" pitchFamily="18" charset="0"/>
                        </a:rPr>
                        <a:t>IPTp</a:t>
                      </a:r>
                      <a:endParaRPr kumimoji="0" lang="en-US" sz="1500" b="0" i="0" u="none" strike="noStrike" cap="none" normalizeH="0" baseline="0" dirty="0" smtClean="0">
                        <a:ln>
                          <a:noFill/>
                        </a:ln>
                        <a:solidFill>
                          <a:schemeClr val="tx1"/>
                        </a:solidFill>
                        <a:effectLst/>
                        <a:latin typeface="Arial" charset="0"/>
                        <a:cs typeface="Times New Roman" pitchFamily="18" charset="0"/>
                      </a:endParaRPr>
                    </a:p>
                  </a:txBody>
                  <a:tcPr marL="32634" marR="32634" marT="7878" marB="7878" horzOverflow="overflow">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2700" cap="flat" cmpd="sng" algn="ctr">
                      <a:solidFill>
                        <a:srgbClr val="999999"/>
                      </a:solidFill>
                      <a:prstDash val="solid"/>
                      <a:round/>
                      <a:headEnd type="none" w="med" len="med"/>
                      <a:tailEnd type="none" w="med" len="med"/>
                    </a:lnT>
                    <a:lnB w="12700" cap="flat" cmpd="sng" algn="ctr">
                      <a:solidFill>
                        <a:srgbClr val="999999"/>
                      </a:solidFill>
                      <a:prstDash val="solid"/>
                      <a:round/>
                      <a:headEnd type="none" w="med" len="med"/>
                      <a:tailEnd type="none" w="med" len="med"/>
                    </a:lnB>
                    <a:lnTlToBr>
                      <a:noFill/>
                    </a:lnTlToBr>
                    <a:lnBlToTr>
                      <a:noFill/>
                    </a:lnBlToTr>
                    <a:noFill/>
                  </a:tcPr>
                </a:tc>
                <a:tc>
                  <a:txBody>
                    <a:bodyPr/>
                    <a:lstStyle/>
                    <a:p>
                      <a:pPr marL="266700" marR="0" lvl="0" indent="-266700" algn="l" defTabSz="914400" rtl="0" eaLnBrk="1" fontAlgn="base" latinLnBrk="0" hangingPunct="1">
                        <a:lnSpc>
                          <a:spcPct val="100000"/>
                        </a:lnSpc>
                        <a:spcBef>
                          <a:spcPct val="0"/>
                        </a:spcBef>
                        <a:spcAft>
                          <a:spcPts val="1200"/>
                        </a:spcAft>
                        <a:buClrTx/>
                        <a:buSzTx/>
                        <a:buFontTx/>
                        <a:buNone/>
                        <a:tabLst/>
                        <a:defRPr/>
                      </a:pPr>
                      <a:r>
                        <a:rPr kumimoji="0" lang="en-US" sz="1500" b="0" i="0" u="none" strike="noStrike" cap="none" normalizeH="0" baseline="0" dirty="0" smtClean="0">
                          <a:ln>
                            <a:noFill/>
                          </a:ln>
                          <a:solidFill>
                            <a:schemeClr val="tx1"/>
                          </a:solidFill>
                          <a:effectLst/>
                          <a:latin typeface="Arial" charset="0"/>
                          <a:cs typeface="Times New Roman" pitchFamily="18" charset="0"/>
                        </a:rPr>
                        <a:t>8.  Proportion of women age 15-49 who received </a:t>
                      </a:r>
                      <a:r>
                        <a:rPr kumimoji="0" lang="en-US" sz="1500" b="0" i="0" u="none" strike="noStrike" cap="none" normalizeH="0" baseline="0" dirty="0" err="1" smtClean="0">
                          <a:ln>
                            <a:noFill/>
                          </a:ln>
                          <a:solidFill>
                            <a:schemeClr val="tx1"/>
                          </a:solidFill>
                          <a:effectLst/>
                          <a:latin typeface="Arial" charset="0"/>
                          <a:cs typeface="Times New Roman" pitchFamily="18" charset="0"/>
                        </a:rPr>
                        <a:t>IPTp</a:t>
                      </a:r>
                      <a:r>
                        <a:rPr kumimoji="0" lang="en-US" sz="1500" b="0" i="0" u="none" strike="noStrike" cap="none" normalizeH="0" baseline="0" dirty="0" smtClean="0">
                          <a:ln>
                            <a:noFill/>
                          </a:ln>
                          <a:solidFill>
                            <a:schemeClr val="tx1"/>
                          </a:solidFill>
                          <a:effectLst/>
                          <a:latin typeface="Arial" charset="0"/>
                          <a:cs typeface="Times New Roman" pitchFamily="18" charset="0"/>
                        </a:rPr>
                        <a:t> during antenatal care visits during last pregnancy in the past 2 years</a:t>
                      </a:r>
                    </a:p>
                  </a:txBody>
                  <a:tcPr marL="32634" marR="32634" marT="7878" marB="7878" horzOverflow="overflow">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2700" cap="flat" cmpd="sng" algn="ctr">
                      <a:solidFill>
                        <a:srgbClr val="999999"/>
                      </a:solidFill>
                      <a:prstDash val="solid"/>
                      <a:round/>
                      <a:headEnd type="none" w="med" len="med"/>
                      <a:tailEnd type="none" w="med" len="med"/>
                    </a:lnT>
                    <a:lnB w="12700" cap="flat" cmpd="sng" algn="ctr">
                      <a:solidFill>
                        <a:srgbClr val="999999"/>
                      </a:solidFill>
                      <a:prstDash val="solid"/>
                      <a:round/>
                      <a:headEnd type="none" w="med" len="med"/>
                      <a:tailEnd type="none" w="med" len="med"/>
                    </a:lnB>
                    <a:lnTlToBr>
                      <a:noFill/>
                    </a:lnTlToBr>
                    <a:lnBlToTr>
                      <a:noFill/>
                    </a:lnBlToTr>
                    <a:noFill/>
                  </a:tcPr>
                </a:tc>
              </a:tr>
              <a:tr h="472968">
                <a:tc rowSpan="3">
                  <a:txBody>
                    <a:bodyPr/>
                    <a:lstStyle/>
                    <a:p>
                      <a:pPr marL="0" marR="0" lvl="0" indent="0" algn="l" defTabSz="914400" rtl="0" eaLnBrk="1" fontAlgn="base" latinLnBrk="0" hangingPunct="1">
                        <a:lnSpc>
                          <a:spcPct val="100000"/>
                        </a:lnSpc>
                        <a:spcBef>
                          <a:spcPct val="0"/>
                        </a:spcBef>
                        <a:spcAft>
                          <a:spcPts val="1200"/>
                        </a:spcAft>
                        <a:buClrTx/>
                        <a:buSzTx/>
                        <a:buFontTx/>
                        <a:buNone/>
                        <a:tabLst/>
                      </a:pPr>
                      <a:r>
                        <a:rPr kumimoji="0" lang="en-US" sz="1500" b="0" i="0" u="none" strike="noStrike" cap="none" normalizeH="0" baseline="0" dirty="0" smtClean="0">
                          <a:ln>
                            <a:noFill/>
                          </a:ln>
                          <a:solidFill>
                            <a:schemeClr val="tx1"/>
                          </a:solidFill>
                          <a:effectLst/>
                          <a:latin typeface="Arial" charset="0"/>
                          <a:cs typeface="Times New Roman" pitchFamily="18" charset="0"/>
                        </a:rPr>
                        <a:t>Case Management</a:t>
                      </a:r>
                    </a:p>
                  </a:txBody>
                  <a:tcPr marL="32634" marR="32634" marT="7878" marB="7878" horzOverflow="overflow">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2700" cap="flat" cmpd="sng" algn="ctr">
                      <a:solidFill>
                        <a:srgbClr val="999999"/>
                      </a:solidFill>
                      <a:prstDash val="solid"/>
                      <a:round/>
                      <a:headEnd type="none" w="med" len="med"/>
                      <a:tailEnd type="none" w="med" len="med"/>
                    </a:lnT>
                    <a:lnB w="12700" cap="flat" cmpd="sng" algn="ctr">
                      <a:solidFill>
                        <a:srgbClr val="999999"/>
                      </a:solidFill>
                      <a:prstDash val="solid"/>
                      <a:round/>
                      <a:headEnd type="none" w="med" len="med"/>
                      <a:tailEnd type="none" w="med" len="med"/>
                    </a:lnB>
                    <a:lnTlToBr>
                      <a:noFill/>
                    </a:lnTlToBr>
                    <a:lnBlToTr>
                      <a:noFill/>
                    </a:lnBlToTr>
                    <a:noFill/>
                  </a:tcPr>
                </a:tc>
                <a:tc>
                  <a:txBody>
                    <a:bodyPr/>
                    <a:lstStyle/>
                    <a:p>
                      <a:pPr marL="228600" marR="0" lvl="0" indent="-228600" algn="l" defTabSz="914400" rtl="0" eaLnBrk="1" fontAlgn="base" latinLnBrk="0" hangingPunct="1">
                        <a:lnSpc>
                          <a:spcPct val="100000"/>
                        </a:lnSpc>
                        <a:spcBef>
                          <a:spcPct val="0"/>
                        </a:spcBef>
                        <a:spcAft>
                          <a:spcPts val="1200"/>
                        </a:spcAft>
                        <a:buClrTx/>
                        <a:buSzTx/>
                        <a:buFontTx/>
                        <a:buAutoNum type="arabicPeriod" startAt="9"/>
                        <a:tabLst/>
                        <a:defRPr/>
                      </a:pPr>
                      <a:r>
                        <a:rPr kumimoji="0" lang="en-US" sz="1500" b="0" i="0" u="none" strike="noStrike" cap="none" normalizeH="0" baseline="0" dirty="0" smtClean="0">
                          <a:ln>
                            <a:noFill/>
                          </a:ln>
                          <a:solidFill>
                            <a:schemeClr val="tx1"/>
                          </a:solidFill>
                          <a:effectLst/>
                          <a:latin typeface="Arial" charset="0"/>
                          <a:cs typeface="Times New Roman" pitchFamily="18" charset="0"/>
                        </a:rPr>
                        <a:t>Proportion of children under 5 with fever in the last 2 weeks who had a finger or heel stick</a:t>
                      </a:r>
                    </a:p>
                  </a:txBody>
                  <a:tcPr marL="32634" marR="32634" marT="7878" marB="7878" horzOverflow="overflow">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2700" cap="flat" cmpd="sng" algn="ctr">
                      <a:solidFill>
                        <a:srgbClr val="999999"/>
                      </a:solidFill>
                      <a:prstDash val="solid"/>
                      <a:round/>
                      <a:headEnd type="none" w="med" len="med"/>
                      <a:tailEnd type="none" w="med" len="med"/>
                    </a:lnT>
                    <a:lnB w="12700" cap="flat" cmpd="sng" algn="ctr">
                      <a:solidFill>
                        <a:srgbClr val="999999"/>
                      </a:solidFill>
                      <a:prstDash val="solid"/>
                      <a:round/>
                      <a:headEnd type="none" w="med" len="med"/>
                      <a:tailEnd type="none" w="med" len="med"/>
                    </a:lnB>
                    <a:lnTlToBr>
                      <a:noFill/>
                    </a:lnTlToBr>
                    <a:lnBlToTr>
                      <a:noFill/>
                    </a:lnBlToTr>
                    <a:noFill/>
                  </a:tcPr>
                </a:tc>
              </a:tr>
              <a:tr h="472968">
                <a:tc vMerge="1">
                  <a:txBody>
                    <a:bodyPr/>
                    <a:lstStyle/>
                    <a:p>
                      <a:endParaRPr lang="en-US"/>
                    </a:p>
                  </a:txBody>
                  <a:tcPr/>
                </a:tc>
                <a:tc>
                  <a:txBody>
                    <a:bodyPr/>
                    <a:lstStyle/>
                    <a:p>
                      <a:pPr marL="342900" marR="0" lvl="0" indent="-342900" algn="l" defTabSz="914400" rtl="0" eaLnBrk="1" fontAlgn="base" latinLnBrk="0" hangingPunct="1">
                        <a:lnSpc>
                          <a:spcPct val="100000"/>
                        </a:lnSpc>
                        <a:spcBef>
                          <a:spcPct val="0"/>
                        </a:spcBef>
                        <a:spcAft>
                          <a:spcPts val="1200"/>
                        </a:spcAft>
                        <a:buClrTx/>
                        <a:buSzTx/>
                        <a:buFontTx/>
                        <a:buAutoNum type="arabicPeriod" startAt="10"/>
                        <a:tabLst/>
                        <a:defRPr/>
                      </a:pPr>
                      <a:r>
                        <a:rPr kumimoji="0" lang="en-US" sz="1500" b="0" i="0" u="none" strike="noStrike" cap="none" normalizeH="0" baseline="0" dirty="0" smtClean="0">
                          <a:ln>
                            <a:noFill/>
                          </a:ln>
                          <a:solidFill>
                            <a:schemeClr val="tx1"/>
                          </a:solidFill>
                          <a:effectLst/>
                          <a:latin typeface="Arial" charset="0"/>
                          <a:cs typeface="Times New Roman" pitchFamily="18" charset="0"/>
                        </a:rPr>
                        <a:t>Proportion of children under 5 with fever in last 2 weeks for who advice or treatment was sought</a:t>
                      </a:r>
                    </a:p>
                  </a:txBody>
                  <a:tcPr marL="32634" marR="32634" marT="7878" marB="7878" horzOverflow="overflow">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2700" cap="flat" cmpd="sng" algn="ctr">
                      <a:solidFill>
                        <a:srgbClr val="999999"/>
                      </a:solidFill>
                      <a:prstDash val="solid"/>
                      <a:round/>
                      <a:headEnd type="none" w="med" len="med"/>
                      <a:tailEnd type="none" w="med" len="med"/>
                    </a:lnT>
                    <a:lnB w="12700" cap="flat" cmpd="sng" algn="ctr">
                      <a:solidFill>
                        <a:srgbClr val="999999"/>
                      </a:solidFill>
                      <a:prstDash val="solid"/>
                      <a:round/>
                      <a:headEnd type="none" w="med" len="med"/>
                      <a:tailEnd type="none" w="med" len="med"/>
                    </a:lnB>
                    <a:lnTlToBr>
                      <a:noFill/>
                    </a:lnTlToBr>
                    <a:lnBlToTr>
                      <a:noFill/>
                    </a:lnBlToTr>
                    <a:noFill/>
                  </a:tcPr>
                </a:tc>
              </a:tr>
              <a:tr h="701574">
                <a:tc vMerge="1">
                  <a:txBody>
                    <a:bodyPr/>
                    <a:lstStyle/>
                    <a:p>
                      <a:endParaRPr lang="en-US"/>
                    </a:p>
                  </a:txBody>
                  <a:tcPr/>
                </a:tc>
                <a:tc>
                  <a:txBody>
                    <a:bodyPr/>
                    <a:lstStyle/>
                    <a:p>
                      <a:pPr marL="233363" marR="0" lvl="0" indent="-233363" algn="l" defTabSz="914400" rtl="0" eaLnBrk="1" fontAlgn="base" latinLnBrk="0" hangingPunct="1">
                        <a:lnSpc>
                          <a:spcPct val="100000"/>
                        </a:lnSpc>
                        <a:spcBef>
                          <a:spcPct val="0"/>
                        </a:spcBef>
                        <a:spcAft>
                          <a:spcPts val="1200"/>
                        </a:spcAft>
                        <a:buClrTx/>
                        <a:buSzTx/>
                        <a:buFontTx/>
                        <a:buNone/>
                        <a:tabLst/>
                      </a:pPr>
                      <a:r>
                        <a:rPr kumimoji="0" lang="en-US" sz="1500" b="0" i="0" u="none" strike="noStrike" cap="none" normalizeH="0" baseline="0" dirty="0" smtClean="0">
                          <a:ln>
                            <a:noFill/>
                          </a:ln>
                          <a:solidFill>
                            <a:schemeClr val="tx1"/>
                          </a:solidFill>
                          <a:effectLst/>
                          <a:latin typeface="Arial" charset="0"/>
                          <a:cs typeface="Times New Roman" pitchFamily="18" charset="0"/>
                        </a:rPr>
                        <a:t>11. Proportion receiving first-line treatment according to National Policy among children under 5 with fever in the last 2 weeks who received any antimalarial drugs</a:t>
                      </a:r>
                    </a:p>
                  </a:txBody>
                  <a:tcPr marL="32634" marR="32634" marT="7878" marB="7878" horzOverflow="overflow">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2700" cap="flat" cmpd="sng" algn="ctr">
                      <a:solidFill>
                        <a:srgbClr val="999999"/>
                      </a:solidFill>
                      <a:prstDash val="solid"/>
                      <a:round/>
                      <a:headEnd type="none" w="med" len="med"/>
                      <a:tailEnd type="none" w="med" len="med"/>
                    </a:lnT>
                    <a:lnB w="12700" cap="flat" cmpd="sng" algn="ctr">
                      <a:solidFill>
                        <a:srgbClr val="999999"/>
                      </a:solidFill>
                      <a:prstDash val="solid"/>
                      <a:round/>
                      <a:headEnd type="none" w="med" len="med"/>
                      <a:tailEnd type="none" w="med" len="med"/>
                    </a:lnB>
                    <a:lnTlToBr>
                      <a:noFill/>
                    </a:lnTlToBr>
                    <a:lnBlToTr>
                      <a:noFill/>
                    </a:lnBlToTr>
                    <a:noFill/>
                  </a:tcPr>
                </a:tc>
              </a:tr>
            </a:tbl>
          </a:graphicData>
        </a:graphic>
      </p:graphicFrame>
      <p:sp>
        <p:nvSpPr>
          <p:cNvPr id="5" name="TextBox 4"/>
          <p:cNvSpPr txBox="1"/>
          <p:nvPr/>
        </p:nvSpPr>
        <p:spPr>
          <a:xfrm>
            <a:off x="76200" y="6567487"/>
            <a:ext cx="3352800" cy="276225"/>
          </a:xfrm>
          <a:prstGeom prst="rect">
            <a:avLst/>
          </a:prstGeom>
          <a:noFill/>
        </p:spPr>
        <p:txBody>
          <a:bodyPr>
            <a:spAutoFit/>
          </a:bodyPr>
          <a:lstStyle/>
          <a:p>
            <a:pPr>
              <a:defRPr/>
            </a:pPr>
            <a:r>
              <a:rPr lang="en-US" sz="1200" dirty="0">
                <a:latin typeface="+mj-lt"/>
              </a:rPr>
              <a:t>Information provided by Roll Back Malaria</a:t>
            </a:r>
          </a:p>
        </p:txBody>
      </p:sp>
    </p:spTree>
    <p:extLst>
      <p:ext uri="{BB962C8B-B14F-4D97-AF65-F5344CB8AC3E}">
        <p14:creationId xmlns:p14="http://schemas.microsoft.com/office/powerpoint/2010/main" val="132565870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0" y="301625"/>
            <a:ext cx="9143999" cy="609600"/>
          </a:xfrm>
        </p:spPr>
        <p:txBody>
          <a:bodyPr/>
          <a:lstStyle/>
          <a:p>
            <a:r>
              <a:rPr lang="en-US" sz="3200" dirty="0" smtClean="0"/>
              <a:t>Vector Control:  Insecticide-Treated Nets</a:t>
            </a:r>
          </a:p>
        </p:txBody>
      </p:sp>
      <p:sp>
        <p:nvSpPr>
          <p:cNvPr id="3" name="Content Placeholder 2"/>
          <p:cNvSpPr>
            <a:spLocks noGrp="1"/>
          </p:cNvSpPr>
          <p:nvPr>
            <p:ph sz="half" idx="1"/>
          </p:nvPr>
        </p:nvSpPr>
        <p:spPr>
          <a:xfrm>
            <a:off x="457200" y="1371600"/>
            <a:ext cx="8382000" cy="4341813"/>
          </a:xfrm>
        </p:spPr>
        <p:txBody>
          <a:bodyPr/>
          <a:lstStyle/>
          <a:p>
            <a:pPr marL="0" indent="0">
              <a:buFontTx/>
              <a:buNone/>
              <a:defRPr/>
            </a:pPr>
            <a:r>
              <a:rPr lang="en-US" sz="2400" dirty="0"/>
              <a:t>An </a:t>
            </a:r>
            <a:r>
              <a:rPr lang="en-US" sz="2400" b="1" dirty="0" smtClean="0">
                <a:solidFill>
                  <a:schemeClr val="accent1"/>
                </a:solidFill>
              </a:rPr>
              <a:t>insecticide-treated net (ITN) </a:t>
            </a:r>
            <a:r>
              <a:rPr lang="en-US" sz="2400" dirty="0" smtClean="0"/>
              <a:t>is:</a:t>
            </a:r>
          </a:p>
          <a:p>
            <a:pPr marL="514350" indent="-514350">
              <a:buFontTx/>
              <a:buAutoNum type="arabicParenR"/>
              <a:defRPr/>
            </a:pPr>
            <a:r>
              <a:rPr lang="en-US" sz="2400" dirty="0" smtClean="0"/>
              <a:t>a </a:t>
            </a:r>
            <a:r>
              <a:rPr lang="en-US" sz="2400" dirty="0"/>
              <a:t>factory treated net that does not require any </a:t>
            </a:r>
            <a:r>
              <a:rPr lang="en-US" sz="2400" dirty="0" smtClean="0"/>
              <a:t>treatment OR</a:t>
            </a:r>
          </a:p>
          <a:p>
            <a:pPr marL="514350" indent="-514350">
              <a:buFontTx/>
              <a:buAutoNum type="arabicParenR"/>
              <a:defRPr/>
            </a:pPr>
            <a:r>
              <a:rPr lang="en-US" sz="2400" dirty="0" smtClean="0"/>
              <a:t>a </a:t>
            </a:r>
            <a:r>
              <a:rPr lang="en-US" sz="2400" dirty="0"/>
              <a:t>net that has been soaked with insecticide within the past 12 </a:t>
            </a:r>
            <a:r>
              <a:rPr lang="en-US" sz="2400" dirty="0" smtClean="0"/>
              <a:t>months</a:t>
            </a:r>
            <a:endParaRPr lang="en-US" sz="2400" dirty="0"/>
          </a:p>
          <a:p>
            <a:pPr>
              <a:defRPr/>
            </a:pPr>
            <a:endParaRPr lang="en-US" dirty="0"/>
          </a:p>
        </p:txBody>
      </p:sp>
      <p:sp>
        <p:nvSpPr>
          <p:cNvPr id="5" name="Slide Number Placeholder 4"/>
          <p:cNvSpPr>
            <a:spLocks noGrp="1"/>
          </p:cNvSpPr>
          <p:nvPr>
            <p:ph type="sldNum" sz="quarter" idx="12"/>
          </p:nvPr>
        </p:nvSpPr>
        <p:spPr/>
        <p:txBody>
          <a:bodyPr/>
          <a:lstStyle/>
          <a:p>
            <a:pPr>
              <a:defRPr/>
            </a:pPr>
            <a:r>
              <a:rPr lang="en-US" dirty="0" smtClean="0"/>
              <a:t>Module 7, </a:t>
            </a:r>
            <a:r>
              <a:rPr lang="en-US" dirty="0"/>
              <a:t>Slide </a:t>
            </a:r>
            <a:fld id="{DD8D61CD-3AAC-415C-A9D0-2FA6954BCE52}" type="slidenum">
              <a:rPr lang="en-US" smtClean="0"/>
              <a:pPr>
                <a:defRPr/>
              </a:pPr>
              <a:t>22</a:t>
            </a:fld>
            <a:endParaRPr lang="en-US" dirty="0"/>
          </a:p>
        </p:txBody>
      </p:sp>
      <p:pic>
        <p:nvPicPr>
          <p:cNvPr id="16389" name="Picture 5" descr="Z:\Capacity Building\Great Idea\Malaria Module\2009-84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30099" y="3886200"/>
            <a:ext cx="3765512" cy="243839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2530098" y="6324600"/>
            <a:ext cx="4236203" cy="276999"/>
          </a:xfrm>
          <a:prstGeom prst="rect">
            <a:avLst/>
          </a:prstGeom>
          <a:noFill/>
        </p:spPr>
        <p:txBody>
          <a:bodyPr wrap="square" rtlCol="0">
            <a:spAutoFit/>
          </a:bodyPr>
          <a:lstStyle/>
          <a:p>
            <a:r>
              <a:rPr lang="en-US" sz="1200" dirty="0" smtClean="0">
                <a:latin typeface="+mj-lt"/>
              </a:rPr>
              <a:t>© 2008 Paul Jeffrey, Courtesy of </a:t>
            </a:r>
            <a:r>
              <a:rPr lang="en-US" sz="1200" dirty="0" err="1" smtClean="0">
                <a:latin typeface="+mj-lt"/>
              </a:rPr>
              <a:t>Photoshare</a:t>
            </a:r>
            <a:r>
              <a:rPr lang="en-US" sz="1200" dirty="0" smtClean="0">
                <a:latin typeface="+mj-lt"/>
              </a:rPr>
              <a:t> </a:t>
            </a:r>
            <a:endParaRPr lang="en-US" sz="1200" dirty="0">
              <a:latin typeface="+mj-lt"/>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0" y="301625"/>
            <a:ext cx="9143999" cy="609600"/>
          </a:xfrm>
        </p:spPr>
        <p:txBody>
          <a:bodyPr/>
          <a:lstStyle/>
          <a:p>
            <a:r>
              <a:rPr lang="en-US" sz="3000" dirty="0" smtClean="0"/>
              <a:t>Vector Control:  Long-Lasting Insecticidal Nets</a:t>
            </a:r>
          </a:p>
        </p:txBody>
      </p:sp>
      <p:sp>
        <p:nvSpPr>
          <p:cNvPr id="3" name="Content Placeholder 2"/>
          <p:cNvSpPr>
            <a:spLocks noGrp="1"/>
          </p:cNvSpPr>
          <p:nvPr>
            <p:ph sz="half" idx="1"/>
          </p:nvPr>
        </p:nvSpPr>
        <p:spPr>
          <a:xfrm>
            <a:off x="381000" y="1371600"/>
            <a:ext cx="8458200" cy="4341813"/>
          </a:xfrm>
        </p:spPr>
        <p:txBody>
          <a:bodyPr/>
          <a:lstStyle/>
          <a:p>
            <a:pPr marL="0" indent="0">
              <a:buFontTx/>
              <a:buNone/>
              <a:defRPr/>
            </a:pPr>
            <a:r>
              <a:rPr lang="en-US" sz="2400" dirty="0" smtClean="0"/>
              <a:t>A </a:t>
            </a:r>
            <a:r>
              <a:rPr lang="en-US" sz="2400" b="1" dirty="0" smtClean="0">
                <a:solidFill>
                  <a:schemeClr val="accent1"/>
                </a:solidFill>
              </a:rPr>
              <a:t>long-lasting insecticidal net (LLIN)</a:t>
            </a:r>
            <a:r>
              <a:rPr lang="en-US" sz="2400" dirty="0" smtClean="0"/>
              <a:t> is a factory </a:t>
            </a:r>
            <a:r>
              <a:rPr lang="en-US" sz="2400" dirty="0"/>
              <a:t>treated net that does not require any </a:t>
            </a:r>
            <a:r>
              <a:rPr lang="en-US" sz="2400" dirty="0" smtClean="0"/>
              <a:t>treatment.  It is designed to maintain efficacy against mosquito vectors for at least 3 years.  Since 2007, WHO has recommended that national malaria control programs procure only LLINs.</a:t>
            </a:r>
            <a:endParaRPr lang="en-US" sz="2400" dirty="0"/>
          </a:p>
          <a:p>
            <a:pPr>
              <a:defRPr/>
            </a:pPr>
            <a:endParaRPr lang="en-US" dirty="0"/>
          </a:p>
        </p:txBody>
      </p:sp>
      <p:sp>
        <p:nvSpPr>
          <p:cNvPr id="5" name="Slide Number Placeholder 4"/>
          <p:cNvSpPr>
            <a:spLocks noGrp="1"/>
          </p:cNvSpPr>
          <p:nvPr>
            <p:ph type="sldNum" sz="quarter" idx="12"/>
          </p:nvPr>
        </p:nvSpPr>
        <p:spPr/>
        <p:txBody>
          <a:bodyPr/>
          <a:lstStyle/>
          <a:p>
            <a:pPr>
              <a:defRPr/>
            </a:pPr>
            <a:r>
              <a:rPr lang="en-US" dirty="0"/>
              <a:t>Module </a:t>
            </a:r>
            <a:r>
              <a:rPr lang="en-US" dirty="0" smtClean="0"/>
              <a:t>7, </a:t>
            </a:r>
            <a:r>
              <a:rPr lang="en-US" dirty="0"/>
              <a:t>Slide </a:t>
            </a:r>
            <a:fld id="{87A021B5-943E-4BBF-8E0A-EF2689B7079F}" type="slidenum">
              <a:rPr lang="en-US" smtClean="0"/>
              <a:pPr>
                <a:defRPr/>
              </a:pPr>
              <a:t>23</a:t>
            </a:fld>
            <a:endParaRPr lang="en-US" dirty="0"/>
          </a:p>
        </p:txBody>
      </p:sp>
      <p:pic>
        <p:nvPicPr>
          <p:cNvPr id="17413" name="Picture 5" descr="Z:\Capacity Building\Great Idea\Malaria Module\2009-138.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09800" y="3352800"/>
            <a:ext cx="4671616" cy="310896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2209800" y="6461760"/>
            <a:ext cx="4671616" cy="276999"/>
          </a:xfrm>
          <a:prstGeom prst="rect">
            <a:avLst/>
          </a:prstGeom>
          <a:noFill/>
        </p:spPr>
        <p:txBody>
          <a:bodyPr wrap="square" rtlCol="0">
            <a:spAutoFit/>
          </a:bodyPr>
          <a:lstStyle/>
          <a:p>
            <a:r>
              <a:rPr lang="en-US" sz="1200" dirty="0" smtClean="0">
                <a:latin typeface="+mj-lt"/>
              </a:rPr>
              <a:t>© 2009 David Snyder, Courtesy of </a:t>
            </a:r>
            <a:r>
              <a:rPr lang="en-US" sz="1200" dirty="0" err="1" smtClean="0">
                <a:latin typeface="+mj-lt"/>
              </a:rPr>
              <a:t>Photoshare</a:t>
            </a:r>
            <a:r>
              <a:rPr lang="en-US" sz="1200" dirty="0" smtClean="0">
                <a:latin typeface="+mj-lt"/>
              </a:rPr>
              <a:t> </a:t>
            </a:r>
            <a:endParaRPr lang="en-US" sz="1200" dirty="0">
              <a:latin typeface="+mj-lt"/>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0" y="301625"/>
            <a:ext cx="9143999" cy="609600"/>
          </a:xfrm>
        </p:spPr>
        <p:txBody>
          <a:bodyPr/>
          <a:lstStyle/>
          <a:p>
            <a:r>
              <a:rPr lang="en-US" sz="3200" dirty="0" smtClean="0"/>
              <a:t>Vector Control:  Indoor Residual Spraying</a:t>
            </a:r>
          </a:p>
        </p:txBody>
      </p:sp>
      <p:sp>
        <p:nvSpPr>
          <p:cNvPr id="3" name="Content Placeholder 2"/>
          <p:cNvSpPr>
            <a:spLocks noGrp="1"/>
          </p:cNvSpPr>
          <p:nvPr>
            <p:ph sz="half" idx="1"/>
          </p:nvPr>
        </p:nvSpPr>
        <p:spPr>
          <a:xfrm>
            <a:off x="4765675" y="2057400"/>
            <a:ext cx="3810000" cy="3694113"/>
          </a:xfrm>
        </p:spPr>
        <p:txBody>
          <a:bodyPr/>
          <a:lstStyle/>
          <a:p>
            <a:pPr marL="0" indent="0">
              <a:buFontTx/>
              <a:buNone/>
              <a:defRPr/>
            </a:pPr>
            <a:r>
              <a:rPr lang="en-US" sz="2200" b="1" dirty="0" smtClean="0">
                <a:solidFill>
                  <a:schemeClr val="accent1"/>
                </a:solidFill>
              </a:rPr>
              <a:t>Indoor Residual Spraying (IRS)</a:t>
            </a:r>
            <a:r>
              <a:rPr lang="en-US" sz="2200" dirty="0" smtClean="0"/>
              <a:t> is organized, timely spraying of an insecticide on the inside walls of houses. IRS interrupts malaria transmission by killing adult female mosquitos when they enter houses and rest on the walls after feeding, but before they can transmit infection to another person.  </a:t>
            </a:r>
            <a:endParaRPr lang="en-US" sz="2200" dirty="0"/>
          </a:p>
          <a:p>
            <a:pPr>
              <a:defRPr/>
            </a:pPr>
            <a:endParaRPr lang="en-US" sz="2200" dirty="0"/>
          </a:p>
        </p:txBody>
      </p:sp>
      <p:sp>
        <p:nvSpPr>
          <p:cNvPr id="5" name="Slide Number Placeholder 4"/>
          <p:cNvSpPr>
            <a:spLocks noGrp="1"/>
          </p:cNvSpPr>
          <p:nvPr>
            <p:ph type="sldNum" sz="quarter" idx="12"/>
          </p:nvPr>
        </p:nvSpPr>
        <p:spPr/>
        <p:txBody>
          <a:bodyPr/>
          <a:lstStyle/>
          <a:p>
            <a:pPr>
              <a:defRPr/>
            </a:pPr>
            <a:r>
              <a:rPr lang="en-US" dirty="0"/>
              <a:t>Module </a:t>
            </a:r>
            <a:r>
              <a:rPr lang="en-US" dirty="0" smtClean="0"/>
              <a:t>7, </a:t>
            </a:r>
            <a:r>
              <a:rPr lang="en-US" dirty="0"/>
              <a:t>Slide </a:t>
            </a:r>
            <a:fld id="{E3E57FF6-B112-45BD-B309-3D2AC6D817BC}" type="slidenum">
              <a:rPr lang="en-US" smtClean="0"/>
              <a:pPr>
                <a:defRPr/>
              </a:pPr>
              <a:t>24</a:t>
            </a:fld>
            <a:endParaRPr lang="en-US" dirty="0"/>
          </a:p>
        </p:txBody>
      </p:sp>
      <p:pic>
        <p:nvPicPr>
          <p:cNvPr id="18437"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81000" y="2133600"/>
            <a:ext cx="4349750" cy="32004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18438" name="TextBox 1"/>
          <p:cNvSpPr txBox="1">
            <a:spLocks noChangeArrowheads="1"/>
          </p:cNvSpPr>
          <p:nvPr/>
        </p:nvSpPr>
        <p:spPr bwMode="auto">
          <a:xfrm>
            <a:off x="381000" y="5334000"/>
            <a:ext cx="43497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pitchFamily="18" charset="0"/>
                <a:cs typeface="Arial" charset="0"/>
              </a:defRPr>
            </a:lvl1pPr>
            <a:lvl2pPr marL="742950" indent="-285750" eaLnBrk="0" hangingPunct="0">
              <a:defRPr sz="2800">
                <a:solidFill>
                  <a:schemeClr val="tx1"/>
                </a:solidFill>
                <a:latin typeface="Times" pitchFamily="18" charset="0"/>
                <a:cs typeface="Arial" charset="0"/>
              </a:defRPr>
            </a:lvl2pPr>
            <a:lvl3pPr marL="1143000" indent="-228600" eaLnBrk="0" hangingPunct="0">
              <a:defRPr sz="2800">
                <a:solidFill>
                  <a:schemeClr val="tx1"/>
                </a:solidFill>
                <a:latin typeface="Times" pitchFamily="18" charset="0"/>
                <a:cs typeface="Arial" charset="0"/>
              </a:defRPr>
            </a:lvl3pPr>
            <a:lvl4pPr marL="1600200" indent="-228600" eaLnBrk="0" hangingPunct="0">
              <a:defRPr sz="2800">
                <a:solidFill>
                  <a:schemeClr val="tx1"/>
                </a:solidFill>
                <a:latin typeface="Times" pitchFamily="18" charset="0"/>
                <a:cs typeface="Arial" charset="0"/>
              </a:defRPr>
            </a:lvl4pPr>
            <a:lvl5pPr marL="2057400" indent="-228600" eaLnBrk="0" hangingPunct="0">
              <a:defRPr sz="2800">
                <a:solidFill>
                  <a:schemeClr val="tx1"/>
                </a:solidFill>
                <a:latin typeface="Times" pitchFamily="18" charset="0"/>
                <a:cs typeface="Arial" charset="0"/>
              </a:defRPr>
            </a:lvl5pPr>
            <a:lvl6pPr marL="2514600" indent="-228600" algn="ctr" eaLnBrk="0" fontAlgn="base" hangingPunct="0">
              <a:spcBef>
                <a:spcPct val="0"/>
              </a:spcBef>
              <a:spcAft>
                <a:spcPct val="0"/>
              </a:spcAft>
              <a:defRPr sz="2800">
                <a:solidFill>
                  <a:schemeClr val="tx1"/>
                </a:solidFill>
                <a:latin typeface="Times" pitchFamily="18" charset="0"/>
                <a:cs typeface="Arial" charset="0"/>
              </a:defRPr>
            </a:lvl6pPr>
            <a:lvl7pPr marL="2971800" indent="-228600" algn="ctr" eaLnBrk="0" fontAlgn="base" hangingPunct="0">
              <a:spcBef>
                <a:spcPct val="0"/>
              </a:spcBef>
              <a:spcAft>
                <a:spcPct val="0"/>
              </a:spcAft>
              <a:defRPr sz="2800">
                <a:solidFill>
                  <a:schemeClr val="tx1"/>
                </a:solidFill>
                <a:latin typeface="Times" pitchFamily="18" charset="0"/>
                <a:cs typeface="Arial" charset="0"/>
              </a:defRPr>
            </a:lvl7pPr>
            <a:lvl8pPr marL="3429000" indent="-228600" algn="ctr" eaLnBrk="0" fontAlgn="base" hangingPunct="0">
              <a:spcBef>
                <a:spcPct val="0"/>
              </a:spcBef>
              <a:spcAft>
                <a:spcPct val="0"/>
              </a:spcAft>
              <a:defRPr sz="2800">
                <a:solidFill>
                  <a:schemeClr val="tx1"/>
                </a:solidFill>
                <a:latin typeface="Times" pitchFamily="18" charset="0"/>
                <a:cs typeface="Arial" charset="0"/>
              </a:defRPr>
            </a:lvl8pPr>
            <a:lvl9pPr marL="3886200" indent="-228600" algn="ctr" eaLnBrk="0" fontAlgn="base" hangingPunct="0">
              <a:spcBef>
                <a:spcPct val="0"/>
              </a:spcBef>
              <a:spcAft>
                <a:spcPct val="0"/>
              </a:spcAft>
              <a:defRPr sz="2800">
                <a:solidFill>
                  <a:schemeClr val="tx1"/>
                </a:solidFill>
                <a:latin typeface="Times" pitchFamily="18" charset="0"/>
                <a:cs typeface="Arial" charset="0"/>
              </a:defRPr>
            </a:lvl9pPr>
          </a:lstStyle>
          <a:p>
            <a:pPr eaLnBrk="1" hangingPunct="1"/>
            <a:r>
              <a:rPr lang="en-US" sz="1200">
                <a:latin typeface="Arial" charset="0"/>
              </a:rPr>
              <a:t>© 2011 Filiberto Hernandez (PMI)</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152400" y="228600"/>
            <a:ext cx="8842375" cy="609600"/>
          </a:xfrm>
        </p:spPr>
        <p:txBody>
          <a:bodyPr/>
          <a:lstStyle/>
          <a:p>
            <a:r>
              <a:rPr lang="en-US" dirty="0" smtClean="0"/>
              <a:t>Intermittent Preventive Treatment during Pregnancy (</a:t>
            </a:r>
            <a:r>
              <a:rPr lang="en-US" dirty="0" err="1" smtClean="0"/>
              <a:t>IPTp</a:t>
            </a:r>
            <a:r>
              <a:rPr lang="en-US" dirty="0" smtClean="0"/>
              <a:t>)</a:t>
            </a:r>
          </a:p>
        </p:txBody>
      </p:sp>
      <p:sp>
        <p:nvSpPr>
          <p:cNvPr id="3" name="Content Placeholder 2"/>
          <p:cNvSpPr>
            <a:spLocks noGrp="1"/>
          </p:cNvSpPr>
          <p:nvPr>
            <p:ph sz="half" idx="1"/>
          </p:nvPr>
        </p:nvSpPr>
        <p:spPr>
          <a:xfrm>
            <a:off x="990600" y="1562100"/>
            <a:ext cx="7585075" cy="4189413"/>
          </a:xfrm>
        </p:spPr>
        <p:txBody>
          <a:bodyPr/>
          <a:lstStyle/>
          <a:p>
            <a:pPr marL="0" indent="0">
              <a:buFontTx/>
              <a:buNone/>
              <a:defRPr/>
            </a:pPr>
            <a:r>
              <a:rPr lang="en-US" sz="2400" dirty="0" smtClean="0"/>
              <a:t>Malaria during pregnancy can result in poor outcomes for the woman and her newborn, such as maternal anemia, low birth weight, and premature delivery.</a:t>
            </a:r>
          </a:p>
          <a:p>
            <a:pPr>
              <a:defRPr/>
            </a:pPr>
            <a:r>
              <a:rPr lang="en-US" sz="2400" b="1" dirty="0" err="1" smtClean="0">
                <a:solidFill>
                  <a:schemeClr val="accent1"/>
                </a:solidFill>
              </a:rPr>
              <a:t>IPTp</a:t>
            </a:r>
            <a:r>
              <a:rPr lang="en-US" sz="2400" dirty="0" smtClean="0"/>
              <a:t> is a regimen of </a:t>
            </a:r>
            <a:r>
              <a:rPr lang="en-US" sz="2400" dirty="0" err="1" smtClean="0"/>
              <a:t>sulfadoxine-pyrimethamine</a:t>
            </a:r>
            <a:r>
              <a:rPr lang="en-US" sz="2400" dirty="0" smtClean="0"/>
              <a:t> (SP) given at least 3 or more times during at least one antenatal care (ANC) visit</a:t>
            </a:r>
          </a:p>
          <a:p>
            <a:pPr>
              <a:defRPr/>
            </a:pPr>
            <a:r>
              <a:rPr lang="en-US" sz="2400" dirty="0" err="1" smtClean="0"/>
              <a:t>IPTp</a:t>
            </a:r>
            <a:r>
              <a:rPr lang="en-US" sz="2400" dirty="0" smtClean="0"/>
              <a:t> in 3 or more doses during pregnancy reduces prevalence of anemia and placental malaria infections at time of delivery</a:t>
            </a:r>
          </a:p>
          <a:p>
            <a:pPr>
              <a:defRPr/>
            </a:pPr>
            <a:endParaRPr lang="en-US" sz="2400" dirty="0"/>
          </a:p>
          <a:p>
            <a:pPr>
              <a:defRPr/>
            </a:pPr>
            <a:endParaRPr lang="en-US" sz="2400" dirty="0"/>
          </a:p>
        </p:txBody>
      </p:sp>
      <p:sp>
        <p:nvSpPr>
          <p:cNvPr id="5" name="Slide Number Placeholder 4"/>
          <p:cNvSpPr>
            <a:spLocks noGrp="1"/>
          </p:cNvSpPr>
          <p:nvPr>
            <p:ph type="sldNum" sz="quarter" idx="12"/>
          </p:nvPr>
        </p:nvSpPr>
        <p:spPr/>
        <p:txBody>
          <a:bodyPr/>
          <a:lstStyle/>
          <a:p>
            <a:pPr>
              <a:defRPr/>
            </a:pPr>
            <a:r>
              <a:rPr lang="en-US" dirty="0"/>
              <a:t>Module </a:t>
            </a:r>
            <a:r>
              <a:rPr lang="en-US" dirty="0" smtClean="0"/>
              <a:t>7, </a:t>
            </a:r>
            <a:r>
              <a:rPr lang="en-US" dirty="0"/>
              <a:t>Slide </a:t>
            </a:r>
            <a:fld id="{65E048D5-4125-4C07-AE6F-BCADEE7B2F35}" type="slidenum">
              <a:rPr lang="en-US" smtClean="0"/>
              <a:pPr>
                <a:defRPr/>
              </a:pPr>
              <a:t>25</a:t>
            </a:fld>
            <a:endParaRPr lang="en-US" dirty="0"/>
          </a:p>
        </p:txBody>
      </p:sp>
    </p:spTree>
    <p:extLst>
      <p:ext uri="{BB962C8B-B14F-4D97-AF65-F5344CB8AC3E}">
        <p14:creationId xmlns:p14="http://schemas.microsoft.com/office/powerpoint/2010/main" val="411015680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0" y="301625"/>
            <a:ext cx="9143999" cy="609600"/>
          </a:xfrm>
        </p:spPr>
        <p:txBody>
          <a:bodyPr/>
          <a:lstStyle/>
          <a:p>
            <a:r>
              <a:rPr lang="en-US" sz="3200" dirty="0" smtClean="0"/>
              <a:t>Core Outcome Indicators: Case Management</a:t>
            </a:r>
          </a:p>
        </p:txBody>
      </p:sp>
      <p:sp>
        <p:nvSpPr>
          <p:cNvPr id="68611" name="Content Placeholder 3"/>
          <p:cNvSpPr>
            <a:spLocks noGrp="1"/>
          </p:cNvSpPr>
          <p:nvPr>
            <p:ph sz="half" idx="1"/>
          </p:nvPr>
        </p:nvSpPr>
        <p:spPr>
          <a:xfrm>
            <a:off x="685800" y="1219200"/>
            <a:ext cx="8229600" cy="4494213"/>
          </a:xfrm>
        </p:spPr>
        <p:txBody>
          <a:bodyPr/>
          <a:lstStyle/>
          <a:p>
            <a:pPr marL="0" indent="0">
              <a:buFontTx/>
              <a:buNone/>
              <a:defRPr/>
            </a:pPr>
            <a:r>
              <a:rPr lang="en-US" b="1" dirty="0" smtClean="0"/>
              <a:t>Diagnosis and Treatment</a:t>
            </a:r>
          </a:p>
          <a:p>
            <a:pPr>
              <a:defRPr/>
            </a:pPr>
            <a:r>
              <a:rPr lang="en-US" dirty="0" smtClean="0"/>
              <a:t>Prompt treatment of fever among young children</a:t>
            </a:r>
          </a:p>
          <a:p>
            <a:pPr>
              <a:defRPr/>
            </a:pPr>
            <a:r>
              <a:rPr lang="en-US" dirty="0" smtClean="0"/>
              <a:t>Prompt diagnosis and effective treatment of malaria</a:t>
            </a:r>
          </a:p>
          <a:p>
            <a:pPr>
              <a:defRPr/>
            </a:pPr>
            <a:endParaRPr lang="en-US" dirty="0" smtClean="0"/>
          </a:p>
          <a:p>
            <a:pPr>
              <a:defRPr/>
            </a:pPr>
            <a:endParaRPr lang="en-US" dirty="0" smtClean="0"/>
          </a:p>
        </p:txBody>
      </p:sp>
      <p:sp>
        <p:nvSpPr>
          <p:cNvPr id="3" name="Slide Number Placeholder 2"/>
          <p:cNvSpPr>
            <a:spLocks noGrp="1"/>
          </p:cNvSpPr>
          <p:nvPr>
            <p:ph type="sldNum" sz="quarter" idx="12"/>
          </p:nvPr>
        </p:nvSpPr>
        <p:spPr/>
        <p:txBody>
          <a:bodyPr/>
          <a:lstStyle/>
          <a:p>
            <a:pPr>
              <a:defRPr/>
            </a:pPr>
            <a:r>
              <a:rPr lang="en-US" dirty="0"/>
              <a:t>Module 7</a:t>
            </a:r>
            <a:r>
              <a:rPr lang="en-US" dirty="0" smtClean="0"/>
              <a:t>, </a:t>
            </a:r>
            <a:r>
              <a:rPr lang="en-US" dirty="0"/>
              <a:t>Slide </a:t>
            </a:r>
            <a:fld id="{0755E751-E9A5-4850-A4AF-7EC0D9AE28C1}" type="slidenum">
              <a:rPr lang="en-US" smtClean="0"/>
              <a:pPr>
                <a:defRPr/>
              </a:pPr>
              <a:t>26</a:t>
            </a:fld>
            <a:endParaRPr lang="en-US" dirty="0"/>
          </a:p>
        </p:txBody>
      </p:sp>
      <p:pic>
        <p:nvPicPr>
          <p:cNvPr id="5" name="Content Placeholder 4"/>
          <p:cNvPicPr>
            <a:picLocks noGrp="1" noChangeAspect="1"/>
          </p:cNvPicPr>
          <p:nvPr>
            <p:ph idx="1"/>
          </p:nvPr>
        </p:nvPicPr>
        <p:blipFill>
          <a:blip r:embed="rId3" cstate="print">
            <a:extLst>
              <a:ext uri="{28A0092B-C50C-407E-A947-70E740481C1C}">
                <a14:useLocalDpi xmlns:a14="http://schemas.microsoft.com/office/drawing/2010/main" val="0"/>
              </a:ext>
            </a:extLst>
          </a:blip>
          <a:srcRect/>
          <a:stretch>
            <a:fillRect/>
          </a:stretch>
        </p:blipFill>
        <p:spPr>
          <a:xfrm>
            <a:off x="2514600" y="3124200"/>
            <a:ext cx="4426137" cy="2971800"/>
          </a:xfrm>
          <a:ln>
            <a:solidFill>
              <a:schemeClr val="tx1"/>
            </a:solidFill>
          </a:ln>
        </p:spPr>
      </p:pic>
      <p:sp>
        <p:nvSpPr>
          <p:cNvPr id="6" name="TextBox 5"/>
          <p:cNvSpPr txBox="1"/>
          <p:nvPr/>
        </p:nvSpPr>
        <p:spPr>
          <a:xfrm>
            <a:off x="2514600" y="6106733"/>
            <a:ext cx="4419600" cy="276225"/>
          </a:xfrm>
          <a:prstGeom prst="rect">
            <a:avLst/>
          </a:prstGeom>
          <a:noFill/>
        </p:spPr>
        <p:txBody>
          <a:bodyPr wrap="square">
            <a:spAutoFit/>
          </a:bodyPr>
          <a:lstStyle/>
          <a:p>
            <a:pPr>
              <a:defRPr/>
            </a:pPr>
            <a:r>
              <a:rPr lang="en-US" sz="1200" dirty="0">
                <a:latin typeface="+mj-lt"/>
              </a:rPr>
              <a:t>© 2011 Cameron Taylor, Courtesy of </a:t>
            </a:r>
            <a:r>
              <a:rPr lang="en-US" sz="1200" dirty="0" err="1">
                <a:latin typeface="+mj-lt"/>
              </a:rPr>
              <a:t>Photoshare</a:t>
            </a:r>
            <a:r>
              <a:rPr lang="en-US" sz="1200" dirty="0">
                <a:latin typeface="+mj-lt"/>
              </a:rPr>
              <a:t> </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p:txBody>
          <a:bodyPr/>
          <a:lstStyle/>
          <a:p>
            <a:r>
              <a:rPr lang="en-US" dirty="0" smtClean="0"/>
              <a:t>Core Impact Measures</a:t>
            </a:r>
          </a:p>
        </p:txBody>
      </p:sp>
      <p:sp>
        <p:nvSpPr>
          <p:cNvPr id="4" name="Slide Number Placeholder 3"/>
          <p:cNvSpPr>
            <a:spLocks noGrp="1"/>
          </p:cNvSpPr>
          <p:nvPr>
            <p:ph type="sldNum" sz="quarter" idx="12"/>
          </p:nvPr>
        </p:nvSpPr>
        <p:spPr/>
        <p:txBody>
          <a:bodyPr/>
          <a:lstStyle/>
          <a:p>
            <a:pPr>
              <a:defRPr/>
            </a:pPr>
            <a:r>
              <a:rPr lang="en-US" dirty="0"/>
              <a:t>Module </a:t>
            </a:r>
            <a:r>
              <a:rPr lang="en-US" dirty="0" smtClean="0"/>
              <a:t>7, </a:t>
            </a:r>
            <a:r>
              <a:rPr lang="en-US" dirty="0"/>
              <a:t>Slide </a:t>
            </a:r>
            <a:fld id="{A5F6B842-C695-423E-AEB0-193B21235905}" type="slidenum">
              <a:rPr lang="en-US" smtClean="0"/>
              <a:pPr>
                <a:defRPr/>
              </a:pPr>
              <a:t>27</a:t>
            </a:fld>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2596371014"/>
              </p:ext>
            </p:extLst>
          </p:nvPr>
        </p:nvGraphicFramePr>
        <p:xfrm>
          <a:off x="381000" y="2286000"/>
          <a:ext cx="8305800" cy="2806701"/>
        </p:xfrm>
        <a:graphic>
          <a:graphicData uri="http://schemas.openxmlformats.org/drawingml/2006/table">
            <a:tbl>
              <a:tblPr/>
              <a:tblGrid>
                <a:gridCol w="4152900"/>
                <a:gridCol w="4152900"/>
              </a:tblGrid>
              <a:tr h="442605">
                <a:tc>
                  <a:txBody>
                    <a:bodyPr/>
                    <a:lstStyle/>
                    <a:p>
                      <a:pPr marL="0" marR="0" algn="l">
                        <a:lnSpc>
                          <a:spcPct val="100000"/>
                        </a:lnSpc>
                        <a:spcBef>
                          <a:spcPts val="0"/>
                        </a:spcBef>
                        <a:spcAft>
                          <a:spcPts val="0"/>
                        </a:spcAft>
                      </a:pPr>
                      <a:r>
                        <a:rPr lang="en-US" sz="1600" b="1" dirty="0">
                          <a:latin typeface="Arial"/>
                          <a:ea typeface="Times New Roman"/>
                          <a:cs typeface="Times New Roman"/>
                        </a:rPr>
                        <a:t>RBM Impact Measures</a:t>
                      </a:r>
                      <a:endParaRPr lang="en-US" sz="1800" b="1" dirty="0">
                        <a:latin typeface="Arial"/>
                        <a:ea typeface="Times New Roman"/>
                        <a:cs typeface="Times New Roman"/>
                      </a:endParaRPr>
                    </a:p>
                  </a:txBody>
                  <a:tcPr marL="36830" marR="36830" marT="8892" marB="8892">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2700" cap="flat" cmpd="sng" algn="ctr">
                      <a:solidFill>
                        <a:srgbClr val="999999"/>
                      </a:solidFill>
                      <a:prstDash val="solid"/>
                      <a:round/>
                      <a:headEnd type="none" w="med" len="med"/>
                      <a:tailEnd type="none" w="med" len="med"/>
                    </a:lnT>
                    <a:lnB w="12700" cap="flat" cmpd="sng" algn="ctr">
                      <a:solidFill>
                        <a:srgbClr val="999999"/>
                      </a:solidFill>
                      <a:prstDash val="solid"/>
                      <a:round/>
                      <a:headEnd type="none" w="med" len="med"/>
                      <a:tailEnd type="none" w="med" len="med"/>
                    </a:lnB>
                    <a:solidFill>
                      <a:srgbClr val="E6E6E6"/>
                    </a:solidFill>
                  </a:tcPr>
                </a:tc>
                <a:tc>
                  <a:txBody>
                    <a:bodyPr/>
                    <a:lstStyle/>
                    <a:p>
                      <a:pPr marL="0" marR="0" algn="l">
                        <a:lnSpc>
                          <a:spcPct val="100000"/>
                        </a:lnSpc>
                        <a:spcBef>
                          <a:spcPts val="0"/>
                        </a:spcBef>
                        <a:spcAft>
                          <a:spcPts val="0"/>
                        </a:spcAft>
                      </a:pPr>
                      <a:r>
                        <a:rPr lang="en-US" sz="1600" b="1">
                          <a:latin typeface="Arial"/>
                          <a:ea typeface="Times New Roman"/>
                          <a:cs typeface="Times New Roman"/>
                        </a:rPr>
                        <a:t>Indicator Description</a:t>
                      </a:r>
                      <a:endParaRPr lang="en-US" sz="1800" b="1">
                        <a:latin typeface="Arial"/>
                        <a:ea typeface="Times New Roman"/>
                        <a:cs typeface="Times New Roman"/>
                      </a:endParaRPr>
                    </a:p>
                  </a:txBody>
                  <a:tcPr marL="36830" marR="36830" marT="8892" marB="8892">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2700" cap="flat" cmpd="sng" algn="ctr">
                      <a:solidFill>
                        <a:srgbClr val="999999"/>
                      </a:solidFill>
                      <a:prstDash val="solid"/>
                      <a:round/>
                      <a:headEnd type="none" w="med" len="med"/>
                      <a:tailEnd type="none" w="med" len="med"/>
                    </a:lnT>
                    <a:lnB w="12700" cap="flat" cmpd="sng" algn="ctr">
                      <a:solidFill>
                        <a:srgbClr val="999999"/>
                      </a:solidFill>
                      <a:prstDash val="solid"/>
                      <a:round/>
                      <a:headEnd type="none" w="med" len="med"/>
                      <a:tailEnd type="none" w="med" len="med"/>
                    </a:lnB>
                    <a:solidFill>
                      <a:srgbClr val="E6E6E6"/>
                    </a:solidFill>
                  </a:tcPr>
                </a:tc>
              </a:tr>
              <a:tr h="381648">
                <a:tc>
                  <a:txBody>
                    <a:bodyPr/>
                    <a:lstStyle/>
                    <a:p>
                      <a:pPr marL="0" marR="0">
                        <a:lnSpc>
                          <a:spcPct val="100000"/>
                        </a:lnSpc>
                        <a:spcBef>
                          <a:spcPts val="0"/>
                        </a:spcBef>
                        <a:spcAft>
                          <a:spcPts val="0"/>
                        </a:spcAft>
                      </a:pPr>
                      <a:r>
                        <a:rPr lang="en-US" sz="1800">
                          <a:latin typeface="Arial"/>
                          <a:ea typeface="Times New Roman"/>
                          <a:cs typeface="Times New Roman"/>
                        </a:rPr>
                        <a:t>Mortality Indicator</a:t>
                      </a:r>
                    </a:p>
                  </a:txBody>
                  <a:tcPr marL="36830" marR="36830" marT="8892" marB="8892">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2700" cap="flat" cmpd="sng" algn="ctr">
                      <a:solidFill>
                        <a:srgbClr val="999999"/>
                      </a:solidFill>
                      <a:prstDash val="solid"/>
                      <a:round/>
                      <a:headEnd type="none" w="med" len="med"/>
                      <a:tailEnd type="none" w="med" len="med"/>
                    </a:lnT>
                    <a:lnB w="12700" cap="flat" cmpd="sng" algn="ctr">
                      <a:solidFill>
                        <a:srgbClr val="999999"/>
                      </a:solidFill>
                      <a:prstDash val="solid"/>
                      <a:round/>
                      <a:headEnd type="none" w="med" len="med"/>
                      <a:tailEnd type="none" w="med" len="med"/>
                    </a:lnB>
                  </a:tcPr>
                </a:tc>
                <a:tc>
                  <a:txBody>
                    <a:bodyPr/>
                    <a:lstStyle/>
                    <a:p>
                      <a:pPr marL="237490" marR="0" indent="-237490">
                        <a:lnSpc>
                          <a:spcPct val="100000"/>
                        </a:lnSpc>
                        <a:spcBef>
                          <a:spcPts val="0"/>
                        </a:spcBef>
                        <a:spcAft>
                          <a:spcPts val="600"/>
                        </a:spcAft>
                      </a:pPr>
                      <a:r>
                        <a:rPr lang="en-US" sz="1800" dirty="0" smtClean="0">
                          <a:latin typeface="Arial"/>
                          <a:ea typeface="Times New Roman"/>
                          <a:cs typeface="Times New Roman"/>
                        </a:rPr>
                        <a:t>1. All-cause </a:t>
                      </a:r>
                      <a:r>
                        <a:rPr lang="en-US" sz="1800" dirty="0">
                          <a:latin typeface="Arial"/>
                          <a:ea typeface="Times New Roman"/>
                          <a:cs typeface="Times New Roman"/>
                        </a:rPr>
                        <a:t>under 5 mortality rate (5q0).</a:t>
                      </a:r>
                    </a:p>
                  </a:txBody>
                  <a:tcPr marL="36830" marR="36830" marT="8892" marB="8892">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2700" cap="flat" cmpd="sng" algn="ctr">
                      <a:solidFill>
                        <a:srgbClr val="999999"/>
                      </a:solidFill>
                      <a:prstDash val="solid"/>
                      <a:round/>
                      <a:headEnd type="none" w="med" len="med"/>
                      <a:tailEnd type="none" w="med" len="med"/>
                    </a:lnT>
                    <a:lnB w="12700" cap="flat" cmpd="sng" algn="ctr">
                      <a:solidFill>
                        <a:srgbClr val="999999"/>
                      </a:solidFill>
                      <a:prstDash val="solid"/>
                      <a:round/>
                      <a:headEnd type="none" w="med" len="med"/>
                      <a:tailEnd type="none" w="med" len="med"/>
                    </a:lnB>
                  </a:tcPr>
                </a:tc>
              </a:tr>
              <a:tr h="991224">
                <a:tc rowSpan="2">
                  <a:txBody>
                    <a:bodyPr/>
                    <a:lstStyle/>
                    <a:p>
                      <a:pPr marL="0" marR="0">
                        <a:lnSpc>
                          <a:spcPct val="100000"/>
                        </a:lnSpc>
                        <a:spcBef>
                          <a:spcPts val="0"/>
                        </a:spcBef>
                        <a:spcAft>
                          <a:spcPts val="0"/>
                        </a:spcAft>
                      </a:pPr>
                      <a:r>
                        <a:rPr lang="en-US" sz="1800" dirty="0">
                          <a:latin typeface="Arial"/>
                          <a:ea typeface="Times New Roman"/>
                          <a:cs typeface="Times New Roman"/>
                        </a:rPr>
                        <a:t>Morbidity Indicators</a:t>
                      </a:r>
                    </a:p>
                  </a:txBody>
                  <a:tcPr marL="36830" marR="36830" marT="8892" marB="8892">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2700" cap="flat" cmpd="sng" algn="ctr">
                      <a:solidFill>
                        <a:srgbClr val="999999"/>
                      </a:solidFill>
                      <a:prstDash val="solid"/>
                      <a:round/>
                      <a:headEnd type="none" w="med" len="med"/>
                      <a:tailEnd type="none" w="med" len="med"/>
                    </a:lnT>
                    <a:lnB w="12700" cap="flat" cmpd="sng" algn="ctr">
                      <a:solidFill>
                        <a:srgbClr val="999999"/>
                      </a:solidFill>
                      <a:prstDash val="solid"/>
                      <a:round/>
                      <a:headEnd type="none" w="med" len="med"/>
                      <a:tailEnd type="none" w="med" len="med"/>
                    </a:lnB>
                  </a:tcPr>
                </a:tc>
                <a:tc>
                  <a:txBody>
                    <a:bodyPr/>
                    <a:lstStyle/>
                    <a:p>
                      <a:pPr marL="237490" marR="0" indent="-237490">
                        <a:lnSpc>
                          <a:spcPct val="100000"/>
                        </a:lnSpc>
                        <a:spcBef>
                          <a:spcPts val="0"/>
                        </a:spcBef>
                        <a:spcAft>
                          <a:spcPts val="600"/>
                        </a:spcAft>
                      </a:pPr>
                      <a:r>
                        <a:rPr lang="en-US" sz="1800" dirty="0" smtClean="0">
                          <a:latin typeface="Arial"/>
                          <a:ea typeface="Times New Roman"/>
                          <a:cs typeface="Times New Roman"/>
                        </a:rPr>
                        <a:t>2. Parasitemia </a:t>
                      </a:r>
                      <a:r>
                        <a:rPr lang="en-US" sz="1800" dirty="0">
                          <a:latin typeface="Arial"/>
                          <a:ea typeface="Times New Roman"/>
                          <a:cs typeface="Times New Roman"/>
                        </a:rPr>
                        <a:t>Prevalence: proportion of children </a:t>
                      </a:r>
                      <a:r>
                        <a:rPr lang="en-US" sz="1800" dirty="0" smtClean="0">
                          <a:latin typeface="Arial"/>
                          <a:ea typeface="Times New Roman"/>
                          <a:cs typeface="Times New Roman"/>
                        </a:rPr>
                        <a:t>age </a:t>
                      </a:r>
                      <a:r>
                        <a:rPr lang="en-US" sz="1800" dirty="0">
                          <a:latin typeface="Arial"/>
                          <a:ea typeface="Times New Roman"/>
                          <a:cs typeface="Times New Roman"/>
                        </a:rPr>
                        <a:t>6-59 months with malaria infection.</a:t>
                      </a:r>
                    </a:p>
                  </a:txBody>
                  <a:tcPr marL="36830" marR="36830" marT="8892" marB="8892">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2700" cap="flat" cmpd="sng" algn="ctr">
                      <a:solidFill>
                        <a:srgbClr val="999999"/>
                      </a:solidFill>
                      <a:prstDash val="solid"/>
                      <a:round/>
                      <a:headEnd type="none" w="med" len="med"/>
                      <a:tailEnd type="none" w="med" len="med"/>
                    </a:lnT>
                    <a:lnB w="12700" cap="flat" cmpd="sng" algn="ctr">
                      <a:solidFill>
                        <a:srgbClr val="999999"/>
                      </a:solidFill>
                      <a:prstDash val="solid"/>
                      <a:round/>
                      <a:headEnd type="none" w="med" len="med"/>
                      <a:tailEnd type="none" w="med" len="med"/>
                    </a:lnB>
                  </a:tcPr>
                </a:tc>
              </a:tr>
              <a:tr h="991224">
                <a:tc vMerge="1">
                  <a:txBody>
                    <a:bodyPr/>
                    <a:lstStyle/>
                    <a:p>
                      <a:endParaRPr lang="en-US"/>
                    </a:p>
                  </a:txBody>
                  <a:tcPr/>
                </a:tc>
                <a:tc>
                  <a:txBody>
                    <a:bodyPr/>
                    <a:lstStyle/>
                    <a:p>
                      <a:pPr marL="237490" marR="0" indent="-237490">
                        <a:lnSpc>
                          <a:spcPct val="100000"/>
                        </a:lnSpc>
                        <a:spcBef>
                          <a:spcPts val="0"/>
                        </a:spcBef>
                        <a:spcAft>
                          <a:spcPts val="600"/>
                        </a:spcAft>
                      </a:pPr>
                      <a:r>
                        <a:rPr lang="en-US" sz="1800" dirty="0" smtClean="0">
                          <a:latin typeface="Arial"/>
                          <a:ea typeface="Times New Roman"/>
                          <a:cs typeface="Times New Roman"/>
                        </a:rPr>
                        <a:t>3. Anemia </a:t>
                      </a:r>
                      <a:r>
                        <a:rPr lang="en-US" sz="1800" dirty="0">
                          <a:latin typeface="Arial"/>
                          <a:ea typeface="Times New Roman"/>
                          <a:cs typeface="Times New Roman"/>
                        </a:rPr>
                        <a:t>Prevalence: proportion of children aged 6-59 months with a hemoglobin measurement of &lt;8 g/</a:t>
                      </a:r>
                      <a:r>
                        <a:rPr lang="en-US" sz="1800" dirty="0" err="1">
                          <a:latin typeface="Arial"/>
                          <a:ea typeface="Times New Roman"/>
                          <a:cs typeface="Times New Roman"/>
                        </a:rPr>
                        <a:t>dL</a:t>
                      </a:r>
                      <a:endParaRPr lang="en-US" sz="1800" dirty="0">
                        <a:latin typeface="Arial"/>
                        <a:ea typeface="Times New Roman"/>
                        <a:cs typeface="Times New Roman"/>
                      </a:endParaRPr>
                    </a:p>
                  </a:txBody>
                  <a:tcPr marL="36830" marR="36830" marT="8892" marB="8892">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2700" cap="flat" cmpd="sng" algn="ctr">
                      <a:solidFill>
                        <a:srgbClr val="999999"/>
                      </a:solidFill>
                      <a:prstDash val="solid"/>
                      <a:round/>
                      <a:headEnd type="none" w="med" len="med"/>
                      <a:tailEnd type="none" w="med" len="med"/>
                    </a:lnT>
                    <a:lnB w="12700" cap="flat" cmpd="sng" algn="ctr">
                      <a:solidFill>
                        <a:srgbClr val="999999"/>
                      </a:solidFill>
                      <a:prstDash val="solid"/>
                      <a:round/>
                      <a:headEnd type="none" w="med" len="med"/>
                      <a:tailEnd type="none" w="med" len="med"/>
                    </a:lnB>
                  </a:tcPr>
                </a:tc>
              </a:tr>
            </a:tbl>
          </a:graphicData>
        </a:graphic>
      </p:graphicFrame>
      <p:sp>
        <p:nvSpPr>
          <p:cNvPr id="6" name="TextBox 5"/>
          <p:cNvSpPr txBox="1"/>
          <p:nvPr/>
        </p:nvSpPr>
        <p:spPr>
          <a:xfrm>
            <a:off x="457200" y="6248400"/>
            <a:ext cx="3352800" cy="276225"/>
          </a:xfrm>
          <a:prstGeom prst="rect">
            <a:avLst/>
          </a:prstGeom>
          <a:noFill/>
        </p:spPr>
        <p:txBody>
          <a:bodyPr>
            <a:spAutoFit/>
          </a:bodyPr>
          <a:lstStyle/>
          <a:p>
            <a:pPr>
              <a:defRPr/>
            </a:pPr>
            <a:r>
              <a:rPr lang="en-US" sz="1200" dirty="0">
                <a:latin typeface="+mj-lt"/>
              </a:rPr>
              <a:t>Information provided by Roll Back Malaria</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3999" cy="911225"/>
          </a:xfrm>
        </p:spPr>
        <p:txBody>
          <a:bodyPr/>
          <a:lstStyle/>
          <a:p>
            <a:r>
              <a:rPr lang="en-US" sz="3000" dirty="0" smtClean="0"/>
              <a:t>Malaria prevalence by microscopy among children age 6-59 months</a:t>
            </a:r>
            <a:endParaRPr lang="en-US" sz="3000" dirty="0"/>
          </a:p>
        </p:txBody>
      </p:sp>
      <p:sp>
        <p:nvSpPr>
          <p:cNvPr id="4" name="Slide Number Placeholder 3"/>
          <p:cNvSpPr>
            <a:spLocks noGrp="1"/>
          </p:cNvSpPr>
          <p:nvPr>
            <p:ph type="sldNum" sz="quarter" idx="12"/>
          </p:nvPr>
        </p:nvSpPr>
        <p:spPr>
          <a:xfrm>
            <a:off x="7239000" y="6400800"/>
            <a:ext cx="1905000" cy="457200"/>
          </a:xfrm>
        </p:spPr>
        <p:txBody>
          <a:bodyPr/>
          <a:lstStyle/>
          <a:p>
            <a:pPr>
              <a:defRPr/>
            </a:pPr>
            <a:r>
              <a:rPr lang="en-US" dirty="0"/>
              <a:t>Module </a:t>
            </a:r>
            <a:r>
              <a:rPr lang="en-US" dirty="0" smtClean="0"/>
              <a:t>7, </a:t>
            </a:r>
            <a:r>
              <a:rPr lang="en-US" dirty="0"/>
              <a:t>Slide </a:t>
            </a:r>
            <a:fld id="{E52C6309-D521-4383-A399-9872D5ADFCD7}" type="slidenum">
              <a:rPr lang="en-US" smtClean="0"/>
              <a:pPr>
                <a:defRPr/>
              </a:pPr>
              <a:t>28</a:t>
            </a:fld>
            <a:endParaRPr lang="en-US" dirty="0"/>
          </a:p>
        </p:txBody>
      </p:sp>
      <p:pic>
        <p:nvPicPr>
          <p:cNvPr id="7" name="Picture 6"/>
          <p:cNvPicPr>
            <a:picLocks noChangeAspect="1"/>
          </p:cNvPicPr>
          <p:nvPr/>
        </p:nvPicPr>
        <p:blipFill>
          <a:blip r:embed="rId3"/>
          <a:stretch>
            <a:fillRect/>
          </a:stretch>
        </p:blipFill>
        <p:spPr>
          <a:xfrm>
            <a:off x="304800" y="1279716"/>
            <a:ext cx="8433834" cy="5578284"/>
          </a:xfrm>
          <a:prstGeom prst="rect">
            <a:avLst/>
          </a:prstGeom>
        </p:spPr>
      </p:pic>
    </p:spTree>
    <p:extLst>
      <p:ext uri="{BB962C8B-B14F-4D97-AF65-F5344CB8AC3E}">
        <p14:creationId xmlns:p14="http://schemas.microsoft.com/office/powerpoint/2010/main" val="255608127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p:cNvSpPr>
          <p:nvPr>
            <p:ph type="title"/>
          </p:nvPr>
        </p:nvSpPr>
        <p:spPr>
          <a:xfrm>
            <a:off x="0" y="0"/>
            <a:ext cx="9144000" cy="911225"/>
          </a:xfrm>
        </p:spPr>
        <p:txBody>
          <a:bodyPr/>
          <a:lstStyle/>
          <a:p>
            <a:r>
              <a:rPr lang="en-US" sz="3000" dirty="0" smtClean="0"/>
              <a:t>Anemia prevalence among children age 6-59 months (hemoglobin lower than 8g/</a:t>
            </a:r>
            <a:r>
              <a:rPr lang="en-US" sz="3000" dirty="0" err="1" smtClean="0"/>
              <a:t>dL</a:t>
            </a:r>
            <a:r>
              <a:rPr lang="en-US" sz="3000" dirty="0" smtClean="0"/>
              <a:t>)</a:t>
            </a:r>
          </a:p>
        </p:txBody>
      </p:sp>
      <p:sp>
        <p:nvSpPr>
          <p:cNvPr id="4" name="Slide Number Placeholder 3"/>
          <p:cNvSpPr>
            <a:spLocks noGrp="1"/>
          </p:cNvSpPr>
          <p:nvPr>
            <p:ph type="sldNum" sz="quarter" idx="12"/>
          </p:nvPr>
        </p:nvSpPr>
        <p:spPr>
          <a:xfrm>
            <a:off x="7162800" y="6324600"/>
            <a:ext cx="1905000" cy="457200"/>
          </a:xfrm>
        </p:spPr>
        <p:txBody>
          <a:bodyPr/>
          <a:lstStyle/>
          <a:p>
            <a:pPr>
              <a:defRPr/>
            </a:pPr>
            <a:r>
              <a:rPr lang="en-US" dirty="0" smtClean="0"/>
              <a:t>Module 7, Slide </a:t>
            </a:r>
            <a:fld id="{45D260FD-5ED3-403E-8C55-294CCCD911F7}" type="slidenum">
              <a:rPr lang="en-US" smtClean="0"/>
              <a:pPr>
                <a:defRPr/>
              </a:pPr>
              <a:t>29</a:t>
            </a:fld>
            <a:endParaRPr lang="en-US" dirty="0"/>
          </a:p>
        </p:txBody>
      </p:sp>
      <p:pic>
        <p:nvPicPr>
          <p:cNvPr id="3" name="Picture 2"/>
          <p:cNvPicPr>
            <a:picLocks noChangeAspect="1"/>
          </p:cNvPicPr>
          <p:nvPr/>
        </p:nvPicPr>
        <p:blipFill>
          <a:blip r:embed="rId3"/>
          <a:stretch>
            <a:fillRect/>
          </a:stretch>
        </p:blipFill>
        <p:spPr>
          <a:xfrm>
            <a:off x="304800" y="1218900"/>
            <a:ext cx="8534400" cy="5639100"/>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Content Placeholder 2"/>
          <p:cNvSpPr>
            <a:spLocks noGrp="1"/>
          </p:cNvSpPr>
          <p:nvPr>
            <p:ph idx="1"/>
          </p:nvPr>
        </p:nvSpPr>
        <p:spPr>
          <a:xfrm>
            <a:off x="685800" y="1676400"/>
            <a:ext cx="7772400" cy="3886200"/>
          </a:xfrm>
        </p:spPr>
        <p:txBody>
          <a:bodyPr/>
          <a:lstStyle/>
          <a:p>
            <a:pPr algn="ctr">
              <a:buFontTx/>
              <a:buNone/>
            </a:pPr>
            <a:r>
              <a:rPr lang="en-US" sz="6000" b="1" dirty="0" smtClean="0">
                <a:solidFill>
                  <a:schemeClr val="tx2"/>
                </a:solidFill>
              </a:rPr>
              <a:t>Module </a:t>
            </a:r>
            <a:r>
              <a:rPr lang="en-US" sz="6000" b="1" dirty="0"/>
              <a:t>7</a:t>
            </a:r>
            <a:r>
              <a:rPr lang="en-US" sz="6000" b="1" dirty="0" smtClean="0">
                <a:solidFill>
                  <a:schemeClr val="tx2"/>
                </a:solidFill>
              </a:rPr>
              <a:t/>
            </a:r>
            <a:br>
              <a:rPr lang="en-US" sz="6000" b="1" dirty="0" smtClean="0">
                <a:solidFill>
                  <a:schemeClr val="tx2"/>
                </a:solidFill>
              </a:rPr>
            </a:br>
            <a:r>
              <a:rPr lang="en-US" sz="6000" b="1" dirty="0" smtClean="0">
                <a:solidFill>
                  <a:schemeClr val="tx2"/>
                </a:solidFill>
              </a:rPr>
              <a:t>Session 1</a:t>
            </a:r>
          </a:p>
          <a:p>
            <a:pPr algn="ctr">
              <a:buFontTx/>
              <a:buNone/>
            </a:pPr>
            <a:endParaRPr lang="en-US" sz="3200" b="1" dirty="0" smtClean="0">
              <a:solidFill>
                <a:schemeClr val="tx2"/>
              </a:solidFill>
            </a:endParaRPr>
          </a:p>
          <a:p>
            <a:pPr algn="ctr">
              <a:buFontTx/>
              <a:buNone/>
            </a:pPr>
            <a:r>
              <a:rPr lang="en-US" sz="4400" dirty="0" smtClean="0">
                <a:solidFill>
                  <a:schemeClr val="tx2"/>
                </a:solidFill>
              </a:rPr>
              <a:t>Malaria Epidemiology in </a:t>
            </a:r>
          </a:p>
          <a:p>
            <a:pPr algn="ctr">
              <a:buFontTx/>
              <a:buNone/>
            </a:pPr>
            <a:r>
              <a:rPr lang="en-US" sz="4400" smtClean="0">
                <a:solidFill>
                  <a:schemeClr val="tx2"/>
                </a:solidFill>
              </a:rPr>
              <a:t>Sub-Saharan </a:t>
            </a:r>
            <a:r>
              <a:rPr lang="en-US" sz="4400" dirty="0" smtClean="0">
                <a:solidFill>
                  <a:schemeClr val="tx2"/>
                </a:solidFill>
              </a:rPr>
              <a:t>Africa</a:t>
            </a:r>
            <a:endParaRPr lang="en-US" sz="4400" dirty="0" smtClean="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p:txBody>
          <a:bodyPr/>
          <a:lstStyle/>
          <a:p>
            <a:r>
              <a:rPr lang="en-US" dirty="0" smtClean="0"/>
              <a:t>SPA Malaria-related Indicators</a:t>
            </a:r>
          </a:p>
        </p:txBody>
      </p:sp>
      <p:sp>
        <p:nvSpPr>
          <p:cNvPr id="4" name="Slide Number Placeholder 3"/>
          <p:cNvSpPr>
            <a:spLocks noGrp="1"/>
          </p:cNvSpPr>
          <p:nvPr>
            <p:ph type="sldNum" sz="quarter" idx="12"/>
          </p:nvPr>
        </p:nvSpPr>
        <p:spPr/>
        <p:txBody>
          <a:bodyPr/>
          <a:lstStyle/>
          <a:p>
            <a:pPr>
              <a:defRPr/>
            </a:pPr>
            <a:r>
              <a:rPr lang="en-US" dirty="0"/>
              <a:t>Module </a:t>
            </a:r>
            <a:r>
              <a:rPr lang="en-US" dirty="0" smtClean="0"/>
              <a:t>7, </a:t>
            </a:r>
            <a:r>
              <a:rPr lang="en-US" dirty="0"/>
              <a:t>Slide </a:t>
            </a:r>
            <a:fld id="{A5F6B842-C695-423E-AEB0-193B21235905}" type="slidenum">
              <a:rPr lang="en-US" smtClean="0"/>
              <a:pPr>
                <a:defRPr/>
              </a:pPr>
              <a:t>30</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3920987353"/>
              </p:ext>
            </p:extLst>
          </p:nvPr>
        </p:nvGraphicFramePr>
        <p:xfrm>
          <a:off x="301625" y="1520414"/>
          <a:ext cx="8458200" cy="4754880"/>
        </p:xfrm>
        <a:graphic>
          <a:graphicData uri="http://schemas.openxmlformats.org/drawingml/2006/table">
            <a:tbl>
              <a:tblPr/>
              <a:tblGrid>
                <a:gridCol w="2060575"/>
                <a:gridCol w="6397625"/>
              </a:tblGrid>
              <a:tr h="2778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mj-lt"/>
                          <a:cs typeface="Times New Roman" pitchFamily="18" charset="0"/>
                        </a:rPr>
                        <a:t>SPA Measures</a:t>
                      </a:r>
                    </a:p>
                  </a:txBody>
                  <a:tcPr marL="32634" marR="32634" marT="7878" marB="7878" horzOverflow="overflow">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2700" cap="flat" cmpd="sng" algn="ctr">
                      <a:solidFill>
                        <a:srgbClr val="999999"/>
                      </a:solidFill>
                      <a:prstDash val="solid"/>
                      <a:round/>
                      <a:headEnd type="none" w="med" len="med"/>
                      <a:tailEnd type="none" w="med" len="med"/>
                    </a:lnT>
                    <a:lnB w="12700" cap="flat" cmpd="sng" algn="ctr">
                      <a:solidFill>
                        <a:srgbClr val="999999"/>
                      </a:solidFill>
                      <a:prstDash val="solid"/>
                      <a:round/>
                      <a:headEnd type="none" w="med" len="med"/>
                      <a:tailEnd type="none" w="med" len="med"/>
                    </a:lnB>
                    <a:lnTlToBr>
                      <a:noFill/>
                    </a:lnTlToBr>
                    <a:lnBlToTr>
                      <a:noFill/>
                    </a:lnBlToTr>
                    <a:solidFill>
                      <a:srgbClr val="E6E6E6"/>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mj-lt"/>
                          <a:cs typeface="Times New Roman" pitchFamily="18" charset="0"/>
                        </a:rPr>
                        <a:t>Indicator Description</a:t>
                      </a:r>
                    </a:p>
                  </a:txBody>
                  <a:tcPr marL="32634" marR="32634" marT="7878" marB="7878" horzOverflow="overflow">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2700" cap="flat" cmpd="sng" algn="ctr">
                      <a:solidFill>
                        <a:srgbClr val="999999"/>
                      </a:solidFill>
                      <a:prstDash val="solid"/>
                      <a:round/>
                      <a:headEnd type="none" w="med" len="med"/>
                      <a:tailEnd type="none" w="med" len="med"/>
                    </a:lnT>
                    <a:lnB w="12700" cap="flat" cmpd="sng" algn="ctr">
                      <a:solidFill>
                        <a:srgbClr val="999999"/>
                      </a:solidFill>
                      <a:prstDash val="solid"/>
                      <a:round/>
                      <a:headEnd type="none" w="med" len="med"/>
                      <a:tailEnd type="none" w="med" len="med"/>
                    </a:lnB>
                    <a:lnTlToBr>
                      <a:noFill/>
                    </a:lnTlToBr>
                    <a:lnBlToTr>
                      <a:noFill/>
                    </a:lnBlToTr>
                    <a:solidFill>
                      <a:srgbClr val="E6E6E6"/>
                    </a:solidFill>
                  </a:tcPr>
                </a:tc>
              </a:tr>
              <a:tr h="331762">
                <a:tc rowSpan="4">
                  <a:txBody>
                    <a:bodyPr/>
                    <a:lstStyle/>
                    <a:p>
                      <a:pPr marL="0" marR="0" lvl="0" indent="0" algn="l" defTabSz="914400" rtl="0" eaLnBrk="1" fontAlgn="base" latinLnBrk="0" hangingPunct="1">
                        <a:lnSpc>
                          <a:spcPct val="100000"/>
                        </a:lnSpc>
                        <a:spcBef>
                          <a:spcPct val="0"/>
                        </a:spcBef>
                        <a:spcAft>
                          <a:spcPts val="1200"/>
                        </a:spcAft>
                        <a:buClrTx/>
                        <a:buSzTx/>
                        <a:buFontTx/>
                        <a:buNone/>
                        <a:tabLst/>
                      </a:pPr>
                      <a:r>
                        <a:rPr kumimoji="0" lang="en-US" sz="1800" b="0" i="0" u="none" strike="noStrike" cap="none" normalizeH="0" baseline="0" dirty="0" smtClean="0">
                          <a:ln>
                            <a:noFill/>
                          </a:ln>
                          <a:solidFill>
                            <a:schemeClr val="tx1"/>
                          </a:solidFill>
                          <a:effectLst/>
                          <a:latin typeface="+mj-lt"/>
                          <a:cs typeface="Times New Roman" pitchFamily="18" charset="0"/>
                        </a:rPr>
                        <a:t>Malaria prevention interventions for antenatal care clients</a:t>
                      </a:r>
                    </a:p>
                  </a:txBody>
                  <a:tcPr marL="32634" marR="32634" marT="7878" marB="7878" horzOverflow="overflow">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2700" cap="flat" cmpd="sng" algn="ctr">
                      <a:solidFill>
                        <a:srgbClr val="999999"/>
                      </a:solidFill>
                      <a:prstDash val="solid"/>
                      <a:round/>
                      <a:headEnd type="none" w="med" len="med"/>
                      <a:tailEnd type="none" w="med" len="med"/>
                    </a:lnT>
                    <a:lnB w="12700" cap="flat" cmpd="sng" algn="ctr">
                      <a:solidFill>
                        <a:srgbClr val="999999"/>
                      </a:solidFill>
                      <a:prstDash val="solid"/>
                      <a:round/>
                      <a:headEnd type="none" w="med" len="med"/>
                      <a:tailEnd type="none" w="med" len="med"/>
                    </a:lnB>
                    <a:lnTlToBr>
                      <a:noFill/>
                    </a:lnTlToBr>
                    <a:lnBlToTr>
                      <a:noFill/>
                    </a:lnBlToTr>
                    <a:noFill/>
                  </a:tcPr>
                </a:tc>
                <a:tc>
                  <a:txBody>
                    <a:bodyPr/>
                    <a:lstStyle/>
                    <a:p>
                      <a:pPr marL="457200" marR="0" lvl="0" indent="-457200" algn="l" defTabSz="914400" rtl="0" eaLnBrk="1" fontAlgn="base" latinLnBrk="0" hangingPunct="1">
                        <a:lnSpc>
                          <a:spcPct val="100000"/>
                        </a:lnSpc>
                        <a:spcBef>
                          <a:spcPct val="0"/>
                        </a:spcBef>
                        <a:spcAft>
                          <a:spcPts val="1200"/>
                        </a:spcAft>
                        <a:buClrTx/>
                        <a:buSzTx/>
                        <a:buFontTx/>
                        <a:buNone/>
                        <a:tabLst>
                          <a:tab pos="266700" algn="l"/>
                        </a:tabLst>
                      </a:pPr>
                      <a:r>
                        <a:rPr kumimoji="0" lang="en-US" sz="1800" b="0" i="0" u="none" strike="noStrike" cap="none" normalizeH="0" baseline="0" dirty="0" smtClean="0">
                          <a:ln>
                            <a:noFill/>
                          </a:ln>
                          <a:solidFill>
                            <a:schemeClr val="tx1"/>
                          </a:solidFill>
                          <a:effectLst/>
                          <a:latin typeface="+mj-lt"/>
                          <a:cs typeface="Times New Roman" pitchFamily="18" charset="0"/>
                        </a:rPr>
                        <a:t>1. </a:t>
                      </a:r>
                      <a:r>
                        <a:rPr kumimoji="0" lang="en-US" sz="1800" b="0" i="0" u="none" strike="noStrike" cap="none" normalizeH="0" baseline="0" dirty="0" err="1" smtClean="0">
                          <a:ln>
                            <a:noFill/>
                          </a:ln>
                          <a:solidFill>
                            <a:schemeClr val="tx1"/>
                          </a:solidFill>
                          <a:effectLst/>
                          <a:latin typeface="+mj-lt"/>
                          <a:cs typeface="Times New Roman" pitchFamily="18" charset="0"/>
                        </a:rPr>
                        <a:t>IPTp</a:t>
                      </a:r>
                      <a:r>
                        <a:rPr kumimoji="0" lang="en-US" sz="1800" b="0" i="0" u="none" strike="noStrike" cap="none" normalizeH="0" baseline="0" dirty="0" smtClean="0">
                          <a:ln>
                            <a:noFill/>
                          </a:ln>
                          <a:solidFill>
                            <a:schemeClr val="tx1"/>
                          </a:solidFill>
                          <a:effectLst/>
                          <a:latin typeface="+mj-lt"/>
                          <a:cs typeface="Times New Roman" pitchFamily="18" charset="0"/>
                        </a:rPr>
                        <a:t> guidelines available at facilities offering antenatal care services on the day of the survey</a:t>
                      </a:r>
                    </a:p>
                  </a:txBody>
                  <a:tcPr marL="32634" marR="32634" marT="7878" marB="7878" horzOverflow="overflow">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2700" cap="flat" cmpd="sng" algn="ctr">
                      <a:solidFill>
                        <a:srgbClr val="999999"/>
                      </a:solidFill>
                      <a:prstDash val="solid"/>
                      <a:round/>
                      <a:headEnd type="none" w="med" len="med"/>
                      <a:tailEnd type="none" w="med" len="med"/>
                    </a:lnT>
                    <a:lnB w="12700" cap="flat" cmpd="sng" algn="ctr">
                      <a:solidFill>
                        <a:srgbClr val="999999"/>
                      </a:solidFill>
                      <a:prstDash val="solid"/>
                      <a:round/>
                      <a:headEnd type="none" w="med" len="med"/>
                      <a:tailEnd type="none" w="med" len="med"/>
                    </a:lnB>
                    <a:lnTlToBr>
                      <a:noFill/>
                    </a:lnTlToBr>
                    <a:lnBlToTr>
                      <a:noFill/>
                    </a:lnBlToTr>
                    <a:noFill/>
                  </a:tcPr>
                </a:tc>
              </a:tr>
              <a:tr h="244362">
                <a:tc vMerge="1">
                  <a:txBody>
                    <a:bodyPr/>
                    <a:lstStyle/>
                    <a:p>
                      <a:endParaRPr lang="en-US"/>
                    </a:p>
                  </a:txBody>
                  <a:tcPr/>
                </a:tc>
                <a:tc>
                  <a:txBody>
                    <a:bodyPr/>
                    <a:lstStyle/>
                    <a:p>
                      <a:pPr marL="266700" marR="0" lvl="0" indent="-266700" algn="l" defTabSz="914400" rtl="0" eaLnBrk="1" fontAlgn="base" latinLnBrk="0" hangingPunct="1">
                        <a:lnSpc>
                          <a:spcPct val="100000"/>
                        </a:lnSpc>
                        <a:spcBef>
                          <a:spcPct val="0"/>
                        </a:spcBef>
                        <a:spcAft>
                          <a:spcPts val="1200"/>
                        </a:spcAft>
                        <a:buClrTx/>
                        <a:buSzTx/>
                        <a:buFontTx/>
                        <a:buNone/>
                        <a:tabLst>
                          <a:tab pos="266700" algn="l"/>
                        </a:tabLst>
                      </a:pPr>
                      <a:r>
                        <a:rPr kumimoji="0" lang="en-US" sz="1800" b="0" i="0" u="none" strike="noStrike" cap="none" normalizeH="0" baseline="0" dirty="0" smtClean="0">
                          <a:ln>
                            <a:noFill/>
                          </a:ln>
                          <a:solidFill>
                            <a:schemeClr val="tx1"/>
                          </a:solidFill>
                          <a:effectLst/>
                          <a:latin typeface="+mj-lt"/>
                          <a:cs typeface="Times New Roman" pitchFamily="18" charset="0"/>
                        </a:rPr>
                        <a:t>2. Staff member recently trained on intermittent preventive treatment of malaria in pregnancy</a:t>
                      </a:r>
                    </a:p>
                  </a:txBody>
                  <a:tcPr marL="32634" marR="32634" marT="7878" marB="7878" horzOverflow="overflow">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2700" cap="flat" cmpd="sng" algn="ctr">
                      <a:solidFill>
                        <a:srgbClr val="999999"/>
                      </a:solidFill>
                      <a:prstDash val="solid"/>
                      <a:round/>
                      <a:headEnd type="none" w="med" len="med"/>
                      <a:tailEnd type="none" w="med" len="med"/>
                    </a:lnT>
                    <a:lnB w="12700" cap="flat" cmpd="sng" algn="ctr">
                      <a:solidFill>
                        <a:srgbClr val="999999"/>
                      </a:solidFill>
                      <a:prstDash val="solid"/>
                      <a:round/>
                      <a:headEnd type="none" w="med" len="med"/>
                      <a:tailEnd type="none" w="med" len="med"/>
                    </a:lnB>
                    <a:lnTlToBr>
                      <a:noFill/>
                    </a:lnTlToBr>
                    <a:lnBlToTr>
                      <a:noFill/>
                    </a:lnBlToTr>
                    <a:noFill/>
                  </a:tcPr>
                </a:tc>
              </a:tr>
              <a:tr h="244362">
                <a:tc vMerge="1">
                  <a:txBody>
                    <a:bodyPr/>
                    <a:lstStyle/>
                    <a:p>
                      <a:endParaRPr lang="en-US"/>
                    </a:p>
                  </a:txBody>
                  <a:tcPr/>
                </a:tc>
                <a:tc>
                  <a:txBody>
                    <a:bodyPr/>
                    <a:lstStyle/>
                    <a:p>
                      <a:pPr marL="266700" marR="0" lvl="0" indent="-266700" algn="l" defTabSz="914400" rtl="0" eaLnBrk="1" fontAlgn="base" latinLnBrk="0" hangingPunct="1">
                        <a:lnSpc>
                          <a:spcPct val="100000"/>
                        </a:lnSpc>
                        <a:spcBef>
                          <a:spcPct val="0"/>
                        </a:spcBef>
                        <a:spcAft>
                          <a:spcPts val="1200"/>
                        </a:spcAft>
                        <a:buClrTx/>
                        <a:buSzTx/>
                        <a:buFontTx/>
                        <a:buNone/>
                        <a:tabLst>
                          <a:tab pos="266700" algn="l"/>
                        </a:tabLst>
                      </a:pPr>
                      <a:r>
                        <a:rPr kumimoji="0" lang="en-US" sz="1800" b="0" i="0" u="none" strike="noStrike" cap="none" normalizeH="0" baseline="0" dirty="0" smtClean="0">
                          <a:ln>
                            <a:noFill/>
                          </a:ln>
                          <a:solidFill>
                            <a:schemeClr val="tx1"/>
                          </a:solidFill>
                          <a:effectLst/>
                          <a:latin typeface="+mj-lt"/>
                          <a:cs typeface="Times New Roman" pitchFamily="18" charset="0"/>
                        </a:rPr>
                        <a:t>3. </a:t>
                      </a:r>
                      <a:r>
                        <a:rPr kumimoji="0" lang="en-US" sz="1800" b="0" i="0" u="none" strike="noStrike" kern="1200" cap="none" normalizeH="0" baseline="0" dirty="0" smtClean="0">
                          <a:ln>
                            <a:noFill/>
                          </a:ln>
                          <a:solidFill>
                            <a:schemeClr val="tx1"/>
                          </a:solidFill>
                          <a:effectLst/>
                          <a:latin typeface="+mn-lt"/>
                          <a:ea typeface="+mn-ea"/>
                          <a:cs typeface="Times New Roman" pitchFamily="18" charset="0"/>
                        </a:rPr>
                        <a:t>SP/</a:t>
                      </a:r>
                      <a:r>
                        <a:rPr kumimoji="0" lang="en-US" sz="1800" b="0" i="0" u="none" strike="noStrike" kern="1200" cap="none" normalizeH="0" baseline="0" dirty="0" err="1" smtClean="0">
                          <a:ln>
                            <a:noFill/>
                          </a:ln>
                          <a:solidFill>
                            <a:schemeClr val="tx1"/>
                          </a:solidFill>
                          <a:effectLst/>
                          <a:latin typeface="+mn-lt"/>
                          <a:ea typeface="+mn-ea"/>
                          <a:cs typeface="Times New Roman" pitchFamily="18" charset="0"/>
                        </a:rPr>
                        <a:t>Fansidar</a:t>
                      </a:r>
                      <a:r>
                        <a:rPr kumimoji="0" lang="en-US" sz="1800" b="0" i="0" u="none" strike="noStrike" kern="1200" cap="none" normalizeH="0" baseline="0" dirty="0" smtClean="0">
                          <a:ln>
                            <a:noFill/>
                          </a:ln>
                          <a:solidFill>
                            <a:schemeClr val="tx1"/>
                          </a:solidFill>
                          <a:effectLst/>
                          <a:latin typeface="+mn-lt"/>
                          <a:ea typeface="+mn-ea"/>
                          <a:cs typeface="Times New Roman" pitchFamily="18" charset="0"/>
                        </a:rPr>
                        <a:t> available at facilities offering antenatal care services on the day of the survey</a:t>
                      </a:r>
                    </a:p>
                  </a:txBody>
                  <a:tcPr marL="32634" marR="32634" marT="7878" marB="7878" horzOverflow="overflow">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2700" cap="flat" cmpd="sng" algn="ctr">
                      <a:solidFill>
                        <a:srgbClr val="999999"/>
                      </a:solidFill>
                      <a:prstDash val="solid"/>
                      <a:round/>
                      <a:headEnd type="none" w="med" len="med"/>
                      <a:tailEnd type="none" w="med" len="med"/>
                    </a:lnT>
                    <a:lnB w="12700" cap="flat" cmpd="sng" algn="ctr">
                      <a:solidFill>
                        <a:srgbClr val="999999"/>
                      </a:solidFill>
                      <a:prstDash val="solid"/>
                      <a:round/>
                      <a:headEnd type="none" w="med" len="med"/>
                      <a:tailEnd type="none" w="med" len="med"/>
                    </a:lnB>
                    <a:lnTlToBr>
                      <a:noFill/>
                    </a:lnTlToBr>
                    <a:lnBlToTr>
                      <a:noFill/>
                    </a:lnBlToTr>
                    <a:noFill/>
                  </a:tcPr>
                </a:tc>
              </a:tr>
              <a:tr h="244362">
                <a:tc vMerge="1">
                  <a:txBody>
                    <a:bodyPr/>
                    <a:lstStyle/>
                    <a:p>
                      <a:endParaRPr lang="en-US"/>
                    </a:p>
                  </a:txBody>
                  <a:tcPr/>
                </a:tc>
                <a:tc>
                  <a:txBody>
                    <a:bodyPr/>
                    <a:lstStyle/>
                    <a:p>
                      <a:pPr marL="457200" marR="0" lvl="0" indent="-457200" algn="l" defTabSz="914400" rtl="0" eaLnBrk="1" fontAlgn="base" latinLnBrk="0" hangingPunct="1">
                        <a:lnSpc>
                          <a:spcPct val="100000"/>
                        </a:lnSpc>
                        <a:spcBef>
                          <a:spcPct val="0"/>
                        </a:spcBef>
                        <a:spcAft>
                          <a:spcPts val="1200"/>
                        </a:spcAft>
                        <a:buClrTx/>
                        <a:buSzTx/>
                        <a:buFontTx/>
                        <a:buNone/>
                        <a:tabLst>
                          <a:tab pos="266700" algn="l"/>
                        </a:tabLst>
                      </a:pPr>
                      <a:r>
                        <a:rPr kumimoji="0" lang="en-US" sz="1800" b="0" i="0" u="none" strike="noStrike" cap="none" normalizeH="0" baseline="0" dirty="0" smtClean="0">
                          <a:ln>
                            <a:noFill/>
                          </a:ln>
                          <a:solidFill>
                            <a:schemeClr val="tx1"/>
                          </a:solidFill>
                          <a:effectLst/>
                          <a:latin typeface="+mj-lt"/>
                          <a:cs typeface="Times New Roman" pitchFamily="18" charset="0"/>
                        </a:rPr>
                        <a:t>4. </a:t>
                      </a:r>
                      <a:r>
                        <a:rPr kumimoji="0" lang="en-US" sz="1800" b="0" i="0" u="none" strike="noStrike" kern="1200" cap="none" normalizeH="0" baseline="0" dirty="0" smtClean="0">
                          <a:ln>
                            <a:noFill/>
                          </a:ln>
                          <a:solidFill>
                            <a:schemeClr val="tx1"/>
                          </a:solidFill>
                          <a:effectLst/>
                          <a:latin typeface="+mn-lt"/>
                          <a:ea typeface="+mn-ea"/>
                          <a:cs typeface="Times New Roman" pitchFamily="18" charset="0"/>
                        </a:rPr>
                        <a:t>Providers give or prescribe SP/</a:t>
                      </a:r>
                      <a:r>
                        <a:rPr kumimoji="0" lang="en-US" sz="1800" b="0" i="0" u="none" strike="noStrike" kern="1200" cap="none" normalizeH="0" baseline="0" dirty="0" err="1" smtClean="0">
                          <a:ln>
                            <a:noFill/>
                          </a:ln>
                          <a:solidFill>
                            <a:schemeClr val="tx1"/>
                          </a:solidFill>
                          <a:effectLst/>
                          <a:latin typeface="+mn-lt"/>
                          <a:ea typeface="+mn-ea"/>
                          <a:cs typeface="Times New Roman" pitchFamily="18" charset="0"/>
                        </a:rPr>
                        <a:t>Fansidar</a:t>
                      </a:r>
                      <a:r>
                        <a:rPr kumimoji="0" lang="en-US" sz="1800" b="0" i="0" u="none" strike="noStrike" kern="1200" cap="none" normalizeH="0" baseline="0" dirty="0" smtClean="0">
                          <a:ln>
                            <a:noFill/>
                          </a:ln>
                          <a:solidFill>
                            <a:schemeClr val="tx1"/>
                          </a:solidFill>
                          <a:effectLst/>
                          <a:latin typeface="+mn-lt"/>
                          <a:ea typeface="+mn-ea"/>
                          <a:cs typeface="Times New Roman" pitchFamily="18" charset="0"/>
                        </a:rPr>
                        <a:t> to antenatal care clients within observed consultations</a:t>
                      </a:r>
                    </a:p>
                  </a:txBody>
                  <a:tcPr marL="32634" marR="32634" marT="7878" marB="7878" horzOverflow="overflow">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2700" cap="flat" cmpd="sng" algn="ctr">
                      <a:solidFill>
                        <a:srgbClr val="999999"/>
                      </a:solidFill>
                      <a:prstDash val="solid"/>
                      <a:round/>
                      <a:headEnd type="none" w="med" len="med"/>
                      <a:tailEnd type="none" w="med" len="med"/>
                    </a:lnT>
                    <a:lnB w="12700" cap="flat" cmpd="sng" algn="ctr">
                      <a:solidFill>
                        <a:srgbClr val="999999"/>
                      </a:solidFill>
                      <a:prstDash val="solid"/>
                      <a:round/>
                      <a:headEnd type="none" w="med" len="med"/>
                      <a:tailEnd type="none" w="med" len="med"/>
                    </a:lnB>
                    <a:lnTlToBr>
                      <a:noFill/>
                    </a:lnTlToBr>
                    <a:lnBlToTr>
                      <a:noFill/>
                    </a:lnBlToTr>
                    <a:noFill/>
                  </a:tcPr>
                </a:tc>
              </a:tr>
              <a:tr h="2219458">
                <a:tc>
                  <a:txBody>
                    <a:bodyPr/>
                    <a:lstStyle/>
                    <a:p>
                      <a:pPr marL="0" marR="0" lvl="0" indent="0" algn="l" defTabSz="914400" rtl="0" eaLnBrk="1" fontAlgn="base" latinLnBrk="0" hangingPunct="1">
                        <a:lnSpc>
                          <a:spcPct val="100000"/>
                        </a:lnSpc>
                        <a:spcBef>
                          <a:spcPct val="0"/>
                        </a:spcBef>
                        <a:spcAft>
                          <a:spcPts val="0"/>
                        </a:spcAft>
                        <a:buClrTx/>
                        <a:buSzTx/>
                        <a:buFontTx/>
                        <a:buNone/>
                        <a:tabLst/>
                      </a:pPr>
                      <a:r>
                        <a:rPr kumimoji="0" lang="en-US" sz="1800" b="0" i="0" u="none" strike="noStrike" cap="none" normalizeH="0" baseline="0" dirty="0" smtClean="0">
                          <a:ln>
                            <a:noFill/>
                          </a:ln>
                          <a:solidFill>
                            <a:schemeClr val="tx1"/>
                          </a:solidFill>
                          <a:effectLst/>
                          <a:latin typeface="+mj-lt"/>
                          <a:cs typeface="Times New Roman" pitchFamily="18" charset="0"/>
                        </a:rPr>
                        <a:t>Malaria diagnostic capacity in facilities offering curative care for sick children</a:t>
                      </a:r>
                    </a:p>
                  </a:txBody>
                  <a:tcPr marL="32634" marR="32634" marT="7878" marB="7878" horzOverflow="overflow">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2700" cap="flat" cmpd="sng" algn="ctr">
                      <a:solidFill>
                        <a:srgbClr val="999999"/>
                      </a:solidFill>
                      <a:prstDash val="solid"/>
                      <a:round/>
                      <a:headEnd type="none" w="med" len="med"/>
                      <a:tailEnd type="none" w="med" len="med"/>
                    </a:lnT>
                    <a:lnB w="12700" cap="flat" cmpd="sng" algn="ctr">
                      <a:solidFill>
                        <a:srgbClr val="999999"/>
                      </a:solidFill>
                      <a:prstDash val="solid"/>
                      <a:round/>
                      <a:headEnd type="none" w="med" len="med"/>
                      <a:tailEnd type="none" w="med" len="med"/>
                    </a:lnB>
                    <a:lnTlToBr>
                      <a:noFill/>
                    </a:lnTlToBr>
                    <a:lnBlToTr>
                      <a:noFill/>
                    </a:lnBlToTr>
                    <a:noFill/>
                  </a:tcPr>
                </a:tc>
                <a:tc>
                  <a:txBody>
                    <a:bodyPr/>
                    <a:lstStyle/>
                    <a:p>
                      <a:pPr marL="0" marR="0" indent="0">
                        <a:lnSpc>
                          <a:spcPct val="100000"/>
                        </a:lnSpc>
                        <a:spcBef>
                          <a:spcPts val="0"/>
                        </a:spcBef>
                        <a:spcAft>
                          <a:spcPts val="600"/>
                        </a:spcAft>
                      </a:pPr>
                      <a:r>
                        <a:rPr kumimoji="0" lang="en-US" sz="1800" b="0" i="0" u="none" strike="noStrike" cap="none" normalizeH="0" baseline="0" dirty="0" smtClean="0">
                          <a:ln>
                            <a:noFill/>
                          </a:ln>
                          <a:solidFill>
                            <a:schemeClr val="tx1"/>
                          </a:solidFill>
                          <a:effectLst/>
                          <a:latin typeface="+mj-lt"/>
                          <a:cs typeface="Times New Roman" pitchFamily="18" charset="0"/>
                        </a:rPr>
                        <a:t>5. </a:t>
                      </a:r>
                      <a:r>
                        <a:rPr lang="en-US" sz="1800" dirty="0" smtClean="0">
                          <a:latin typeface="+mj-lt"/>
                          <a:ea typeface="Times New Roman"/>
                          <a:cs typeface="Times New Roman"/>
                        </a:rPr>
                        <a:t>Facilities have the capacity to diagnose malaria by having</a:t>
                      </a:r>
                      <a:r>
                        <a:rPr lang="en-US" sz="1800" baseline="0" dirty="0" smtClean="0">
                          <a:latin typeface="+mj-lt"/>
                          <a:ea typeface="Times New Roman"/>
                          <a:cs typeface="Times New Roman"/>
                        </a:rPr>
                        <a:t> all of the following:</a:t>
                      </a:r>
                    </a:p>
                    <a:p>
                      <a:pPr marL="517525" marR="0" indent="-285750">
                        <a:lnSpc>
                          <a:spcPct val="100000"/>
                        </a:lnSpc>
                        <a:spcBef>
                          <a:spcPts val="0"/>
                        </a:spcBef>
                        <a:spcAft>
                          <a:spcPts val="600"/>
                        </a:spcAft>
                        <a:buFont typeface="Arial" panose="020B0604020202020204" pitchFamily="34" charset="0"/>
                        <a:buChar char="•"/>
                      </a:pPr>
                      <a:r>
                        <a:rPr lang="en-US" sz="1800" dirty="0" smtClean="0">
                          <a:latin typeface="+mj-lt"/>
                          <a:ea typeface="Times New Roman"/>
                          <a:cs typeface="Times New Roman"/>
                        </a:rPr>
                        <a:t>unexpired malaria RDT kits or a functioning microscope with relevant stains and glass slides</a:t>
                      </a:r>
                    </a:p>
                    <a:p>
                      <a:pPr marL="517525" marR="0" indent="-285750">
                        <a:lnSpc>
                          <a:spcPct val="100000"/>
                        </a:lnSpc>
                        <a:spcBef>
                          <a:spcPts val="0"/>
                        </a:spcBef>
                        <a:spcAft>
                          <a:spcPts val="600"/>
                        </a:spcAft>
                        <a:buFont typeface="Arial" panose="020B0604020202020204" pitchFamily="34" charset="0"/>
                        <a:buChar char="•"/>
                      </a:pPr>
                      <a:r>
                        <a:rPr lang="en-US" sz="1800" baseline="0" dirty="0" smtClean="0">
                          <a:latin typeface="+mj-lt"/>
                          <a:ea typeface="Times New Roman"/>
                          <a:cs typeface="Times New Roman"/>
                        </a:rPr>
                        <a:t>staff member recently trained on either RDT or microscopy</a:t>
                      </a:r>
                    </a:p>
                    <a:p>
                      <a:pPr marL="517525" marR="0" indent="-285750">
                        <a:lnSpc>
                          <a:spcPct val="100000"/>
                        </a:lnSpc>
                        <a:spcBef>
                          <a:spcPts val="0"/>
                        </a:spcBef>
                        <a:spcAft>
                          <a:spcPts val="600"/>
                        </a:spcAft>
                        <a:buFont typeface="Arial" panose="020B0604020202020204" pitchFamily="34" charset="0"/>
                        <a:buChar char="•"/>
                      </a:pPr>
                      <a:r>
                        <a:rPr lang="en-US" sz="1800" baseline="0" dirty="0" smtClean="0">
                          <a:latin typeface="+mj-lt"/>
                          <a:ea typeface="Times New Roman"/>
                          <a:cs typeface="Times New Roman"/>
                        </a:rPr>
                        <a:t>malaria RDT protocol available in the facility</a:t>
                      </a:r>
                      <a:endParaRPr lang="en-US" sz="1800" dirty="0">
                        <a:latin typeface="+mj-lt"/>
                        <a:ea typeface="Times New Roman"/>
                        <a:cs typeface="Times New Roman"/>
                      </a:endParaRPr>
                    </a:p>
                  </a:txBody>
                  <a:tcPr marL="32634" marR="32634" marT="7878" marB="7878" horzOverflow="overflow">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2700" cap="flat" cmpd="sng" algn="ctr">
                      <a:solidFill>
                        <a:srgbClr val="999999"/>
                      </a:solidFill>
                      <a:prstDash val="solid"/>
                      <a:round/>
                      <a:headEnd type="none" w="med" len="med"/>
                      <a:tailEnd type="none" w="med" len="med"/>
                    </a:lnT>
                    <a:lnB w="12700" cap="flat" cmpd="sng" algn="ctr">
                      <a:solidFill>
                        <a:srgbClr val="999999"/>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99430131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txBox="1">
            <a:spLocks noChangeArrowheads="1"/>
          </p:cNvSpPr>
          <p:nvPr/>
        </p:nvSpPr>
        <p:spPr bwMode="auto">
          <a:xfrm>
            <a:off x="457200" y="1524000"/>
            <a:ext cx="8229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pitchFamily="18" charset="0"/>
                <a:cs typeface="Arial" charset="0"/>
              </a:defRPr>
            </a:lvl1pPr>
            <a:lvl2pPr marL="742950" indent="-285750" eaLnBrk="0" hangingPunct="0">
              <a:defRPr sz="2800">
                <a:solidFill>
                  <a:schemeClr val="tx1"/>
                </a:solidFill>
                <a:latin typeface="Times" pitchFamily="18" charset="0"/>
                <a:cs typeface="Arial" charset="0"/>
              </a:defRPr>
            </a:lvl2pPr>
            <a:lvl3pPr marL="1143000" indent="-228600" eaLnBrk="0" hangingPunct="0">
              <a:defRPr sz="2800">
                <a:solidFill>
                  <a:schemeClr val="tx1"/>
                </a:solidFill>
                <a:latin typeface="Times" pitchFamily="18" charset="0"/>
                <a:cs typeface="Arial" charset="0"/>
              </a:defRPr>
            </a:lvl3pPr>
            <a:lvl4pPr marL="1600200" indent="-228600" eaLnBrk="0" hangingPunct="0">
              <a:defRPr sz="2800">
                <a:solidFill>
                  <a:schemeClr val="tx1"/>
                </a:solidFill>
                <a:latin typeface="Times" pitchFamily="18" charset="0"/>
                <a:cs typeface="Arial" charset="0"/>
              </a:defRPr>
            </a:lvl4pPr>
            <a:lvl5pPr marL="2057400" indent="-228600" eaLnBrk="0" hangingPunct="0">
              <a:defRPr sz="2800">
                <a:solidFill>
                  <a:schemeClr val="tx1"/>
                </a:solidFill>
                <a:latin typeface="Times" pitchFamily="18" charset="0"/>
                <a:cs typeface="Arial" charset="0"/>
              </a:defRPr>
            </a:lvl5pPr>
            <a:lvl6pPr marL="2514600" indent="-228600" algn="ctr" eaLnBrk="0" fontAlgn="base" hangingPunct="0">
              <a:spcBef>
                <a:spcPct val="0"/>
              </a:spcBef>
              <a:spcAft>
                <a:spcPct val="0"/>
              </a:spcAft>
              <a:defRPr sz="2800">
                <a:solidFill>
                  <a:schemeClr val="tx1"/>
                </a:solidFill>
                <a:latin typeface="Times" pitchFamily="18" charset="0"/>
                <a:cs typeface="Arial" charset="0"/>
              </a:defRPr>
            </a:lvl6pPr>
            <a:lvl7pPr marL="2971800" indent="-228600" algn="ctr" eaLnBrk="0" fontAlgn="base" hangingPunct="0">
              <a:spcBef>
                <a:spcPct val="0"/>
              </a:spcBef>
              <a:spcAft>
                <a:spcPct val="0"/>
              </a:spcAft>
              <a:defRPr sz="2800">
                <a:solidFill>
                  <a:schemeClr val="tx1"/>
                </a:solidFill>
                <a:latin typeface="Times" pitchFamily="18" charset="0"/>
                <a:cs typeface="Arial" charset="0"/>
              </a:defRPr>
            </a:lvl7pPr>
            <a:lvl8pPr marL="3429000" indent="-228600" algn="ctr" eaLnBrk="0" fontAlgn="base" hangingPunct="0">
              <a:spcBef>
                <a:spcPct val="0"/>
              </a:spcBef>
              <a:spcAft>
                <a:spcPct val="0"/>
              </a:spcAft>
              <a:defRPr sz="2800">
                <a:solidFill>
                  <a:schemeClr val="tx1"/>
                </a:solidFill>
                <a:latin typeface="Times" pitchFamily="18" charset="0"/>
                <a:cs typeface="Arial" charset="0"/>
              </a:defRPr>
            </a:lvl8pPr>
            <a:lvl9pPr marL="3886200" indent="-228600" algn="ctr" eaLnBrk="0" fontAlgn="base" hangingPunct="0">
              <a:spcBef>
                <a:spcPct val="0"/>
              </a:spcBef>
              <a:spcAft>
                <a:spcPct val="0"/>
              </a:spcAft>
              <a:defRPr sz="2800">
                <a:solidFill>
                  <a:schemeClr val="tx1"/>
                </a:solidFill>
                <a:latin typeface="Times" pitchFamily="18" charset="0"/>
                <a:cs typeface="Arial" charset="0"/>
              </a:defRPr>
            </a:lvl9pPr>
          </a:lstStyle>
          <a:p>
            <a:pPr eaLnBrk="1" hangingPunct="1"/>
            <a:r>
              <a:rPr lang="en-US" sz="6000" b="1" dirty="0">
                <a:solidFill>
                  <a:schemeClr val="tx2"/>
                </a:solidFill>
                <a:latin typeface="Arial" charset="0"/>
              </a:rPr>
              <a:t>Module </a:t>
            </a:r>
            <a:r>
              <a:rPr lang="en-US" sz="6000" b="1" dirty="0" smtClean="0">
                <a:solidFill>
                  <a:schemeClr val="tx2"/>
                </a:solidFill>
                <a:latin typeface="Arial" charset="0"/>
              </a:rPr>
              <a:t>7</a:t>
            </a:r>
            <a:r>
              <a:rPr lang="en-US" sz="6000" b="1" dirty="0">
                <a:solidFill>
                  <a:schemeClr val="tx2"/>
                </a:solidFill>
                <a:latin typeface="Arial" charset="0"/>
              </a:rPr>
              <a:t/>
            </a:r>
            <a:br>
              <a:rPr lang="en-US" sz="6000" b="1" dirty="0">
                <a:solidFill>
                  <a:schemeClr val="tx2"/>
                </a:solidFill>
                <a:latin typeface="Arial" charset="0"/>
              </a:rPr>
            </a:br>
            <a:r>
              <a:rPr lang="en-US" sz="6000" b="1" dirty="0">
                <a:solidFill>
                  <a:schemeClr val="tx2"/>
                </a:solidFill>
                <a:latin typeface="Arial" charset="0"/>
              </a:rPr>
              <a:t>Session </a:t>
            </a:r>
            <a:r>
              <a:rPr lang="en-US" sz="6000" b="1" dirty="0" smtClean="0">
                <a:solidFill>
                  <a:schemeClr val="tx2"/>
                </a:solidFill>
                <a:latin typeface="Arial" charset="0"/>
              </a:rPr>
              <a:t>4</a:t>
            </a:r>
            <a:r>
              <a:rPr lang="en-US" sz="4800" b="1" dirty="0">
                <a:solidFill>
                  <a:schemeClr val="tx2"/>
                </a:solidFill>
                <a:latin typeface="Arial" charset="0"/>
              </a:rPr>
              <a:t/>
            </a:r>
            <a:br>
              <a:rPr lang="en-US" sz="4800" b="1" dirty="0">
                <a:solidFill>
                  <a:schemeClr val="tx2"/>
                </a:solidFill>
                <a:latin typeface="Arial" charset="0"/>
              </a:rPr>
            </a:br>
            <a:endParaRPr lang="en-US" sz="3200" dirty="0">
              <a:latin typeface="Arial" charset="0"/>
            </a:endParaRPr>
          </a:p>
          <a:p>
            <a:pPr eaLnBrk="1" hangingPunct="1"/>
            <a:r>
              <a:rPr lang="en-US" sz="4000" dirty="0">
                <a:latin typeface="Arial" charset="0"/>
              </a:rPr>
              <a:t>Malaria Indicators:</a:t>
            </a:r>
          </a:p>
          <a:p>
            <a:pPr eaLnBrk="1" hangingPunct="1"/>
            <a:r>
              <a:rPr lang="en-US" sz="4000" dirty="0">
                <a:latin typeface="Arial" charset="0"/>
              </a:rPr>
              <a:t>Results from </a:t>
            </a:r>
            <a:r>
              <a:rPr lang="en-US" sz="4000" dirty="0" smtClean="0">
                <a:latin typeface="Arial" charset="0"/>
              </a:rPr>
              <a:t>Six </a:t>
            </a:r>
            <a:r>
              <a:rPr lang="en-US" sz="4000" dirty="0">
                <a:latin typeface="Arial" charset="0"/>
              </a:rPr>
              <a:t>Countries</a:t>
            </a:r>
          </a:p>
          <a:p>
            <a:pPr eaLnBrk="1" hangingPunct="1"/>
            <a:r>
              <a:rPr lang="en-US" sz="2400" dirty="0">
                <a:latin typeface="Arial" charset="0"/>
              </a:rPr>
              <a:t/>
            </a:r>
            <a:br>
              <a:rPr lang="en-US" sz="2400" dirty="0">
                <a:latin typeface="Arial" charset="0"/>
              </a:rPr>
            </a:br>
            <a:r>
              <a:rPr lang="en-US" dirty="0">
                <a:latin typeface="Arial" charset="0"/>
              </a:rPr>
              <a:t>Angola • Kenya </a:t>
            </a:r>
            <a:r>
              <a:rPr lang="en-US" dirty="0" smtClean="0">
                <a:latin typeface="Arial" charset="0"/>
              </a:rPr>
              <a:t>• Malawi </a:t>
            </a:r>
            <a:br>
              <a:rPr lang="en-US" dirty="0" smtClean="0">
                <a:latin typeface="Arial" charset="0"/>
              </a:rPr>
            </a:br>
            <a:r>
              <a:rPr lang="en-US" dirty="0" smtClean="0">
                <a:latin typeface="Arial" charset="0"/>
              </a:rPr>
              <a:t>Rwanda </a:t>
            </a:r>
            <a:r>
              <a:rPr lang="en-US" dirty="0">
                <a:latin typeface="Arial" charset="0"/>
              </a:rPr>
              <a:t>• Senegal • Tanzania</a:t>
            </a:r>
            <a:endParaRPr lang="en-US" dirty="0">
              <a:solidFill>
                <a:schemeClr val="tx2"/>
              </a:solidFill>
              <a:latin typeface="Arial"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t>Interpreting Trends</a:t>
            </a:r>
            <a:endParaRPr lang="en-US" sz="3200" dirty="0"/>
          </a:p>
        </p:txBody>
      </p:sp>
      <p:sp>
        <p:nvSpPr>
          <p:cNvPr id="3" name="Slide Number Placeholder 2"/>
          <p:cNvSpPr>
            <a:spLocks noGrp="1"/>
          </p:cNvSpPr>
          <p:nvPr>
            <p:ph type="sldNum" sz="quarter" idx="12"/>
          </p:nvPr>
        </p:nvSpPr>
        <p:spPr/>
        <p:txBody>
          <a:bodyPr/>
          <a:lstStyle/>
          <a:p>
            <a:pPr>
              <a:defRPr/>
            </a:pPr>
            <a:r>
              <a:rPr lang="en-US" dirty="0"/>
              <a:t>Module </a:t>
            </a:r>
            <a:r>
              <a:rPr lang="en-US" dirty="0" smtClean="0"/>
              <a:t>7, </a:t>
            </a:r>
            <a:r>
              <a:rPr lang="en-US" dirty="0"/>
              <a:t>Slide </a:t>
            </a:r>
            <a:fld id="{4C58B0A2-70C3-456F-8582-F5728D417B84}" type="slidenum">
              <a:rPr lang="en-US" smtClean="0"/>
              <a:pPr>
                <a:defRPr/>
              </a:pPr>
              <a:t>32</a:t>
            </a:fld>
            <a:endParaRPr lang="en-US" dirty="0"/>
          </a:p>
        </p:txBody>
      </p:sp>
      <p:sp>
        <p:nvSpPr>
          <p:cNvPr id="5" name="TextBox 4"/>
          <p:cNvSpPr txBox="1"/>
          <p:nvPr/>
        </p:nvSpPr>
        <p:spPr>
          <a:xfrm>
            <a:off x="685800" y="1524000"/>
            <a:ext cx="7924800" cy="2677656"/>
          </a:xfrm>
          <a:prstGeom prst="rect">
            <a:avLst/>
          </a:prstGeom>
          <a:noFill/>
        </p:spPr>
        <p:txBody>
          <a:bodyPr wrap="square" rtlCol="0">
            <a:spAutoFit/>
          </a:bodyPr>
          <a:lstStyle/>
          <a:p>
            <a:pPr algn="l"/>
            <a:r>
              <a:rPr lang="en-US" dirty="0" smtClean="0">
                <a:latin typeface="+mn-lt"/>
              </a:rPr>
              <a:t>There are several consideration when interpreting trends of malaria indicators within and across countries:</a:t>
            </a:r>
          </a:p>
          <a:p>
            <a:pPr marL="457200" indent="-457200" algn="l">
              <a:buFont typeface="Arial" pitchFamily="34" charset="0"/>
              <a:buChar char="•"/>
            </a:pPr>
            <a:r>
              <a:rPr lang="en-US" dirty="0" smtClean="0">
                <a:latin typeface="+mn-lt"/>
              </a:rPr>
              <a:t>Seasonality</a:t>
            </a:r>
          </a:p>
          <a:p>
            <a:pPr marL="457200" indent="-457200" algn="l">
              <a:buFont typeface="Arial" pitchFamily="34" charset="0"/>
              <a:buChar char="•"/>
            </a:pPr>
            <a:r>
              <a:rPr lang="en-US" dirty="0" smtClean="0">
                <a:latin typeface="+mn-lt"/>
              </a:rPr>
              <a:t>Microscopy vs. RDT </a:t>
            </a:r>
          </a:p>
          <a:p>
            <a:pPr marL="457200" indent="-457200" algn="l">
              <a:buFont typeface="Arial" pitchFamily="34" charset="0"/>
              <a:buChar char="•"/>
            </a:pPr>
            <a:r>
              <a:rPr lang="en-US" dirty="0" smtClean="0">
                <a:latin typeface="+mn-lt"/>
              </a:rPr>
              <a:t>National Malaria Control programs </a:t>
            </a:r>
          </a:p>
        </p:txBody>
      </p:sp>
    </p:spTree>
    <p:extLst>
      <p:ext uri="{BB962C8B-B14F-4D97-AF65-F5344CB8AC3E}">
        <p14:creationId xmlns:p14="http://schemas.microsoft.com/office/powerpoint/2010/main" val="391433407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a:xfrm>
            <a:off x="301625" y="301625"/>
            <a:ext cx="8842375" cy="609600"/>
          </a:xfrm>
        </p:spPr>
        <p:txBody>
          <a:bodyPr/>
          <a:lstStyle/>
          <a:p>
            <a:pPr eaLnBrk="1" hangingPunct="1"/>
            <a:r>
              <a:rPr lang="en-US" dirty="0" smtClean="0"/>
              <a:t>Ownership of Insecticide-treated Nets (ITNs)</a:t>
            </a:r>
          </a:p>
        </p:txBody>
      </p:sp>
      <p:graphicFrame>
        <p:nvGraphicFramePr>
          <p:cNvPr id="2" name="Chart 3"/>
          <p:cNvGraphicFramePr>
            <a:graphicFrameLocks/>
          </p:cNvGraphicFramePr>
          <p:nvPr>
            <p:extLst>
              <p:ext uri="{D42A27DB-BD31-4B8C-83A1-F6EECF244321}">
                <p14:modId xmlns:p14="http://schemas.microsoft.com/office/powerpoint/2010/main" val="432165745"/>
              </p:ext>
            </p:extLst>
          </p:nvPr>
        </p:nvGraphicFramePr>
        <p:xfrm>
          <a:off x="584200" y="2108200"/>
          <a:ext cx="8128000" cy="4546600"/>
        </p:xfrm>
        <a:graphic>
          <a:graphicData uri="http://schemas.openxmlformats.org/drawingml/2006/chart">
            <c:chart xmlns:c="http://schemas.openxmlformats.org/drawingml/2006/chart" xmlns:r="http://schemas.openxmlformats.org/officeDocument/2006/relationships" r:id="rId3"/>
          </a:graphicData>
        </a:graphic>
      </p:graphicFrame>
      <p:sp>
        <p:nvSpPr>
          <p:cNvPr id="71684" name="TextBox 7"/>
          <p:cNvSpPr txBox="1">
            <a:spLocks noChangeArrowheads="1"/>
          </p:cNvSpPr>
          <p:nvPr/>
        </p:nvSpPr>
        <p:spPr bwMode="auto">
          <a:xfrm>
            <a:off x="228600" y="1219200"/>
            <a:ext cx="5791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800">
                <a:solidFill>
                  <a:schemeClr val="tx1"/>
                </a:solidFill>
                <a:latin typeface="Times" pitchFamily="18" charset="0"/>
                <a:cs typeface="Arial" charset="0"/>
              </a:defRPr>
            </a:lvl1pPr>
            <a:lvl2pPr marL="742950" indent="-285750" eaLnBrk="0" hangingPunct="0">
              <a:defRPr sz="2800">
                <a:solidFill>
                  <a:schemeClr val="tx1"/>
                </a:solidFill>
                <a:latin typeface="Times" pitchFamily="18" charset="0"/>
                <a:cs typeface="Arial" charset="0"/>
              </a:defRPr>
            </a:lvl2pPr>
            <a:lvl3pPr marL="1143000" indent="-228600" eaLnBrk="0" hangingPunct="0">
              <a:defRPr sz="2800">
                <a:solidFill>
                  <a:schemeClr val="tx1"/>
                </a:solidFill>
                <a:latin typeface="Times" pitchFamily="18" charset="0"/>
                <a:cs typeface="Arial" charset="0"/>
              </a:defRPr>
            </a:lvl3pPr>
            <a:lvl4pPr marL="1600200" indent="-228600" eaLnBrk="0" hangingPunct="0">
              <a:defRPr sz="2800">
                <a:solidFill>
                  <a:schemeClr val="tx1"/>
                </a:solidFill>
                <a:latin typeface="Times" pitchFamily="18" charset="0"/>
                <a:cs typeface="Arial" charset="0"/>
              </a:defRPr>
            </a:lvl4pPr>
            <a:lvl5pPr marL="2057400" indent="-228600" eaLnBrk="0" hangingPunct="0">
              <a:defRPr sz="2800">
                <a:solidFill>
                  <a:schemeClr val="tx1"/>
                </a:solidFill>
                <a:latin typeface="Times" pitchFamily="18" charset="0"/>
                <a:cs typeface="Arial" charset="0"/>
              </a:defRPr>
            </a:lvl5pPr>
            <a:lvl6pPr marL="2514600" indent="-228600" algn="ctr" eaLnBrk="0" fontAlgn="base" hangingPunct="0">
              <a:spcBef>
                <a:spcPct val="0"/>
              </a:spcBef>
              <a:spcAft>
                <a:spcPct val="0"/>
              </a:spcAft>
              <a:defRPr sz="2800">
                <a:solidFill>
                  <a:schemeClr val="tx1"/>
                </a:solidFill>
                <a:latin typeface="Times" pitchFamily="18" charset="0"/>
                <a:cs typeface="Arial" charset="0"/>
              </a:defRPr>
            </a:lvl6pPr>
            <a:lvl7pPr marL="2971800" indent="-228600" algn="ctr" eaLnBrk="0" fontAlgn="base" hangingPunct="0">
              <a:spcBef>
                <a:spcPct val="0"/>
              </a:spcBef>
              <a:spcAft>
                <a:spcPct val="0"/>
              </a:spcAft>
              <a:defRPr sz="2800">
                <a:solidFill>
                  <a:schemeClr val="tx1"/>
                </a:solidFill>
                <a:latin typeface="Times" pitchFamily="18" charset="0"/>
                <a:cs typeface="Arial" charset="0"/>
              </a:defRPr>
            </a:lvl7pPr>
            <a:lvl8pPr marL="3429000" indent="-228600" algn="ctr" eaLnBrk="0" fontAlgn="base" hangingPunct="0">
              <a:spcBef>
                <a:spcPct val="0"/>
              </a:spcBef>
              <a:spcAft>
                <a:spcPct val="0"/>
              </a:spcAft>
              <a:defRPr sz="2800">
                <a:solidFill>
                  <a:schemeClr val="tx1"/>
                </a:solidFill>
                <a:latin typeface="Times" pitchFamily="18" charset="0"/>
                <a:cs typeface="Arial" charset="0"/>
              </a:defRPr>
            </a:lvl8pPr>
            <a:lvl9pPr marL="3886200" indent="-228600" algn="ctr" eaLnBrk="0" fontAlgn="base" hangingPunct="0">
              <a:spcBef>
                <a:spcPct val="0"/>
              </a:spcBef>
              <a:spcAft>
                <a:spcPct val="0"/>
              </a:spcAft>
              <a:defRPr sz="2800">
                <a:solidFill>
                  <a:schemeClr val="tx1"/>
                </a:solidFill>
                <a:latin typeface="Times" pitchFamily="18" charset="0"/>
                <a:cs typeface="Arial" charset="0"/>
              </a:defRPr>
            </a:lvl9pPr>
          </a:lstStyle>
          <a:p>
            <a:pPr algn="l"/>
            <a:r>
              <a:rPr lang="en-US" sz="1800" i="1" dirty="0">
                <a:latin typeface="Arial" charset="0"/>
              </a:rPr>
              <a:t>Percentage of </a:t>
            </a:r>
            <a:r>
              <a:rPr lang="en-US" sz="1800" i="1" dirty="0" smtClean="0">
                <a:latin typeface="Arial" charset="0"/>
              </a:rPr>
              <a:t>households that own at least one ITN</a:t>
            </a:r>
            <a:endParaRPr lang="en-US" sz="1800" i="1" dirty="0">
              <a:latin typeface="Arial" charset="0"/>
            </a:endParaRPr>
          </a:p>
        </p:txBody>
      </p:sp>
      <p:sp>
        <p:nvSpPr>
          <p:cNvPr id="7" name="Slide Number Placeholder 6"/>
          <p:cNvSpPr>
            <a:spLocks noGrp="1"/>
          </p:cNvSpPr>
          <p:nvPr>
            <p:ph type="sldNum" sz="quarter" idx="12"/>
          </p:nvPr>
        </p:nvSpPr>
        <p:spPr>
          <a:xfrm>
            <a:off x="7239000" y="6553200"/>
            <a:ext cx="1905000" cy="304800"/>
          </a:xfrm>
        </p:spPr>
        <p:txBody>
          <a:bodyPr/>
          <a:lstStyle/>
          <a:p>
            <a:pPr>
              <a:defRPr/>
            </a:pPr>
            <a:r>
              <a:rPr lang="en-US" dirty="0" smtClean="0"/>
              <a:t>Module 7, Slide </a:t>
            </a:r>
            <a:fld id="{7205B306-5BE7-40DF-A308-2F801E740F86}" type="slidenum">
              <a:rPr lang="en-US" smtClean="0"/>
              <a:pPr>
                <a:defRPr/>
              </a:pPr>
              <a:t>33</a:t>
            </a:fld>
            <a:endParaRPr lang="en-US" dirty="0"/>
          </a:p>
        </p:txBody>
      </p:sp>
      <p:sp>
        <p:nvSpPr>
          <p:cNvPr id="8" name="TextBox 7"/>
          <p:cNvSpPr txBox="1">
            <a:spLocks noChangeArrowheads="1"/>
          </p:cNvSpPr>
          <p:nvPr/>
        </p:nvSpPr>
        <p:spPr bwMode="auto">
          <a:xfrm>
            <a:off x="152400" y="6488668"/>
            <a:ext cx="57912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800">
                <a:solidFill>
                  <a:schemeClr val="tx1"/>
                </a:solidFill>
                <a:latin typeface="Times" pitchFamily="18" charset="0"/>
                <a:cs typeface="Arial" charset="0"/>
              </a:defRPr>
            </a:lvl1pPr>
            <a:lvl2pPr marL="742950" indent="-285750" eaLnBrk="0" hangingPunct="0">
              <a:defRPr sz="2800">
                <a:solidFill>
                  <a:schemeClr val="tx1"/>
                </a:solidFill>
                <a:latin typeface="Times" pitchFamily="18" charset="0"/>
                <a:cs typeface="Arial" charset="0"/>
              </a:defRPr>
            </a:lvl2pPr>
            <a:lvl3pPr marL="1143000" indent="-228600" eaLnBrk="0" hangingPunct="0">
              <a:defRPr sz="2800">
                <a:solidFill>
                  <a:schemeClr val="tx1"/>
                </a:solidFill>
                <a:latin typeface="Times" pitchFamily="18" charset="0"/>
                <a:cs typeface="Arial" charset="0"/>
              </a:defRPr>
            </a:lvl3pPr>
            <a:lvl4pPr marL="1600200" indent="-228600" eaLnBrk="0" hangingPunct="0">
              <a:defRPr sz="2800">
                <a:solidFill>
                  <a:schemeClr val="tx1"/>
                </a:solidFill>
                <a:latin typeface="Times" pitchFamily="18" charset="0"/>
                <a:cs typeface="Arial" charset="0"/>
              </a:defRPr>
            </a:lvl4pPr>
            <a:lvl5pPr marL="2057400" indent="-228600" eaLnBrk="0" hangingPunct="0">
              <a:defRPr sz="2800">
                <a:solidFill>
                  <a:schemeClr val="tx1"/>
                </a:solidFill>
                <a:latin typeface="Times" pitchFamily="18" charset="0"/>
                <a:cs typeface="Arial" charset="0"/>
              </a:defRPr>
            </a:lvl5pPr>
            <a:lvl6pPr marL="2514600" indent="-228600" algn="ctr" eaLnBrk="0" fontAlgn="base" hangingPunct="0">
              <a:spcBef>
                <a:spcPct val="0"/>
              </a:spcBef>
              <a:spcAft>
                <a:spcPct val="0"/>
              </a:spcAft>
              <a:defRPr sz="2800">
                <a:solidFill>
                  <a:schemeClr val="tx1"/>
                </a:solidFill>
                <a:latin typeface="Times" pitchFamily="18" charset="0"/>
                <a:cs typeface="Arial" charset="0"/>
              </a:defRPr>
            </a:lvl6pPr>
            <a:lvl7pPr marL="2971800" indent="-228600" algn="ctr" eaLnBrk="0" fontAlgn="base" hangingPunct="0">
              <a:spcBef>
                <a:spcPct val="0"/>
              </a:spcBef>
              <a:spcAft>
                <a:spcPct val="0"/>
              </a:spcAft>
              <a:defRPr sz="2800">
                <a:solidFill>
                  <a:schemeClr val="tx1"/>
                </a:solidFill>
                <a:latin typeface="Times" pitchFamily="18" charset="0"/>
                <a:cs typeface="Arial" charset="0"/>
              </a:defRPr>
            </a:lvl7pPr>
            <a:lvl8pPr marL="3429000" indent="-228600" algn="ctr" eaLnBrk="0" fontAlgn="base" hangingPunct="0">
              <a:spcBef>
                <a:spcPct val="0"/>
              </a:spcBef>
              <a:spcAft>
                <a:spcPct val="0"/>
              </a:spcAft>
              <a:defRPr sz="2800">
                <a:solidFill>
                  <a:schemeClr val="tx1"/>
                </a:solidFill>
                <a:latin typeface="Times" pitchFamily="18" charset="0"/>
                <a:cs typeface="Arial" charset="0"/>
              </a:defRPr>
            </a:lvl8pPr>
            <a:lvl9pPr marL="3886200" indent="-228600" algn="ctr" eaLnBrk="0" fontAlgn="base" hangingPunct="0">
              <a:spcBef>
                <a:spcPct val="0"/>
              </a:spcBef>
              <a:spcAft>
                <a:spcPct val="0"/>
              </a:spcAft>
              <a:defRPr sz="2800">
                <a:solidFill>
                  <a:schemeClr val="tx1"/>
                </a:solidFill>
                <a:latin typeface="Times" pitchFamily="18" charset="0"/>
                <a:cs typeface="Arial" charset="0"/>
              </a:defRPr>
            </a:lvl9pPr>
          </a:lstStyle>
          <a:p>
            <a:pPr algn="l"/>
            <a:r>
              <a:rPr lang="en-US" sz="1400" dirty="0" smtClean="0">
                <a:latin typeface="Arial" charset="0"/>
              </a:rPr>
              <a:t>*preliminary data from Key Indicators Report</a:t>
            </a:r>
            <a:endParaRPr lang="en-US" sz="1400" dirty="0">
              <a:latin typeface="Arial"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a:xfrm>
            <a:off x="301625" y="301625"/>
            <a:ext cx="8842375" cy="609600"/>
          </a:xfrm>
        </p:spPr>
        <p:txBody>
          <a:bodyPr/>
          <a:lstStyle/>
          <a:p>
            <a:pPr eaLnBrk="1" hangingPunct="1"/>
            <a:r>
              <a:rPr lang="en-US" dirty="0" smtClean="0"/>
              <a:t>Trends in Ownership </a:t>
            </a:r>
            <a:r>
              <a:rPr lang="en-US" smtClean="0"/>
              <a:t>of ITNs </a:t>
            </a:r>
            <a:r>
              <a:rPr lang="en-US" dirty="0" smtClean="0"/>
              <a:t>in Tanzania</a:t>
            </a:r>
          </a:p>
        </p:txBody>
      </p:sp>
      <p:graphicFrame>
        <p:nvGraphicFramePr>
          <p:cNvPr id="2" name="Chart 3"/>
          <p:cNvGraphicFramePr>
            <a:graphicFrameLocks/>
          </p:cNvGraphicFramePr>
          <p:nvPr>
            <p:extLst>
              <p:ext uri="{D42A27DB-BD31-4B8C-83A1-F6EECF244321}">
                <p14:modId xmlns:p14="http://schemas.microsoft.com/office/powerpoint/2010/main" val="1791786027"/>
              </p:ext>
            </p:extLst>
          </p:nvPr>
        </p:nvGraphicFramePr>
        <p:xfrm>
          <a:off x="584200" y="2108200"/>
          <a:ext cx="8128000" cy="4546600"/>
        </p:xfrm>
        <a:graphic>
          <a:graphicData uri="http://schemas.openxmlformats.org/drawingml/2006/chart">
            <c:chart xmlns:c="http://schemas.openxmlformats.org/drawingml/2006/chart" xmlns:r="http://schemas.openxmlformats.org/officeDocument/2006/relationships" r:id="rId3"/>
          </a:graphicData>
        </a:graphic>
      </p:graphicFrame>
      <p:sp>
        <p:nvSpPr>
          <p:cNvPr id="71684" name="TextBox 7"/>
          <p:cNvSpPr txBox="1">
            <a:spLocks noChangeArrowheads="1"/>
          </p:cNvSpPr>
          <p:nvPr/>
        </p:nvSpPr>
        <p:spPr bwMode="auto">
          <a:xfrm>
            <a:off x="228600" y="1219200"/>
            <a:ext cx="5791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800">
                <a:solidFill>
                  <a:schemeClr val="tx1"/>
                </a:solidFill>
                <a:latin typeface="Times" pitchFamily="18" charset="0"/>
                <a:cs typeface="Arial" charset="0"/>
              </a:defRPr>
            </a:lvl1pPr>
            <a:lvl2pPr marL="742950" indent="-285750" eaLnBrk="0" hangingPunct="0">
              <a:defRPr sz="2800">
                <a:solidFill>
                  <a:schemeClr val="tx1"/>
                </a:solidFill>
                <a:latin typeface="Times" pitchFamily="18" charset="0"/>
                <a:cs typeface="Arial" charset="0"/>
              </a:defRPr>
            </a:lvl2pPr>
            <a:lvl3pPr marL="1143000" indent="-228600" eaLnBrk="0" hangingPunct="0">
              <a:defRPr sz="2800">
                <a:solidFill>
                  <a:schemeClr val="tx1"/>
                </a:solidFill>
                <a:latin typeface="Times" pitchFamily="18" charset="0"/>
                <a:cs typeface="Arial" charset="0"/>
              </a:defRPr>
            </a:lvl3pPr>
            <a:lvl4pPr marL="1600200" indent="-228600" eaLnBrk="0" hangingPunct="0">
              <a:defRPr sz="2800">
                <a:solidFill>
                  <a:schemeClr val="tx1"/>
                </a:solidFill>
                <a:latin typeface="Times" pitchFamily="18" charset="0"/>
                <a:cs typeface="Arial" charset="0"/>
              </a:defRPr>
            </a:lvl4pPr>
            <a:lvl5pPr marL="2057400" indent="-228600" eaLnBrk="0" hangingPunct="0">
              <a:defRPr sz="2800">
                <a:solidFill>
                  <a:schemeClr val="tx1"/>
                </a:solidFill>
                <a:latin typeface="Times" pitchFamily="18" charset="0"/>
                <a:cs typeface="Arial" charset="0"/>
              </a:defRPr>
            </a:lvl5pPr>
            <a:lvl6pPr marL="2514600" indent="-228600" algn="ctr" eaLnBrk="0" fontAlgn="base" hangingPunct="0">
              <a:spcBef>
                <a:spcPct val="0"/>
              </a:spcBef>
              <a:spcAft>
                <a:spcPct val="0"/>
              </a:spcAft>
              <a:defRPr sz="2800">
                <a:solidFill>
                  <a:schemeClr val="tx1"/>
                </a:solidFill>
                <a:latin typeface="Times" pitchFamily="18" charset="0"/>
                <a:cs typeface="Arial" charset="0"/>
              </a:defRPr>
            </a:lvl6pPr>
            <a:lvl7pPr marL="2971800" indent="-228600" algn="ctr" eaLnBrk="0" fontAlgn="base" hangingPunct="0">
              <a:spcBef>
                <a:spcPct val="0"/>
              </a:spcBef>
              <a:spcAft>
                <a:spcPct val="0"/>
              </a:spcAft>
              <a:defRPr sz="2800">
                <a:solidFill>
                  <a:schemeClr val="tx1"/>
                </a:solidFill>
                <a:latin typeface="Times" pitchFamily="18" charset="0"/>
                <a:cs typeface="Arial" charset="0"/>
              </a:defRPr>
            </a:lvl7pPr>
            <a:lvl8pPr marL="3429000" indent="-228600" algn="ctr" eaLnBrk="0" fontAlgn="base" hangingPunct="0">
              <a:spcBef>
                <a:spcPct val="0"/>
              </a:spcBef>
              <a:spcAft>
                <a:spcPct val="0"/>
              </a:spcAft>
              <a:defRPr sz="2800">
                <a:solidFill>
                  <a:schemeClr val="tx1"/>
                </a:solidFill>
                <a:latin typeface="Times" pitchFamily="18" charset="0"/>
                <a:cs typeface="Arial" charset="0"/>
              </a:defRPr>
            </a:lvl8pPr>
            <a:lvl9pPr marL="3886200" indent="-228600" algn="ctr" eaLnBrk="0" fontAlgn="base" hangingPunct="0">
              <a:spcBef>
                <a:spcPct val="0"/>
              </a:spcBef>
              <a:spcAft>
                <a:spcPct val="0"/>
              </a:spcAft>
              <a:defRPr sz="2800">
                <a:solidFill>
                  <a:schemeClr val="tx1"/>
                </a:solidFill>
                <a:latin typeface="Times" pitchFamily="18" charset="0"/>
                <a:cs typeface="Arial" charset="0"/>
              </a:defRPr>
            </a:lvl9pPr>
          </a:lstStyle>
          <a:p>
            <a:pPr algn="l"/>
            <a:r>
              <a:rPr lang="en-US" sz="1800" i="1" dirty="0">
                <a:latin typeface="Arial" charset="0"/>
              </a:rPr>
              <a:t>Percentage of </a:t>
            </a:r>
            <a:r>
              <a:rPr lang="en-US" sz="1800" i="1" dirty="0" smtClean="0">
                <a:latin typeface="Arial" charset="0"/>
              </a:rPr>
              <a:t>households that own at least one ITN</a:t>
            </a:r>
            <a:endParaRPr lang="en-US" sz="1800" i="1" dirty="0">
              <a:latin typeface="Arial" charset="0"/>
            </a:endParaRPr>
          </a:p>
        </p:txBody>
      </p:sp>
      <p:sp>
        <p:nvSpPr>
          <p:cNvPr id="7" name="Slide Number Placeholder 6"/>
          <p:cNvSpPr>
            <a:spLocks noGrp="1"/>
          </p:cNvSpPr>
          <p:nvPr>
            <p:ph type="sldNum" sz="quarter" idx="12"/>
          </p:nvPr>
        </p:nvSpPr>
        <p:spPr>
          <a:xfrm>
            <a:off x="7239000" y="6553200"/>
            <a:ext cx="1905000" cy="304800"/>
          </a:xfrm>
        </p:spPr>
        <p:txBody>
          <a:bodyPr/>
          <a:lstStyle/>
          <a:p>
            <a:pPr>
              <a:defRPr/>
            </a:pPr>
            <a:r>
              <a:rPr lang="en-US" dirty="0" smtClean="0"/>
              <a:t>Module 7, Slide </a:t>
            </a:r>
            <a:fld id="{7205B306-5BE7-40DF-A308-2F801E740F86}" type="slidenum">
              <a:rPr lang="en-US" smtClean="0"/>
              <a:pPr>
                <a:defRPr/>
              </a:pPr>
              <a:t>34</a:t>
            </a:fld>
            <a:endParaRPr lang="en-US" dirty="0"/>
          </a:p>
        </p:txBody>
      </p:sp>
      <p:sp>
        <p:nvSpPr>
          <p:cNvPr id="6" name="TextBox 5"/>
          <p:cNvSpPr txBox="1">
            <a:spLocks noChangeArrowheads="1"/>
          </p:cNvSpPr>
          <p:nvPr/>
        </p:nvSpPr>
        <p:spPr bwMode="auto">
          <a:xfrm>
            <a:off x="152400" y="6488668"/>
            <a:ext cx="57912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800">
                <a:solidFill>
                  <a:schemeClr val="tx1"/>
                </a:solidFill>
                <a:latin typeface="Times" pitchFamily="18" charset="0"/>
                <a:cs typeface="Arial" charset="0"/>
              </a:defRPr>
            </a:lvl1pPr>
            <a:lvl2pPr marL="742950" indent="-285750" eaLnBrk="0" hangingPunct="0">
              <a:defRPr sz="2800">
                <a:solidFill>
                  <a:schemeClr val="tx1"/>
                </a:solidFill>
                <a:latin typeface="Times" pitchFamily="18" charset="0"/>
                <a:cs typeface="Arial" charset="0"/>
              </a:defRPr>
            </a:lvl2pPr>
            <a:lvl3pPr marL="1143000" indent="-228600" eaLnBrk="0" hangingPunct="0">
              <a:defRPr sz="2800">
                <a:solidFill>
                  <a:schemeClr val="tx1"/>
                </a:solidFill>
                <a:latin typeface="Times" pitchFamily="18" charset="0"/>
                <a:cs typeface="Arial" charset="0"/>
              </a:defRPr>
            </a:lvl3pPr>
            <a:lvl4pPr marL="1600200" indent="-228600" eaLnBrk="0" hangingPunct="0">
              <a:defRPr sz="2800">
                <a:solidFill>
                  <a:schemeClr val="tx1"/>
                </a:solidFill>
                <a:latin typeface="Times" pitchFamily="18" charset="0"/>
                <a:cs typeface="Arial" charset="0"/>
              </a:defRPr>
            </a:lvl4pPr>
            <a:lvl5pPr marL="2057400" indent="-228600" eaLnBrk="0" hangingPunct="0">
              <a:defRPr sz="2800">
                <a:solidFill>
                  <a:schemeClr val="tx1"/>
                </a:solidFill>
                <a:latin typeface="Times" pitchFamily="18" charset="0"/>
                <a:cs typeface="Arial" charset="0"/>
              </a:defRPr>
            </a:lvl5pPr>
            <a:lvl6pPr marL="2514600" indent="-228600" algn="ctr" eaLnBrk="0" fontAlgn="base" hangingPunct="0">
              <a:spcBef>
                <a:spcPct val="0"/>
              </a:spcBef>
              <a:spcAft>
                <a:spcPct val="0"/>
              </a:spcAft>
              <a:defRPr sz="2800">
                <a:solidFill>
                  <a:schemeClr val="tx1"/>
                </a:solidFill>
                <a:latin typeface="Times" pitchFamily="18" charset="0"/>
                <a:cs typeface="Arial" charset="0"/>
              </a:defRPr>
            </a:lvl6pPr>
            <a:lvl7pPr marL="2971800" indent="-228600" algn="ctr" eaLnBrk="0" fontAlgn="base" hangingPunct="0">
              <a:spcBef>
                <a:spcPct val="0"/>
              </a:spcBef>
              <a:spcAft>
                <a:spcPct val="0"/>
              </a:spcAft>
              <a:defRPr sz="2800">
                <a:solidFill>
                  <a:schemeClr val="tx1"/>
                </a:solidFill>
                <a:latin typeface="Times" pitchFamily="18" charset="0"/>
                <a:cs typeface="Arial" charset="0"/>
              </a:defRPr>
            </a:lvl7pPr>
            <a:lvl8pPr marL="3429000" indent="-228600" algn="ctr" eaLnBrk="0" fontAlgn="base" hangingPunct="0">
              <a:spcBef>
                <a:spcPct val="0"/>
              </a:spcBef>
              <a:spcAft>
                <a:spcPct val="0"/>
              </a:spcAft>
              <a:defRPr sz="2800">
                <a:solidFill>
                  <a:schemeClr val="tx1"/>
                </a:solidFill>
                <a:latin typeface="Times" pitchFamily="18" charset="0"/>
                <a:cs typeface="Arial" charset="0"/>
              </a:defRPr>
            </a:lvl8pPr>
            <a:lvl9pPr marL="3886200" indent="-228600" algn="ctr" eaLnBrk="0" fontAlgn="base" hangingPunct="0">
              <a:spcBef>
                <a:spcPct val="0"/>
              </a:spcBef>
              <a:spcAft>
                <a:spcPct val="0"/>
              </a:spcAft>
              <a:defRPr sz="2800">
                <a:solidFill>
                  <a:schemeClr val="tx1"/>
                </a:solidFill>
                <a:latin typeface="Times" pitchFamily="18" charset="0"/>
                <a:cs typeface="Arial" charset="0"/>
              </a:defRPr>
            </a:lvl9pPr>
          </a:lstStyle>
          <a:p>
            <a:pPr algn="l"/>
            <a:r>
              <a:rPr lang="en-US" sz="1400" dirty="0" smtClean="0">
                <a:latin typeface="Arial" charset="0"/>
              </a:rPr>
              <a:t>*preliminary data from Key Indicators Report</a:t>
            </a:r>
            <a:endParaRPr lang="en-US" sz="1400" dirty="0">
              <a:latin typeface="Arial" charset="0"/>
            </a:endParaRPr>
          </a:p>
        </p:txBody>
      </p:sp>
    </p:spTree>
    <p:extLst>
      <p:ext uri="{BB962C8B-B14F-4D97-AF65-F5344CB8AC3E}">
        <p14:creationId xmlns:p14="http://schemas.microsoft.com/office/powerpoint/2010/main" val="400022084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ontent Placeholder 1"/>
          <p:cNvGraphicFramePr>
            <a:graphicFrameLocks noGrp="1"/>
          </p:cNvGraphicFramePr>
          <p:nvPr>
            <p:ph idx="1"/>
            <p:extLst>
              <p:ext uri="{D42A27DB-BD31-4B8C-83A1-F6EECF244321}">
                <p14:modId xmlns:p14="http://schemas.microsoft.com/office/powerpoint/2010/main" val="4198148188"/>
              </p:ext>
            </p:extLst>
          </p:nvPr>
        </p:nvGraphicFramePr>
        <p:xfrm>
          <a:off x="457200" y="1865532"/>
          <a:ext cx="8229600" cy="4686082"/>
        </p:xfrm>
        <a:graphic>
          <a:graphicData uri="http://schemas.openxmlformats.org/drawingml/2006/chart">
            <c:chart xmlns:c="http://schemas.openxmlformats.org/drawingml/2006/chart" xmlns:r="http://schemas.openxmlformats.org/officeDocument/2006/relationships" r:id="rId3"/>
          </a:graphicData>
        </a:graphic>
      </p:graphicFrame>
      <p:sp>
        <p:nvSpPr>
          <p:cNvPr id="4" name="Slide Number Placeholder 3"/>
          <p:cNvSpPr>
            <a:spLocks noGrp="1"/>
          </p:cNvSpPr>
          <p:nvPr>
            <p:ph type="sldNum" sz="quarter" idx="12"/>
          </p:nvPr>
        </p:nvSpPr>
        <p:spPr>
          <a:xfrm>
            <a:off x="7239000" y="6629400"/>
            <a:ext cx="1905000" cy="457200"/>
          </a:xfrm>
        </p:spPr>
        <p:txBody>
          <a:bodyPr/>
          <a:lstStyle/>
          <a:p>
            <a:pPr>
              <a:defRPr/>
            </a:pPr>
            <a:r>
              <a:rPr lang="en-US" dirty="0" smtClean="0"/>
              <a:t>Module 7, Slide </a:t>
            </a:r>
            <a:fld id="{B6C8C08C-DBCC-4A94-B377-9647659B5055}" type="slidenum">
              <a:rPr lang="en-US" smtClean="0"/>
              <a:pPr>
                <a:defRPr/>
              </a:pPr>
              <a:t>35</a:t>
            </a:fld>
            <a:endParaRPr lang="en-US" dirty="0"/>
          </a:p>
        </p:txBody>
      </p:sp>
      <p:sp>
        <p:nvSpPr>
          <p:cNvPr id="5" name="TextBox 7"/>
          <p:cNvSpPr txBox="1">
            <a:spLocks noChangeArrowheads="1"/>
          </p:cNvSpPr>
          <p:nvPr/>
        </p:nvSpPr>
        <p:spPr bwMode="auto">
          <a:xfrm>
            <a:off x="228600" y="1219200"/>
            <a:ext cx="89154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800">
                <a:solidFill>
                  <a:schemeClr val="tx1"/>
                </a:solidFill>
                <a:latin typeface="Times" pitchFamily="18" charset="0"/>
                <a:cs typeface="Arial" charset="0"/>
              </a:defRPr>
            </a:lvl1pPr>
            <a:lvl2pPr marL="742950" indent="-285750" eaLnBrk="0" hangingPunct="0">
              <a:defRPr sz="2800">
                <a:solidFill>
                  <a:schemeClr val="tx1"/>
                </a:solidFill>
                <a:latin typeface="Times" pitchFamily="18" charset="0"/>
                <a:cs typeface="Arial" charset="0"/>
              </a:defRPr>
            </a:lvl2pPr>
            <a:lvl3pPr marL="1143000" indent="-228600" eaLnBrk="0" hangingPunct="0">
              <a:defRPr sz="2800">
                <a:solidFill>
                  <a:schemeClr val="tx1"/>
                </a:solidFill>
                <a:latin typeface="Times" pitchFamily="18" charset="0"/>
                <a:cs typeface="Arial" charset="0"/>
              </a:defRPr>
            </a:lvl3pPr>
            <a:lvl4pPr marL="1600200" indent="-228600" eaLnBrk="0" hangingPunct="0">
              <a:defRPr sz="2800">
                <a:solidFill>
                  <a:schemeClr val="tx1"/>
                </a:solidFill>
                <a:latin typeface="Times" pitchFamily="18" charset="0"/>
                <a:cs typeface="Arial" charset="0"/>
              </a:defRPr>
            </a:lvl4pPr>
            <a:lvl5pPr marL="2057400" indent="-228600" eaLnBrk="0" hangingPunct="0">
              <a:defRPr sz="2800">
                <a:solidFill>
                  <a:schemeClr val="tx1"/>
                </a:solidFill>
                <a:latin typeface="Times" pitchFamily="18" charset="0"/>
                <a:cs typeface="Arial" charset="0"/>
              </a:defRPr>
            </a:lvl5pPr>
            <a:lvl6pPr marL="2514600" indent="-228600" algn="ctr" eaLnBrk="0" fontAlgn="base" hangingPunct="0">
              <a:spcBef>
                <a:spcPct val="0"/>
              </a:spcBef>
              <a:spcAft>
                <a:spcPct val="0"/>
              </a:spcAft>
              <a:defRPr sz="2800">
                <a:solidFill>
                  <a:schemeClr val="tx1"/>
                </a:solidFill>
                <a:latin typeface="Times" pitchFamily="18" charset="0"/>
                <a:cs typeface="Arial" charset="0"/>
              </a:defRPr>
            </a:lvl6pPr>
            <a:lvl7pPr marL="2971800" indent="-228600" algn="ctr" eaLnBrk="0" fontAlgn="base" hangingPunct="0">
              <a:spcBef>
                <a:spcPct val="0"/>
              </a:spcBef>
              <a:spcAft>
                <a:spcPct val="0"/>
              </a:spcAft>
              <a:defRPr sz="2800">
                <a:solidFill>
                  <a:schemeClr val="tx1"/>
                </a:solidFill>
                <a:latin typeface="Times" pitchFamily="18" charset="0"/>
                <a:cs typeface="Arial" charset="0"/>
              </a:defRPr>
            </a:lvl7pPr>
            <a:lvl8pPr marL="3429000" indent="-228600" algn="ctr" eaLnBrk="0" fontAlgn="base" hangingPunct="0">
              <a:spcBef>
                <a:spcPct val="0"/>
              </a:spcBef>
              <a:spcAft>
                <a:spcPct val="0"/>
              </a:spcAft>
              <a:defRPr sz="2800">
                <a:solidFill>
                  <a:schemeClr val="tx1"/>
                </a:solidFill>
                <a:latin typeface="Times" pitchFamily="18" charset="0"/>
                <a:cs typeface="Arial" charset="0"/>
              </a:defRPr>
            </a:lvl8pPr>
            <a:lvl9pPr marL="3886200" indent="-228600" algn="ctr" eaLnBrk="0" fontAlgn="base" hangingPunct="0">
              <a:spcBef>
                <a:spcPct val="0"/>
              </a:spcBef>
              <a:spcAft>
                <a:spcPct val="0"/>
              </a:spcAft>
              <a:defRPr sz="2800">
                <a:solidFill>
                  <a:schemeClr val="tx1"/>
                </a:solidFill>
                <a:latin typeface="Times" pitchFamily="18" charset="0"/>
                <a:cs typeface="Arial" charset="0"/>
              </a:defRPr>
            </a:lvl9pPr>
          </a:lstStyle>
          <a:p>
            <a:pPr algn="l"/>
            <a:r>
              <a:rPr lang="en-US" sz="1800" i="1" dirty="0" smtClean="0">
                <a:latin typeface="Arial" charset="0"/>
              </a:rPr>
              <a:t>Percent </a:t>
            </a:r>
            <a:r>
              <a:rPr lang="en-US" sz="1800" i="1" dirty="0">
                <a:latin typeface="Arial" charset="0"/>
              </a:rPr>
              <a:t>of </a:t>
            </a:r>
            <a:r>
              <a:rPr lang="en-US" sz="1800" i="1" dirty="0" smtClean="0">
                <a:latin typeface="Arial" charset="0"/>
              </a:rPr>
              <a:t>households with at least one ITN for every two people who stayed in the household the night before the survey</a:t>
            </a:r>
            <a:endParaRPr lang="en-US" sz="1800" i="1" dirty="0">
              <a:latin typeface="Arial" charset="0"/>
            </a:endParaRPr>
          </a:p>
        </p:txBody>
      </p:sp>
      <p:sp>
        <p:nvSpPr>
          <p:cNvPr id="6" name="TextBox 5"/>
          <p:cNvSpPr txBox="1">
            <a:spLocks noChangeArrowheads="1"/>
          </p:cNvSpPr>
          <p:nvPr/>
        </p:nvSpPr>
        <p:spPr bwMode="auto">
          <a:xfrm>
            <a:off x="152400" y="6488668"/>
            <a:ext cx="57912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800">
                <a:solidFill>
                  <a:schemeClr val="tx1"/>
                </a:solidFill>
                <a:latin typeface="Times" pitchFamily="18" charset="0"/>
                <a:cs typeface="Arial" charset="0"/>
              </a:defRPr>
            </a:lvl1pPr>
            <a:lvl2pPr marL="742950" indent="-285750" eaLnBrk="0" hangingPunct="0">
              <a:defRPr sz="2800">
                <a:solidFill>
                  <a:schemeClr val="tx1"/>
                </a:solidFill>
                <a:latin typeface="Times" pitchFamily="18" charset="0"/>
                <a:cs typeface="Arial" charset="0"/>
              </a:defRPr>
            </a:lvl2pPr>
            <a:lvl3pPr marL="1143000" indent="-228600" eaLnBrk="0" hangingPunct="0">
              <a:defRPr sz="2800">
                <a:solidFill>
                  <a:schemeClr val="tx1"/>
                </a:solidFill>
                <a:latin typeface="Times" pitchFamily="18" charset="0"/>
                <a:cs typeface="Arial" charset="0"/>
              </a:defRPr>
            </a:lvl3pPr>
            <a:lvl4pPr marL="1600200" indent="-228600" eaLnBrk="0" hangingPunct="0">
              <a:defRPr sz="2800">
                <a:solidFill>
                  <a:schemeClr val="tx1"/>
                </a:solidFill>
                <a:latin typeface="Times" pitchFamily="18" charset="0"/>
                <a:cs typeface="Arial" charset="0"/>
              </a:defRPr>
            </a:lvl4pPr>
            <a:lvl5pPr marL="2057400" indent="-228600" eaLnBrk="0" hangingPunct="0">
              <a:defRPr sz="2800">
                <a:solidFill>
                  <a:schemeClr val="tx1"/>
                </a:solidFill>
                <a:latin typeface="Times" pitchFamily="18" charset="0"/>
                <a:cs typeface="Arial" charset="0"/>
              </a:defRPr>
            </a:lvl5pPr>
            <a:lvl6pPr marL="2514600" indent="-228600" algn="ctr" eaLnBrk="0" fontAlgn="base" hangingPunct="0">
              <a:spcBef>
                <a:spcPct val="0"/>
              </a:spcBef>
              <a:spcAft>
                <a:spcPct val="0"/>
              </a:spcAft>
              <a:defRPr sz="2800">
                <a:solidFill>
                  <a:schemeClr val="tx1"/>
                </a:solidFill>
                <a:latin typeface="Times" pitchFamily="18" charset="0"/>
                <a:cs typeface="Arial" charset="0"/>
              </a:defRPr>
            </a:lvl6pPr>
            <a:lvl7pPr marL="2971800" indent="-228600" algn="ctr" eaLnBrk="0" fontAlgn="base" hangingPunct="0">
              <a:spcBef>
                <a:spcPct val="0"/>
              </a:spcBef>
              <a:spcAft>
                <a:spcPct val="0"/>
              </a:spcAft>
              <a:defRPr sz="2800">
                <a:solidFill>
                  <a:schemeClr val="tx1"/>
                </a:solidFill>
                <a:latin typeface="Times" pitchFamily="18" charset="0"/>
                <a:cs typeface="Arial" charset="0"/>
              </a:defRPr>
            </a:lvl7pPr>
            <a:lvl8pPr marL="3429000" indent="-228600" algn="ctr" eaLnBrk="0" fontAlgn="base" hangingPunct="0">
              <a:spcBef>
                <a:spcPct val="0"/>
              </a:spcBef>
              <a:spcAft>
                <a:spcPct val="0"/>
              </a:spcAft>
              <a:defRPr sz="2800">
                <a:solidFill>
                  <a:schemeClr val="tx1"/>
                </a:solidFill>
                <a:latin typeface="Times" pitchFamily="18" charset="0"/>
                <a:cs typeface="Arial" charset="0"/>
              </a:defRPr>
            </a:lvl8pPr>
            <a:lvl9pPr marL="3886200" indent="-228600" algn="ctr" eaLnBrk="0" fontAlgn="base" hangingPunct="0">
              <a:spcBef>
                <a:spcPct val="0"/>
              </a:spcBef>
              <a:spcAft>
                <a:spcPct val="0"/>
              </a:spcAft>
              <a:defRPr sz="2800">
                <a:solidFill>
                  <a:schemeClr val="tx1"/>
                </a:solidFill>
                <a:latin typeface="Times" pitchFamily="18" charset="0"/>
                <a:cs typeface="Arial" charset="0"/>
              </a:defRPr>
            </a:lvl9pPr>
          </a:lstStyle>
          <a:p>
            <a:pPr algn="l"/>
            <a:r>
              <a:rPr lang="en-US" sz="1400" dirty="0" smtClean="0">
                <a:latin typeface="Arial" charset="0"/>
              </a:rPr>
              <a:t>*preliminary data from Key Indicators Report</a:t>
            </a:r>
            <a:endParaRPr lang="en-US" sz="1400" dirty="0">
              <a:latin typeface="Arial" charset="0"/>
            </a:endParaRPr>
          </a:p>
        </p:txBody>
      </p:sp>
      <p:sp>
        <p:nvSpPr>
          <p:cNvPr id="7" name="Rectangle 2"/>
          <p:cNvSpPr txBox="1">
            <a:spLocks noChangeArrowheads="1"/>
          </p:cNvSpPr>
          <p:nvPr/>
        </p:nvSpPr>
        <p:spPr bwMode="auto">
          <a:xfrm>
            <a:off x="301625" y="301625"/>
            <a:ext cx="8385175"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3200" b="1">
                <a:solidFill>
                  <a:schemeClr val="tx2"/>
                </a:solidFill>
                <a:latin typeface="+mj-lt"/>
                <a:ea typeface="+mj-ea"/>
                <a:cs typeface="+mj-cs"/>
              </a:defRPr>
            </a:lvl1pPr>
            <a:lvl2pPr algn="l" rtl="0" eaLnBrk="0" fontAlgn="base" hangingPunct="0">
              <a:spcBef>
                <a:spcPct val="0"/>
              </a:spcBef>
              <a:spcAft>
                <a:spcPct val="0"/>
              </a:spcAft>
              <a:defRPr sz="2400" b="1">
                <a:solidFill>
                  <a:schemeClr val="tx2"/>
                </a:solidFill>
                <a:latin typeface="Arial" charset="0"/>
              </a:defRPr>
            </a:lvl2pPr>
            <a:lvl3pPr algn="l" rtl="0" eaLnBrk="0" fontAlgn="base" hangingPunct="0">
              <a:spcBef>
                <a:spcPct val="0"/>
              </a:spcBef>
              <a:spcAft>
                <a:spcPct val="0"/>
              </a:spcAft>
              <a:defRPr sz="2400" b="1">
                <a:solidFill>
                  <a:schemeClr val="tx2"/>
                </a:solidFill>
                <a:latin typeface="Arial" charset="0"/>
              </a:defRPr>
            </a:lvl3pPr>
            <a:lvl4pPr algn="l" rtl="0" eaLnBrk="0" fontAlgn="base" hangingPunct="0">
              <a:spcBef>
                <a:spcPct val="0"/>
              </a:spcBef>
              <a:spcAft>
                <a:spcPct val="0"/>
              </a:spcAft>
              <a:defRPr sz="2400" b="1">
                <a:solidFill>
                  <a:schemeClr val="tx2"/>
                </a:solidFill>
                <a:latin typeface="Arial" charset="0"/>
              </a:defRPr>
            </a:lvl4pPr>
            <a:lvl5pPr algn="l" rtl="0" eaLnBrk="0" fontAlgn="base" hangingPunct="0">
              <a:spcBef>
                <a:spcPct val="0"/>
              </a:spcBef>
              <a:spcAft>
                <a:spcPct val="0"/>
              </a:spcAft>
              <a:defRPr sz="2400" b="1">
                <a:solidFill>
                  <a:schemeClr val="tx2"/>
                </a:solidFill>
                <a:latin typeface="Arial" charset="0"/>
              </a:defRPr>
            </a:lvl5pPr>
            <a:lvl6pPr marL="457200" algn="l" rtl="0" fontAlgn="base">
              <a:spcBef>
                <a:spcPct val="0"/>
              </a:spcBef>
              <a:spcAft>
                <a:spcPct val="0"/>
              </a:spcAft>
              <a:defRPr sz="2400" b="1">
                <a:solidFill>
                  <a:schemeClr val="tx2"/>
                </a:solidFill>
                <a:latin typeface="Arial" charset="0"/>
              </a:defRPr>
            </a:lvl6pPr>
            <a:lvl7pPr marL="914400" algn="l" rtl="0" fontAlgn="base">
              <a:spcBef>
                <a:spcPct val="0"/>
              </a:spcBef>
              <a:spcAft>
                <a:spcPct val="0"/>
              </a:spcAft>
              <a:defRPr sz="2400" b="1">
                <a:solidFill>
                  <a:schemeClr val="tx2"/>
                </a:solidFill>
                <a:latin typeface="Arial" charset="0"/>
              </a:defRPr>
            </a:lvl7pPr>
            <a:lvl8pPr marL="1371600" algn="l" rtl="0" fontAlgn="base">
              <a:spcBef>
                <a:spcPct val="0"/>
              </a:spcBef>
              <a:spcAft>
                <a:spcPct val="0"/>
              </a:spcAft>
              <a:defRPr sz="2400" b="1">
                <a:solidFill>
                  <a:schemeClr val="tx2"/>
                </a:solidFill>
                <a:latin typeface="Arial" charset="0"/>
              </a:defRPr>
            </a:lvl8pPr>
            <a:lvl9pPr marL="1828800" algn="l" rtl="0" fontAlgn="base">
              <a:spcBef>
                <a:spcPct val="0"/>
              </a:spcBef>
              <a:spcAft>
                <a:spcPct val="0"/>
              </a:spcAft>
              <a:defRPr sz="2400" b="1">
                <a:solidFill>
                  <a:schemeClr val="tx2"/>
                </a:solidFill>
                <a:latin typeface="Arial" charset="0"/>
              </a:defRPr>
            </a:lvl9pPr>
          </a:lstStyle>
          <a:p>
            <a:pPr eaLnBrk="1" hangingPunct="1"/>
            <a:r>
              <a:rPr lang="en-US" kern="0" dirty="0" smtClean="0"/>
              <a:t>Universal Coverage of ITNs</a:t>
            </a:r>
          </a:p>
        </p:txBody>
      </p:sp>
    </p:spTree>
    <p:extLst>
      <p:ext uri="{BB962C8B-B14F-4D97-AF65-F5344CB8AC3E}">
        <p14:creationId xmlns:p14="http://schemas.microsoft.com/office/powerpoint/2010/main" val="135841276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a:xfrm>
            <a:off x="301625" y="301625"/>
            <a:ext cx="8385175" cy="609600"/>
          </a:xfrm>
        </p:spPr>
        <p:txBody>
          <a:bodyPr/>
          <a:lstStyle/>
          <a:p>
            <a:pPr eaLnBrk="1" hangingPunct="1"/>
            <a:r>
              <a:rPr lang="en-US" dirty="0" smtClean="0"/>
              <a:t>Access to ITNs</a:t>
            </a:r>
          </a:p>
        </p:txBody>
      </p:sp>
      <p:graphicFrame>
        <p:nvGraphicFramePr>
          <p:cNvPr id="2" name="Chart 3"/>
          <p:cNvGraphicFramePr>
            <a:graphicFrameLocks/>
          </p:cNvGraphicFramePr>
          <p:nvPr>
            <p:extLst>
              <p:ext uri="{D42A27DB-BD31-4B8C-83A1-F6EECF244321}">
                <p14:modId xmlns:p14="http://schemas.microsoft.com/office/powerpoint/2010/main" val="982039071"/>
              </p:ext>
            </p:extLst>
          </p:nvPr>
        </p:nvGraphicFramePr>
        <p:xfrm>
          <a:off x="184673" y="1636713"/>
          <a:ext cx="8959327" cy="5068887"/>
        </p:xfrm>
        <a:graphic>
          <a:graphicData uri="http://schemas.openxmlformats.org/drawingml/2006/chart">
            <c:chart xmlns:c="http://schemas.openxmlformats.org/drawingml/2006/chart" xmlns:r="http://schemas.openxmlformats.org/officeDocument/2006/relationships" r:id="rId3"/>
          </a:graphicData>
        </a:graphic>
      </p:graphicFrame>
      <p:sp>
        <p:nvSpPr>
          <p:cNvPr id="73732" name="TextBox 7"/>
          <p:cNvSpPr txBox="1">
            <a:spLocks noChangeArrowheads="1"/>
          </p:cNvSpPr>
          <p:nvPr/>
        </p:nvSpPr>
        <p:spPr bwMode="auto">
          <a:xfrm>
            <a:off x="184673" y="1266825"/>
            <a:ext cx="69342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pitchFamily="18" charset="0"/>
                <a:cs typeface="Arial" charset="0"/>
              </a:defRPr>
            </a:lvl1pPr>
            <a:lvl2pPr marL="742950" indent="-285750" eaLnBrk="0" hangingPunct="0">
              <a:defRPr sz="2800">
                <a:solidFill>
                  <a:schemeClr val="tx1"/>
                </a:solidFill>
                <a:latin typeface="Times" pitchFamily="18" charset="0"/>
                <a:cs typeface="Arial" charset="0"/>
              </a:defRPr>
            </a:lvl2pPr>
            <a:lvl3pPr marL="1143000" indent="-228600" eaLnBrk="0" hangingPunct="0">
              <a:defRPr sz="2800">
                <a:solidFill>
                  <a:schemeClr val="tx1"/>
                </a:solidFill>
                <a:latin typeface="Times" pitchFamily="18" charset="0"/>
                <a:cs typeface="Arial" charset="0"/>
              </a:defRPr>
            </a:lvl3pPr>
            <a:lvl4pPr marL="1600200" indent="-228600" eaLnBrk="0" hangingPunct="0">
              <a:defRPr sz="2800">
                <a:solidFill>
                  <a:schemeClr val="tx1"/>
                </a:solidFill>
                <a:latin typeface="Times" pitchFamily="18" charset="0"/>
                <a:cs typeface="Arial" charset="0"/>
              </a:defRPr>
            </a:lvl4pPr>
            <a:lvl5pPr marL="2057400" indent="-228600" eaLnBrk="0" hangingPunct="0">
              <a:defRPr sz="2800">
                <a:solidFill>
                  <a:schemeClr val="tx1"/>
                </a:solidFill>
                <a:latin typeface="Times" pitchFamily="18" charset="0"/>
                <a:cs typeface="Arial" charset="0"/>
              </a:defRPr>
            </a:lvl5pPr>
            <a:lvl6pPr marL="2514600" indent="-228600" algn="ctr" eaLnBrk="0" fontAlgn="base" hangingPunct="0">
              <a:spcBef>
                <a:spcPct val="0"/>
              </a:spcBef>
              <a:spcAft>
                <a:spcPct val="0"/>
              </a:spcAft>
              <a:defRPr sz="2800">
                <a:solidFill>
                  <a:schemeClr val="tx1"/>
                </a:solidFill>
                <a:latin typeface="Times" pitchFamily="18" charset="0"/>
                <a:cs typeface="Arial" charset="0"/>
              </a:defRPr>
            </a:lvl6pPr>
            <a:lvl7pPr marL="2971800" indent="-228600" algn="ctr" eaLnBrk="0" fontAlgn="base" hangingPunct="0">
              <a:spcBef>
                <a:spcPct val="0"/>
              </a:spcBef>
              <a:spcAft>
                <a:spcPct val="0"/>
              </a:spcAft>
              <a:defRPr sz="2800">
                <a:solidFill>
                  <a:schemeClr val="tx1"/>
                </a:solidFill>
                <a:latin typeface="Times" pitchFamily="18" charset="0"/>
                <a:cs typeface="Arial" charset="0"/>
              </a:defRPr>
            </a:lvl7pPr>
            <a:lvl8pPr marL="3429000" indent="-228600" algn="ctr" eaLnBrk="0" fontAlgn="base" hangingPunct="0">
              <a:spcBef>
                <a:spcPct val="0"/>
              </a:spcBef>
              <a:spcAft>
                <a:spcPct val="0"/>
              </a:spcAft>
              <a:defRPr sz="2800">
                <a:solidFill>
                  <a:schemeClr val="tx1"/>
                </a:solidFill>
                <a:latin typeface="Times" pitchFamily="18" charset="0"/>
                <a:cs typeface="Arial" charset="0"/>
              </a:defRPr>
            </a:lvl8pPr>
            <a:lvl9pPr marL="3886200" indent="-228600" algn="ctr" eaLnBrk="0" fontAlgn="base" hangingPunct="0">
              <a:spcBef>
                <a:spcPct val="0"/>
              </a:spcBef>
              <a:spcAft>
                <a:spcPct val="0"/>
              </a:spcAft>
              <a:defRPr sz="2800">
                <a:solidFill>
                  <a:schemeClr val="tx1"/>
                </a:solidFill>
                <a:latin typeface="Times" pitchFamily="18" charset="0"/>
                <a:cs typeface="Arial" charset="0"/>
              </a:defRPr>
            </a:lvl9pPr>
          </a:lstStyle>
          <a:p>
            <a:pPr algn="l"/>
            <a:r>
              <a:rPr lang="en-US" sz="1800" i="1" dirty="0">
                <a:latin typeface="Arial" charset="0"/>
              </a:rPr>
              <a:t>Percent of de facto </a:t>
            </a:r>
            <a:r>
              <a:rPr lang="en-US" sz="1800" i="1" dirty="0" smtClean="0">
                <a:latin typeface="Arial" charset="0"/>
              </a:rPr>
              <a:t>population with access to an ITN</a:t>
            </a:r>
            <a:endParaRPr lang="en-US" sz="1800" i="1" dirty="0">
              <a:latin typeface="Arial" charset="0"/>
            </a:endParaRPr>
          </a:p>
        </p:txBody>
      </p:sp>
      <p:sp>
        <p:nvSpPr>
          <p:cNvPr id="7" name="Slide Number Placeholder 6"/>
          <p:cNvSpPr>
            <a:spLocks noGrp="1"/>
          </p:cNvSpPr>
          <p:nvPr>
            <p:ph type="sldNum" sz="quarter" idx="12"/>
          </p:nvPr>
        </p:nvSpPr>
        <p:spPr>
          <a:xfrm>
            <a:off x="7239000" y="6553200"/>
            <a:ext cx="1905000" cy="304800"/>
          </a:xfrm>
        </p:spPr>
        <p:txBody>
          <a:bodyPr/>
          <a:lstStyle/>
          <a:p>
            <a:pPr>
              <a:defRPr/>
            </a:pPr>
            <a:r>
              <a:rPr lang="en-US" dirty="0" smtClean="0"/>
              <a:t>Module 7, Slide </a:t>
            </a:r>
            <a:fld id="{FB8D8B81-0B33-4147-A9D9-9B55D36A94E9}" type="slidenum">
              <a:rPr lang="en-US" smtClean="0"/>
              <a:pPr>
                <a:defRPr/>
              </a:pPr>
              <a:t>36</a:t>
            </a:fld>
            <a:endParaRPr lang="en-US" dirty="0"/>
          </a:p>
        </p:txBody>
      </p:sp>
      <p:sp>
        <p:nvSpPr>
          <p:cNvPr id="6" name="TextBox 5"/>
          <p:cNvSpPr txBox="1">
            <a:spLocks noChangeArrowheads="1"/>
          </p:cNvSpPr>
          <p:nvPr/>
        </p:nvSpPr>
        <p:spPr bwMode="auto">
          <a:xfrm>
            <a:off x="152400" y="6488668"/>
            <a:ext cx="57912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800">
                <a:solidFill>
                  <a:schemeClr val="tx1"/>
                </a:solidFill>
                <a:latin typeface="Times" pitchFamily="18" charset="0"/>
                <a:cs typeface="Arial" charset="0"/>
              </a:defRPr>
            </a:lvl1pPr>
            <a:lvl2pPr marL="742950" indent="-285750" eaLnBrk="0" hangingPunct="0">
              <a:defRPr sz="2800">
                <a:solidFill>
                  <a:schemeClr val="tx1"/>
                </a:solidFill>
                <a:latin typeface="Times" pitchFamily="18" charset="0"/>
                <a:cs typeface="Arial" charset="0"/>
              </a:defRPr>
            </a:lvl2pPr>
            <a:lvl3pPr marL="1143000" indent="-228600" eaLnBrk="0" hangingPunct="0">
              <a:defRPr sz="2800">
                <a:solidFill>
                  <a:schemeClr val="tx1"/>
                </a:solidFill>
                <a:latin typeface="Times" pitchFamily="18" charset="0"/>
                <a:cs typeface="Arial" charset="0"/>
              </a:defRPr>
            </a:lvl3pPr>
            <a:lvl4pPr marL="1600200" indent="-228600" eaLnBrk="0" hangingPunct="0">
              <a:defRPr sz="2800">
                <a:solidFill>
                  <a:schemeClr val="tx1"/>
                </a:solidFill>
                <a:latin typeface="Times" pitchFamily="18" charset="0"/>
                <a:cs typeface="Arial" charset="0"/>
              </a:defRPr>
            </a:lvl4pPr>
            <a:lvl5pPr marL="2057400" indent="-228600" eaLnBrk="0" hangingPunct="0">
              <a:defRPr sz="2800">
                <a:solidFill>
                  <a:schemeClr val="tx1"/>
                </a:solidFill>
                <a:latin typeface="Times" pitchFamily="18" charset="0"/>
                <a:cs typeface="Arial" charset="0"/>
              </a:defRPr>
            </a:lvl5pPr>
            <a:lvl6pPr marL="2514600" indent="-228600" algn="ctr" eaLnBrk="0" fontAlgn="base" hangingPunct="0">
              <a:spcBef>
                <a:spcPct val="0"/>
              </a:spcBef>
              <a:spcAft>
                <a:spcPct val="0"/>
              </a:spcAft>
              <a:defRPr sz="2800">
                <a:solidFill>
                  <a:schemeClr val="tx1"/>
                </a:solidFill>
                <a:latin typeface="Times" pitchFamily="18" charset="0"/>
                <a:cs typeface="Arial" charset="0"/>
              </a:defRPr>
            </a:lvl6pPr>
            <a:lvl7pPr marL="2971800" indent="-228600" algn="ctr" eaLnBrk="0" fontAlgn="base" hangingPunct="0">
              <a:spcBef>
                <a:spcPct val="0"/>
              </a:spcBef>
              <a:spcAft>
                <a:spcPct val="0"/>
              </a:spcAft>
              <a:defRPr sz="2800">
                <a:solidFill>
                  <a:schemeClr val="tx1"/>
                </a:solidFill>
                <a:latin typeface="Times" pitchFamily="18" charset="0"/>
                <a:cs typeface="Arial" charset="0"/>
              </a:defRPr>
            </a:lvl7pPr>
            <a:lvl8pPr marL="3429000" indent="-228600" algn="ctr" eaLnBrk="0" fontAlgn="base" hangingPunct="0">
              <a:spcBef>
                <a:spcPct val="0"/>
              </a:spcBef>
              <a:spcAft>
                <a:spcPct val="0"/>
              </a:spcAft>
              <a:defRPr sz="2800">
                <a:solidFill>
                  <a:schemeClr val="tx1"/>
                </a:solidFill>
                <a:latin typeface="Times" pitchFamily="18" charset="0"/>
                <a:cs typeface="Arial" charset="0"/>
              </a:defRPr>
            </a:lvl8pPr>
            <a:lvl9pPr marL="3886200" indent="-228600" algn="ctr" eaLnBrk="0" fontAlgn="base" hangingPunct="0">
              <a:spcBef>
                <a:spcPct val="0"/>
              </a:spcBef>
              <a:spcAft>
                <a:spcPct val="0"/>
              </a:spcAft>
              <a:defRPr sz="2800">
                <a:solidFill>
                  <a:schemeClr val="tx1"/>
                </a:solidFill>
                <a:latin typeface="Times" pitchFamily="18" charset="0"/>
                <a:cs typeface="Arial" charset="0"/>
              </a:defRPr>
            </a:lvl9pPr>
          </a:lstStyle>
          <a:p>
            <a:pPr algn="l"/>
            <a:r>
              <a:rPr lang="en-US" sz="1400" dirty="0" smtClean="0">
                <a:latin typeface="Arial" charset="0"/>
              </a:rPr>
              <a:t>*preliminary data from Key Indicators Report</a:t>
            </a:r>
            <a:endParaRPr lang="en-US" sz="1400" dirty="0">
              <a:latin typeface="Arial" charset="0"/>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a:xfrm>
            <a:off x="301625" y="301625"/>
            <a:ext cx="8385175" cy="609600"/>
          </a:xfrm>
        </p:spPr>
        <p:txBody>
          <a:bodyPr/>
          <a:lstStyle/>
          <a:p>
            <a:pPr eaLnBrk="1" hangingPunct="1"/>
            <a:r>
              <a:rPr lang="en-US" dirty="0" smtClean="0"/>
              <a:t>Use of ITNs</a:t>
            </a:r>
          </a:p>
        </p:txBody>
      </p:sp>
      <p:graphicFrame>
        <p:nvGraphicFramePr>
          <p:cNvPr id="2" name="Chart 3"/>
          <p:cNvGraphicFramePr>
            <a:graphicFrameLocks/>
          </p:cNvGraphicFramePr>
          <p:nvPr>
            <p:extLst>
              <p:ext uri="{D42A27DB-BD31-4B8C-83A1-F6EECF244321}">
                <p14:modId xmlns:p14="http://schemas.microsoft.com/office/powerpoint/2010/main" val="1749894231"/>
              </p:ext>
            </p:extLst>
          </p:nvPr>
        </p:nvGraphicFramePr>
        <p:xfrm>
          <a:off x="184673" y="1636713"/>
          <a:ext cx="8959327" cy="5068887"/>
        </p:xfrm>
        <a:graphic>
          <a:graphicData uri="http://schemas.openxmlformats.org/drawingml/2006/chart">
            <c:chart xmlns:c="http://schemas.openxmlformats.org/drawingml/2006/chart" xmlns:r="http://schemas.openxmlformats.org/officeDocument/2006/relationships" r:id="rId3"/>
          </a:graphicData>
        </a:graphic>
      </p:graphicFrame>
      <p:sp>
        <p:nvSpPr>
          <p:cNvPr id="73732" name="TextBox 7"/>
          <p:cNvSpPr txBox="1">
            <a:spLocks noChangeArrowheads="1"/>
          </p:cNvSpPr>
          <p:nvPr/>
        </p:nvSpPr>
        <p:spPr bwMode="auto">
          <a:xfrm>
            <a:off x="184673" y="1266825"/>
            <a:ext cx="69342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pitchFamily="18" charset="0"/>
                <a:cs typeface="Arial" charset="0"/>
              </a:defRPr>
            </a:lvl1pPr>
            <a:lvl2pPr marL="742950" indent="-285750" eaLnBrk="0" hangingPunct="0">
              <a:defRPr sz="2800">
                <a:solidFill>
                  <a:schemeClr val="tx1"/>
                </a:solidFill>
                <a:latin typeface="Times" pitchFamily="18" charset="0"/>
                <a:cs typeface="Arial" charset="0"/>
              </a:defRPr>
            </a:lvl2pPr>
            <a:lvl3pPr marL="1143000" indent="-228600" eaLnBrk="0" hangingPunct="0">
              <a:defRPr sz="2800">
                <a:solidFill>
                  <a:schemeClr val="tx1"/>
                </a:solidFill>
                <a:latin typeface="Times" pitchFamily="18" charset="0"/>
                <a:cs typeface="Arial" charset="0"/>
              </a:defRPr>
            </a:lvl3pPr>
            <a:lvl4pPr marL="1600200" indent="-228600" eaLnBrk="0" hangingPunct="0">
              <a:defRPr sz="2800">
                <a:solidFill>
                  <a:schemeClr val="tx1"/>
                </a:solidFill>
                <a:latin typeface="Times" pitchFamily="18" charset="0"/>
                <a:cs typeface="Arial" charset="0"/>
              </a:defRPr>
            </a:lvl4pPr>
            <a:lvl5pPr marL="2057400" indent="-228600" eaLnBrk="0" hangingPunct="0">
              <a:defRPr sz="2800">
                <a:solidFill>
                  <a:schemeClr val="tx1"/>
                </a:solidFill>
                <a:latin typeface="Times" pitchFamily="18" charset="0"/>
                <a:cs typeface="Arial" charset="0"/>
              </a:defRPr>
            </a:lvl5pPr>
            <a:lvl6pPr marL="2514600" indent="-228600" algn="ctr" eaLnBrk="0" fontAlgn="base" hangingPunct="0">
              <a:spcBef>
                <a:spcPct val="0"/>
              </a:spcBef>
              <a:spcAft>
                <a:spcPct val="0"/>
              </a:spcAft>
              <a:defRPr sz="2800">
                <a:solidFill>
                  <a:schemeClr val="tx1"/>
                </a:solidFill>
                <a:latin typeface="Times" pitchFamily="18" charset="0"/>
                <a:cs typeface="Arial" charset="0"/>
              </a:defRPr>
            </a:lvl6pPr>
            <a:lvl7pPr marL="2971800" indent="-228600" algn="ctr" eaLnBrk="0" fontAlgn="base" hangingPunct="0">
              <a:spcBef>
                <a:spcPct val="0"/>
              </a:spcBef>
              <a:spcAft>
                <a:spcPct val="0"/>
              </a:spcAft>
              <a:defRPr sz="2800">
                <a:solidFill>
                  <a:schemeClr val="tx1"/>
                </a:solidFill>
                <a:latin typeface="Times" pitchFamily="18" charset="0"/>
                <a:cs typeface="Arial" charset="0"/>
              </a:defRPr>
            </a:lvl7pPr>
            <a:lvl8pPr marL="3429000" indent="-228600" algn="ctr" eaLnBrk="0" fontAlgn="base" hangingPunct="0">
              <a:spcBef>
                <a:spcPct val="0"/>
              </a:spcBef>
              <a:spcAft>
                <a:spcPct val="0"/>
              </a:spcAft>
              <a:defRPr sz="2800">
                <a:solidFill>
                  <a:schemeClr val="tx1"/>
                </a:solidFill>
                <a:latin typeface="Times" pitchFamily="18" charset="0"/>
                <a:cs typeface="Arial" charset="0"/>
              </a:defRPr>
            </a:lvl8pPr>
            <a:lvl9pPr marL="3886200" indent="-228600" algn="ctr" eaLnBrk="0" fontAlgn="base" hangingPunct="0">
              <a:spcBef>
                <a:spcPct val="0"/>
              </a:spcBef>
              <a:spcAft>
                <a:spcPct val="0"/>
              </a:spcAft>
              <a:defRPr sz="2800">
                <a:solidFill>
                  <a:schemeClr val="tx1"/>
                </a:solidFill>
                <a:latin typeface="Times" pitchFamily="18" charset="0"/>
                <a:cs typeface="Arial" charset="0"/>
              </a:defRPr>
            </a:lvl9pPr>
          </a:lstStyle>
          <a:p>
            <a:pPr algn="l"/>
            <a:r>
              <a:rPr lang="en-US" sz="1800" i="1" dirty="0">
                <a:latin typeface="Arial" charset="0"/>
              </a:rPr>
              <a:t>Percent of de facto population</a:t>
            </a:r>
          </a:p>
        </p:txBody>
      </p:sp>
      <p:sp>
        <p:nvSpPr>
          <p:cNvPr id="7" name="Slide Number Placeholder 6"/>
          <p:cNvSpPr>
            <a:spLocks noGrp="1"/>
          </p:cNvSpPr>
          <p:nvPr>
            <p:ph type="sldNum" sz="quarter" idx="12"/>
          </p:nvPr>
        </p:nvSpPr>
        <p:spPr>
          <a:xfrm>
            <a:off x="7239000" y="6553200"/>
            <a:ext cx="1905000" cy="304800"/>
          </a:xfrm>
        </p:spPr>
        <p:txBody>
          <a:bodyPr/>
          <a:lstStyle/>
          <a:p>
            <a:pPr>
              <a:defRPr/>
            </a:pPr>
            <a:r>
              <a:rPr lang="en-US" dirty="0" smtClean="0"/>
              <a:t>Module 7, Slide </a:t>
            </a:r>
            <a:fld id="{FB8D8B81-0B33-4147-A9D9-9B55D36A94E9}" type="slidenum">
              <a:rPr lang="en-US" smtClean="0"/>
              <a:pPr>
                <a:defRPr/>
              </a:pPr>
              <a:t>37</a:t>
            </a:fld>
            <a:endParaRPr lang="en-US" dirty="0"/>
          </a:p>
        </p:txBody>
      </p:sp>
    </p:spTree>
    <p:extLst>
      <p:ext uri="{BB962C8B-B14F-4D97-AF65-F5344CB8AC3E}">
        <p14:creationId xmlns:p14="http://schemas.microsoft.com/office/powerpoint/2010/main" val="197631607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a:xfrm>
            <a:off x="288925" y="4762"/>
            <a:ext cx="8385175" cy="609600"/>
          </a:xfrm>
        </p:spPr>
        <p:txBody>
          <a:bodyPr/>
          <a:lstStyle/>
          <a:p>
            <a:pPr eaLnBrk="1" hangingPunct="1"/>
            <a:r>
              <a:rPr lang="en-US" dirty="0" smtClean="0"/>
              <a:t>Use of ITNs by Children and Pregnant Women</a:t>
            </a:r>
          </a:p>
        </p:txBody>
      </p:sp>
      <p:sp>
        <p:nvSpPr>
          <p:cNvPr id="74755" name="TextBox 7"/>
          <p:cNvSpPr txBox="1">
            <a:spLocks noChangeArrowheads="1"/>
          </p:cNvSpPr>
          <p:nvPr/>
        </p:nvSpPr>
        <p:spPr bwMode="auto">
          <a:xfrm>
            <a:off x="152400" y="1219200"/>
            <a:ext cx="5334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pitchFamily="18" charset="0"/>
                <a:cs typeface="Arial" charset="0"/>
              </a:defRPr>
            </a:lvl1pPr>
            <a:lvl2pPr marL="742950" indent="-285750" eaLnBrk="0" hangingPunct="0">
              <a:defRPr sz="2800">
                <a:solidFill>
                  <a:schemeClr val="tx1"/>
                </a:solidFill>
                <a:latin typeface="Times" pitchFamily="18" charset="0"/>
                <a:cs typeface="Arial" charset="0"/>
              </a:defRPr>
            </a:lvl2pPr>
            <a:lvl3pPr marL="1143000" indent="-228600" eaLnBrk="0" hangingPunct="0">
              <a:defRPr sz="2800">
                <a:solidFill>
                  <a:schemeClr val="tx1"/>
                </a:solidFill>
                <a:latin typeface="Times" pitchFamily="18" charset="0"/>
                <a:cs typeface="Arial" charset="0"/>
              </a:defRPr>
            </a:lvl3pPr>
            <a:lvl4pPr marL="1600200" indent="-228600" eaLnBrk="0" hangingPunct="0">
              <a:defRPr sz="2800">
                <a:solidFill>
                  <a:schemeClr val="tx1"/>
                </a:solidFill>
                <a:latin typeface="Times" pitchFamily="18" charset="0"/>
                <a:cs typeface="Arial" charset="0"/>
              </a:defRPr>
            </a:lvl4pPr>
            <a:lvl5pPr marL="2057400" indent="-228600" eaLnBrk="0" hangingPunct="0">
              <a:defRPr sz="2800">
                <a:solidFill>
                  <a:schemeClr val="tx1"/>
                </a:solidFill>
                <a:latin typeface="Times" pitchFamily="18" charset="0"/>
                <a:cs typeface="Arial" charset="0"/>
              </a:defRPr>
            </a:lvl5pPr>
            <a:lvl6pPr marL="2514600" indent="-228600" algn="ctr" eaLnBrk="0" fontAlgn="base" hangingPunct="0">
              <a:spcBef>
                <a:spcPct val="0"/>
              </a:spcBef>
              <a:spcAft>
                <a:spcPct val="0"/>
              </a:spcAft>
              <a:defRPr sz="2800">
                <a:solidFill>
                  <a:schemeClr val="tx1"/>
                </a:solidFill>
                <a:latin typeface="Times" pitchFamily="18" charset="0"/>
                <a:cs typeface="Arial" charset="0"/>
              </a:defRPr>
            </a:lvl6pPr>
            <a:lvl7pPr marL="2971800" indent="-228600" algn="ctr" eaLnBrk="0" fontAlgn="base" hangingPunct="0">
              <a:spcBef>
                <a:spcPct val="0"/>
              </a:spcBef>
              <a:spcAft>
                <a:spcPct val="0"/>
              </a:spcAft>
              <a:defRPr sz="2800">
                <a:solidFill>
                  <a:schemeClr val="tx1"/>
                </a:solidFill>
                <a:latin typeface="Times" pitchFamily="18" charset="0"/>
                <a:cs typeface="Arial" charset="0"/>
              </a:defRPr>
            </a:lvl7pPr>
            <a:lvl8pPr marL="3429000" indent="-228600" algn="ctr" eaLnBrk="0" fontAlgn="base" hangingPunct="0">
              <a:spcBef>
                <a:spcPct val="0"/>
              </a:spcBef>
              <a:spcAft>
                <a:spcPct val="0"/>
              </a:spcAft>
              <a:defRPr sz="2800">
                <a:solidFill>
                  <a:schemeClr val="tx1"/>
                </a:solidFill>
                <a:latin typeface="Times" pitchFamily="18" charset="0"/>
                <a:cs typeface="Arial" charset="0"/>
              </a:defRPr>
            </a:lvl8pPr>
            <a:lvl9pPr marL="3886200" indent="-228600" algn="ctr" eaLnBrk="0" fontAlgn="base" hangingPunct="0">
              <a:spcBef>
                <a:spcPct val="0"/>
              </a:spcBef>
              <a:spcAft>
                <a:spcPct val="0"/>
              </a:spcAft>
              <a:defRPr sz="2800">
                <a:solidFill>
                  <a:schemeClr val="tx1"/>
                </a:solidFill>
                <a:latin typeface="Times" pitchFamily="18" charset="0"/>
                <a:cs typeface="Arial" charset="0"/>
              </a:defRPr>
            </a:lvl9pPr>
          </a:lstStyle>
          <a:p>
            <a:pPr algn="l"/>
            <a:r>
              <a:rPr lang="en-US" sz="1800" i="1" dirty="0">
                <a:latin typeface="Arial" charset="0"/>
              </a:rPr>
              <a:t>Percent </a:t>
            </a:r>
            <a:r>
              <a:rPr lang="en-US" sz="1800" i="1" dirty="0" smtClean="0">
                <a:latin typeface="Arial" charset="0"/>
              </a:rPr>
              <a:t>who slept under ITN last night</a:t>
            </a:r>
            <a:endParaRPr lang="en-US" sz="1800" i="1" dirty="0">
              <a:latin typeface="Arial" charset="0"/>
            </a:endParaRPr>
          </a:p>
        </p:txBody>
      </p:sp>
      <p:sp>
        <p:nvSpPr>
          <p:cNvPr id="7" name="Slide Number Placeholder 6"/>
          <p:cNvSpPr>
            <a:spLocks noGrp="1"/>
          </p:cNvSpPr>
          <p:nvPr>
            <p:ph type="sldNum" sz="quarter" idx="12"/>
          </p:nvPr>
        </p:nvSpPr>
        <p:spPr>
          <a:xfrm>
            <a:off x="7239000" y="6553200"/>
            <a:ext cx="1905000" cy="304800"/>
          </a:xfrm>
        </p:spPr>
        <p:txBody>
          <a:bodyPr/>
          <a:lstStyle/>
          <a:p>
            <a:pPr>
              <a:defRPr/>
            </a:pPr>
            <a:r>
              <a:rPr lang="en-US" dirty="0" smtClean="0"/>
              <a:t>Module 7, Slide </a:t>
            </a:r>
            <a:fld id="{6D2F0540-E703-4763-98A4-23A8A1AB3E86}" type="slidenum">
              <a:rPr lang="en-US" smtClean="0"/>
              <a:pPr>
                <a:defRPr/>
              </a:pPr>
              <a:t>38</a:t>
            </a:fld>
            <a:endParaRPr lang="en-US" dirty="0"/>
          </a:p>
        </p:txBody>
      </p:sp>
      <p:graphicFrame>
        <p:nvGraphicFramePr>
          <p:cNvPr id="2" name="Chart 3"/>
          <p:cNvGraphicFramePr>
            <a:graphicFrameLocks/>
          </p:cNvGraphicFramePr>
          <p:nvPr>
            <p:extLst>
              <p:ext uri="{D42A27DB-BD31-4B8C-83A1-F6EECF244321}">
                <p14:modId xmlns:p14="http://schemas.microsoft.com/office/powerpoint/2010/main" val="3900060595"/>
              </p:ext>
            </p:extLst>
          </p:nvPr>
        </p:nvGraphicFramePr>
        <p:xfrm>
          <a:off x="152400" y="1676400"/>
          <a:ext cx="8991600" cy="50292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a:xfrm>
            <a:off x="301625" y="301625"/>
            <a:ext cx="8385175" cy="609600"/>
          </a:xfrm>
        </p:spPr>
        <p:txBody>
          <a:bodyPr/>
          <a:lstStyle/>
          <a:p>
            <a:pPr eaLnBrk="1" hangingPunct="1"/>
            <a:r>
              <a:rPr lang="en-US" dirty="0" smtClean="0"/>
              <a:t>Household Indoor Residual Spraying</a:t>
            </a:r>
          </a:p>
        </p:txBody>
      </p:sp>
      <p:graphicFrame>
        <p:nvGraphicFramePr>
          <p:cNvPr id="2" name="Chart 3"/>
          <p:cNvGraphicFramePr>
            <a:graphicFrameLocks/>
          </p:cNvGraphicFramePr>
          <p:nvPr>
            <p:extLst>
              <p:ext uri="{D42A27DB-BD31-4B8C-83A1-F6EECF244321}">
                <p14:modId xmlns:p14="http://schemas.microsoft.com/office/powerpoint/2010/main" val="169913120"/>
              </p:ext>
            </p:extLst>
          </p:nvPr>
        </p:nvGraphicFramePr>
        <p:xfrm>
          <a:off x="584200" y="1941513"/>
          <a:ext cx="7975600" cy="4713287"/>
        </p:xfrm>
        <a:graphic>
          <a:graphicData uri="http://schemas.openxmlformats.org/drawingml/2006/chart">
            <c:chart xmlns:c="http://schemas.openxmlformats.org/drawingml/2006/chart" xmlns:r="http://schemas.openxmlformats.org/officeDocument/2006/relationships" r:id="rId3"/>
          </a:graphicData>
        </a:graphic>
      </p:graphicFrame>
      <p:sp>
        <p:nvSpPr>
          <p:cNvPr id="70660" name="TextBox 4"/>
          <p:cNvSpPr txBox="1">
            <a:spLocks noChangeArrowheads="1"/>
          </p:cNvSpPr>
          <p:nvPr/>
        </p:nvSpPr>
        <p:spPr bwMode="auto">
          <a:xfrm>
            <a:off x="228600" y="1295400"/>
            <a:ext cx="6858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800">
                <a:solidFill>
                  <a:schemeClr val="tx1"/>
                </a:solidFill>
                <a:latin typeface="Times" pitchFamily="18" charset="0"/>
                <a:cs typeface="Arial" charset="0"/>
              </a:defRPr>
            </a:lvl1pPr>
            <a:lvl2pPr marL="742950" indent="-285750" eaLnBrk="0" hangingPunct="0">
              <a:defRPr sz="2800">
                <a:solidFill>
                  <a:schemeClr val="tx1"/>
                </a:solidFill>
                <a:latin typeface="Times" pitchFamily="18" charset="0"/>
                <a:cs typeface="Arial" charset="0"/>
              </a:defRPr>
            </a:lvl2pPr>
            <a:lvl3pPr marL="1143000" indent="-228600" eaLnBrk="0" hangingPunct="0">
              <a:defRPr sz="2800">
                <a:solidFill>
                  <a:schemeClr val="tx1"/>
                </a:solidFill>
                <a:latin typeface="Times" pitchFamily="18" charset="0"/>
                <a:cs typeface="Arial" charset="0"/>
              </a:defRPr>
            </a:lvl3pPr>
            <a:lvl4pPr marL="1600200" indent="-228600" eaLnBrk="0" hangingPunct="0">
              <a:defRPr sz="2800">
                <a:solidFill>
                  <a:schemeClr val="tx1"/>
                </a:solidFill>
                <a:latin typeface="Times" pitchFamily="18" charset="0"/>
                <a:cs typeface="Arial" charset="0"/>
              </a:defRPr>
            </a:lvl4pPr>
            <a:lvl5pPr marL="2057400" indent="-228600" eaLnBrk="0" hangingPunct="0">
              <a:defRPr sz="2800">
                <a:solidFill>
                  <a:schemeClr val="tx1"/>
                </a:solidFill>
                <a:latin typeface="Times" pitchFamily="18" charset="0"/>
                <a:cs typeface="Arial" charset="0"/>
              </a:defRPr>
            </a:lvl5pPr>
            <a:lvl6pPr marL="2514600" indent="-228600" algn="ctr" eaLnBrk="0" fontAlgn="base" hangingPunct="0">
              <a:spcBef>
                <a:spcPct val="0"/>
              </a:spcBef>
              <a:spcAft>
                <a:spcPct val="0"/>
              </a:spcAft>
              <a:defRPr sz="2800">
                <a:solidFill>
                  <a:schemeClr val="tx1"/>
                </a:solidFill>
                <a:latin typeface="Times" pitchFamily="18" charset="0"/>
                <a:cs typeface="Arial" charset="0"/>
              </a:defRPr>
            </a:lvl6pPr>
            <a:lvl7pPr marL="2971800" indent="-228600" algn="ctr" eaLnBrk="0" fontAlgn="base" hangingPunct="0">
              <a:spcBef>
                <a:spcPct val="0"/>
              </a:spcBef>
              <a:spcAft>
                <a:spcPct val="0"/>
              </a:spcAft>
              <a:defRPr sz="2800">
                <a:solidFill>
                  <a:schemeClr val="tx1"/>
                </a:solidFill>
                <a:latin typeface="Times" pitchFamily="18" charset="0"/>
                <a:cs typeface="Arial" charset="0"/>
              </a:defRPr>
            </a:lvl7pPr>
            <a:lvl8pPr marL="3429000" indent="-228600" algn="ctr" eaLnBrk="0" fontAlgn="base" hangingPunct="0">
              <a:spcBef>
                <a:spcPct val="0"/>
              </a:spcBef>
              <a:spcAft>
                <a:spcPct val="0"/>
              </a:spcAft>
              <a:defRPr sz="2800">
                <a:solidFill>
                  <a:schemeClr val="tx1"/>
                </a:solidFill>
                <a:latin typeface="Times" pitchFamily="18" charset="0"/>
                <a:cs typeface="Arial" charset="0"/>
              </a:defRPr>
            </a:lvl8pPr>
            <a:lvl9pPr marL="3886200" indent="-228600" algn="ctr" eaLnBrk="0" fontAlgn="base" hangingPunct="0">
              <a:spcBef>
                <a:spcPct val="0"/>
              </a:spcBef>
              <a:spcAft>
                <a:spcPct val="0"/>
              </a:spcAft>
              <a:defRPr sz="2800">
                <a:solidFill>
                  <a:schemeClr val="tx1"/>
                </a:solidFill>
                <a:latin typeface="Times" pitchFamily="18" charset="0"/>
                <a:cs typeface="Arial" charset="0"/>
              </a:defRPr>
            </a:lvl9pPr>
          </a:lstStyle>
          <a:p>
            <a:pPr algn="l"/>
            <a:r>
              <a:rPr lang="en-US" sz="1800" i="1" dirty="0">
                <a:latin typeface="Arial" charset="0"/>
              </a:rPr>
              <a:t>Percent of households with rooms sprayed during last 12 months </a:t>
            </a:r>
          </a:p>
        </p:txBody>
      </p:sp>
      <p:sp>
        <p:nvSpPr>
          <p:cNvPr id="7" name="Slide Number Placeholder 6"/>
          <p:cNvSpPr>
            <a:spLocks noGrp="1"/>
          </p:cNvSpPr>
          <p:nvPr>
            <p:ph type="sldNum" sz="quarter" idx="12"/>
          </p:nvPr>
        </p:nvSpPr>
        <p:spPr>
          <a:xfrm>
            <a:off x="7239000" y="6553200"/>
            <a:ext cx="1905000" cy="304800"/>
          </a:xfrm>
        </p:spPr>
        <p:txBody>
          <a:bodyPr/>
          <a:lstStyle/>
          <a:p>
            <a:pPr>
              <a:defRPr/>
            </a:pPr>
            <a:r>
              <a:rPr lang="en-US" dirty="0" smtClean="0"/>
              <a:t>Module 7, Slide </a:t>
            </a:r>
            <a:fld id="{280C87A3-242C-43D1-9B81-33CE4D58512B}" type="slidenum">
              <a:rPr lang="en-US" smtClean="0"/>
              <a:pPr>
                <a:defRPr/>
              </a:pPr>
              <a:t>39</a:t>
            </a:fld>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152400" y="301625"/>
            <a:ext cx="9144000" cy="609600"/>
          </a:xfrm>
        </p:spPr>
        <p:txBody>
          <a:bodyPr/>
          <a:lstStyle/>
          <a:p>
            <a:r>
              <a:rPr lang="en-US" dirty="0" smtClean="0"/>
              <a:t>What causes malaria?</a:t>
            </a:r>
          </a:p>
        </p:txBody>
      </p:sp>
      <p:sp>
        <p:nvSpPr>
          <p:cNvPr id="7171" name="Content Placeholder 2"/>
          <p:cNvSpPr>
            <a:spLocks noGrp="1"/>
          </p:cNvSpPr>
          <p:nvPr>
            <p:ph idx="1"/>
          </p:nvPr>
        </p:nvSpPr>
        <p:spPr>
          <a:xfrm>
            <a:off x="685800" y="1371600"/>
            <a:ext cx="8077200" cy="4267200"/>
          </a:xfrm>
        </p:spPr>
        <p:txBody>
          <a:bodyPr/>
          <a:lstStyle/>
          <a:p>
            <a:pPr eaLnBrk="1" hangingPunct="1">
              <a:lnSpc>
                <a:spcPct val="80000"/>
              </a:lnSpc>
            </a:pPr>
            <a:r>
              <a:rPr lang="en-US" dirty="0" smtClean="0"/>
              <a:t>Malaria is a vector-borne parasitic disease, caused  by parasite genus </a:t>
            </a:r>
            <a:r>
              <a:rPr lang="en-US" b="1" i="1" u="sng" dirty="0" smtClean="0">
                <a:solidFill>
                  <a:schemeClr val="accent1"/>
                </a:solidFill>
              </a:rPr>
              <a:t>Plasmodium</a:t>
            </a:r>
            <a:r>
              <a:rPr lang="en-US" b="1" i="1" dirty="0" smtClean="0">
                <a:solidFill>
                  <a:schemeClr val="accent1"/>
                </a:solidFill>
              </a:rPr>
              <a:t> (Plasmodia).  </a:t>
            </a:r>
          </a:p>
          <a:p>
            <a:pPr eaLnBrk="1" hangingPunct="1">
              <a:lnSpc>
                <a:spcPct val="80000"/>
              </a:lnSpc>
            </a:pPr>
            <a:r>
              <a:rPr lang="en-US" dirty="0"/>
              <a:t>5 main species of malaria parasites </a:t>
            </a:r>
            <a:r>
              <a:rPr lang="en-US" dirty="0" smtClean="0"/>
              <a:t>that infect humans:</a:t>
            </a:r>
          </a:p>
          <a:p>
            <a:pPr lvl="1" eaLnBrk="1" hangingPunct="1">
              <a:spcBef>
                <a:spcPts val="0"/>
              </a:spcBef>
            </a:pPr>
            <a:r>
              <a:rPr lang="en-US" i="1" dirty="0" smtClean="0"/>
              <a:t>Plasmodium falciparum (Most common in Sub-Saharan Africa)</a:t>
            </a:r>
          </a:p>
          <a:p>
            <a:pPr lvl="1" eaLnBrk="1" hangingPunct="1">
              <a:spcBef>
                <a:spcPts val="0"/>
              </a:spcBef>
            </a:pPr>
            <a:r>
              <a:rPr lang="en-US" i="1" dirty="0" smtClean="0"/>
              <a:t>Plasmodium </a:t>
            </a:r>
            <a:r>
              <a:rPr lang="en-US" i="1" dirty="0" err="1" smtClean="0"/>
              <a:t>malariae</a:t>
            </a:r>
            <a:endParaRPr lang="en-US" i="1" dirty="0" smtClean="0"/>
          </a:p>
          <a:p>
            <a:pPr lvl="1" eaLnBrk="1" hangingPunct="1">
              <a:spcBef>
                <a:spcPts val="0"/>
              </a:spcBef>
            </a:pPr>
            <a:r>
              <a:rPr lang="en-US" i="1" dirty="0" smtClean="0"/>
              <a:t>Plasmodium </a:t>
            </a:r>
            <a:r>
              <a:rPr lang="en-US" i="1" dirty="0" err="1" smtClean="0"/>
              <a:t>ovale</a:t>
            </a:r>
            <a:endParaRPr lang="en-US" i="1" dirty="0" smtClean="0"/>
          </a:p>
          <a:p>
            <a:pPr lvl="1" eaLnBrk="1" hangingPunct="1">
              <a:spcBef>
                <a:spcPts val="0"/>
              </a:spcBef>
            </a:pPr>
            <a:r>
              <a:rPr lang="en-US" i="1" dirty="0" smtClean="0"/>
              <a:t>Plasmodium </a:t>
            </a:r>
            <a:r>
              <a:rPr lang="en-US" i="1" dirty="0" err="1" smtClean="0"/>
              <a:t>vivax</a:t>
            </a:r>
            <a:endParaRPr lang="en-US" i="1" dirty="0" smtClean="0"/>
          </a:p>
          <a:p>
            <a:pPr lvl="1" eaLnBrk="1" hangingPunct="1">
              <a:spcBef>
                <a:spcPts val="0"/>
              </a:spcBef>
            </a:pPr>
            <a:r>
              <a:rPr lang="en-US" i="1" dirty="0" smtClean="0"/>
              <a:t>Plasmodium </a:t>
            </a:r>
            <a:r>
              <a:rPr lang="en-US" i="1" dirty="0" err="1" smtClean="0"/>
              <a:t>knowlesi</a:t>
            </a:r>
            <a:r>
              <a:rPr lang="en-US" sz="2800" dirty="0" smtClean="0">
                <a:solidFill>
                  <a:schemeClr val="tx2"/>
                </a:solidFill>
              </a:rPr>
              <a:t> </a:t>
            </a:r>
            <a:endParaRPr lang="en-US" sz="2800" i="1" dirty="0" smtClean="0">
              <a:solidFill>
                <a:schemeClr val="accent1"/>
              </a:solidFill>
            </a:endParaRPr>
          </a:p>
          <a:p>
            <a:pPr eaLnBrk="1" hangingPunct="1">
              <a:lnSpc>
                <a:spcPct val="80000"/>
              </a:lnSpc>
            </a:pPr>
            <a:r>
              <a:rPr lang="en-US" dirty="0" smtClean="0">
                <a:solidFill>
                  <a:schemeClr val="tx2"/>
                </a:solidFill>
              </a:rPr>
              <a:t>Parasite is transmitted through the bite of infective </a:t>
            </a:r>
            <a:r>
              <a:rPr lang="en-US" i="1" dirty="0" smtClean="0">
                <a:solidFill>
                  <a:schemeClr val="tx2"/>
                </a:solidFill>
              </a:rPr>
              <a:t>Anopheles</a:t>
            </a:r>
            <a:r>
              <a:rPr lang="en-US" dirty="0" smtClean="0">
                <a:solidFill>
                  <a:schemeClr val="tx2"/>
                </a:solidFill>
              </a:rPr>
              <a:t> female mosquito during blood meal from one person carrying the parasite to another.  </a:t>
            </a:r>
          </a:p>
          <a:p>
            <a:pPr lvl="1" eaLnBrk="1" hangingPunct="1">
              <a:lnSpc>
                <a:spcPct val="80000"/>
              </a:lnSpc>
            </a:pPr>
            <a:r>
              <a:rPr lang="en-US" i="1" dirty="0" smtClean="0">
                <a:solidFill>
                  <a:schemeClr val="tx2"/>
                </a:solidFill>
              </a:rPr>
              <a:t>Anopheles </a:t>
            </a:r>
            <a:r>
              <a:rPr lang="en-US" i="1" dirty="0" err="1" smtClean="0">
                <a:solidFill>
                  <a:schemeClr val="tx2"/>
                </a:solidFill>
              </a:rPr>
              <a:t>gambiae</a:t>
            </a:r>
            <a:r>
              <a:rPr lang="en-US" i="1" dirty="0" smtClean="0">
                <a:solidFill>
                  <a:schemeClr val="tx2"/>
                </a:solidFill>
              </a:rPr>
              <a:t> &amp; Anopheles </a:t>
            </a:r>
            <a:r>
              <a:rPr lang="en-US" i="1" dirty="0" err="1" smtClean="0">
                <a:solidFill>
                  <a:schemeClr val="tx2"/>
                </a:solidFill>
              </a:rPr>
              <a:t>funestus</a:t>
            </a:r>
            <a:endParaRPr lang="en-US" i="1" dirty="0" smtClean="0">
              <a:solidFill>
                <a:schemeClr val="tx2"/>
              </a:solidFill>
            </a:endParaRPr>
          </a:p>
          <a:p>
            <a:pPr eaLnBrk="1" hangingPunct="1">
              <a:lnSpc>
                <a:spcPct val="80000"/>
              </a:lnSpc>
            </a:pPr>
            <a:r>
              <a:rPr lang="en-US" dirty="0" smtClean="0">
                <a:solidFill>
                  <a:schemeClr val="tx2"/>
                </a:solidFill>
              </a:rPr>
              <a:t>The parasites multiply within human red blood cells which then rupture, causing symptoms such as fever and headache.</a:t>
            </a:r>
          </a:p>
          <a:p>
            <a:pPr eaLnBrk="1" hangingPunct="1">
              <a:lnSpc>
                <a:spcPct val="80000"/>
              </a:lnSpc>
            </a:pPr>
            <a:endParaRPr lang="en-US" sz="2800" dirty="0" smtClean="0"/>
          </a:p>
        </p:txBody>
      </p:sp>
      <p:sp>
        <p:nvSpPr>
          <p:cNvPr id="4" name="Slide Number Placeholder 3"/>
          <p:cNvSpPr>
            <a:spLocks noGrp="1"/>
          </p:cNvSpPr>
          <p:nvPr>
            <p:ph type="sldNum" sz="quarter" idx="12"/>
          </p:nvPr>
        </p:nvSpPr>
        <p:spPr/>
        <p:txBody>
          <a:bodyPr/>
          <a:lstStyle/>
          <a:p>
            <a:pPr>
              <a:defRPr/>
            </a:pPr>
            <a:r>
              <a:rPr lang="en-US" dirty="0" smtClean="0"/>
              <a:t>Module 7, Slide </a:t>
            </a:r>
            <a:fld id="{0E881AA7-27A7-41DB-8B26-EBAB25BD81BB}" type="slidenum">
              <a:rPr lang="en-US" smtClean="0"/>
              <a:pPr>
                <a:defRPr/>
              </a:pPr>
              <a:t>4</a:t>
            </a:fld>
            <a:endParaRPr 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a:xfrm>
            <a:off x="0" y="301625"/>
            <a:ext cx="9144000" cy="609600"/>
          </a:xfrm>
        </p:spPr>
        <p:txBody>
          <a:bodyPr/>
          <a:lstStyle/>
          <a:p>
            <a:pPr eaLnBrk="1" hangingPunct="1"/>
            <a:r>
              <a:rPr lang="en-US" dirty="0" smtClean="0"/>
              <a:t>Use of </a:t>
            </a:r>
            <a:r>
              <a:rPr lang="en-US" dirty="0" err="1" smtClean="0"/>
              <a:t>Antimalarials</a:t>
            </a:r>
            <a:r>
              <a:rPr lang="en-US" dirty="0" smtClean="0"/>
              <a:t> during Pregnancy (</a:t>
            </a:r>
            <a:r>
              <a:rPr lang="en-US" dirty="0" err="1" smtClean="0"/>
              <a:t>IPTp</a:t>
            </a:r>
            <a:r>
              <a:rPr lang="en-US" dirty="0" smtClean="0"/>
              <a:t>)</a:t>
            </a:r>
          </a:p>
        </p:txBody>
      </p:sp>
      <p:graphicFrame>
        <p:nvGraphicFramePr>
          <p:cNvPr id="2" name="Chart 3"/>
          <p:cNvGraphicFramePr>
            <a:graphicFrameLocks/>
          </p:cNvGraphicFramePr>
          <p:nvPr>
            <p:extLst>
              <p:ext uri="{D42A27DB-BD31-4B8C-83A1-F6EECF244321}">
                <p14:modId xmlns:p14="http://schemas.microsoft.com/office/powerpoint/2010/main" val="971715358"/>
              </p:ext>
            </p:extLst>
          </p:nvPr>
        </p:nvGraphicFramePr>
        <p:xfrm>
          <a:off x="152400" y="1789113"/>
          <a:ext cx="8991600" cy="4916487"/>
        </p:xfrm>
        <a:graphic>
          <a:graphicData uri="http://schemas.openxmlformats.org/drawingml/2006/chart">
            <c:chart xmlns:c="http://schemas.openxmlformats.org/drawingml/2006/chart" xmlns:r="http://schemas.openxmlformats.org/officeDocument/2006/relationships" r:id="rId3"/>
          </a:graphicData>
        </a:graphic>
      </p:graphicFrame>
      <p:sp>
        <p:nvSpPr>
          <p:cNvPr id="76804" name="TextBox 7"/>
          <p:cNvSpPr txBox="1">
            <a:spLocks noChangeArrowheads="1"/>
          </p:cNvSpPr>
          <p:nvPr/>
        </p:nvSpPr>
        <p:spPr bwMode="auto">
          <a:xfrm>
            <a:off x="228600" y="1371600"/>
            <a:ext cx="69342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pitchFamily="18" charset="0"/>
                <a:cs typeface="Arial" charset="0"/>
              </a:defRPr>
            </a:lvl1pPr>
            <a:lvl2pPr marL="742950" indent="-285750" eaLnBrk="0" hangingPunct="0">
              <a:defRPr sz="2800">
                <a:solidFill>
                  <a:schemeClr val="tx1"/>
                </a:solidFill>
                <a:latin typeface="Times" pitchFamily="18" charset="0"/>
                <a:cs typeface="Arial" charset="0"/>
              </a:defRPr>
            </a:lvl2pPr>
            <a:lvl3pPr marL="1143000" indent="-228600" eaLnBrk="0" hangingPunct="0">
              <a:defRPr sz="2800">
                <a:solidFill>
                  <a:schemeClr val="tx1"/>
                </a:solidFill>
                <a:latin typeface="Times" pitchFamily="18" charset="0"/>
                <a:cs typeface="Arial" charset="0"/>
              </a:defRPr>
            </a:lvl3pPr>
            <a:lvl4pPr marL="1600200" indent="-228600" eaLnBrk="0" hangingPunct="0">
              <a:defRPr sz="2800">
                <a:solidFill>
                  <a:schemeClr val="tx1"/>
                </a:solidFill>
                <a:latin typeface="Times" pitchFamily="18" charset="0"/>
                <a:cs typeface="Arial" charset="0"/>
              </a:defRPr>
            </a:lvl4pPr>
            <a:lvl5pPr marL="2057400" indent="-228600" eaLnBrk="0" hangingPunct="0">
              <a:defRPr sz="2800">
                <a:solidFill>
                  <a:schemeClr val="tx1"/>
                </a:solidFill>
                <a:latin typeface="Times" pitchFamily="18" charset="0"/>
                <a:cs typeface="Arial" charset="0"/>
              </a:defRPr>
            </a:lvl5pPr>
            <a:lvl6pPr marL="2514600" indent="-228600" algn="ctr" eaLnBrk="0" fontAlgn="base" hangingPunct="0">
              <a:spcBef>
                <a:spcPct val="0"/>
              </a:spcBef>
              <a:spcAft>
                <a:spcPct val="0"/>
              </a:spcAft>
              <a:defRPr sz="2800">
                <a:solidFill>
                  <a:schemeClr val="tx1"/>
                </a:solidFill>
                <a:latin typeface="Times" pitchFamily="18" charset="0"/>
                <a:cs typeface="Arial" charset="0"/>
              </a:defRPr>
            </a:lvl6pPr>
            <a:lvl7pPr marL="2971800" indent="-228600" algn="ctr" eaLnBrk="0" fontAlgn="base" hangingPunct="0">
              <a:spcBef>
                <a:spcPct val="0"/>
              </a:spcBef>
              <a:spcAft>
                <a:spcPct val="0"/>
              </a:spcAft>
              <a:defRPr sz="2800">
                <a:solidFill>
                  <a:schemeClr val="tx1"/>
                </a:solidFill>
                <a:latin typeface="Times" pitchFamily="18" charset="0"/>
                <a:cs typeface="Arial" charset="0"/>
              </a:defRPr>
            </a:lvl7pPr>
            <a:lvl8pPr marL="3429000" indent="-228600" algn="ctr" eaLnBrk="0" fontAlgn="base" hangingPunct="0">
              <a:spcBef>
                <a:spcPct val="0"/>
              </a:spcBef>
              <a:spcAft>
                <a:spcPct val="0"/>
              </a:spcAft>
              <a:defRPr sz="2800">
                <a:solidFill>
                  <a:schemeClr val="tx1"/>
                </a:solidFill>
                <a:latin typeface="Times" pitchFamily="18" charset="0"/>
                <a:cs typeface="Arial" charset="0"/>
              </a:defRPr>
            </a:lvl8pPr>
            <a:lvl9pPr marL="3886200" indent="-228600" algn="ctr" eaLnBrk="0" fontAlgn="base" hangingPunct="0">
              <a:spcBef>
                <a:spcPct val="0"/>
              </a:spcBef>
              <a:spcAft>
                <a:spcPct val="0"/>
              </a:spcAft>
              <a:defRPr sz="2800">
                <a:solidFill>
                  <a:schemeClr val="tx1"/>
                </a:solidFill>
                <a:latin typeface="Times" pitchFamily="18" charset="0"/>
                <a:cs typeface="Arial" charset="0"/>
              </a:defRPr>
            </a:lvl9pPr>
          </a:lstStyle>
          <a:p>
            <a:pPr algn="l"/>
            <a:r>
              <a:rPr lang="en-US" sz="1800" i="1">
                <a:latin typeface="Arial" charset="0"/>
              </a:rPr>
              <a:t>Percent of pregnant women age 15-49 who</a:t>
            </a:r>
          </a:p>
        </p:txBody>
      </p:sp>
      <p:sp>
        <p:nvSpPr>
          <p:cNvPr id="7" name="Slide Number Placeholder 6"/>
          <p:cNvSpPr>
            <a:spLocks noGrp="1"/>
          </p:cNvSpPr>
          <p:nvPr>
            <p:ph type="sldNum" sz="quarter" idx="12"/>
          </p:nvPr>
        </p:nvSpPr>
        <p:spPr>
          <a:xfrm>
            <a:off x="7239000" y="6553200"/>
            <a:ext cx="1905000" cy="304800"/>
          </a:xfrm>
        </p:spPr>
        <p:txBody>
          <a:bodyPr/>
          <a:lstStyle/>
          <a:p>
            <a:pPr>
              <a:defRPr/>
            </a:pPr>
            <a:r>
              <a:rPr lang="en-US" dirty="0" smtClean="0"/>
              <a:t>Module 7, Slide </a:t>
            </a:r>
            <a:fld id="{FC361078-21D4-4A16-9B29-B8CA446EBF65}" type="slidenum">
              <a:rPr lang="en-US" smtClean="0"/>
              <a:pPr>
                <a:defRPr/>
              </a:pPr>
              <a:t>40</a:t>
            </a:fld>
            <a:endParaRPr lang="en-US" dirty="0"/>
          </a:p>
        </p:txBody>
      </p:sp>
      <p:sp>
        <p:nvSpPr>
          <p:cNvPr id="6" name="TextBox 5"/>
          <p:cNvSpPr txBox="1">
            <a:spLocks noChangeArrowheads="1"/>
          </p:cNvSpPr>
          <p:nvPr/>
        </p:nvSpPr>
        <p:spPr bwMode="auto">
          <a:xfrm>
            <a:off x="152400" y="6488668"/>
            <a:ext cx="57912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800">
                <a:solidFill>
                  <a:schemeClr val="tx1"/>
                </a:solidFill>
                <a:latin typeface="Times" pitchFamily="18" charset="0"/>
                <a:cs typeface="Arial" charset="0"/>
              </a:defRPr>
            </a:lvl1pPr>
            <a:lvl2pPr marL="742950" indent="-285750" eaLnBrk="0" hangingPunct="0">
              <a:defRPr sz="2800">
                <a:solidFill>
                  <a:schemeClr val="tx1"/>
                </a:solidFill>
                <a:latin typeface="Times" pitchFamily="18" charset="0"/>
                <a:cs typeface="Arial" charset="0"/>
              </a:defRPr>
            </a:lvl2pPr>
            <a:lvl3pPr marL="1143000" indent="-228600" eaLnBrk="0" hangingPunct="0">
              <a:defRPr sz="2800">
                <a:solidFill>
                  <a:schemeClr val="tx1"/>
                </a:solidFill>
                <a:latin typeface="Times" pitchFamily="18" charset="0"/>
                <a:cs typeface="Arial" charset="0"/>
              </a:defRPr>
            </a:lvl3pPr>
            <a:lvl4pPr marL="1600200" indent="-228600" eaLnBrk="0" hangingPunct="0">
              <a:defRPr sz="2800">
                <a:solidFill>
                  <a:schemeClr val="tx1"/>
                </a:solidFill>
                <a:latin typeface="Times" pitchFamily="18" charset="0"/>
                <a:cs typeface="Arial" charset="0"/>
              </a:defRPr>
            </a:lvl4pPr>
            <a:lvl5pPr marL="2057400" indent="-228600" eaLnBrk="0" hangingPunct="0">
              <a:defRPr sz="2800">
                <a:solidFill>
                  <a:schemeClr val="tx1"/>
                </a:solidFill>
                <a:latin typeface="Times" pitchFamily="18" charset="0"/>
                <a:cs typeface="Arial" charset="0"/>
              </a:defRPr>
            </a:lvl5pPr>
            <a:lvl6pPr marL="2514600" indent="-228600" algn="ctr" eaLnBrk="0" fontAlgn="base" hangingPunct="0">
              <a:spcBef>
                <a:spcPct val="0"/>
              </a:spcBef>
              <a:spcAft>
                <a:spcPct val="0"/>
              </a:spcAft>
              <a:defRPr sz="2800">
                <a:solidFill>
                  <a:schemeClr val="tx1"/>
                </a:solidFill>
                <a:latin typeface="Times" pitchFamily="18" charset="0"/>
                <a:cs typeface="Arial" charset="0"/>
              </a:defRPr>
            </a:lvl6pPr>
            <a:lvl7pPr marL="2971800" indent="-228600" algn="ctr" eaLnBrk="0" fontAlgn="base" hangingPunct="0">
              <a:spcBef>
                <a:spcPct val="0"/>
              </a:spcBef>
              <a:spcAft>
                <a:spcPct val="0"/>
              </a:spcAft>
              <a:defRPr sz="2800">
                <a:solidFill>
                  <a:schemeClr val="tx1"/>
                </a:solidFill>
                <a:latin typeface="Times" pitchFamily="18" charset="0"/>
                <a:cs typeface="Arial" charset="0"/>
              </a:defRPr>
            </a:lvl7pPr>
            <a:lvl8pPr marL="3429000" indent="-228600" algn="ctr" eaLnBrk="0" fontAlgn="base" hangingPunct="0">
              <a:spcBef>
                <a:spcPct val="0"/>
              </a:spcBef>
              <a:spcAft>
                <a:spcPct val="0"/>
              </a:spcAft>
              <a:defRPr sz="2800">
                <a:solidFill>
                  <a:schemeClr val="tx1"/>
                </a:solidFill>
                <a:latin typeface="Times" pitchFamily="18" charset="0"/>
                <a:cs typeface="Arial" charset="0"/>
              </a:defRPr>
            </a:lvl8pPr>
            <a:lvl9pPr marL="3886200" indent="-228600" algn="ctr" eaLnBrk="0" fontAlgn="base" hangingPunct="0">
              <a:spcBef>
                <a:spcPct val="0"/>
              </a:spcBef>
              <a:spcAft>
                <a:spcPct val="0"/>
              </a:spcAft>
              <a:defRPr sz="2800">
                <a:solidFill>
                  <a:schemeClr val="tx1"/>
                </a:solidFill>
                <a:latin typeface="Times" pitchFamily="18" charset="0"/>
                <a:cs typeface="Arial" charset="0"/>
              </a:defRPr>
            </a:lvl9pPr>
          </a:lstStyle>
          <a:p>
            <a:pPr algn="l"/>
            <a:r>
              <a:rPr lang="en-US" sz="1400" dirty="0" smtClean="0">
                <a:latin typeface="Arial" charset="0"/>
              </a:rPr>
              <a:t>*preliminary data from Key Indicators Report</a:t>
            </a:r>
            <a:endParaRPr lang="en-US" sz="1400" dirty="0">
              <a:latin typeface="Arial" charset="0"/>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a:xfrm>
            <a:off x="0" y="0"/>
            <a:ext cx="9144000" cy="911225"/>
          </a:xfrm>
        </p:spPr>
        <p:txBody>
          <a:bodyPr/>
          <a:lstStyle/>
          <a:p>
            <a:r>
              <a:rPr lang="en-US" dirty="0" smtClean="0"/>
              <a:t>Management of Children with Fever: </a:t>
            </a:r>
            <a:br>
              <a:rPr lang="en-US" dirty="0" smtClean="0"/>
            </a:br>
            <a:r>
              <a:rPr lang="en-US" dirty="0" smtClean="0"/>
              <a:t>Care Seeking</a:t>
            </a:r>
          </a:p>
        </p:txBody>
      </p:sp>
      <p:graphicFrame>
        <p:nvGraphicFramePr>
          <p:cNvPr id="2" name="Content Placeholder 1"/>
          <p:cNvGraphicFramePr>
            <a:graphicFrameLocks noGrp="1"/>
          </p:cNvGraphicFramePr>
          <p:nvPr>
            <p:ph idx="1"/>
            <p:extLst>
              <p:ext uri="{D42A27DB-BD31-4B8C-83A1-F6EECF244321}">
                <p14:modId xmlns:p14="http://schemas.microsoft.com/office/powerpoint/2010/main" val="1012011996"/>
              </p:ext>
            </p:extLst>
          </p:nvPr>
        </p:nvGraphicFramePr>
        <p:xfrm>
          <a:off x="457200" y="1371600"/>
          <a:ext cx="8305800" cy="4953000"/>
        </p:xfrm>
        <a:graphic>
          <a:graphicData uri="http://schemas.openxmlformats.org/drawingml/2006/chart">
            <c:chart xmlns:c="http://schemas.openxmlformats.org/drawingml/2006/chart" xmlns:r="http://schemas.openxmlformats.org/officeDocument/2006/relationships" r:id="rId3"/>
          </a:graphicData>
        </a:graphic>
      </p:graphicFrame>
      <p:sp>
        <p:nvSpPr>
          <p:cNvPr id="4" name="Slide Number Placeholder 3"/>
          <p:cNvSpPr>
            <a:spLocks noGrp="1"/>
          </p:cNvSpPr>
          <p:nvPr>
            <p:ph type="sldNum" sz="quarter" idx="12"/>
          </p:nvPr>
        </p:nvSpPr>
        <p:spPr/>
        <p:txBody>
          <a:bodyPr/>
          <a:lstStyle/>
          <a:p>
            <a:pPr>
              <a:defRPr/>
            </a:pPr>
            <a:r>
              <a:rPr lang="en-US" dirty="0" smtClean="0"/>
              <a:t>Module 7, Slide </a:t>
            </a:r>
            <a:fld id="{3C2FD7D5-83DB-48F0-8D57-01D7FC8C27A9}" type="slidenum">
              <a:rPr lang="en-US" smtClean="0"/>
              <a:pPr>
                <a:defRPr/>
              </a:pPr>
              <a:t>41</a:t>
            </a:fld>
            <a:endParaRPr lang="en-US" dirty="0"/>
          </a:p>
        </p:txBody>
      </p:sp>
      <p:sp>
        <p:nvSpPr>
          <p:cNvPr id="5" name="TextBox 4"/>
          <p:cNvSpPr txBox="1">
            <a:spLocks noChangeArrowheads="1"/>
          </p:cNvSpPr>
          <p:nvPr/>
        </p:nvSpPr>
        <p:spPr bwMode="auto">
          <a:xfrm>
            <a:off x="228600" y="1295400"/>
            <a:ext cx="68580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800">
                <a:solidFill>
                  <a:schemeClr val="tx1"/>
                </a:solidFill>
                <a:latin typeface="Times" pitchFamily="18" charset="0"/>
                <a:cs typeface="Arial" charset="0"/>
              </a:defRPr>
            </a:lvl1pPr>
            <a:lvl2pPr marL="742950" indent="-285750" eaLnBrk="0" hangingPunct="0">
              <a:defRPr sz="2800">
                <a:solidFill>
                  <a:schemeClr val="tx1"/>
                </a:solidFill>
                <a:latin typeface="Times" pitchFamily="18" charset="0"/>
                <a:cs typeface="Arial" charset="0"/>
              </a:defRPr>
            </a:lvl2pPr>
            <a:lvl3pPr marL="1143000" indent="-228600" eaLnBrk="0" hangingPunct="0">
              <a:defRPr sz="2800">
                <a:solidFill>
                  <a:schemeClr val="tx1"/>
                </a:solidFill>
                <a:latin typeface="Times" pitchFamily="18" charset="0"/>
                <a:cs typeface="Arial" charset="0"/>
              </a:defRPr>
            </a:lvl3pPr>
            <a:lvl4pPr marL="1600200" indent="-228600" eaLnBrk="0" hangingPunct="0">
              <a:defRPr sz="2800">
                <a:solidFill>
                  <a:schemeClr val="tx1"/>
                </a:solidFill>
                <a:latin typeface="Times" pitchFamily="18" charset="0"/>
                <a:cs typeface="Arial" charset="0"/>
              </a:defRPr>
            </a:lvl4pPr>
            <a:lvl5pPr marL="2057400" indent="-228600" eaLnBrk="0" hangingPunct="0">
              <a:defRPr sz="2800">
                <a:solidFill>
                  <a:schemeClr val="tx1"/>
                </a:solidFill>
                <a:latin typeface="Times" pitchFamily="18" charset="0"/>
                <a:cs typeface="Arial" charset="0"/>
              </a:defRPr>
            </a:lvl5pPr>
            <a:lvl6pPr marL="2514600" indent="-228600" algn="ctr" eaLnBrk="0" fontAlgn="base" hangingPunct="0">
              <a:spcBef>
                <a:spcPct val="0"/>
              </a:spcBef>
              <a:spcAft>
                <a:spcPct val="0"/>
              </a:spcAft>
              <a:defRPr sz="2800">
                <a:solidFill>
                  <a:schemeClr val="tx1"/>
                </a:solidFill>
                <a:latin typeface="Times" pitchFamily="18" charset="0"/>
                <a:cs typeface="Arial" charset="0"/>
              </a:defRPr>
            </a:lvl6pPr>
            <a:lvl7pPr marL="2971800" indent="-228600" algn="ctr" eaLnBrk="0" fontAlgn="base" hangingPunct="0">
              <a:spcBef>
                <a:spcPct val="0"/>
              </a:spcBef>
              <a:spcAft>
                <a:spcPct val="0"/>
              </a:spcAft>
              <a:defRPr sz="2800">
                <a:solidFill>
                  <a:schemeClr val="tx1"/>
                </a:solidFill>
                <a:latin typeface="Times" pitchFamily="18" charset="0"/>
                <a:cs typeface="Arial" charset="0"/>
              </a:defRPr>
            </a:lvl7pPr>
            <a:lvl8pPr marL="3429000" indent="-228600" algn="ctr" eaLnBrk="0" fontAlgn="base" hangingPunct="0">
              <a:spcBef>
                <a:spcPct val="0"/>
              </a:spcBef>
              <a:spcAft>
                <a:spcPct val="0"/>
              </a:spcAft>
              <a:defRPr sz="2800">
                <a:solidFill>
                  <a:schemeClr val="tx1"/>
                </a:solidFill>
                <a:latin typeface="Times" pitchFamily="18" charset="0"/>
                <a:cs typeface="Arial" charset="0"/>
              </a:defRPr>
            </a:lvl8pPr>
            <a:lvl9pPr marL="3886200" indent="-228600" algn="ctr" eaLnBrk="0" fontAlgn="base" hangingPunct="0">
              <a:spcBef>
                <a:spcPct val="0"/>
              </a:spcBef>
              <a:spcAft>
                <a:spcPct val="0"/>
              </a:spcAft>
              <a:defRPr sz="2800">
                <a:solidFill>
                  <a:schemeClr val="tx1"/>
                </a:solidFill>
                <a:latin typeface="Times" pitchFamily="18" charset="0"/>
                <a:cs typeface="Arial" charset="0"/>
              </a:defRPr>
            </a:lvl9pPr>
          </a:lstStyle>
          <a:p>
            <a:pPr algn="l"/>
            <a:r>
              <a:rPr lang="en-US" sz="1800" i="1" dirty="0" smtClean="0">
                <a:latin typeface="Arial" charset="0"/>
              </a:rPr>
              <a:t>Among children under 5 with fever in the two weeks before the survey, percent who sought treatment or advice</a:t>
            </a:r>
            <a:endParaRPr lang="en-US" sz="1800" i="1" dirty="0">
              <a:latin typeface="Arial" charset="0"/>
            </a:endParaRPr>
          </a:p>
        </p:txBody>
      </p:sp>
      <p:sp>
        <p:nvSpPr>
          <p:cNvPr id="6" name="TextBox 5"/>
          <p:cNvSpPr txBox="1">
            <a:spLocks noChangeArrowheads="1"/>
          </p:cNvSpPr>
          <p:nvPr/>
        </p:nvSpPr>
        <p:spPr bwMode="auto">
          <a:xfrm>
            <a:off x="152400" y="6488668"/>
            <a:ext cx="57912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800">
                <a:solidFill>
                  <a:schemeClr val="tx1"/>
                </a:solidFill>
                <a:latin typeface="Times" pitchFamily="18" charset="0"/>
                <a:cs typeface="Arial" charset="0"/>
              </a:defRPr>
            </a:lvl1pPr>
            <a:lvl2pPr marL="742950" indent="-285750" eaLnBrk="0" hangingPunct="0">
              <a:defRPr sz="2800">
                <a:solidFill>
                  <a:schemeClr val="tx1"/>
                </a:solidFill>
                <a:latin typeface="Times" pitchFamily="18" charset="0"/>
                <a:cs typeface="Arial" charset="0"/>
              </a:defRPr>
            </a:lvl2pPr>
            <a:lvl3pPr marL="1143000" indent="-228600" eaLnBrk="0" hangingPunct="0">
              <a:defRPr sz="2800">
                <a:solidFill>
                  <a:schemeClr val="tx1"/>
                </a:solidFill>
                <a:latin typeface="Times" pitchFamily="18" charset="0"/>
                <a:cs typeface="Arial" charset="0"/>
              </a:defRPr>
            </a:lvl3pPr>
            <a:lvl4pPr marL="1600200" indent="-228600" eaLnBrk="0" hangingPunct="0">
              <a:defRPr sz="2800">
                <a:solidFill>
                  <a:schemeClr val="tx1"/>
                </a:solidFill>
                <a:latin typeface="Times" pitchFamily="18" charset="0"/>
                <a:cs typeface="Arial" charset="0"/>
              </a:defRPr>
            </a:lvl4pPr>
            <a:lvl5pPr marL="2057400" indent="-228600" eaLnBrk="0" hangingPunct="0">
              <a:defRPr sz="2800">
                <a:solidFill>
                  <a:schemeClr val="tx1"/>
                </a:solidFill>
                <a:latin typeface="Times" pitchFamily="18" charset="0"/>
                <a:cs typeface="Arial" charset="0"/>
              </a:defRPr>
            </a:lvl5pPr>
            <a:lvl6pPr marL="2514600" indent="-228600" algn="ctr" eaLnBrk="0" fontAlgn="base" hangingPunct="0">
              <a:spcBef>
                <a:spcPct val="0"/>
              </a:spcBef>
              <a:spcAft>
                <a:spcPct val="0"/>
              </a:spcAft>
              <a:defRPr sz="2800">
                <a:solidFill>
                  <a:schemeClr val="tx1"/>
                </a:solidFill>
                <a:latin typeface="Times" pitchFamily="18" charset="0"/>
                <a:cs typeface="Arial" charset="0"/>
              </a:defRPr>
            </a:lvl6pPr>
            <a:lvl7pPr marL="2971800" indent="-228600" algn="ctr" eaLnBrk="0" fontAlgn="base" hangingPunct="0">
              <a:spcBef>
                <a:spcPct val="0"/>
              </a:spcBef>
              <a:spcAft>
                <a:spcPct val="0"/>
              </a:spcAft>
              <a:defRPr sz="2800">
                <a:solidFill>
                  <a:schemeClr val="tx1"/>
                </a:solidFill>
                <a:latin typeface="Times" pitchFamily="18" charset="0"/>
                <a:cs typeface="Arial" charset="0"/>
              </a:defRPr>
            </a:lvl7pPr>
            <a:lvl8pPr marL="3429000" indent="-228600" algn="ctr" eaLnBrk="0" fontAlgn="base" hangingPunct="0">
              <a:spcBef>
                <a:spcPct val="0"/>
              </a:spcBef>
              <a:spcAft>
                <a:spcPct val="0"/>
              </a:spcAft>
              <a:defRPr sz="2800">
                <a:solidFill>
                  <a:schemeClr val="tx1"/>
                </a:solidFill>
                <a:latin typeface="Times" pitchFamily="18" charset="0"/>
                <a:cs typeface="Arial" charset="0"/>
              </a:defRPr>
            </a:lvl8pPr>
            <a:lvl9pPr marL="3886200" indent="-228600" algn="ctr" eaLnBrk="0" fontAlgn="base" hangingPunct="0">
              <a:spcBef>
                <a:spcPct val="0"/>
              </a:spcBef>
              <a:spcAft>
                <a:spcPct val="0"/>
              </a:spcAft>
              <a:defRPr sz="2800">
                <a:solidFill>
                  <a:schemeClr val="tx1"/>
                </a:solidFill>
                <a:latin typeface="Times" pitchFamily="18" charset="0"/>
                <a:cs typeface="Arial" charset="0"/>
              </a:defRPr>
            </a:lvl9pPr>
          </a:lstStyle>
          <a:p>
            <a:pPr algn="l"/>
            <a:r>
              <a:rPr lang="en-US" sz="1400" dirty="0" smtClean="0">
                <a:latin typeface="Arial" charset="0"/>
              </a:rPr>
              <a:t>*preliminary data from Key Indicators Report</a:t>
            </a:r>
            <a:endParaRPr lang="en-US" sz="1400" dirty="0">
              <a:latin typeface="Arial" charset="0"/>
            </a:endParaRPr>
          </a:p>
        </p:txBody>
      </p:sp>
    </p:spTree>
    <p:extLst>
      <p:ext uri="{BB962C8B-B14F-4D97-AF65-F5344CB8AC3E}">
        <p14:creationId xmlns:p14="http://schemas.microsoft.com/office/powerpoint/2010/main" val="146582981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ontent Placeholder 1"/>
          <p:cNvGraphicFramePr>
            <a:graphicFrameLocks noGrp="1"/>
          </p:cNvGraphicFramePr>
          <p:nvPr>
            <p:ph idx="1"/>
            <p:extLst>
              <p:ext uri="{D42A27DB-BD31-4B8C-83A1-F6EECF244321}">
                <p14:modId xmlns:p14="http://schemas.microsoft.com/office/powerpoint/2010/main" val="1834129439"/>
              </p:ext>
            </p:extLst>
          </p:nvPr>
        </p:nvGraphicFramePr>
        <p:xfrm>
          <a:off x="457200" y="1371599"/>
          <a:ext cx="8229600" cy="5424845"/>
        </p:xfrm>
        <a:graphic>
          <a:graphicData uri="http://schemas.openxmlformats.org/drawingml/2006/chart">
            <c:chart xmlns:c="http://schemas.openxmlformats.org/drawingml/2006/chart" xmlns:r="http://schemas.openxmlformats.org/officeDocument/2006/relationships" r:id="rId3"/>
          </a:graphicData>
        </a:graphic>
      </p:graphicFrame>
      <p:sp>
        <p:nvSpPr>
          <p:cNvPr id="4" name="Slide Number Placeholder 3"/>
          <p:cNvSpPr>
            <a:spLocks noGrp="1"/>
          </p:cNvSpPr>
          <p:nvPr>
            <p:ph type="sldNum" sz="quarter" idx="12"/>
          </p:nvPr>
        </p:nvSpPr>
        <p:spPr>
          <a:xfrm>
            <a:off x="7056120" y="6415443"/>
            <a:ext cx="1905000" cy="457200"/>
          </a:xfrm>
        </p:spPr>
        <p:txBody>
          <a:bodyPr/>
          <a:lstStyle/>
          <a:p>
            <a:pPr>
              <a:defRPr/>
            </a:pPr>
            <a:r>
              <a:rPr lang="en-US" dirty="0" smtClean="0"/>
              <a:t>Module 7, Slide </a:t>
            </a:r>
            <a:fld id="{5D011A31-CE11-4A5E-96E4-E42E89BB0967}" type="slidenum">
              <a:rPr lang="en-US" smtClean="0"/>
              <a:pPr>
                <a:defRPr/>
              </a:pPr>
              <a:t>42</a:t>
            </a:fld>
            <a:endParaRPr lang="en-US" dirty="0"/>
          </a:p>
        </p:txBody>
      </p:sp>
      <p:sp>
        <p:nvSpPr>
          <p:cNvPr id="5" name="TextBox 4"/>
          <p:cNvSpPr txBox="1">
            <a:spLocks noChangeArrowheads="1"/>
          </p:cNvSpPr>
          <p:nvPr/>
        </p:nvSpPr>
        <p:spPr bwMode="auto">
          <a:xfrm>
            <a:off x="152400" y="6488668"/>
            <a:ext cx="57912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800">
                <a:solidFill>
                  <a:schemeClr val="tx1"/>
                </a:solidFill>
                <a:latin typeface="Times" pitchFamily="18" charset="0"/>
                <a:cs typeface="Arial" charset="0"/>
              </a:defRPr>
            </a:lvl1pPr>
            <a:lvl2pPr marL="742950" indent="-285750" eaLnBrk="0" hangingPunct="0">
              <a:defRPr sz="2800">
                <a:solidFill>
                  <a:schemeClr val="tx1"/>
                </a:solidFill>
                <a:latin typeface="Times" pitchFamily="18" charset="0"/>
                <a:cs typeface="Arial" charset="0"/>
              </a:defRPr>
            </a:lvl2pPr>
            <a:lvl3pPr marL="1143000" indent="-228600" eaLnBrk="0" hangingPunct="0">
              <a:defRPr sz="2800">
                <a:solidFill>
                  <a:schemeClr val="tx1"/>
                </a:solidFill>
                <a:latin typeface="Times" pitchFamily="18" charset="0"/>
                <a:cs typeface="Arial" charset="0"/>
              </a:defRPr>
            </a:lvl3pPr>
            <a:lvl4pPr marL="1600200" indent="-228600" eaLnBrk="0" hangingPunct="0">
              <a:defRPr sz="2800">
                <a:solidFill>
                  <a:schemeClr val="tx1"/>
                </a:solidFill>
                <a:latin typeface="Times" pitchFamily="18" charset="0"/>
                <a:cs typeface="Arial" charset="0"/>
              </a:defRPr>
            </a:lvl4pPr>
            <a:lvl5pPr marL="2057400" indent="-228600" eaLnBrk="0" hangingPunct="0">
              <a:defRPr sz="2800">
                <a:solidFill>
                  <a:schemeClr val="tx1"/>
                </a:solidFill>
                <a:latin typeface="Times" pitchFamily="18" charset="0"/>
                <a:cs typeface="Arial" charset="0"/>
              </a:defRPr>
            </a:lvl5pPr>
            <a:lvl6pPr marL="2514600" indent="-228600" algn="ctr" eaLnBrk="0" fontAlgn="base" hangingPunct="0">
              <a:spcBef>
                <a:spcPct val="0"/>
              </a:spcBef>
              <a:spcAft>
                <a:spcPct val="0"/>
              </a:spcAft>
              <a:defRPr sz="2800">
                <a:solidFill>
                  <a:schemeClr val="tx1"/>
                </a:solidFill>
                <a:latin typeface="Times" pitchFamily="18" charset="0"/>
                <a:cs typeface="Arial" charset="0"/>
              </a:defRPr>
            </a:lvl6pPr>
            <a:lvl7pPr marL="2971800" indent="-228600" algn="ctr" eaLnBrk="0" fontAlgn="base" hangingPunct="0">
              <a:spcBef>
                <a:spcPct val="0"/>
              </a:spcBef>
              <a:spcAft>
                <a:spcPct val="0"/>
              </a:spcAft>
              <a:defRPr sz="2800">
                <a:solidFill>
                  <a:schemeClr val="tx1"/>
                </a:solidFill>
                <a:latin typeface="Times" pitchFamily="18" charset="0"/>
                <a:cs typeface="Arial" charset="0"/>
              </a:defRPr>
            </a:lvl7pPr>
            <a:lvl8pPr marL="3429000" indent="-228600" algn="ctr" eaLnBrk="0" fontAlgn="base" hangingPunct="0">
              <a:spcBef>
                <a:spcPct val="0"/>
              </a:spcBef>
              <a:spcAft>
                <a:spcPct val="0"/>
              </a:spcAft>
              <a:defRPr sz="2800">
                <a:solidFill>
                  <a:schemeClr val="tx1"/>
                </a:solidFill>
                <a:latin typeface="Times" pitchFamily="18" charset="0"/>
                <a:cs typeface="Arial" charset="0"/>
              </a:defRPr>
            </a:lvl8pPr>
            <a:lvl9pPr marL="3886200" indent="-228600" algn="ctr" eaLnBrk="0" fontAlgn="base" hangingPunct="0">
              <a:spcBef>
                <a:spcPct val="0"/>
              </a:spcBef>
              <a:spcAft>
                <a:spcPct val="0"/>
              </a:spcAft>
              <a:defRPr sz="2800">
                <a:solidFill>
                  <a:schemeClr val="tx1"/>
                </a:solidFill>
                <a:latin typeface="Times" pitchFamily="18" charset="0"/>
                <a:cs typeface="Arial" charset="0"/>
              </a:defRPr>
            </a:lvl9pPr>
          </a:lstStyle>
          <a:p>
            <a:pPr algn="l"/>
            <a:r>
              <a:rPr lang="en-US" sz="1400" dirty="0" smtClean="0">
                <a:latin typeface="Arial" charset="0"/>
              </a:rPr>
              <a:t>*preliminary data from Key Indicators Report</a:t>
            </a:r>
            <a:endParaRPr lang="en-US" sz="1400" dirty="0">
              <a:latin typeface="Arial" charset="0"/>
            </a:endParaRPr>
          </a:p>
        </p:txBody>
      </p:sp>
      <p:sp>
        <p:nvSpPr>
          <p:cNvPr id="6" name="TextBox 4"/>
          <p:cNvSpPr txBox="1">
            <a:spLocks noChangeArrowheads="1"/>
          </p:cNvSpPr>
          <p:nvPr/>
        </p:nvSpPr>
        <p:spPr bwMode="auto">
          <a:xfrm>
            <a:off x="228600" y="1295400"/>
            <a:ext cx="68580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800">
                <a:solidFill>
                  <a:schemeClr val="tx1"/>
                </a:solidFill>
                <a:latin typeface="Times" pitchFamily="18" charset="0"/>
                <a:cs typeface="Arial" charset="0"/>
              </a:defRPr>
            </a:lvl1pPr>
            <a:lvl2pPr marL="742950" indent="-285750" eaLnBrk="0" hangingPunct="0">
              <a:defRPr sz="2800">
                <a:solidFill>
                  <a:schemeClr val="tx1"/>
                </a:solidFill>
                <a:latin typeface="Times" pitchFamily="18" charset="0"/>
                <a:cs typeface="Arial" charset="0"/>
              </a:defRPr>
            </a:lvl2pPr>
            <a:lvl3pPr marL="1143000" indent="-228600" eaLnBrk="0" hangingPunct="0">
              <a:defRPr sz="2800">
                <a:solidFill>
                  <a:schemeClr val="tx1"/>
                </a:solidFill>
                <a:latin typeface="Times" pitchFamily="18" charset="0"/>
                <a:cs typeface="Arial" charset="0"/>
              </a:defRPr>
            </a:lvl3pPr>
            <a:lvl4pPr marL="1600200" indent="-228600" eaLnBrk="0" hangingPunct="0">
              <a:defRPr sz="2800">
                <a:solidFill>
                  <a:schemeClr val="tx1"/>
                </a:solidFill>
                <a:latin typeface="Times" pitchFamily="18" charset="0"/>
                <a:cs typeface="Arial" charset="0"/>
              </a:defRPr>
            </a:lvl4pPr>
            <a:lvl5pPr marL="2057400" indent="-228600" eaLnBrk="0" hangingPunct="0">
              <a:defRPr sz="2800">
                <a:solidFill>
                  <a:schemeClr val="tx1"/>
                </a:solidFill>
                <a:latin typeface="Times" pitchFamily="18" charset="0"/>
                <a:cs typeface="Arial" charset="0"/>
              </a:defRPr>
            </a:lvl5pPr>
            <a:lvl6pPr marL="2514600" indent="-228600" algn="ctr" eaLnBrk="0" fontAlgn="base" hangingPunct="0">
              <a:spcBef>
                <a:spcPct val="0"/>
              </a:spcBef>
              <a:spcAft>
                <a:spcPct val="0"/>
              </a:spcAft>
              <a:defRPr sz="2800">
                <a:solidFill>
                  <a:schemeClr val="tx1"/>
                </a:solidFill>
                <a:latin typeface="Times" pitchFamily="18" charset="0"/>
                <a:cs typeface="Arial" charset="0"/>
              </a:defRPr>
            </a:lvl6pPr>
            <a:lvl7pPr marL="2971800" indent="-228600" algn="ctr" eaLnBrk="0" fontAlgn="base" hangingPunct="0">
              <a:spcBef>
                <a:spcPct val="0"/>
              </a:spcBef>
              <a:spcAft>
                <a:spcPct val="0"/>
              </a:spcAft>
              <a:defRPr sz="2800">
                <a:solidFill>
                  <a:schemeClr val="tx1"/>
                </a:solidFill>
                <a:latin typeface="Times" pitchFamily="18" charset="0"/>
                <a:cs typeface="Arial" charset="0"/>
              </a:defRPr>
            </a:lvl7pPr>
            <a:lvl8pPr marL="3429000" indent="-228600" algn="ctr" eaLnBrk="0" fontAlgn="base" hangingPunct="0">
              <a:spcBef>
                <a:spcPct val="0"/>
              </a:spcBef>
              <a:spcAft>
                <a:spcPct val="0"/>
              </a:spcAft>
              <a:defRPr sz="2800">
                <a:solidFill>
                  <a:schemeClr val="tx1"/>
                </a:solidFill>
                <a:latin typeface="Times" pitchFamily="18" charset="0"/>
                <a:cs typeface="Arial" charset="0"/>
              </a:defRPr>
            </a:lvl8pPr>
            <a:lvl9pPr marL="3886200" indent="-228600" algn="ctr" eaLnBrk="0" fontAlgn="base" hangingPunct="0">
              <a:spcBef>
                <a:spcPct val="0"/>
              </a:spcBef>
              <a:spcAft>
                <a:spcPct val="0"/>
              </a:spcAft>
              <a:defRPr sz="2800">
                <a:solidFill>
                  <a:schemeClr val="tx1"/>
                </a:solidFill>
                <a:latin typeface="Times" pitchFamily="18" charset="0"/>
                <a:cs typeface="Arial" charset="0"/>
              </a:defRPr>
            </a:lvl9pPr>
          </a:lstStyle>
          <a:p>
            <a:pPr algn="l"/>
            <a:r>
              <a:rPr lang="en-US" sz="1800" i="1" dirty="0">
                <a:latin typeface="Arial" charset="0"/>
              </a:rPr>
              <a:t>Among children under 5 with fever in the two weeks before the survey, percent who </a:t>
            </a:r>
            <a:r>
              <a:rPr lang="en-US" sz="1800" i="1" dirty="0" smtClean="0">
                <a:latin typeface="Arial" charset="0"/>
              </a:rPr>
              <a:t>had a finger or heel stick</a:t>
            </a:r>
            <a:endParaRPr lang="en-US" sz="1800" i="1" dirty="0">
              <a:latin typeface="Arial" charset="0"/>
            </a:endParaRPr>
          </a:p>
        </p:txBody>
      </p:sp>
      <p:sp>
        <p:nvSpPr>
          <p:cNvPr id="3" name="Title 2"/>
          <p:cNvSpPr>
            <a:spLocks noGrp="1"/>
          </p:cNvSpPr>
          <p:nvPr>
            <p:ph type="title"/>
          </p:nvPr>
        </p:nvSpPr>
        <p:spPr>
          <a:xfrm>
            <a:off x="301624" y="0"/>
            <a:ext cx="8842375" cy="911225"/>
          </a:xfrm>
        </p:spPr>
        <p:txBody>
          <a:bodyPr/>
          <a:lstStyle/>
          <a:p>
            <a:r>
              <a:rPr lang="en-US" dirty="0" smtClean="0"/>
              <a:t>Management of Sick Children with Fever:  Diagnostics</a:t>
            </a:r>
            <a:endParaRPr lang="en-US" dirty="0"/>
          </a:p>
        </p:txBody>
      </p:sp>
    </p:spTree>
    <p:extLst>
      <p:ext uri="{BB962C8B-B14F-4D97-AF65-F5344CB8AC3E}">
        <p14:creationId xmlns:p14="http://schemas.microsoft.com/office/powerpoint/2010/main" val="51726505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ontent Placeholder 1"/>
          <p:cNvGraphicFramePr>
            <a:graphicFrameLocks noGrp="1"/>
          </p:cNvGraphicFramePr>
          <p:nvPr>
            <p:ph idx="1"/>
            <p:extLst>
              <p:ext uri="{D42A27DB-BD31-4B8C-83A1-F6EECF244321}">
                <p14:modId xmlns:p14="http://schemas.microsoft.com/office/powerpoint/2010/main" val="2218321366"/>
              </p:ext>
            </p:extLst>
          </p:nvPr>
        </p:nvGraphicFramePr>
        <p:xfrm>
          <a:off x="457200" y="1371600"/>
          <a:ext cx="8229600" cy="5257800"/>
        </p:xfrm>
        <a:graphic>
          <a:graphicData uri="http://schemas.openxmlformats.org/drawingml/2006/chart">
            <c:chart xmlns:c="http://schemas.openxmlformats.org/drawingml/2006/chart" xmlns:r="http://schemas.openxmlformats.org/officeDocument/2006/relationships" r:id="rId3"/>
          </a:graphicData>
        </a:graphic>
      </p:graphicFrame>
      <p:sp>
        <p:nvSpPr>
          <p:cNvPr id="4" name="Slide Number Placeholder 3"/>
          <p:cNvSpPr>
            <a:spLocks noGrp="1"/>
          </p:cNvSpPr>
          <p:nvPr>
            <p:ph type="sldNum" sz="quarter" idx="12"/>
          </p:nvPr>
        </p:nvSpPr>
        <p:spPr>
          <a:xfrm>
            <a:off x="7269479" y="6567845"/>
            <a:ext cx="1905000" cy="457200"/>
          </a:xfrm>
        </p:spPr>
        <p:txBody>
          <a:bodyPr/>
          <a:lstStyle/>
          <a:p>
            <a:pPr>
              <a:defRPr/>
            </a:pPr>
            <a:r>
              <a:rPr lang="en-US" dirty="0" smtClean="0"/>
              <a:t>Module 7, Slide </a:t>
            </a:r>
            <a:fld id="{5D011A31-CE11-4A5E-96E4-E42E89BB0967}" type="slidenum">
              <a:rPr lang="en-US" smtClean="0"/>
              <a:pPr>
                <a:defRPr/>
              </a:pPr>
              <a:t>43</a:t>
            </a:fld>
            <a:endParaRPr lang="en-US" dirty="0"/>
          </a:p>
        </p:txBody>
      </p:sp>
      <p:sp>
        <p:nvSpPr>
          <p:cNvPr id="5" name="TextBox 4"/>
          <p:cNvSpPr txBox="1">
            <a:spLocks noChangeArrowheads="1"/>
          </p:cNvSpPr>
          <p:nvPr/>
        </p:nvSpPr>
        <p:spPr bwMode="auto">
          <a:xfrm>
            <a:off x="152400" y="6488668"/>
            <a:ext cx="57912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800">
                <a:solidFill>
                  <a:schemeClr val="tx1"/>
                </a:solidFill>
                <a:latin typeface="Times" pitchFamily="18" charset="0"/>
                <a:cs typeface="Arial" charset="0"/>
              </a:defRPr>
            </a:lvl1pPr>
            <a:lvl2pPr marL="742950" indent="-285750" eaLnBrk="0" hangingPunct="0">
              <a:defRPr sz="2800">
                <a:solidFill>
                  <a:schemeClr val="tx1"/>
                </a:solidFill>
                <a:latin typeface="Times" pitchFamily="18" charset="0"/>
                <a:cs typeface="Arial" charset="0"/>
              </a:defRPr>
            </a:lvl2pPr>
            <a:lvl3pPr marL="1143000" indent="-228600" eaLnBrk="0" hangingPunct="0">
              <a:defRPr sz="2800">
                <a:solidFill>
                  <a:schemeClr val="tx1"/>
                </a:solidFill>
                <a:latin typeface="Times" pitchFamily="18" charset="0"/>
                <a:cs typeface="Arial" charset="0"/>
              </a:defRPr>
            </a:lvl3pPr>
            <a:lvl4pPr marL="1600200" indent="-228600" eaLnBrk="0" hangingPunct="0">
              <a:defRPr sz="2800">
                <a:solidFill>
                  <a:schemeClr val="tx1"/>
                </a:solidFill>
                <a:latin typeface="Times" pitchFamily="18" charset="0"/>
                <a:cs typeface="Arial" charset="0"/>
              </a:defRPr>
            </a:lvl4pPr>
            <a:lvl5pPr marL="2057400" indent="-228600" eaLnBrk="0" hangingPunct="0">
              <a:defRPr sz="2800">
                <a:solidFill>
                  <a:schemeClr val="tx1"/>
                </a:solidFill>
                <a:latin typeface="Times" pitchFamily="18" charset="0"/>
                <a:cs typeface="Arial" charset="0"/>
              </a:defRPr>
            </a:lvl5pPr>
            <a:lvl6pPr marL="2514600" indent="-228600" algn="ctr" eaLnBrk="0" fontAlgn="base" hangingPunct="0">
              <a:spcBef>
                <a:spcPct val="0"/>
              </a:spcBef>
              <a:spcAft>
                <a:spcPct val="0"/>
              </a:spcAft>
              <a:defRPr sz="2800">
                <a:solidFill>
                  <a:schemeClr val="tx1"/>
                </a:solidFill>
                <a:latin typeface="Times" pitchFamily="18" charset="0"/>
                <a:cs typeface="Arial" charset="0"/>
              </a:defRPr>
            </a:lvl6pPr>
            <a:lvl7pPr marL="2971800" indent="-228600" algn="ctr" eaLnBrk="0" fontAlgn="base" hangingPunct="0">
              <a:spcBef>
                <a:spcPct val="0"/>
              </a:spcBef>
              <a:spcAft>
                <a:spcPct val="0"/>
              </a:spcAft>
              <a:defRPr sz="2800">
                <a:solidFill>
                  <a:schemeClr val="tx1"/>
                </a:solidFill>
                <a:latin typeface="Times" pitchFamily="18" charset="0"/>
                <a:cs typeface="Arial" charset="0"/>
              </a:defRPr>
            </a:lvl7pPr>
            <a:lvl8pPr marL="3429000" indent="-228600" algn="ctr" eaLnBrk="0" fontAlgn="base" hangingPunct="0">
              <a:spcBef>
                <a:spcPct val="0"/>
              </a:spcBef>
              <a:spcAft>
                <a:spcPct val="0"/>
              </a:spcAft>
              <a:defRPr sz="2800">
                <a:solidFill>
                  <a:schemeClr val="tx1"/>
                </a:solidFill>
                <a:latin typeface="Times" pitchFamily="18" charset="0"/>
                <a:cs typeface="Arial" charset="0"/>
              </a:defRPr>
            </a:lvl8pPr>
            <a:lvl9pPr marL="3886200" indent="-228600" algn="ctr" eaLnBrk="0" fontAlgn="base" hangingPunct="0">
              <a:spcBef>
                <a:spcPct val="0"/>
              </a:spcBef>
              <a:spcAft>
                <a:spcPct val="0"/>
              </a:spcAft>
              <a:defRPr sz="2800">
                <a:solidFill>
                  <a:schemeClr val="tx1"/>
                </a:solidFill>
                <a:latin typeface="Times" pitchFamily="18" charset="0"/>
                <a:cs typeface="Arial" charset="0"/>
              </a:defRPr>
            </a:lvl9pPr>
          </a:lstStyle>
          <a:p>
            <a:pPr algn="l"/>
            <a:r>
              <a:rPr lang="en-US" sz="1400" dirty="0" smtClean="0">
                <a:latin typeface="Arial" charset="0"/>
              </a:rPr>
              <a:t>*preliminary data from Key Indicators Report</a:t>
            </a:r>
            <a:endParaRPr lang="en-US" sz="1400" dirty="0">
              <a:latin typeface="Arial" charset="0"/>
            </a:endParaRPr>
          </a:p>
        </p:txBody>
      </p:sp>
      <p:sp>
        <p:nvSpPr>
          <p:cNvPr id="6" name="TextBox 4"/>
          <p:cNvSpPr txBox="1">
            <a:spLocks noChangeArrowheads="1"/>
          </p:cNvSpPr>
          <p:nvPr/>
        </p:nvSpPr>
        <p:spPr bwMode="auto">
          <a:xfrm>
            <a:off x="228600" y="1295400"/>
            <a:ext cx="87630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800">
                <a:solidFill>
                  <a:schemeClr val="tx1"/>
                </a:solidFill>
                <a:latin typeface="Times" pitchFamily="18" charset="0"/>
                <a:cs typeface="Arial" charset="0"/>
              </a:defRPr>
            </a:lvl1pPr>
            <a:lvl2pPr marL="742950" indent="-285750" eaLnBrk="0" hangingPunct="0">
              <a:defRPr sz="2800">
                <a:solidFill>
                  <a:schemeClr val="tx1"/>
                </a:solidFill>
                <a:latin typeface="Times" pitchFamily="18" charset="0"/>
                <a:cs typeface="Arial" charset="0"/>
              </a:defRPr>
            </a:lvl2pPr>
            <a:lvl3pPr marL="1143000" indent="-228600" eaLnBrk="0" hangingPunct="0">
              <a:defRPr sz="2800">
                <a:solidFill>
                  <a:schemeClr val="tx1"/>
                </a:solidFill>
                <a:latin typeface="Times" pitchFamily="18" charset="0"/>
                <a:cs typeface="Arial" charset="0"/>
              </a:defRPr>
            </a:lvl3pPr>
            <a:lvl4pPr marL="1600200" indent="-228600" eaLnBrk="0" hangingPunct="0">
              <a:defRPr sz="2800">
                <a:solidFill>
                  <a:schemeClr val="tx1"/>
                </a:solidFill>
                <a:latin typeface="Times" pitchFamily="18" charset="0"/>
                <a:cs typeface="Arial" charset="0"/>
              </a:defRPr>
            </a:lvl4pPr>
            <a:lvl5pPr marL="2057400" indent="-228600" eaLnBrk="0" hangingPunct="0">
              <a:defRPr sz="2800">
                <a:solidFill>
                  <a:schemeClr val="tx1"/>
                </a:solidFill>
                <a:latin typeface="Times" pitchFamily="18" charset="0"/>
                <a:cs typeface="Arial" charset="0"/>
              </a:defRPr>
            </a:lvl5pPr>
            <a:lvl6pPr marL="2514600" indent="-228600" algn="ctr" eaLnBrk="0" fontAlgn="base" hangingPunct="0">
              <a:spcBef>
                <a:spcPct val="0"/>
              </a:spcBef>
              <a:spcAft>
                <a:spcPct val="0"/>
              </a:spcAft>
              <a:defRPr sz="2800">
                <a:solidFill>
                  <a:schemeClr val="tx1"/>
                </a:solidFill>
                <a:latin typeface="Times" pitchFamily="18" charset="0"/>
                <a:cs typeface="Arial" charset="0"/>
              </a:defRPr>
            </a:lvl6pPr>
            <a:lvl7pPr marL="2971800" indent="-228600" algn="ctr" eaLnBrk="0" fontAlgn="base" hangingPunct="0">
              <a:spcBef>
                <a:spcPct val="0"/>
              </a:spcBef>
              <a:spcAft>
                <a:spcPct val="0"/>
              </a:spcAft>
              <a:defRPr sz="2800">
                <a:solidFill>
                  <a:schemeClr val="tx1"/>
                </a:solidFill>
                <a:latin typeface="Times" pitchFamily="18" charset="0"/>
                <a:cs typeface="Arial" charset="0"/>
              </a:defRPr>
            </a:lvl7pPr>
            <a:lvl8pPr marL="3429000" indent="-228600" algn="ctr" eaLnBrk="0" fontAlgn="base" hangingPunct="0">
              <a:spcBef>
                <a:spcPct val="0"/>
              </a:spcBef>
              <a:spcAft>
                <a:spcPct val="0"/>
              </a:spcAft>
              <a:defRPr sz="2800">
                <a:solidFill>
                  <a:schemeClr val="tx1"/>
                </a:solidFill>
                <a:latin typeface="Times" pitchFamily="18" charset="0"/>
                <a:cs typeface="Arial" charset="0"/>
              </a:defRPr>
            </a:lvl8pPr>
            <a:lvl9pPr marL="3886200" indent="-228600" algn="ctr" eaLnBrk="0" fontAlgn="base" hangingPunct="0">
              <a:spcBef>
                <a:spcPct val="0"/>
              </a:spcBef>
              <a:spcAft>
                <a:spcPct val="0"/>
              </a:spcAft>
              <a:defRPr sz="2800">
                <a:solidFill>
                  <a:schemeClr val="tx1"/>
                </a:solidFill>
                <a:latin typeface="Times" pitchFamily="18" charset="0"/>
                <a:cs typeface="Arial" charset="0"/>
              </a:defRPr>
            </a:lvl9pPr>
          </a:lstStyle>
          <a:p>
            <a:pPr algn="l"/>
            <a:r>
              <a:rPr lang="en-US" sz="1800" i="1" dirty="0" smtClean="0">
                <a:latin typeface="Arial" charset="0"/>
              </a:rPr>
              <a:t>Among children under 5 with fever in the two weeks before the survey who took any antimalarial, percent who took any ACT</a:t>
            </a:r>
            <a:endParaRPr lang="en-US" sz="1800" i="1" dirty="0">
              <a:latin typeface="Arial" charset="0"/>
            </a:endParaRPr>
          </a:p>
        </p:txBody>
      </p:sp>
      <p:sp>
        <p:nvSpPr>
          <p:cNvPr id="3" name="Title 2"/>
          <p:cNvSpPr>
            <a:spLocks noGrp="1"/>
          </p:cNvSpPr>
          <p:nvPr>
            <p:ph type="title"/>
          </p:nvPr>
        </p:nvSpPr>
        <p:spPr>
          <a:xfrm>
            <a:off x="301624" y="0"/>
            <a:ext cx="8842375" cy="911225"/>
          </a:xfrm>
        </p:spPr>
        <p:txBody>
          <a:bodyPr/>
          <a:lstStyle/>
          <a:p>
            <a:r>
              <a:rPr lang="en-US" dirty="0" smtClean="0"/>
              <a:t>Management of Sick Children with Fever:  Treatment</a:t>
            </a:r>
            <a:endParaRPr lang="en-US" dirty="0"/>
          </a:p>
        </p:txBody>
      </p:sp>
    </p:spTree>
    <p:extLst>
      <p:ext uri="{BB962C8B-B14F-4D97-AF65-F5344CB8AC3E}">
        <p14:creationId xmlns:p14="http://schemas.microsoft.com/office/powerpoint/2010/main" val="55741587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a:xfrm>
            <a:off x="0" y="301625"/>
            <a:ext cx="9144000" cy="609600"/>
          </a:xfrm>
        </p:spPr>
        <p:txBody>
          <a:bodyPr/>
          <a:lstStyle/>
          <a:p>
            <a:pPr eaLnBrk="1" hangingPunct="1"/>
            <a:r>
              <a:rPr lang="en-US" smtClean="0"/>
              <a:t>Malaria Prevalence by Urban-Rural Residence</a:t>
            </a:r>
          </a:p>
        </p:txBody>
      </p:sp>
      <p:graphicFrame>
        <p:nvGraphicFramePr>
          <p:cNvPr id="2" name="Chart 3"/>
          <p:cNvGraphicFramePr>
            <a:graphicFrameLocks/>
          </p:cNvGraphicFramePr>
          <p:nvPr>
            <p:extLst>
              <p:ext uri="{D42A27DB-BD31-4B8C-83A1-F6EECF244321}">
                <p14:modId xmlns:p14="http://schemas.microsoft.com/office/powerpoint/2010/main" val="1961342806"/>
              </p:ext>
            </p:extLst>
          </p:nvPr>
        </p:nvGraphicFramePr>
        <p:xfrm>
          <a:off x="533400" y="1981200"/>
          <a:ext cx="8128000" cy="4394200"/>
        </p:xfrm>
        <a:graphic>
          <a:graphicData uri="http://schemas.openxmlformats.org/drawingml/2006/chart">
            <c:chart xmlns:c="http://schemas.openxmlformats.org/drawingml/2006/chart" xmlns:r="http://schemas.openxmlformats.org/officeDocument/2006/relationships" r:id="rId3"/>
          </a:graphicData>
        </a:graphic>
      </p:graphicFrame>
      <p:sp>
        <p:nvSpPr>
          <p:cNvPr id="80900" name="TextBox 5"/>
          <p:cNvSpPr txBox="1">
            <a:spLocks noChangeArrowheads="1"/>
          </p:cNvSpPr>
          <p:nvPr/>
        </p:nvSpPr>
        <p:spPr bwMode="auto">
          <a:xfrm>
            <a:off x="304800" y="1295400"/>
            <a:ext cx="68580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pitchFamily="18" charset="0"/>
                <a:cs typeface="Arial" charset="0"/>
              </a:defRPr>
            </a:lvl1pPr>
            <a:lvl2pPr marL="742950" indent="-285750" eaLnBrk="0" hangingPunct="0">
              <a:defRPr sz="2800">
                <a:solidFill>
                  <a:schemeClr val="tx1"/>
                </a:solidFill>
                <a:latin typeface="Times" pitchFamily="18" charset="0"/>
                <a:cs typeface="Arial" charset="0"/>
              </a:defRPr>
            </a:lvl2pPr>
            <a:lvl3pPr marL="1143000" indent="-228600" eaLnBrk="0" hangingPunct="0">
              <a:defRPr sz="2800">
                <a:solidFill>
                  <a:schemeClr val="tx1"/>
                </a:solidFill>
                <a:latin typeface="Times" pitchFamily="18" charset="0"/>
                <a:cs typeface="Arial" charset="0"/>
              </a:defRPr>
            </a:lvl3pPr>
            <a:lvl4pPr marL="1600200" indent="-228600" eaLnBrk="0" hangingPunct="0">
              <a:defRPr sz="2800">
                <a:solidFill>
                  <a:schemeClr val="tx1"/>
                </a:solidFill>
                <a:latin typeface="Times" pitchFamily="18" charset="0"/>
                <a:cs typeface="Arial" charset="0"/>
              </a:defRPr>
            </a:lvl4pPr>
            <a:lvl5pPr marL="2057400" indent="-228600" eaLnBrk="0" hangingPunct="0">
              <a:defRPr sz="2800">
                <a:solidFill>
                  <a:schemeClr val="tx1"/>
                </a:solidFill>
                <a:latin typeface="Times" pitchFamily="18" charset="0"/>
                <a:cs typeface="Arial" charset="0"/>
              </a:defRPr>
            </a:lvl5pPr>
            <a:lvl6pPr marL="2514600" indent="-228600" algn="ctr" eaLnBrk="0" fontAlgn="base" hangingPunct="0">
              <a:spcBef>
                <a:spcPct val="0"/>
              </a:spcBef>
              <a:spcAft>
                <a:spcPct val="0"/>
              </a:spcAft>
              <a:defRPr sz="2800">
                <a:solidFill>
                  <a:schemeClr val="tx1"/>
                </a:solidFill>
                <a:latin typeface="Times" pitchFamily="18" charset="0"/>
                <a:cs typeface="Arial" charset="0"/>
              </a:defRPr>
            </a:lvl6pPr>
            <a:lvl7pPr marL="2971800" indent="-228600" algn="ctr" eaLnBrk="0" fontAlgn="base" hangingPunct="0">
              <a:spcBef>
                <a:spcPct val="0"/>
              </a:spcBef>
              <a:spcAft>
                <a:spcPct val="0"/>
              </a:spcAft>
              <a:defRPr sz="2800">
                <a:solidFill>
                  <a:schemeClr val="tx1"/>
                </a:solidFill>
                <a:latin typeface="Times" pitchFamily="18" charset="0"/>
                <a:cs typeface="Arial" charset="0"/>
              </a:defRPr>
            </a:lvl7pPr>
            <a:lvl8pPr marL="3429000" indent="-228600" algn="ctr" eaLnBrk="0" fontAlgn="base" hangingPunct="0">
              <a:spcBef>
                <a:spcPct val="0"/>
              </a:spcBef>
              <a:spcAft>
                <a:spcPct val="0"/>
              </a:spcAft>
              <a:defRPr sz="2800">
                <a:solidFill>
                  <a:schemeClr val="tx1"/>
                </a:solidFill>
                <a:latin typeface="Times" pitchFamily="18" charset="0"/>
                <a:cs typeface="Arial" charset="0"/>
              </a:defRPr>
            </a:lvl8pPr>
            <a:lvl9pPr marL="3886200" indent="-228600" algn="ctr" eaLnBrk="0" fontAlgn="base" hangingPunct="0">
              <a:spcBef>
                <a:spcPct val="0"/>
              </a:spcBef>
              <a:spcAft>
                <a:spcPct val="0"/>
              </a:spcAft>
              <a:defRPr sz="2800">
                <a:solidFill>
                  <a:schemeClr val="tx1"/>
                </a:solidFill>
                <a:latin typeface="Times" pitchFamily="18" charset="0"/>
                <a:cs typeface="Arial" charset="0"/>
              </a:defRPr>
            </a:lvl9pPr>
          </a:lstStyle>
          <a:p>
            <a:pPr algn="l"/>
            <a:r>
              <a:rPr lang="en-US" sz="1800" i="1" dirty="0">
                <a:latin typeface="Arial" charset="0"/>
              </a:rPr>
              <a:t>Percent of children age 6-59 </a:t>
            </a:r>
            <a:r>
              <a:rPr lang="en-US" sz="1800" i="1" dirty="0" smtClean="0">
                <a:latin typeface="Arial" charset="0"/>
              </a:rPr>
              <a:t>months with malaria according to microscopy</a:t>
            </a:r>
            <a:endParaRPr lang="en-US" sz="1800" i="1" dirty="0">
              <a:latin typeface="Arial" charset="0"/>
            </a:endParaRPr>
          </a:p>
        </p:txBody>
      </p:sp>
      <p:sp>
        <p:nvSpPr>
          <p:cNvPr id="5" name="Slide Number Placeholder 4"/>
          <p:cNvSpPr>
            <a:spLocks noGrp="1"/>
          </p:cNvSpPr>
          <p:nvPr>
            <p:ph type="sldNum" sz="quarter" idx="12"/>
          </p:nvPr>
        </p:nvSpPr>
        <p:spPr>
          <a:xfrm>
            <a:off x="7239000" y="6553200"/>
            <a:ext cx="1905000" cy="304800"/>
          </a:xfrm>
        </p:spPr>
        <p:txBody>
          <a:bodyPr/>
          <a:lstStyle/>
          <a:p>
            <a:pPr>
              <a:defRPr/>
            </a:pPr>
            <a:r>
              <a:rPr lang="en-US" dirty="0" smtClean="0"/>
              <a:t>Module 7, Slide </a:t>
            </a:r>
            <a:fld id="{DD09AF56-73D2-45FF-B393-16264828F275}" type="slidenum">
              <a:rPr lang="en-US" smtClean="0"/>
              <a:pPr>
                <a:defRPr/>
              </a:pPr>
              <a:t>44</a:t>
            </a:fld>
            <a:endParaRPr lang="en-US"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p:txBody>
          <a:bodyPr/>
          <a:lstStyle/>
          <a:p>
            <a:pPr eaLnBrk="1" hangingPunct="1"/>
            <a:r>
              <a:rPr lang="en-US" dirty="0" smtClean="0"/>
              <a:t>Malaria Prevalence by Wealth Quintile</a:t>
            </a:r>
          </a:p>
        </p:txBody>
      </p:sp>
      <p:graphicFrame>
        <p:nvGraphicFramePr>
          <p:cNvPr id="2" name="Chart 3"/>
          <p:cNvGraphicFramePr>
            <a:graphicFrameLocks/>
          </p:cNvGraphicFramePr>
          <p:nvPr>
            <p:extLst>
              <p:ext uri="{D42A27DB-BD31-4B8C-83A1-F6EECF244321}">
                <p14:modId xmlns:p14="http://schemas.microsoft.com/office/powerpoint/2010/main" val="1438123930"/>
              </p:ext>
            </p:extLst>
          </p:nvPr>
        </p:nvGraphicFramePr>
        <p:xfrm>
          <a:off x="152400" y="1589088"/>
          <a:ext cx="8991600" cy="4735512"/>
        </p:xfrm>
        <a:graphic>
          <a:graphicData uri="http://schemas.openxmlformats.org/drawingml/2006/chart">
            <c:chart xmlns:c="http://schemas.openxmlformats.org/drawingml/2006/chart" xmlns:r="http://schemas.openxmlformats.org/officeDocument/2006/relationships" r:id="rId3"/>
          </a:graphicData>
        </a:graphic>
      </p:graphicFrame>
      <p:sp>
        <p:nvSpPr>
          <p:cNvPr id="81924" name="TextBox 5"/>
          <p:cNvSpPr txBox="1">
            <a:spLocks noChangeArrowheads="1"/>
          </p:cNvSpPr>
          <p:nvPr/>
        </p:nvSpPr>
        <p:spPr bwMode="auto">
          <a:xfrm>
            <a:off x="152400" y="1219200"/>
            <a:ext cx="4419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pitchFamily="18" charset="0"/>
                <a:cs typeface="Arial" charset="0"/>
              </a:defRPr>
            </a:lvl1pPr>
            <a:lvl2pPr marL="742950" indent="-285750" eaLnBrk="0" hangingPunct="0">
              <a:defRPr sz="2800">
                <a:solidFill>
                  <a:schemeClr val="tx1"/>
                </a:solidFill>
                <a:latin typeface="Times" pitchFamily="18" charset="0"/>
                <a:cs typeface="Arial" charset="0"/>
              </a:defRPr>
            </a:lvl2pPr>
            <a:lvl3pPr marL="1143000" indent="-228600" eaLnBrk="0" hangingPunct="0">
              <a:defRPr sz="2800">
                <a:solidFill>
                  <a:schemeClr val="tx1"/>
                </a:solidFill>
                <a:latin typeface="Times" pitchFamily="18" charset="0"/>
                <a:cs typeface="Arial" charset="0"/>
              </a:defRPr>
            </a:lvl3pPr>
            <a:lvl4pPr marL="1600200" indent="-228600" eaLnBrk="0" hangingPunct="0">
              <a:defRPr sz="2800">
                <a:solidFill>
                  <a:schemeClr val="tx1"/>
                </a:solidFill>
                <a:latin typeface="Times" pitchFamily="18" charset="0"/>
                <a:cs typeface="Arial" charset="0"/>
              </a:defRPr>
            </a:lvl4pPr>
            <a:lvl5pPr marL="2057400" indent="-228600" eaLnBrk="0" hangingPunct="0">
              <a:defRPr sz="2800">
                <a:solidFill>
                  <a:schemeClr val="tx1"/>
                </a:solidFill>
                <a:latin typeface="Times" pitchFamily="18" charset="0"/>
                <a:cs typeface="Arial" charset="0"/>
              </a:defRPr>
            </a:lvl5pPr>
            <a:lvl6pPr marL="2514600" indent="-228600" algn="ctr" eaLnBrk="0" fontAlgn="base" hangingPunct="0">
              <a:spcBef>
                <a:spcPct val="0"/>
              </a:spcBef>
              <a:spcAft>
                <a:spcPct val="0"/>
              </a:spcAft>
              <a:defRPr sz="2800">
                <a:solidFill>
                  <a:schemeClr val="tx1"/>
                </a:solidFill>
                <a:latin typeface="Times" pitchFamily="18" charset="0"/>
                <a:cs typeface="Arial" charset="0"/>
              </a:defRPr>
            </a:lvl6pPr>
            <a:lvl7pPr marL="2971800" indent="-228600" algn="ctr" eaLnBrk="0" fontAlgn="base" hangingPunct="0">
              <a:spcBef>
                <a:spcPct val="0"/>
              </a:spcBef>
              <a:spcAft>
                <a:spcPct val="0"/>
              </a:spcAft>
              <a:defRPr sz="2800">
                <a:solidFill>
                  <a:schemeClr val="tx1"/>
                </a:solidFill>
                <a:latin typeface="Times" pitchFamily="18" charset="0"/>
                <a:cs typeface="Arial" charset="0"/>
              </a:defRPr>
            </a:lvl7pPr>
            <a:lvl8pPr marL="3429000" indent="-228600" algn="ctr" eaLnBrk="0" fontAlgn="base" hangingPunct="0">
              <a:spcBef>
                <a:spcPct val="0"/>
              </a:spcBef>
              <a:spcAft>
                <a:spcPct val="0"/>
              </a:spcAft>
              <a:defRPr sz="2800">
                <a:solidFill>
                  <a:schemeClr val="tx1"/>
                </a:solidFill>
                <a:latin typeface="Times" pitchFamily="18" charset="0"/>
                <a:cs typeface="Arial" charset="0"/>
              </a:defRPr>
            </a:lvl8pPr>
            <a:lvl9pPr marL="3886200" indent="-228600" algn="ctr" eaLnBrk="0" fontAlgn="base" hangingPunct="0">
              <a:spcBef>
                <a:spcPct val="0"/>
              </a:spcBef>
              <a:spcAft>
                <a:spcPct val="0"/>
              </a:spcAft>
              <a:defRPr sz="2800">
                <a:solidFill>
                  <a:schemeClr val="tx1"/>
                </a:solidFill>
                <a:latin typeface="Times" pitchFamily="18" charset="0"/>
                <a:cs typeface="Arial" charset="0"/>
              </a:defRPr>
            </a:lvl9pPr>
          </a:lstStyle>
          <a:p>
            <a:pPr algn="l"/>
            <a:r>
              <a:rPr lang="en-US" sz="1800" i="1" dirty="0">
                <a:latin typeface="Arial" charset="0"/>
              </a:rPr>
              <a:t>Percent of children age 6-59 months</a:t>
            </a:r>
          </a:p>
        </p:txBody>
      </p:sp>
      <p:sp>
        <p:nvSpPr>
          <p:cNvPr id="12" name="Slide Number Placeholder 11"/>
          <p:cNvSpPr>
            <a:spLocks noGrp="1"/>
          </p:cNvSpPr>
          <p:nvPr>
            <p:ph type="sldNum" sz="quarter" idx="12"/>
          </p:nvPr>
        </p:nvSpPr>
        <p:spPr>
          <a:xfrm>
            <a:off x="7239000" y="6553200"/>
            <a:ext cx="1905000" cy="304800"/>
          </a:xfrm>
        </p:spPr>
        <p:txBody>
          <a:bodyPr/>
          <a:lstStyle/>
          <a:p>
            <a:pPr>
              <a:defRPr/>
            </a:pPr>
            <a:r>
              <a:rPr lang="en-US" dirty="0" smtClean="0"/>
              <a:t>Module 7, Slide </a:t>
            </a:r>
            <a:fld id="{0070DCF9-E4AF-472A-AEA7-E6EAD3AEC547}" type="slidenum">
              <a:rPr lang="en-US" smtClean="0"/>
              <a:pPr>
                <a:defRPr/>
              </a:pPr>
              <a:t>45</a:t>
            </a:fld>
            <a:endParaRPr lang="en-US"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txBox="1">
            <a:spLocks noChangeArrowheads="1"/>
          </p:cNvSpPr>
          <p:nvPr/>
        </p:nvSpPr>
        <p:spPr bwMode="auto">
          <a:xfrm>
            <a:off x="457200" y="1524000"/>
            <a:ext cx="8229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pitchFamily="18" charset="0"/>
                <a:cs typeface="Arial" charset="0"/>
              </a:defRPr>
            </a:lvl1pPr>
            <a:lvl2pPr marL="742950" indent="-285750" eaLnBrk="0" hangingPunct="0">
              <a:defRPr sz="2800">
                <a:solidFill>
                  <a:schemeClr val="tx1"/>
                </a:solidFill>
                <a:latin typeface="Times" pitchFamily="18" charset="0"/>
                <a:cs typeface="Arial" charset="0"/>
              </a:defRPr>
            </a:lvl2pPr>
            <a:lvl3pPr marL="1143000" indent="-228600" eaLnBrk="0" hangingPunct="0">
              <a:defRPr sz="2800">
                <a:solidFill>
                  <a:schemeClr val="tx1"/>
                </a:solidFill>
                <a:latin typeface="Times" pitchFamily="18" charset="0"/>
                <a:cs typeface="Arial" charset="0"/>
              </a:defRPr>
            </a:lvl3pPr>
            <a:lvl4pPr marL="1600200" indent="-228600" eaLnBrk="0" hangingPunct="0">
              <a:defRPr sz="2800">
                <a:solidFill>
                  <a:schemeClr val="tx1"/>
                </a:solidFill>
                <a:latin typeface="Times" pitchFamily="18" charset="0"/>
                <a:cs typeface="Arial" charset="0"/>
              </a:defRPr>
            </a:lvl4pPr>
            <a:lvl5pPr marL="2057400" indent="-228600" eaLnBrk="0" hangingPunct="0">
              <a:defRPr sz="2800">
                <a:solidFill>
                  <a:schemeClr val="tx1"/>
                </a:solidFill>
                <a:latin typeface="Times" pitchFamily="18" charset="0"/>
                <a:cs typeface="Arial" charset="0"/>
              </a:defRPr>
            </a:lvl5pPr>
            <a:lvl6pPr marL="2514600" indent="-228600" algn="ctr" eaLnBrk="0" fontAlgn="base" hangingPunct="0">
              <a:spcBef>
                <a:spcPct val="0"/>
              </a:spcBef>
              <a:spcAft>
                <a:spcPct val="0"/>
              </a:spcAft>
              <a:defRPr sz="2800">
                <a:solidFill>
                  <a:schemeClr val="tx1"/>
                </a:solidFill>
                <a:latin typeface="Times" pitchFamily="18" charset="0"/>
                <a:cs typeface="Arial" charset="0"/>
              </a:defRPr>
            </a:lvl6pPr>
            <a:lvl7pPr marL="2971800" indent="-228600" algn="ctr" eaLnBrk="0" fontAlgn="base" hangingPunct="0">
              <a:spcBef>
                <a:spcPct val="0"/>
              </a:spcBef>
              <a:spcAft>
                <a:spcPct val="0"/>
              </a:spcAft>
              <a:defRPr sz="2800">
                <a:solidFill>
                  <a:schemeClr val="tx1"/>
                </a:solidFill>
                <a:latin typeface="Times" pitchFamily="18" charset="0"/>
                <a:cs typeface="Arial" charset="0"/>
              </a:defRPr>
            </a:lvl7pPr>
            <a:lvl8pPr marL="3429000" indent="-228600" algn="ctr" eaLnBrk="0" fontAlgn="base" hangingPunct="0">
              <a:spcBef>
                <a:spcPct val="0"/>
              </a:spcBef>
              <a:spcAft>
                <a:spcPct val="0"/>
              </a:spcAft>
              <a:defRPr sz="2800">
                <a:solidFill>
                  <a:schemeClr val="tx1"/>
                </a:solidFill>
                <a:latin typeface="Times" pitchFamily="18" charset="0"/>
                <a:cs typeface="Arial" charset="0"/>
              </a:defRPr>
            </a:lvl8pPr>
            <a:lvl9pPr marL="3886200" indent="-228600" algn="ctr" eaLnBrk="0" fontAlgn="base" hangingPunct="0">
              <a:spcBef>
                <a:spcPct val="0"/>
              </a:spcBef>
              <a:spcAft>
                <a:spcPct val="0"/>
              </a:spcAft>
              <a:defRPr sz="2800">
                <a:solidFill>
                  <a:schemeClr val="tx1"/>
                </a:solidFill>
                <a:latin typeface="Times" pitchFamily="18" charset="0"/>
                <a:cs typeface="Arial" charset="0"/>
              </a:defRPr>
            </a:lvl9pPr>
          </a:lstStyle>
          <a:p>
            <a:pPr eaLnBrk="1" hangingPunct="1"/>
            <a:r>
              <a:rPr lang="en-US" sz="6000" b="1" dirty="0">
                <a:solidFill>
                  <a:schemeClr val="tx2"/>
                </a:solidFill>
                <a:latin typeface="Arial" charset="0"/>
              </a:rPr>
              <a:t>Module </a:t>
            </a:r>
            <a:r>
              <a:rPr lang="en-US" sz="6000" b="1" dirty="0" smtClean="0">
                <a:solidFill>
                  <a:schemeClr val="tx2"/>
                </a:solidFill>
                <a:latin typeface="Arial" charset="0"/>
              </a:rPr>
              <a:t>7</a:t>
            </a:r>
            <a:r>
              <a:rPr lang="en-US" sz="6000" b="1" dirty="0">
                <a:solidFill>
                  <a:schemeClr val="tx2"/>
                </a:solidFill>
                <a:latin typeface="Arial" charset="0"/>
              </a:rPr>
              <a:t/>
            </a:r>
            <a:br>
              <a:rPr lang="en-US" sz="6000" b="1" dirty="0">
                <a:solidFill>
                  <a:schemeClr val="tx2"/>
                </a:solidFill>
                <a:latin typeface="Arial" charset="0"/>
              </a:rPr>
            </a:br>
            <a:r>
              <a:rPr lang="en-US" sz="6000" b="1" dirty="0">
                <a:solidFill>
                  <a:schemeClr val="tx2"/>
                </a:solidFill>
                <a:latin typeface="Arial" charset="0"/>
              </a:rPr>
              <a:t>Session </a:t>
            </a:r>
            <a:r>
              <a:rPr lang="en-US" sz="6000" b="1" dirty="0" smtClean="0">
                <a:solidFill>
                  <a:schemeClr val="tx2"/>
                </a:solidFill>
                <a:latin typeface="Arial" charset="0"/>
              </a:rPr>
              <a:t>5</a:t>
            </a:r>
            <a:r>
              <a:rPr lang="en-US" sz="4800" b="1" dirty="0">
                <a:solidFill>
                  <a:schemeClr val="tx2"/>
                </a:solidFill>
                <a:latin typeface="Arial" charset="0"/>
              </a:rPr>
              <a:t/>
            </a:r>
            <a:br>
              <a:rPr lang="en-US" sz="4800" b="1" dirty="0">
                <a:solidFill>
                  <a:schemeClr val="tx2"/>
                </a:solidFill>
                <a:latin typeface="Arial" charset="0"/>
              </a:rPr>
            </a:br>
            <a:endParaRPr lang="en-US" sz="3200" dirty="0">
              <a:latin typeface="Arial" charset="0"/>
            </a:endParaRPr>
          </a:p>
          <a:p>
            <a:pPr eaLnBrk="1" hangingPunct="1"/>
            <a:r>
              <a:rPr lang="en-US" sz="4000" dirty="0" smtClean="0">
                <a:latin typeface="Arial" charset="0"/>
              </a:rPr>
              <a:t>Malaria Trivia Game</a:t>
            </a:r>
          </a:p>
        </p:txBody>
      </p:sp>
    </p:spTree>
    <p:extLst>
      <p:ext uri="{BB962C8B-B14F-4D97-AF65-F5344CB8AC3E}">
        <p14:creationId xmlns:p14="http://schemas.microsoft.com/office/powerpoint/2010/main" val="241542853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0" y="301625"/>
            <a:ext cx="9144000" cy="609600"/>
          </a:xfrm>
        </p:spPr>
        <p:txBody>
          <a:bodyPr/>
          <a:lstStyle/>
          <a:p>
            <a:r>
              <a:rPr lang="en-US" sz="2400" dirty="0" smtClean="0"/>
              <a:t>Biological Host Factors Affecting Malaria Transmission</a:t>
            </a:r>
          </a:p>
        </p:txBody>
      </p:sp>
      <p:sp>
        <p:nvSpPr>
          <p:cNvPr id="8195" name="Content Placeholder 2"/>
          <p:cNvSpPr>
            <a:spLocks noGrp="1"/>
          </p:cNvSpPr>
          <p:nvPr>
            <p:ph idx="1"/>
          </p:nvPr>
        </p:nvSpPr>
        <p:spPr>
          <a:xfrm>
            <a:off x="304800" y="1066800"/>
            <a:ext cx="8763000" cy="3886200"/>
          </a:xfrm>
        </p:spPr>
        <p:txBody>
          <a:bodyPr/>
          <a:lstStyle/>
          <a:p>
            <a:pPr marL="914400" lvl="1" indent="-342900">
              <a:buFontTx/>
              <a:buNone/>
              <a:defRPr/>
            </a:pPr>
            <a:endParaRPr lang="en-US" sz="2800" dirty="0" smtClean="0"/>
          </a:p>
          <a:p>
            <a:pPr marL="342900" lvl="1" indent="-342900" eaLnBrk="1" hangingPunct="1">
              <a:lnSpc>
                <a:spcPct val="80000"/>
              </a:lnSpc>
              <a:buFontTx/>
              <a:buChar char="•"/>
              <a:defRPr/>
            </a:pPr>
            <a:r>
              <a:rPr lang="en-US" sz="2800" b="1" dirty="0" smtClean="0"/>
              <a:t>Age:  </a:t>
            </a:r>
          </a:p>
          <a:p>
            <a:pPr marL="742950" lvl="2" indent="-342900" eaLnBrk="1" hangingPunct="1">
              <a:lnSpc>
                <a:spcPct val="80000"/>
              </a:lnSpc>
              <a:defRPr/>
            </a:pPr>
            <a:r>
              <a:rPr lang="en-US" dirty="0" smtClean="0"/>
              <a:t>Children age 6 months to 5 years in highly malaria endemic countries at high risk</a:t>
            </a:r>
          </a:p>
          <a:p>
            <a:pPr marL="742950" lvl="2" indent="-342900" eaLnBrk="1" hangingPunct="1">
              <a:lnSpc>
                <a:spcPct val="80000"/>
              </a:lnSpc>
              <a:defRPr/>
            </a:pPr>
            <a:r>
              <a:rPr lang="en-US" dirty="0" smtClean="0"/>
              <a:t>All age groups are susceptible to malaria in epidemic prone areas</a:t>
            </a:r>
          </a:p>
          <a:p>
            <a:pPr eaLnBrk="1" hangingPunct="1">
              <a:lnSpc>
                <a:spcPct val="80000"/>
              </a:lnSpc>
              <a:defRPr/>
            </a:pPr>
            <a:r>
              <a:rPr lang="en-US" sz="2800" b="1" dirty="0" smtClean="0">
                <a:solidFill>
                  <a:schemeClr val="tx2"/>
                </a:solidFill>
              </a:rPr>
              <a:t>Sex: </a:t>
            </a:r>
          </a:p>
          <a:p>
            <a:pPr marL="742950" lvl="2" indent="-342900" eaLnBrk="1" hangingPunct="1">
              <a:lnSpc>
                <a:spcPct val="80000"/>
              </a:lnSpc>
              <a:defRPr/>
            </a:pPr>
            <a:r>
              <a:rPr lang="en-US" dirty="0" smtClean="0"/>
              <a:t>Pregnant women have higher degree of susceptibility to malaria</a:t>
            </a:r>
          </a:p>
          <a:p>
            <a:pPr eaLnBrk="1" hangingPunct="1">
              <a:lnSpc>
                <a:spcPct val="80000"/>
              </a:lnSpc>
              <a:defRPr/>
            </a:pPr>
            <a:r>
              <a:rPr lang="en-US" sz="2800" b="1" dirty="0" smtClean="0">
                <a:solidFill>
                  <a:schemeClr val="tx2"/>
                </a:solidFill>
              </a:rPr>
              <a:t>Genetic Factor:</a:t>
            </a:r>
          </a:p>
          <a:p>
            <a:pPr marL="742950" lvl="2" indent="-342900" eaLnBrk="1" hangingPunct="1">
              <a:lnSpc>
                <a:spcPct val="80000"/>
              </a:lnSpc>
              <a:defRPr/>
            </a:pPr>
            <a:r>
              <a:rPr lang="en-US" dirty="0" smtClean="0"/>
              <a:t>Presence of Hemoglobin S (</a:t>
            </a:r>
            <a:r>
              <a:rPr lang="en-US" dirty="0" err="1" smtClean="0"/>
              <a:t>HbS</a:t>
            </a:r>
            <a:r>
              <a:rPr lang="en-US" dirty="0" smtClean="0"/>
              <a:t>) – the sickle cell trait – reduces severity of </a:t>
            </a:r>
            <a:r>
              <a:rPr lang="en-US" i="1" dirty="0" smtClean="0"/>
              <a:t>P. falciparum</a:t>
            </a:r>
            <a:r>
              <a:rPr lang="en-US" dirty="0" smtClean="0"/>
              <a:t> infections</a:t>
            </a:r>
          </a:p>
          <a:p>
            <a:pPr marL="742950" lvl="2" indent="-342900" eaLnBrk="1" hangingPunct="1">
              <a:lnSpc>
                <a:spcPct val="80000"/>
              </a:lnSpc>
              <a:defRPr/>
            </a:pPr>
            <a:r>
              <a:rPr lang="en-US" dirty="0" smtClean="0"/>
              <a:t>G6PD provides some protection against malaria.</a:t>
            </a:r>
          </a:p>
          <a:p>
            <a:pPr marL="742950" lvl="2" indent="-342900" eaLnBrk="1" hangingPunct="1">
              <a:lnSpc>
                <a:spcPct val="80000"/>
              </a:lnSpc>
              <a:defRPr/>
            </a:pPr>
            <a:endParaRPr lang="en-US" b="1" dirty="0" smtClean="0">
              <a:solidFill>
                <a:schemeClr val="tx2"/>
              </a:solidFill>
            </a:endParaRPr>
          </a:p>
          <a:p>
            <a:pPr eaLnBrk="1" hangingPunct="1">
              <a:lnSpc>
                <a:spcPct val="80000"/>
              </a:lnSpc>
              <a:defRPr/>
            </a:pPr>
            <a:endParaRPr lang="en-US" sz="2800" dirty="0" smtClean="0"/>
          </a:p>
        </p:txBody>
      </p:sp>
      <p:sp>
        <p:nvSpPr>
          <p:cNvPr id="4" name="Slide Number Placeholder 3"/>
          <p:cNvSpPr>
            <a:spLocks noGrp="1"/>
          </p:cNvSpPr>
          <p:nvPr>
            <p:ph type="sldNum" sz="quarter" idx="12"/>
          </p:nvPr>
        </p:nvSpPr>
        <p:spPr/>
        <p:txBody>
          <a:bodyPr/>
          <a:lstStyle/>
          <a:p>
            <a:pPr>
              <a:defRPr/>
            </a:pPr>
            <a:r>
              <a:rPr lang="en-US" dirty="0" smtClean="0"/>
              <a:t>Module 7, Slide </a:t>
            </a:r>
            <a:fld id="{A78952B5-A3F0-4DFD-82E1-9CAA342EFF99}" type="slidenum">
              <a:rPr lang="en-US" smtClean="0"/>
              <a:pPr>
                <a:defRPr/>
              </a:pPr>
              <a:t>5</a:t>
            </a:fld>
            <a:endParaRPr lang="en-US" dirty="0"/>
          </a:p>
        </p:txBody>
      </p:sp>
      <p:sp>
        <p:nvSpPr>
          <p:cNvPr id="5" name="TextBox 4"/>
          <p:cNvSpPr txBox="1"/>
          <p:nvPr/>
        </p:nvSpPr>
        <p:spPr>
          <a:xfrm>
            <a:off x="457200" y="6248400"/>
            <a:ext cx="3352800" cy="276225"/>
          </a:xfrm>
          <a:prstGeom prst="rect">
            <a:avLst/>
          </a:prstGeom>
          <a:noFill/>
        </p:spPr>
        <p:txBody>
          <a:bodyPr>
            <a:spAutoFit/>
          </a:bodyPr>
          <a:lstStyle/>
          <a:p>
            <a:pPr>
              <a:defRPr/>
            </a:pPr>
            <a:r>
              <a:rPr lang="en-US" sz="1200" dirty="0">
                <a:latin typeface="+mj-lt"/>
              </a:rPr>
              <a:t>Information provided by Roll Back Malaria</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0" y="301625"/>
            <a:ext cx="9144000" cy="609600"/>
          </a:xfrm>
        </p:spPr>
        <p:txBody>
          <a:bodyPr/>
          <a:lstStyle/>
          <a:p>
            <a:r>
              <a:rPr lang="en-US" sz="2400" smtClean="0"/>
              <a:t>Environmental Factors Affecting Malaria Transmission</a:t>
            </a:r>
          </a:p>
        </p:txBody>
      </p:sp>
      <p:sp>
        <p:nvSpPr>
          <p:cNvPr id="8195" name="Content Placeholder 2"/>
          <p:cNvSpPr>
            <a:spLocks noGrp="1"/>
          </p:cNvSpPr>
          <p:nvPr>
            <p:ph idx="1"/>
          </p:nvPr>
        </p:nvSpPr>
        <p:spPr>
          <a:xfrm>
            <a:off x="304800" y="1066800"/>
            <a:ext cx="8763000" cy="3886200"/>
          </a:xfrm>
        </p:spPr>
        <p:txBody>
          <a:bodyPr/>
          <a:lstStyle/>
          <a:p>
            <a:pPr marL="914400" lvl="1" indent="-342900">
              <a:buFontTx/>
              <a:buNone/>
              <a:defRPr/>
            </a:pPr>
            <a:endParaRPr lang="en-US" sz="2800" dirty="0" smtClean="0"/>
          </a:p>
          <a:p>
            <a:pPr marL="342900" lvl="1" indent="-342900" eaLnBrk="1" hangingPunct="1">
              <a:lnSpc>
                <a:spcPct val="80000"/>
              </a:lnSpc>
              <a:buFontTx/>
              <a:buChar char="•"/>
              <a:defRPr/>
            </a:pPr>
            <a:r>
              <a:rPr lang="en-US" sz="2800" b="1" dirty="0" smtClean="0"/>
              <a:t>Temperature:  </a:t>
            </a:r>
          </a:p>
          <a:p>
            <a:pPr marL="742950" lvl="2" indent="-342900" eaLnBrk="1" hangingPunct="1">
              <a:lnSpc>
                <a:spcPct val="80000"/>
              </a:lnSpc>
              <a:defRPr/>
            </a:pPr>
            <a:r>
              <a:rPr lang="en-US" dirty="0" smtClean="0"/>
              <a:t>Effects life cycle of parasite &amp; mosquito development</a:t>
            </a:r>
          </a:p>
          <a:p>
            <a:pPr marL="742950" lvl="2" indent="-342900" eaLnBrk="1" hangingPunct="1">
              <a:lnSpc>
                <a:spcPct val="80000"/>
              </a:lnSpc>
              <a:defRPr/>
            </a:pPr>
            <a:r>
              <a:rPr lang="en-US" dirty="0" smtClean="0"/>
              <a:t>Best conditions: 20-30C and humidity of at least 60%</a:t>
            </a:r>
          </a:p>
          <a:p>
            <a:pPr eaLnBrk="1" hangingPunct="1">
              <a:lnSpc>
                <a:spcPct val="80000"/>
              </a:lnSpc>
              <a:defRPr/>
            </a:pPr>
            <a:r>
              <a:rPr lang="en-US" sz="2800" b="1" dirty="0" smtClean="0">
                <a:solidFill>
                  <a:schemeClr val="tx2"/>
                </a:solidFill>
              </a:rPr>
              <a:t>Strong winds: </a:t>
            </a:r>
          </a:p>
          <a:p>
            <a:pPr marL="742950" lvl="2" indent="-342900" eaLnBrk="1" hangingPunct="1">
              <a:lnSpc>
                <a:spcPct val="80000"/>
              </a:lnSpc>
              <a:defRPr/>
            </a:pPr>
            <a:r>
              <a:rPr lang="en-US" dirty="0" smtClean="0"/>
              <a:t>May prevent egg-laying</a:t>
            </a:r>
          </a:p>
          <a:p>
            <a:pPr marL="742950" lvl="2" indent="-342900" eaLnBrk="1" hangingPunct="1">
              <a:lnSpc>
                <a:spcPct val="80000"/>
              </a:lnSpc>
              <a:defRPr/>
            </a:pPr>
            <a:r>
              <a:rPr lang="en-US" dirty="0" smtClean="0"/>
              <a:t>May extend flight range to infect more people</a:t>
            </a:r>
          </a:p>
          <a:p>
            <a:pPr eaLnBrk="1" hangingPunct="1">
              <a:lnSpc>
                <a:spcPct val="80000"/>
              </a:lnSpc>
              <a:defRPr/>
            </a:pPr>
            <a:r>
              <a:rPr lang="en-US" sz="2800" b="1" dirty="0" smtClean="0">
                <a:solidFill>
                  <a:schemeClr val="tx2"/>
                </a:solidFill>
              </a:rPr>
              <a:t>Rainfall:</a:t>
            </a:r>
          </a:p>
          <a:p>
            <a:pPr marL="742950" lvl="2" indent="-342900" eaLnBrk="1" hangingPunct="1">
              <a:lnSpc>
                <a:spcPct val="80000"/>
              </a:lnSpc>
              <a:defRPr/>
            </a:pPr>
            <a:r>
              <a:rPr lang="en-US" dirty="0"/>
              <a:t>Adequate rains create breeding places for mosquito</a:t>
            </a:r>
          </a:p>
          <a:p>
            <a:pPr marL="742950" lvl="2" indent="-342900" eaLnBrk="1" hangingPunct="1">
              <a:lnSpc>
                <a:spcPct val="80000"/>
              </a:lnSpc>
              <a:defRPr/>
            </a:pPr>
            <a:r>
              <a:rPr lang="en-US" dirty="0"/>
              <a:t>Excessive rains destroy breeding places &amp; sweep away larvae</a:t>
            </a:r>
          </a:p>
          <a:p>
            <a:pPr eaLnBrk="1" hangingPunct="1">
              <a:lnSpc>
                <a:spcPct val="80000"/>
              </a:lnSpc>
              <a:defRPr/>
            </a:pPr>
            <a:r>
              <a:rPr lang="en-US" sz="2800" b="1" dirty="0" smtClean="0">
                <a:solidFill>
                  <a:schemeClr val="tx2"/>
                </a:solidFill>
              </a:rPr>
              <a:t>Altitude</a:t>
            </a:r>
          </a:p>
          <a:p>
            <a:pPr marL="742950" lvl="2" indent="-342900" eaLnBrk="1" hangingPunct="1">
              <a:lnSpc>
                <a:spcPct val="80000"/>
              </a:lnSpc>
              <a:defRPr/>
            </a:pPr>
            <a:endParaRPr lang="en-US" b="1" dirty="0" smtClean="0">
              <a:solidFill>
                <a:schemeClr val="tx2"/>
              </a:solidFill>
            </a:endParaRPr>
          </a:p>
          <a:p>
            <a:pPr eaLnBrk="1" hangingPunct="1">
              <a:lnSpc>
                <a:spcPct val="80000"/>
              </a:lnSpc>
              <a:defRPr/>
            </a:pPr>
            <a:endParaRPr lang="en-US" sz="2800" dirty="0" smtClean="0"/>
          </a:p>
        </p:txBody>
      </p:sp>
      <p:sp>
        <p:nvSpPr>
          <p:cNvPr id="4" name="Slide Number Placeholder 3"/>
          <p:cNvSpPr>
            <a:spLocks noGrp="1"/>
          </p:cNvSpPr>
          <p:nvPr>
            <p:ph type="sldNum" sz="quarter" idx="12"/>
          </p:nvPr>
        </p:nvSpPr>
        <p:spPr/>
        <p:txBody>
          <a:bodyPr/>
          <a:lstStyle/>
          <a:p>
            <a:pPr>
              <a:defRPr/>
            </a:pPr>
            <a:r>
              <a:rPr lang="en-US" dirty="0" smtClean="0"/>
              <a:t>Module 7, Slide </a:t>
            </a:r>
            <a:fld id="{C88104F1-8F80-4C8F-8DE7-772CFF12E417}" type="slidenum">
              <a:rPr lang="en-US" smtClean="0"/>
              <a:pPr>
                <a:defRPr/>
              </a:pPr>
              <a:t>6</a:t>
            </a:fld>
            <a:endParaRPr lang="en-US" dirty="0"/>
          </a:p>
        </p:txBody>
      </p:sp>
      <p:sp>
        <p:nvSpPr>
          <p:cNvPr id="5" name="TextBox 4"/>
          <p:cNvSpPr txBox="1"/>
          <p:nvPr/>
        </p:nvSpPr>
        <p:spPr>
          <a:xfrm>
            <a:off x="457200" y="6248400"/>
            <a:ext cx="3352800" cy="276225"/>
          </a:xfrm>
          <a:prstGeom prst="rect">
            <a:avLst/>
          </a:prstGeom>
          <a:noFill/>
        </p:spPr>
        <p:txBody>
          <a:bodyPr>
            <a:spAutoFit/>
          </a:bodyPr>
          <a:lstStyle/>
          <a:p>
            <a:pPr>
              <a:defRPr/>
            </a:pPr>
            <a:r>
              <a:rPr lang="en-US" sz="1200" dirty="0">
                <a:latin typeface="+mj-lt"/>
              </a:rPr>
              <a:t>Information provided by Roll Back Malaria</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0" y="301625"/>
            <a:ext cx="9144000" cy="609600"/>
          </a:xfrm>
        </p:spPr>
        <p:txBody>
          <a:bodyPr/>
          <a:lstStyle/>
          <a:p>
            <a:r>
              <a:rPr lang="en-US" sz="2400" dirty="0" smtClean="0"/>
              <a:t>Social &amp; Economic Factors Affecting Malaria Transmission</a:t>
            </a:r>
          </a:p>
        </p:txBody>
      </p:sp>
      <p:sp>
        <p:nvSpPr>
          <p:cNvPr id="8195" name="Content Placeholder 2"/>
          <p:cNvSpPr>
            <a:spLocks noGrp="1"/>
          </p:cNvSpPr>
          <p:nvPr>
            <p:ph idx="1"/>
          </p:nvPr>
        </p:nvSpPr>
        <p:spPr>
          <a:xfrm>
            <a:off x="304800" y="1066800"/>
            <a:ext cx="8763000" cy="3886200"/>
          </a:xfrm>
        </p:spPr>
        <p:txBody>
          <a:bodyPr/>
          <a:lstStyle/>
          <a:p>
            <a:pPr marL="914400" lvl="1" indent="-342900">
              <a:buFontTx/>
              <a:buNone/>
              <a:defRPr/>
            </a:pPr>
            <a:endParaRPr lang="en-US" sz="2800" dirty="0" smtClean="0"/>
          </a:p>
          <a:p>
            <a:pPr marL="342900" lvl="1" indent="-342900" eaLnBrk="1" hangingPunct="1">
              <a:lnSpc>
                <a:spcPct val="80000"/>
              </a:lnSpc>
              <a:buFontTx/>
              <a:buChar char="•"/>
              <a:defRPr/>
            </a:pPr>
            <a:r>
              <a:rPr lang="en-US" sz="2800" b="1" dirty="0" smtClean="0">
                <a:solidFill>
                  <a:schemeClr val="tx2"/>
                </a:solidFill>
              </a:rPr>
              <a:t>Poverty</a:t>
            </a:r>
          </a:p>
          <a:p>
            <a:pPr marL="342900" lvl="1" indent="-342900" eaLnBrk="1" hangingPunct="1">
              <a:lnSpc>
                <a:spcPct val="80000"/>
              </a:lnSpc>
              <a:buFontTx/>
              <a:buChar char="•"/>
              <a:defRPr/>
            </a:pPr>
            <a:r>
              <a:rPr lang="en-US" sz="2800" b="1" dirty="0" smtClean="0"/>
              <a:t>Poor Sanitation</a:t>
            </a:r>
          </a:p>
          <a:p>
            <a:pPr eaLnBrk="1" hangingPunct="1">
              <a:lnSpc>
                <a:spcPct val="80000"/>
              </a:lnSpc>
              <a:defRPr/>
            </a:pPr>
            <a:r>
              <a:rPr lang="en-US" sz="2800" b="1" dirty="0" smtClean="0">
                <a:solidFill>
                  <a:schemeClr val="tx2"/>
                </a:solidFill>
              </a:rPr>
              <a:t>Housing Characteristics</a:t>
            </a:r>
          </a:p>
          <a:p>
            <a:pPr eaLnBrk="1" hangingPunct="1">
              <a:lnSpc>
                <a:spcPct val="80000"/>
              </a:lnSpc>
              <a:defRPr/>
            </a:pPr>
            <a:r>
              <a:rPr lang="en-US" sz="2800" b="1" dirty="0" smtClean="0">
                <a:solidFill>
                  <a:schemeClr val="tx2"/>
                </a:solidFill>
              </a:rPr>
              <a:t>Occupation</a:t>
            </a:r>
          </a:p>
          <a:p>
            <a:pPr eaLnBrk="1" hangingPunct="1">
              <a:lnSpc>
                <a:spcPct val="80000"/>
              </a:lnSpc>
              <a:defRPr/>
            </a:pPr>
            <a:r>
              <a:rPr lang="en-US" sz="2800" b="1" dirty="0" smtClean="0">
                <a:solidFill>
                  <a:schemeClr val="tx2"/>
                </a:solidFill>
              </a:rPr>
              <a:t>Education</a:t>
            </a:r>
            <a:endParaRPr lang="en-US" sz="2800" dirty="0" smtClean="0">
              <a:solidFill>
                <a:schemeClr val="tx2"/>
              </a:solidFill>
            </a:endParaRPr>
          </a:p>
          <a:p>
            <a:pPr eaLnBrk="1" hangingPunct="1">
              <a:lnSpc>
                <a:spcPct val="80000"/>
              </a:lnSpc>
              <a:defRPr/>
            </a:pPr>
            <a:r>
              <a:rPr lang="en-US" sz="2800" b="1" dirty="0" smtClean="0">
                <a:solidFill>
                  <a:schemeClr val="tx2"/>
                </a:solidFill>
              </a:rPr>
              <a:t>Wars &amp; Large-scale Population Movements</a:t>
            </a:r>
          </a:p>
          <a:p>
            <a:pPr eaLnBrk="1" hangingPunct="1">
              <a:lnSpc>
                <a:spcPct val="80000"/>
              </a:lnSpc>
              <a:defRPr/>
            </a:pPr>
            <a:endParaRPr lang="en-US" sz="2800" dirty="0" smtClean="0"/>
          </a:p>
        </p:txBody>
      </p:sp>
      <p:sp>
        <p:nvSpPr>
          <p:cNvPr id="4" name="Slide Number Placeholder 3"/>
          <p:cNvSpPr>
            <a:spLocks noGrp="1"/>
          </p:cNvSpPr>
          <p:nvPr>
            <p:ph type="sldNum" sz="quarter" idx="12"/>
          </p:nvPr>
        </p:nvSpPr>
        <p:spPr/>
        <p:txBody>
          <a:bodyPr/>
          <a:lstStyle/>
          <a:p>
            <a:pPr>
              <a:defRPr/>
            </a:pPr>
            <a:r>
              <a:rPr lang="en-US" dirty="0" smtClean="0"/>
              <a:t>Module 7, Slide </a:t>
            </a:r>
            <a:fld id="{236762C7-D28A-4EA7-887E-DA1FA1ABC91C}" type="slidenum">
              <a:rPr lang="en-US" smtClean="0"/>
              <a:pPr>
                <a:defRPr/>
              </a:pPr>
              <a:t>7</a:t>
            </a:fld>
            <a:endParaRPr lang="en-US" dirty="0"/>
          </a:p>
        </p:txBody>
      </p:sp>
      <p:sp>
        <p:nvSpPr>
          <p:cNvPr id="5" name="TextBox 4"/>
          <p:cNvSpPr txBox="1"/>
          <p:nvPr/>
        </p:nvSpPr>
        <p:spPr>
          <a:xfrm>
            <a:off x="457200" y="6248400"/>
            <a:ext cx="3352800" cy="276225"/>
          </a:xfrm>
          <a:prstGeom prst="rect">
            <a:avLst/>
          </a:prstGeom>
          <a:noFill/>
        </p:spPr>
        <p:txBody>
          <a:bodyPr>
            <a:spAutoFit/>
          </a:bodyPr>
          <a:lstStyle/>
          <a:p>
            <a:pPr>
              <a:defRPr/>
            </a:pPr>
            <a:r>
              <a:rPr lang="en-US" sz="1200" dirty="0">
                <a:latin typeface="+mj-lt"/>
              </a:rPr>
              <a:t>Information provided by Roll Back Malaria</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381000" y="301625"/>
            <a:ext cx="8763000" cy="609600"/>
          </a:xfrm>
        </p:spPr>
        <p:txBody>
          <a:bodyPr/>
          <a:lstStyle/>
          <a:p>
            <a:r>
              <a:rPr lang="en-US" dirty="0" smtClean="0"/>
              <a:t>Malaria Risk in Africa</a:t>
            </a:r>
          </a:p>
        </p:txBody>
      </p:sp>
      <p:sp>
        <p:nvSpPr>
          <p:cNvPr id="4" name="Slide Number Placeholder 3"/>
          <p:cNvSpPr>
            <a:spLocks noGrp="1"/>
          </p:cNvSpPr>
          <p:nvPr>
            <p:ph type="sldNum" sz="quarter" idx="12"/>
          </p:nvPr>
        </p:nvSpPr>
        <p:spPr/>
        <p:txBody>
          <a:bodyPr/>
          <a:lstStyle/>
          <a:p>
            <a:pPr>
              <a:defRPr/>
            </a:pPr>
            <a:r>
              <a:rPr lang="en-US" dirty="0" smtClean="0"/>
              <a:t>Module 7, Slide </a:t>
            </a:r>
            <a:fld id="{01763E73-CF9A-4CD5-8A9E-11F2DAABC1F1}" type="slidenum">
              <a:rPr lang="en-US" smtClean="0"/>
              <a:pPr>
                <a:defRPr/>
              </a:pPr>
              <a:t>8</a:t>
            </a:fld>
            <a:endParaRPr lang="en-US" dirty="0"/>
          </a:p>
        </p:txBody>
      </p:sp>
      <p:pic>
        <p:nvPicPr>
          <p:cNvPr id="12292" name="Picture 6" descr="http://www.mara.org.za/images/picendem.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8800" y="1322387"/>
            <a:ext cx="4953000" cy="5064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457200" y="6248400"/>
            <a:ext cx="3352800" cy="276225"/>
          </a:xfrm>
          <a:prstGeom prst="rect">
            <a:avLst/>
          </a:prstGeom>
          <a:noFill/>
        </p:spPr>
        <p:txBody>
          <a:bodyPr>
            <a:spAutoFit/>
          </a:bodyPr>
          <a:lstStyle/>
          <a:p>
            <a:pPr>
              <a:defRPr/>
            </a:pPr>
            <a:r>
              <a:rPr lang="en-US" sz="1200" dirty="0">
                <a:latin typeface="+mj-lt"/>
              </a:rPr>
              <a:t>Information provided by Roll Back Malaria</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301625"/>
            <a:ext cx="8839200" cy="609600"/>
          </a:xfrm>
        </p:spPr>
        <p:txBody>
          <a:bodyPr/>
          <a:lstStyle/>
          <a:p>
            <a:r>
              <a:rPr lang="en-US" sz="3000" dirty="0" smtClean="0"/>
              <a:t>Stakeholders in International Malaria Programs</a:t>
            </a:r>
            <a:endParaRPr lang="en-US" sz="3000" dirty="0"/>
          </a:p>
        </p:txBody>
      </p:sp>
      <p:sp>
        <p:nvSpPr>
          <p:cNvPr id="3" name="Content Placeholder 2"/>
          <p:cNvSpPr>
            <a:spLocks noGrp="1"/>
          </p:cNvSpPr>
          <p:nvPr>
            <p:ph idx="1"/>
          </p:nvPr>
        </p:nvSpPr>
        <p:spPr>
          <a:xfrm>
            <a:off x="685800" y="1295400"/>
            <a:ext cx="7772400" cy="4418013"/>
          </a:xfrm>
        </p:spPr>
        <p:txBody>
          <a:bodyPr/>
          <a:lstStyle/>
          <a:p>
            <a:r>
              <a:rPr lang="en-US" b="1" dirty="0" smtClean="0">
                <a:solidFill>
                  <a:schemeClr val="accent1"/>
                </a:solidFill>
              </a:rPr>
              <a:t>Roll Back Malaria (RBM)</a:t>
            </a:r>
          </a:p>
          <a:p>
            <a:pPr marL="457200" lvl="1" indent="0">
              <a:buNone/>
            </a:pPr>
            <a:r>
              <a:rPr lang="en-US" sz="2200" dirty="0" smtClean="0"/>
              <a:t>RBM is a global framework to implement coordinated action against malaria.  The overall strategy aims to reduce malaria morbidity and mortality by reaching universal coverage and strengthening health systems through the Global Malaria Action Plan (GMAP).</a:t>
            </a:r>
          </a:p>
          <a:p>
            <a:r>
              <a:rPr lang="en-US" b="1" dirty="0" smtClean="0">
                <a:solidFill>
                  <a:schemeClr val="accent1"/>
                </a:solidFill>
              </a:rPr>
              <a:t>President’s Malaria Initiative (PMI)</a:t>
            </a:r>
          </a:p>
          <a:p>
            <a:pPr marL="457200" lvl="1" indent="0">
              <a:buNone/>
            </a:pPr>
            <a:r>
              <a:rPr lang="en-US" sz="2200" dirty="0" smtClean="0"/>
              <a:t>Started in 2005 as a US Government funded program, PMI’s goal is to reduce malaria-related deaths by one-third from 2015 levels in 19 countries in Africa that have a high burden of malaria by expanding coverage of ITNs, IRS, </a:t>
            </a:r>
            <a:r>
              <a:rPr lang="en-US" sz="2200" dirty="0" err="1" smtClean="0"/>
              <a:t>IPTp</a:t>
            </a:r>
            <a:r>
              <a:rPr lang="en-US" sz="2200" dirty="0" smtClean="0"/>
              <a:t>, and prompt use of ACT.</a:t>
            </a:r>
          </a:p>
          <a:p>
            <a:pPr lvl="1"/>
            <a:endParaRPr lang="en-US" dirty="0"/>
          </a:p>
        </p:txBody>
      </p:sp>
      <p:sp>
        <p:nvSpPr>
          <p:cNvPr id="4" name="Slide Number Placeholder 3"/>
          <p:cNvSpPr>
            <a:spLocks noGrp="1"/>
          </p:cNvSpPr>
          <p:nvPr>
            <p:ph type="sldNum" sz="quarter" idx="12"/>
          </p:nvPr>
        </p:nvSpPr>
        <p:spPr/>
        <p:txBody>
          <a:bodyPr/>
          <a:lstStyle/>
          <a:p>
            <a:pPr>
              <a:defRPr/>
            </a:pPr>
            <a:r>
              <a:rPr lang="en-US" dirty="0" smtClean="0"/>
              <a:t>Module 7, Slide </a:t>
            </a:r>
            <a:fld id="{E52C6309-D521-4383-A399-9872D5ADFCD7}" type="slidenum">
              <a:rPr lang="en-US" smtClean="0"/>
              <a:pPr>
                <a:defRPr/>
              </a:pPr>
              <a:t>9</a:t>
            </a:fld>
            <a:endParaRPr lang="en-US" dirty="0"/>
          </a:p>
        </p:txBody>
      </p:sp>
    </p:spTree>
    <p:extLst>
      <p:ext uri="{BB962C8B-B14F-4D97-AF65-F5344CB8AC3E}">
        <p14:creationId xmlns:p14="http://schemas.microsoft.com/office/powerpoint/2010/main" val="57688554"/>
      </p:ext>
    </p:extLst>
  </p:cSld>
  <p:clrMapOvr>
    <a:masterClrMapping/>
  </p:clrMapOvr>
  <p:timing>
    <p:tnLst>
      <p:par>
        <p:cTn id="1" dur="indefinite" restart="never" nodeType="tmRoot"/>
      </p:par>
    </p:tnLst>
  </p:timing>
</p:sld>
</file>

<file path=ppt/theme/theme1.xml><?xml version="1.0" encoding="utf-8"?>
<a:theme xmlns:a="http://schemas.openxmlformats.org/drawingml/2006/main" name="Blank">
  <a:themeElements>
    <a:clrScheme name="Blank 13">
      <a:dk1>
        <a:srgbClr val="000000"/>
      </a:dk1>
      <a:lt1>
        <a:srgbClr val="FFFFFF"/>
      </a:lt1>
      <a:dk2>
        <a:srgbClr val="000000"/>
      </a:dk2>
      <a:lt2>
        <a:srgbClr val="002A6C"/>
      </a:lt2>
      <a:accent1>
        <a:srgbClr val="C2113A"/>
      </a:accent1>
      <a:accent2>
        <a:srgbClr val="666666"/>
      </a:accent2>
      <a:accent3>
        <a:srgbClr val="FFFFFF"/>
      </a:accent3>
      <a:accent4>
        <a:srgbClr val="000000"/>
      </a:accent4>
      <a:accent5>
        <a:srgbClr val="DDAAAE"/>
      </a:accent5>
      <a:accent6>
        <a:srgbClr val="5C5C5C"/>
      </a:accent6>
      <a:hlink>
        <a:srgbClr val="DDDDDD"/>
      </a:hlink>
      <a:folHlink>
        <a:srgbClr val="9DBFE5"/>
      </a:folHlink>
    </a:clrScheme>
    <a:fontScheme name="Blank">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imes"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imes" pitchFamily="18" charset="0"/>
          </a:defRPr>
        </a:defPPr>
      </a:lstStyle>
    </a:lnDef>
  </a:objectDefaults>
  <a:extraClrSchemeLst>
    <a:extraClrScheme>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Blank 13">
        <a:dk1>
          <a:srgbClr val="000000"/>
        </a:dk1>
        <a:lt1>
          <a:srgbClr val="FFFFFF"/>
        </a:lt1>
        <a:dk2>
          <a:srgbClr val="000000"/>
        </a:dk2>
        <a:lt2>
          <a:srgbClr val="002A6C"/>
        </a:lt2>
        <a:accent1>
          <a:srgbClr val="C2113A"/>
        </a:accent1>
        <a:accent2>
          <a:srgbClr val="666666"/>
        </a:accent2>
        <a:accent3>
          <a:srgbClr val="FFFFFF"/>
        </a:accent3>
        <a:accent4>
          <a:srgbClr val="000000"/>
        </a:accent4>
        <a:accent5>
          <a:srgbClr val="DDAAAE"/>
        </a:accent5>
        <a:accent6>
          <a:srgbClr val="5C5C5C"/>
        </a:accent6>
        <a:hlink>
          <a:srgbClr val="DDDDDD"/>
        </a:hlink>
        <a:folHlink>
          <a:srgbClr val="9DBFE5"/>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USAID_no_header">
  <a:themeElements>
    <a:clrScheme name="USAID_no_header 13">
      <a:dk1>
        <a:srgbClr val="000000"/>
      </a:dk1>
      <a:lt1>
        <a:srgbClr val="FFFFFF"/>
      </a:lt1>
      <a:dk2>
        <a:srgbClr val="000000"/>
      </a:dk2>
      <a:lt2>
        <a:srgbClr val="002A6C"/>
      </a:lt2>
      <a:accent1>
        <a:srgbClr val="C2113A"/>
      </a:accent1>
      <a:accent2>
        <a:srgbClr val="666666"/>
      </a:accent2>
      <a:accent3>
        <a:srgbClr val="FFFFFF"/>
      </a:accent3>
      <a:accent4>
        <a:srgbClr val="000000"/>
      </a:accent4>
      <a:accent5>
        <a:srgbClr val="DDAAAE"/>
      </a:accent5>
      <a:accent6>
        <a:srgbClr val="5C5C5C"/>
      </a:accent6>
      <a:hlink>
        <a:srgbClr val="DDDDDD"/>
      </a:hlink>
      <a:folHlink>
        <a:srgbClr val="9DBFE5"/>
      </a:folHlink>
    </a:clrScheme>
    <a:fontScheme name="USAID_no_header">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imes"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imes" pitchFamily="18" charset="0"/>
          </a:defRPr>
        </a:defPPr>
      </a:lstStyle>
    </a:lnDef>
  </a:objectDefaults>
  <a:extraClrSchemeLst>
    <a:extraClrScheme>
      <a:clrScheme name="USAID_no_head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USAID_no_heade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USAID_no_header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USAID_no_header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USAID_no_header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USAID_no_header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USAID_no_header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USAID_no_header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USAID_no_header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USAID_no_header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USAID_no_header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USAID_no_header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USAID_no_header 13">
        <a:dk1>
          <a:srgbClr val="000000"/>
        </a:dk1>
        <a:lt1>
          <a:srgbClr val="FFFFFF"/>
        </a:lt1>
        <a:dk2>
          <a:srgbClr val="000000"/>
        </a:dk2>
        <a:lt2>
          <a:srgbClr val="002A6C"/>
        </a:lt2>
        <a:accent1>
          <a:srgbClr val="C2113A"/>
        </a:accent1>
        <a:accent2>
          <a:srgbClr val="666666"/>
        </a:accent2>
        <a:accent3>
          <a:srgbClr val="FFFFFF"/>
        </a:accent3>
        <a:accent4>
          <a:srgbClr val="000000"/>
        </a:accent4>
        <a:accent5>
          <a:srgbClr val="DDAAAE"/>
        </a:accent5>
        <a:accent6>
          <a:srgbClr val="5C5C5C"/>
        </a:accent6>
        <a:hlink>
          <a:srgbClr val="DDDDDD"/>
        </a:hlink>
        <a:folHlink>
          <a:srgbClr val="9DBFE5"/>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27305</TotalTime>
  <Words>8970</Words>
  <Application>Microsoft Office PowerPoint</Application>
  <PresentationFormat>On-screen Show (4:3)</PresentationFormat>
  <Paragraphs>555</Paragraphs>
  <Slides>46</Slides>
  <Notes>46</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46</vt:i4>
      </vt:variant>
    </vt:vector>
  </HeadingPairs>
  <TitlesOfParts>
    <vt:vector size="51" baseType="lpstr">
      <vt:lpstr>Arial</vt:lpstr>
      <vt:lpstr>Times</vt:lpstr>
      <vt:lpstr>Times New Roman</vt:lpstr>
      <vt:lpstr>Blank</vt:lpstr>
      <vt:lpstr>USAID_no_header</vt:lpstr>
      <vt:lpstr>Module 7   Collecting Data on Malaria  in National Surveys</vt:lpstr>
      <vt:lpstr>Objectives for Module 7</vt:lpstr>
      <vt:lpstr>PowerPoint Presentation</vt:lpstr>
      <vt:lpstr>What causes malaria?</vt:lpstr>
      <vt:lpstr>Biological Host Factors Affecting Malaria Transmission</vt:lpstr>
      <vt:lpstr>Environmental Factors Affecting Malaria Transmission</vt:lpstr>
      <vt:lpstr>Social &amp; Economic Factors Affecting Malaria Transmission</vt:lpstr>
      <vt:lpstr>Malaria Risk in Africa</vt:lpstr>
      <vt:lpstr>Stakeholders in International Malaria Programs</vt:lpstr>
      <vt:lpstr>PowerPoint Presentation</vt:lpstr>
      <vt:lpstr>Measurement Tools</vt:lpstr>
      <vt:lpstr>PowerPoint Presentation</vt:lpstr>
      <vt:lpstr>Biomarker Testing in the MIS and DHS</vt:lpstr>
      <vt:lpstr>Anemia Testing</vt:lpstr>
      <vt:lpstr>Parasitemia Testing</vt:lpstr>
      <vt:lpstr>Rapid Diagnostic Test (RDT)</vt:lpstr>
      <vt:lpstr>Microscopy</vt:lpstr>
      <vt:lpstr>RDT vs. Microscopy</vt:lpstr>
      <vt:lpstr>Merging Test Results &amp; Demographic Data</vt:lpstr>
      <vt:lpstr>PowerPoint Presentation</vt:lpstr>
      <vt:lpstr>Core Outcome Indicators for Household Surveys</vt:lpstr>
      <vt:lpstr>Vector Control:  Insecticide-Treated Nets</vt:lpstr>
      <vt:lpstr>Vector Control:  Long-Lasting Insecticidal Nets</vt:lpstr>
      <vt:lpstr>Vector Control:  Indoor Residual Spraying</vt:lpstr>
      <vt:lpstr>Intermittent Preventive Treatment during Pregnancy (IPTp)</vt:lpstr>
      <vt:lpstr>Core Outcome Indicators: Case Management</vt:lpstr>
      <vt:lpstr>Core Impact Measures</vt:lpstr>
      <vt:lpstr>Malaria prevalence by microscopy among children age 6-59 months</vt:lpstr>
      <vt:lpstr>Anemia prevalence among children age 6-59 months (hemoglobin lower than 8g/dL)</vt:lpstr>
      <vt:lpstr>SPA Malaria-related Indicators</vt:lpstr>
      <vt:lpstr>PowerPoint Presentation</vt:lpstr>
      <vt:lpstr>Interpreting Trends</vt:lpstr>
      <vt:lpstr>Ownership of Insecticide-treated Nets (ITNs)</vt:lpstr>
      <vt:lpstr>Trends in Ownership of ITNs in Tanzania</vt:lpstr>
      <vt:lpstr>PowerPoint Presentation</vt:lpstr>
      <vt:lpstr>Access to ITNs</vt:lpstr>
      <vt:lpstr>Use of ITNs</vt:lpstr>
      <vt:lpstr>Use of ITNs by Children and Pregnant Women</vt:lpstr>
      <vt:lpstr>Household Indoor Residual Spraying</vt:lpstr>
      <vt:lpstr>Use of Antimalarials during Pregnancy (IPTp)</vt:lpstr>
      <vt:lpstr>Management of Children with Fever:  Care Seeking</vt:lpstr>
      <vt:lpstr>Management of Sick Children with Fever:  Diagnostics</vt:lpstr>
      <vt:lpstr>Management of Sick Children with Fever:  Treatment</vt:lpstr>
      <vt:lpstr>Malaria Prevalence by Urban-Rural Residence</vt:lpstr>
      <vt:lpstr>Malaria Prevalence by Wealth Quintile</vt:lpstr>
      <vt:lpstr>PowerPoint Presentation</vt:lpstr>
    </vt:vector>
  </TitlesOfParts>
  <Company>JDG Communications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Sally Zweimueller</dc:creator>
  <cp:lastModifiedBy>Linn, Anne</cp:lastModifiedBy>
  <cp:revision>1254</cp:revision>
  <cp:lastPrinted>2015-09-03T21:04:18Z</cp:lastPrinted>
  <dcterms:created xsi:type="dcterms:W3CDTF">2004-09-17T20:07:42Z</dcterms:created>
  <dcterms:modified xsi:type="dcterms:W3CDTF">2016-08-11T13:54:34Z</dcterms:modified>
</cp:coreProperties>
</file>