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6"/>
  </p:notesMasterIdLst>
  <p:handoutMasterIdLst>
    <p:handoutMasterId r:id="rId27"/>
  </p:handoutMasterIdLst>
  <p:sldIdLst>
    <p:sldId id="280" r:id="rId2"/>
    <p:sldId id="286" r:id="rId3"/>
    <p:sldId id="282" r:id="rId4"/>
    <p:sldId id="256" r:id="rId5"/>
    <p:sldId id="257" r:id="rId6"/>
    <p:sldId id="260" r:id="rId7"/>
    <p:sldId id="261" r:id="rId8"/>
    <p:sldId id="262" r:id="rId9"/>
    <p:sldId id="264" r:id="rId10"/>
    <p:sldId id="263" r:id="rId11"/>
    <p:sldId id="266" r:id="rId12"/>
    <p:sldId id="267" r:id="rId13"/>
    <p:sldId id="268" r:id="rId14"/>
    <p:sldId id="273" r:id="rId15"/>
    <p:sldId id="272" r:id="rId16"/>
    <p:sldId id="271" r:id="rId17"/>
    <p:sldId id="274" r:id="rId18"/>
    <p:sldId id="270" r:id="rId19"/>
    <p:sldId id="269" r:id="rId20"/>
    <p:sldId id="275" r:id="rId21"/>
    <p:sldId id="276" r:id="rId22"/>
    <p:sldId id="277" r:id="rId23"/>
    <p:sldId id="278" r:id="rId24"/>
    <p:sldId id="279" r:id="rId25"/>
  </p:sldIdLst>
  <p:sldSz cx="9144000" cy="6858000" type="screen4x3"/>
  <p:notesSz cx="6858000" cy="9144000"/>
  <p:custShowLst>
    <p:custShow name="(1.1)" id="0">
      <p:sldLst>
        <p:sld r:id="rId6"/>
      </p:sldLst>
    </p:custShow>
  </p:custShowLst>
  <p:defaultTextStyle>
    <a:defPPr>
      <a:defRPr lang="en-US"/>
    </a:defPPr>
    <a:lvl1pPr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ctr"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A4D76B"/>
    <a:srgbClr val="FF6600"/>
    <a:srgbClr val="FFFFCC"/>
    <a:srgbClr val="FFFF99"/>
    <a:srgbClr val="33CCFF"/>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9" autoAdjust="0"/>
    <p:restoredTop sz="82634" autoAdjust="0"/>
  </p:normalViewPr>
  <p:slideViewPr>
    <p:cSldViewPr snapToGrid="0">
      <p:cViewPr varScale="1">
        <p:scale>
          <a:sx n="77" d="100"/>
          <a:sy n="77" d="100"/>
        </p:scale>
        <p:origin x="1314" y="54"/>
      </p:cViewPr>
      <p:guideLst>
        <p:guide orient="horz" pos="2160"/>
        <p:guide pos="2880"/>
      </p:guideLst>
    </p:cSldViewPr>
  </p:slideViewPr>
  <p:outlineViewPr>
    <p:cViewPr>
      <p:scale>
        <a:sx n="33" d="100"/>
        <a:sy n="33" d="100"/>
      </p:scale>
      <p:origin x="0" y="942"/>
    </p:cViewPr>
  </p:outlineViewPr>
  <p:notesTextViewPr>
    <p:cViewPr>
      <p:scale>
        <a:sx n="1" d="1"/>
        <a:sy n="1" d="1"/>
      </p:scale>
      <p:origin x="0" y="0"/>
    </p:cViewPr>
  </p:notesTextViewPr>
  <p:gridSpacing cx="38405" cy="384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75779"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75780"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75781"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FF889D9-1B91-4897-8C2B-3E6E54EC95BD}" type="slidenum">
              <a:rPr lang="en-US" altLang="en-US"/>
              <a:pPr/>
              <a:t>‹#›</a:t>
            </a:fld>
            <a:endParaRPr lang="en-US" altLang="en-US"/>
          </a:p>
        </p:txBody>
      </p:sp>
    </p:spTree>
    <p:extLst>
      <p:ext uri="{BB962C8B-B14F-4D97-AF65-F5344CB8AC3E}">
        <p14:creationId xmlns:p14="http://schemas.microsoft.com/office/powerpoint/2010/main" val="4098502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57147CE7-A8CE-45E0-A97C-B61755A201DB}" type="datetimeFigureOut">
              <a:rPr lang="en-US"/>
              <a:pPr>
                <a:defRPr/>
              </a:pPr>
              <a:t>9/15/2015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BB46065-3647-4303-BB25-D09F956E60A8}" type="slidenum">
              <a:rPr lang="en-US" altLang="en-US"/>
              <a:pPr/>
              <a:t>‹#›</a:t>
            </a:fld>
            <a:endParaRPr lang="en-US" altLang="en-US"/>
          </a:p>
        </p:txBody>
      </p:sp>
    </p:spTree>
    <p:extLst>
      <p:ext uri="{BB962C8B-B14F-4D97-AF65-F5344CB8AC3E}">
        <p14:creationId xmlns:p14="http://schemas.microsoft.com/office/powerpoint/2010/main" val="18175598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fld id="{F3EADE6B-2AD5-4BD1-824C-4CF61B240D03}" type="slidenum">
              <a:rPr lang="en-US" altLang="en-US" sz="1200"/>
              <a:pPr/>
              <a:t>2</a:t>
            </a:fld>
            <a:endParaRPr lang="en-US" altLang="en-US" sz="1200"/>
          </a:p>
        </p:txBody>
      </p:sp>
    </p:spTree>
    <p:extLst>
      <p:ext uri="{BB962C8B-B14F-4D97-AF65-F5344CB8AC3E}">
        <p14:creationId xmlns:p14="http://schemas.microsoft.com/office/powerpoint/2010/main" val="2147486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fld id="{B4B47013-37D6-4841-BD7A-143FF064EF4F}" type="slidenum">
              <a:rPr lang="en-US" altLang="en-US" sz="1200"/>
              <a:pPr/>
              <a:t>6</a:t>
            </a:fld>
            <a:endParaRPr lang="en-US" altLang="en-US" sz="1200"/>
          </a:p>
        </p:txBody>
      </p:sp>
    </p:spTree>
    <p:extLst>
      <p:ext uri="{BB962C8B-B14F-4D97-AF65-F5344CB8AC3E}">
        <p14:creationId xmlns:p14="http://schemas.microsoft.com/office/powerpoint/2010/main" val="2636909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fld id="{9042AC24-A6A7-4EC0-8275-1018C58A2CD2}" type="slidenum">
              <a:rPr lang="en-US" altLang="en-US" sz="1200"/>
              <a:pPr/>
              <a:t>8</a:t>
            </a:fld>
            <a:endParaRPr lang="en-US" altLang="en-US" sz="1200"/>
          </a:p>
        </p:txBody>
      </p:sp>
    </p:spTree>
    <p:extLst>
      <p:ext uri="{BB962C8B-B14F-4D97-AF65-F5344CB8AC3E}">
        <p14:creationId xmlns:p14="http://schemas.microsoft.com/office/powerpoint/2010/main" val="26069781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fld id="{DD5BFCBC-7476-4260-B758-D155D7345F3F}" type="slidenum">
              <a:rPr lang="en-US" altLang="en-US" sz="1200"/>
              <a:pPr/>
              <a:t>23</a:t>
            </a:fld>
            <a:endParaRPr lang="en-US" altLang="en-US" sz="1200"/>
          </a:p>
        </p:txBody>
      </p:sp>
    </p:spTree>
    <p:extLst>
      <p:ext uri="{BB962C8B-B14F-4D97-AF65-F5344CB8AC3E}">
        <p14:creationId xmlns:p14="http://schemas.microsoft.com/office/powerpoint/2010/main" val="29415220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E7E7671-CF41-4003-9115-2E18DA672D89}" type="slidenum">
              <a:rPr lang="en-US" altLang="en-US"/>
              <a:pPr/>
              <a:t>‹#›</a:t>
            </a:fld>
            <a:endParaRPr lang="en-US" altLang="en-US"/>
          </a:p>
        </p:txBody>
      </p:sp>
    </p:spTree>
    <p:extLst>
      <p:ext uri="{BB962C8B-B14F-4D97-AF65-F5344CB8AC3E}">
        <p14:creationId xmlns:p14="http://schemas.microsoft.com/office/powerpoint/2010/main" val="195878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390266D-1288-4335-9CA0-5B823F4D92A0}" type="slidenum">
              <a:rPr lang="en-US" altLang="en-US"/>
              <a:pPr/>
              <a:t>‹#›</a:t>
            </a:fld>
            <a:endParaRPr lang="en-US" altLang="en-US"/>
          </a:p>
        </p:txBody>
      </p:sp>
    </p:spTree>
    <p:extLst>
      <p:ext uri="{BB962C8B-B14F-4D97-AF65-F5344CB8AC3E}">
        <p14:creationId xmlns:p14="http://schemas.microsoft.com/office/powerpoint/2010/main" val="3198820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D96B00B-95EC-466A-8F0E-C26028F0C6A3}" type="slidenum">
              <a:rPr lang="en-US" altLang="en-US"/>
              <a:pPr/>
              <a:t>‹#›</a:t>
            </a:fld>
            <a:endParaRPr lang="en-US" altLang="en-US"/>
          </a:p>
        </p:txBody>
      </p:sp>
    </p:spTree>
    <p:extLst>
      <p:ext uri="{BB962C8B-B14F-4D97-AF65-F5344CB8AC3E}">
        <p14:creationId xmlns:p14="http://schemas.microsoft.com/office/powerpoint/2010/main" val="2088062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2A1C33FB-A148-4171-A55E-262D713579B9}" type="slidenum">
              <a:rPr lang="en-US" altLang="en-US"/>
              <a:pPr/>
              <a:t>‹#›</a:t>
            </a:fld>
            <a:endParaRPr lang="en-US" altLang="en-US"/>
          </a:p>
        </p:txBody>
      </p:sp>
    </p:spTree>
    <p:extLst>
      <p:ext uri="{BB962C8B-B14F-4D97-AF65-F5344CB8AC3E}">
        <p14:creationId xmlns:p14="http://schemas.microsoft.com/office/powerpoint/2010/main" val="3061414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13ED53D7-E6D7-4AB0-9B40-5D2DE1A8F03E}" type="slidenum">
              <a:rPr lang="en-US" altLang="en-US"/>
              <a:pPr/>
              <a:t>‹#›</a:t>
            </a:fld>
            <a:endParaRPr lang="en-US" altLang="en-US"/>
          </a:p>
        </p:txBody>
      </p:sp>
    </p:spTree>
    <p:extLst>
      <p:ext uri="{BB962C8B-B14F-4D97-AF65-F5344CB8AC3E}">
        <p14:creationId xmlns:p14="http://schemas.microsoft.com/office/powerpoint/2010/main" val="1747053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957CAD5A-4E2E-43D5-94D9-5EA4CC3BDCA6}" type="slidenum">
              <a:rPr lang="en-US" altLang="en-US"/>
              <a:pPr/>
              <a:t>‹#›</a:t>
            </a:fld>
            <a:endParaRPr lang="en-US" altLang="en-US"/>
          </a:p>
        </p:txBody>
      </p:sp>
    </p:spTree>
    <p:extLst>
      <p:ext uri="{BB962C8B-B14F-4D97-AF65-F5344CB8AC3E}">
        <p14:creationId xmlns:p14="http://schemas.microsoft.com/office/powerpoint/2010/main" val="18721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04B6561C-365F-4098-9774-B00CAA61FBBA}" type="slidenum">
              <a:rPr lang="en-US" altLang="en-US"/>
              <a:pPr/>
              <a:t>‹#›</a:t>
            </a:fld>
            <a:endParaRPr lang="en-US" altLang="en-US"/>
          </a:p>
        </p:txBody>
      </p:sp>
    </p:spTree>
    <p:extLst>
      <p:ext uri="{BB962C8B-B14F-4D97-AF65-F5344CB8AC3E}">
        <p14:creationId xmlns:p14="http://schemas.microsoft.com/office/powerpoint/2010/main" val="3919292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275CA86C-736A-431D-BAAD-97F64815E4B4}" type="slidenum">
              <a:rPr lang="en-US" altLang="en-US"/>
              <a:pPr/>
              <a:t>‹#›</a:t>
            </a:fld>
            <a:endParaRPr lang="en-US" altLang="en-US"/>
          </a:p>
        </p:txBody>
      </p:sp>
    </p:spTree>
    <p:extLst>
      <p:ext uri="{BB962C8B-B14F-4D97-AF65-F5344CB8AC3E}">
        <p14:creationId xmlns:p14="http://schemas.microsoft.com/office/powerpoint/2010/main" val="40553270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24A2CDD0-C85D-4CC7-8A14-C1D9DF0380A9}" type="slidenum">
              <a:rPr lang="en-US" altLang="en-US"/>
              <a:pPr/>
              <a:t>‹#›</a:t>
            </a:fld>
            <a:endParaRPr lang="en-US" altLang="en-US"/>
          </a:p>
        </p:txBody>
      </p:sp>
    </p:spTree>
    <p:extLst>
      <p:ext uri="{BB962C8B-B14F-4D97-AF65-F5344CB8AC3E}">
        <p14:creationId xmlns:p14="http://schemas.microsoft.com/office/powerpoint/2010/main" val="3254229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AA7585A3-E6C0-4C11-A8B4-5E767CF740D5}" type="slidenum">
              <a:rPr lang="en-US" altLang="en-US"/>
              <a:pPr/>
              <a:t>‹#›</a:t>
            </a:fld>
            <a:endParaRPr lang="en-US" altLang="en-US"/>
          </a:p>
        </p:txBody>
      </p:sp>
    </p:spTree>
    <p:extLst>
      <p:ext uri="{BB962C8B-B14F-4D97-AF65-F5344CB8AC3E}">
        <p14:creationId xmlns:p14="http://schemas.microsoft.com/office/powerpoint/2010/main" val="40006637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D5FB953-3526-4450-A9D9-2B853C83244B}" type="slidenum">
              <a:rPr lang="en-US" altLang="en-US"/>
              <a:pPr/>
              <a:t>‹#›</a:t>
            </a:fld>
            <a:endParaRPr lang="en-US" altLang="en-US"/>
          </a:p>
        </p:txBody>
      </p:sp>
    </p:spTree>
    <p:extLst>
      <p:ext uri="{BB962C8B-B14F-4D97-AF65-F5344CB8AC3E}">
        <p14:creationId xmlns:p14="http://schemas.microsoft.com/office/powerpoint/2010/main" val="4212809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2228B"/>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A79E1C0C-3445-4925-9227-6E9924E45F16}"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11.xml"/><Relationship Id="rId18" Type="http://schemas.openxmlformats.org/officeDocument/2006/relationships/slide" Target="slide8.xml"/><Relationship Id="rId3" Type="http://schemas.openxmlformats.org/officeDocument/2006/relationships/slide" Target="slide9.xml"/><Relationship Id="rId21" Type="http://schemas.openxmlformats.org/officeDocument/2006/relationships/slide" Target="slide24.xml"/><Relationship Id="rId7" Type="http://schemas.openxmlformats.org/officeDocument/2006/relationships/slide" Target="slide6.xml"/><Relationship Id="rId12" Type="http://schemas.openxmlformats.org/officeDocument/2006/relationships/slide" Target="slide7.xml"/><Relationship Id="rId17" Type="http://schemas.openxmlformats.org/officeDocument/2006/relationships/slide" Target="slide23.xml"/><Relationship Id="rId2" Type="http://schemas.openxmlformats.org/officeDocument/2006/relationships/slide" Target="slide5.xml"/><Relationship Id="rId16" Type="http://schemas.openxmlformats.org/officeDocument/2006/relationships/slide" Target="slide19.xml"/><Relationship Id="rId20" Type="http://schemas.openxmlformats.org/officeDocument/2006/relationships/slide" Target="slide16.xml"/><Relationship Id="rId1" Type="http://schemas.openxmlformats.org/officeDocument/2006/relationships/slideLayout" Target="../slideLayouts/slideLayout7.xml"/><Relationship Id="rId6" Type="http://schemas.openxmlformats.org/officeDocument/2006/relationships/slide" Target="slide21.xml"/><Relationship Id="rId11" Type="http://schemas.openxmlformats.org/officeDocument/2006/relationships/slide" Target="slide22.xml"/><Relationship Id="rId5" Type="http://schemas.openxmlformats.org/officeDocument/2006/relationships/slide" Target="slide17.xml"/><Relationship Id="rId15" Type="http://schemas.openxmlformats.org/officeDocument/2006/relationships/slide" Target="slide20.xml"/><Relationship Id="rId10" Type="http://schemas.openxmlformats.org/officeDocument/2006/relationships/slide" Target="slide18.xml"/><Relationship Id="rId19" Type="http://schemas.openxmlformats.org/officeDocument/2006/relationships/slide" Target="slide12.xml"/><Relationship Id="rId4" Type="http://schemas.openxmlformats.org/officeDocument/2006/relationships/slide" Target="slide13.xml"/><Relationship Id="rId9" Type="http://schemas.openxmlformats.org/officeDocument/2006/relationships/slide" Target="slide14.xml"/><Relationship Id="rId14" Type="http://schemas.openxmlformats.org/officeDocument/2006/relationships/slide" Target="slide15.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755" name="Rectangle 3"/>
          <p:cNvSpPr>
            <a:spLocks noGrp="1" noChangeArrowheads="1"/>
          </p:cNvSpPr>
          <p:nvPr>
            <p:ph type="subTitle" idx="1"/>
          </p:nvPr>
        </p:nvSpPr>
        <p:spPr>
          <a:xfrm>
            <a:off x="2617788" y="4551363"/>
            <a:ext cx="6400800" cy="1801812"/>
          </a:xfrm>
        </p:spPr>
        <p:txBody>
          <a:bodyPr/>
          <a:lstStyle/>
          <a:p>
            <a:pPr>
              <a:defRPr/>
            </a:pPr>
            <a:r>
              <a:rPr lang="en-US" dirty="0" smtClean="0">
                <a:solidFill>
                  <a:schemeClr val="bg2">
                    <a:lumMod val="60000"/>
                    <a:lumOff val="40000"/>
                  </a:schemeClr>
                </a:solidFill>
              </a:rPr>
              <a:t>Hosted</a:t>
            </a:r>
          </a:p>
          <a:p>
            <a:pPr>
              <a:defRPr/>
            </a:pPr>
            <a:r>
              <a:rPr lang="en-US" dirty="0" smtClean="0">
                <a:solidFill>
                  <a:schemeClr val="bg2">
                    <a:lumMod val="60000"/>
                    <a:lumOff val="40000"/>
                  </a:schemeClr>
                </a:solidFill>
              </a:rPr>
              <a:t>by</a:t>
            </a:r>
          </a:p>
          <a:p>
            <a:pPr>
              <a:defRPr/>
            </a:pPr>
            <a:r>
              <a:rPr lang="en-US" dirty="0" smtClean="0">
                <a:solidFill>
                  <a:schemeClr val="bg2">
                    <a:lumMod val="60000"/>
                    <a:lumOff val="40000"/>
                  </a:schemeClr>
                </a:solidFill>
              </a:rPr>
              <a:t>DHS Curriculum Facilitators</a:t>
            </a:r>
          </a:p>
        </p:txBody>
      </p:sp>
      <p:sp>
        <p:nvSpPr>
          <p:cNvPr id="2051" name="WordArt 7"/>
          <p:cNvSpPr>
            <a:spLocks noChangeArrowheads="1" noChangeShapeType="1" noTextEdit="1"/>
          </p:cNvSpPr>
          <p:nvPr/>
        </p:nvSpPr>
        <p:spPr bwMode="auto">
          <a:xfrm rot="-444748">
            <a:off x="1131888" y="1655763"/>
            <a:ext cx="7456487" cy="2476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en-US" sz="3600" kern="10">
                <a:solidFill>
                  <a:srgbClr val="E6E6E6"/>
                </a:solidFill>
                <a:effectLst>
                  <a:outerShdw dist="35921" dir="2700000" algn="ctr" rotWithShape="0">
                    <a:srgbClr val="C0C0C0"/>
                  </a:outerShdw>
                </a:effectLst>
                <a:latin typeface="Gyparody"/>
              </a:rPr>
              <a:t>MALARIA</a:t>
            </a:r>
          </a:p>
          <a:p>
            <a:pPr algn="l"/>
            <a:r>
              <a:rPr lang="en-US" sz="3600" kern="10">
                <a:solidFill>
                  <a:srgbClr val="E6E6E6"/>
                </a:solidFill>
                <a:effectLst>
                  <a:outerShdw dist="35921" dir="2700000" algn="ctr" rotWithShape="0">
                    <a:srgbClr val="C0C0C0"/>
                  </a:outerShdw>
                </a:effectLst>
                <a:latin typeface="Gyparody"/>
              </a:rPr>
              <a:t>  TRIVIA!</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528" fill="hold" grpId="0" nodeType="afterEffect">
                                  <p:stCondLst>
                                    <p:cond delay="2000"/>
                                  </p:stCondLst>
                                  <p:childTnLst>
                                    <p:set>
                                      <p:cBhvr>
                                        <p:cTn id="6" dur="1" fill="hold">
                                          <p:stCondLst>
                                            <p:cond delay="0"/>
                                          </p:stCondLst>
                                        </p:cTn>
                                        <p:tgtEl>
                                          <p:spTgt spid="74755"/>
                                        </p:tgtEl>
                                        <p:attrNameLst>
                                          <p:attrName>style.visibility</p:attrName>
                                        </p:attrNameLst>
                                      </p:cBhvr>
                                      <p:to>
                                        <p:strVal val="visible"/>
                                      </p:to>
                                    </p:set>
                                    <p:anim calcmode="lin" valueType="num">
                                      <p:cBhvr>
                                        <p:cTn id="7" dur="500" fill="hold"/>
                                        <p:tgtEl>
                                          <p:spTgt spid="74755"/>
                                        </p:tgtEl>
                                        <p:attrNameLst>
                                          <p:attrName>ppt_w</p:attrName>
                                        </p:attrNameLst>
                                      </p:cBhvr>
                                      <p:tavLst>
                                        <p:tav tm="0">
                                          <p:val>
                                            <p:fltVal val="0"/>
                                          </p:val>
                                        </p:tav>
                                        <p:tav tm="100000">
                                          <p:val>
                                            <p:strVal val="#ppt_w"/>
                                          </p:val>
                                        </p:tav>
                                      </p:tavLst>
                                    </p:anim>
                                    <p:anim calcmode="lin" valueType="num">
                                      <p:cBhvr>
                                        <p:cTn id="8" dur="500" fill="hold"/>
                                        <p:tgtEl>
                                          <p:spTgt spid="74755"/>
                                        </p:tgtEl>
                                        <p:attrNameLst>
                                          <p:attrName>ppt_h</p:attrName>
                                        </p:attrNameLst>
                                      </p:cBhvr>
                                      <p:tavLst>
                                        <p:tav tm="0">
                                          <p:val>
                                            <p:fltVal val="0"/>
                                          </p:val>
                                        </p:tav>
                                        <p:tav tm="100000">
                                          <p:val>
                                            <p:strVal val="#ppt_h"/>
                                          </p:val>
                                        </p:tav>
                                      </p:tavLst>
                                    </p:anim>
                                    <p:anim calcmode="lin" valueType="num">
                                      <p:cBhvr>
                                        <p:cTn id="9" dur="500" fill="hold"/>
                                        <p:tgtEl>
                                          <p:spTgt spid="74755"/>
                                        </p:tgtEl>
                                        <p:attrNameLst>
                                          <p:attrName>ppt_x</p:attrName>
                                        </p:attrNameLst>
                                      </p:cBhvr>
                                      <p:tavLst>
                                        <p:tav tm="0">
                                          <p:val>
                                            <p:fltVal val="0.5"/>
                                          </p:val>
                                        </p:tav>
                                        <p:tav tm="100000">
                                          <p:val>
                                            <p:strVal val="#ppt_x"/>
                                          </p:val>
                                        </p:tav>
                                      </p:tavLst>
                                    </p:anim>
                                    <p:anim calcmode="lin" valueType="num">
                                      <p:cBhvr>
                                        <p:cTn id="10" dur="500" fill="hold"/>
                                        <p:tgtEl>
                                          <p:spTgt spid="74755"/>
                                        </p:tgtEl>
                                        <p:attrNameLst>
                                          <p:attrName>ppt_y</p:attrName>
                                        </p:attrNameLst>
                                      </p:cBhvr>
                                      <p:tavLst>
                                        <p:tav tm="0">
                                          <p:val>
                                            <p:fltVal val="0.5"/>
                                          </p:val>
                                        </p:tav>
                                        <p:tav tm="100000">
                                          <p:val>
                                            <p:strVal val="#ppt_y"/>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051"/>
                                        </p:tgtEl>
                                        <p:attrNameLst>
                                          <p:attrName>style.visibility</p:attrName>
                                        </p:attrNameLst>
                                      </p:cBhvr>
                                      <p:to>
                                        <p:strVal val="visible"/>
                                      </p:to>
                                    </p:set>
                                    <p:anim calcmode="lin" valueType="num">
                                      <p:cBhvr>
                                        <p:cTn id="15" dur="1500" fill="hold"/>
                                        <p:tgtEl>
                                          <p:spTgt spid="2051"/>
                                        </p:tgtEl>
                                        <p:attrNameLst>
                                          <p:attrName>ppt_w</p:attrName>
                                        </p:attrNameLst>
                                      </p:cBhvr>
                                      <p:tavLst>
                                        <p:tav tm="0">
                                          <p:val>
                                            <p:fltVal val="0"/>
                                          </p:val>
                                        </p:tav>
                                        <p:tav tm="100000">
                                          <p:val>
                                            <p:strVal val="#ppt_w"/>
                                          </p:val>
                                        </p:tav>
                                      </p:tavLst>
                                    </p:anim>
                                    <p:anim calcmode="lin" valueType="num">
                                      <p:cBhvr>
                                        <p:cTn id="16" dur="1500" fill="hold"/>
                                        <p:tgtEl>
                                          <p:spTgt spid="2051"/>
                                        </p:tgtEl>
                                        <p:attrNameLst>
                                          <p:attrName>ppt_h</p:attrName>
                                        </p:attrNameLst>
                                      </p:cBhvr>
                                      <p:tavLst>
                                        <p:tav tm="0">
                                          <p:val>
                                            <p:fltVal val="0"/>
                                          </p:val>
                                        </p:tav>
                                        <p:tav tm="100000">
                                          <p:val>
                                            <p:strVal val="#ppt_h"/>
                                          </p:val>
                                        </p:tav>
                                      </p:tavLst>
                                    </p:anim>
                                    <p:anim calcmode="lin" valueType="num">
                                      <p:cBhvr>
                                        <p:cTn id="17" dur="1500" fill="hold"/>
                                        <p:tgtEl>
                                          <p:spTgt spid="2051"/>
                                        </p:tgtEl>
                                        <p:attrNameLst>
                                          <p:attrName>style.rotation</p:attrName>
                                        </p:attrNameLst>
                                      </p:cBhvr>
                                      <p:tavLst>
                                        <p:tav tm="0">
                                          <p:val>
                                            <p:fltVal val="90"/>
                                          </p:val>
                                        </p:tav>
                                        <p:tav tm="100000">
                                          <p:val>
                                            <p:fltVal val="0"/>
                                          </p:val>
                                        </p:tav>
                                      </p:tavLst>
                                    </p:anim>
                                    <p:animEffect transition="in" filter="fade">
                                      <p:cBhvr>
                                        <p:cTn id="18" dur="1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autoUpdateAnimBg="0"/>
      <p:bldP spid="205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AutoShape 6"/>
          <p:cNvSpPr>
            <a:spLocks noChangeArrowheads="1"/>
          </p:cNvSpPr>
          <p:nvPr/>
        </p:nvSpPr>
        <p:spPr bwMode="auto">
          <a:xfrm>
            <a:off x="228600" y="1066800"/>
            <a:ext cx="8740775"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b="1" dirty="0"/>
              <a:t>Which is the correct wording for the indicator that measures </a:t>
            </a:r>
          </a:p>
          <a:p>
            <a:pPr>
              <a:defRPr/>
            </a:pPr>
            <a:r>
              <a:rPr lang="en-US" b="1" dirty="0"/>
              <a:t>ITN coverage of children under 5 years old?</a:t>
            </a:r>
          </a:p>
          <a:p>
            <a:pPr>
              <a:defRPr/>
            </a:pPr>
            <a:endParaRPr lang="en-US" b="1" dirty="0"/>
          </a:p>
          <a:p>
            <a:pPr marL="342900" indent="-342900" algn="l">
              <a:buFontTx/>
              <a:buAutoNum type="alphaUcParenR"/>
              <a:defRPr/>
            </a:pPr>
            <a:r>
              <a:rPr lang="en-US" sz="1800" dirty="0"/>
              <a:t>Proportion of children under 5 years old who slept under an insecticide-treated net (ITN) </a:t>
            </a:r>
          </a:p>
          <a:p>
            <a:pPr algn="l">
              <a:defRPr/>
            </a:pPr>
            <a:r>
              <a:rPr lang="en-US" sz="1800" dirty="0"/>
              <a:t>the previous night</a:t>
            </a:r>
          </a:p>
          <a:p>
            <a:pPr algn="l">
              <a:defRPr/>
            </a:pPr>
            <a:endParaRPr lang="en-US" sz="1800" dirty="0"/>
          </a:p>
          <a:p>
            <a:pPr algn="l">
              <a:defRPr/>
            </a:pPr>
            <a:r>
              <a:rPr lang="en-US" sz="1800" dirty="0"/>
              <a:t>B)  Proportion of children under 5 years old who slept under an insecticide-treated net (ITN) </a:t>
            </a:r>
          </a:p>
          <a:p>
            <a:pPr algn="l">
              <a:defRPr/>
            </a:pPr>
            <a:r>
              <a:rPr lang="en-US" sz="1800" dirty="0"/>
              <a:t>the week before the survey</a:t>
            </a:r>
          </a:p>
        </p:txBody>
      </p:sp>
      <p:sp>
        <p:nvSpPr>
          <p:cNvPr id="12295" name="Text Box 7"/>
          <p:cNvSpPr txBox="1">
            <a:spLocks noChangeArrowheads="1"/>
          </p:cNvSpPr>
          <p:nvPr/>
        </p:nvSpPr>
        <p:spPr bwMode="auto">
          <a:xfrm>
            <a:off x="130175" y="1056362"/>
            <a:ext cx="8839200" cy="452437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endParaRPr lang="en-US" altLang="en-US" b="1"/>
          </a:p>
          <a:p>
            <a:pPr>
              <a:spcBef>
                <a:spcPct val="50000"/>
              </a:spcBef>
            </a:pPr>
            <a:r>
              <a:rPr lang="en-US" altLang="en-US" b="1"/>
              <a:t>Answer: A) Proportion of children under 5 years old who slept under an insecticide-treated net (ITN) the previous night</a:t>
            </a:r>
          </a:p>
          <a:p>
            <a:pPr>
              <a:spcBef>
                <a:spcPct val="50000"/>
              </a:spcBef>
            </a:pPr>
            <a:endParaRPr lang="en-US" altLang="en-US"/>
          </a:p>
          <a:p>
            <a:pPr marL="0" lvl="1" algn="l">
              <a:spcBef>
                <a:spcPct val="50000"/>
              </a:spcBef>
            </a:pPr>
            <a:r>
              <a:rPr lang="en-US" altLang="en-US"/>
              <a:t>This indicator is used to measure the level of ITN coverage of children under 5 years old at the national level. </a:t>
            </a:r>
          </a:p>
          <a:p>
            <a:pPr marL="0" lvl="1" algn="l">
              <a:spcBef>
                <a:spcPct val="50000"/>
              </a:spcBef>
            </a:pPr>
            <a:endParaRPr lang="en-US" altLang="en-US"/>
          </a:p>
          <a:p>
            <a:pPr marL="0" lvl="1" algn="l">
              <a:spcBef>
                <a:spcPct val="50000"/>
              </a:spcBef>
            </a:pPr>
            <a:endParaRPr lang="en-US" altLang="en-US"/>
          </a:p>
          <a:p>
            <a:pPr marL="0" lvl="1" algn="l">
              <a:spcBef>
                <a:spcPct val="50000"/>
              </a:spcBef>
            </a:pPr>
            <a:endParaRPr lang="en-US" altLang="en-US"/>
          </a:p>
        </p:txBody>
      </p:sp>
      <p:sp>
        <p:nvSpPr>
          <p:cNvPr id="11268"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Name That Indicator, 200</a:t>
            </a:r>
          </a:p>
        </p:txBody>
      </p:sp>
      <p:pic>
        <p:nvPicPr>
          <p:cNvPr id="11269" name="Picture 5" descr="C:\Users\28840\Desktop\Capture2.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b="6345"/>
          <a:stretch>
            <a:fillRect/>
          </a:stretch>
        </p:blipFill>
        <p:spPr bwMode="auto">
          <a:xfrm>
            <a:off x="4114800" y="5661025"/>
            <a:ext cx="815975"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295"/>
                                        </p:tgtEl>
                                        <p:attrNameLst>
                                          <p:attrName>style.visibility</p:attrName>
                                        </p:attrNameLst>
                                      </p:cBhvr>
                                      <p:to>
                                        <p:strVal val="visible"/>
                                      </p:to>
                                    </p:set>
                                    <p:animEffect transition="in" filter="wipe(down)">
                                      <p:cBhvr>
                                        <p:cTn id="7"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AutoShape 6"/>
          <p:cNvSpPr>
            <a:spLocks noChangeArrowheads="1"/>
          </p:cNvSpPr>
          <p:nvPr/>
        </p:nvSpPr>
        <p:spPr bwMode="auto">
          <a:xfrm>
            <a:off x="838200" y="10668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b="1" dirty="0"/>
              <a:t>During which season does data collection typically</a:t>
            </a:r>
          </a:p>
          <a:p>
            <a:pPr>
              <a:defRPr/>
            </a:pPr>
            <a:r>
              <a:rPr lang="en-US" b="1" dirty="0"/>
              <a:t> occur for the DHS and MIS?</a:t>
            </a:r>
          </a:p>
          <a:p>
            <a:pPr lvl="1" algn="l">
              <a:defRPr/>
            </a:pPr>
            <a:r>
              <a:rPr lang="en-US" dirty="0"/>
              <a:t>A) DHS-rainy season and the MIS-rainy season</a:t>
            </a:r>
          </a:p>
          <a:p>
            <a:pPr lvl="1" algn="l">
              <a:defRPr/>
            </a:pPr>
            <a:r>
              <a:rPr lang="en-US" dirty="0"/>
              <a:t>B) DHS-dry season and the MIS-rainy season</a:t>
            </a:r>
          </a:p>
          <a:p>
            <a:pPr lvl="1" algn="l">
              <a:defRPr/>
            </a:pPr>
            <a:r>
              <a:rPr lang="en-US" dirty="0"/>
              <a:t>C) DHS-dry season and the MIS-dry season</a:t>
            </a:r>
          </a:p>
          <a:p>
            <a:pPr lvl="1" algn="l">
              <a:defRPr/>
            </a:pPr>
            <a:r>
              <a:rPr lang="en-US" dirty="0"/>
              <a:t>D) DHS-every season and the MIS-rainy season</a:t>
            </a:r>
          </a:p>
          <a:p>
            <a:pPr>
              <a:defRPr/>
            </a:pPr>
            <a:endParaRPr lang="en-US" sz="4000" b="1" dirty="0"/>
          </a:p>
        </p:txBody>
      </p:sp>
      <p:sp>
        <p:nvSpPr>
          <p:cNvPr id="15367" name="Text Box 7"/>
          <p:cNvSpPr txBox="1">
            <a:spLocks noChangeArrowheads="1"/>
          </p:cNvSpPr>
          <p:nvPr/>
        </p:nvSpPr>
        <p:spPr bwMode="auto">
          <a:xfrm>
            <a:off x="838200" y="1041400"/>
            <a:ext cx="7239000" cy="4154488"/>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marL="0" lvl="1">
              <a:spcBef>
                <a:spcPct val="50000"/>
              </a:spcBef>
            </a:pPr>
            <a:r>
              <a:rPr lang="en-US" altLang="en-US" b="1"/>
              <a:t>Answer: B) DHS-dry season and the MIS-rainy season</a:t>
            </a:r>
          </a:p>
          <a:p>
            <a:pPr marL="0" lvl="2">
              <a:spcBef>
                <a:spcPct val="50000"/>
              </a:spcBef>
            </a:pPr>
            <a:r>
              <a:rPr lang="en-US" altLang="en-US"/>
              <a:t>If possible, the MIS is timed to correspond with the malaria transmission season in order to get a better estimate of mosquito net use, childhood fever, and parasitemia, all of which have been found to vary by season. High malaria transmission season is usually just as the rainy season is tapering off. This complicates data collection because the roads are in poor condition. </a:t>
            </a:r>
          </a:p>
          <a:p>
            <a:pPr>
              <a:spcBef>
                <a:spcPct val="50000"/>
              </a:spcBef>
            </a:pPr>
            <a:endParaRPr lang="en-US" altLang="en-US"/>
          </a:p>
        </p:txBody>
      </p:sp>
      <p:sp>
        <p:nvSpPr>
          <p:cNvPr id="12292"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Net Effect, 200</a:t>
            </a:r>
          </a:p>
        </p:txBody>
      </p:sp>
      <p:pic>
        <p:nvPicPr>
          <p:cNvPr id="12293" name="Picture 7" descr="C:\Users\28840\Desktop\Capture3.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2425" y="5578475"/>
            <a:ext cx="823913"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wipe(down)">
                                      <p:cBhvr>
                                        <p:cTn id="7" dur="5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AutoShape 6"/>
          <p:cNvSpPr>
            <a:spLocks noChangeArrowheads="1"/>
          </p:cNvSpPr>
          <p:nvPr/>
        </p:nvSpPr>
        <p:spPr bwMode="auto">
          <a:xfrm>
            <a:off x="838200" y="11430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endParaRPr lang="en-US" sz="3200" dirty="0"/>
          </a:p>
          <a:p>
            <a:pPr>
              <a:defRPr/>
            </a:pPr>
            <a:r>
              <a:rPr lang="en-US" sz="3200" b="1" dirty="0"/>
              <a:t>What does the acronym </a:t>
            </a:r>
          </a:p>
          <a:p>
            <a:pPr>
              <a:defRPr/>
            </a:pPr>
            <a:r>
              <a:rPr lang="en-US" sz="3200" b="1" dirty="0"/>
              <a:t>“</a:t>
            </a:r>
            <a:r>
              <a:rPr lang="en-US" sz="3200" b="1" i="1" dirty="0" err="1"/>
              <a:t>IPTp</a:t>
            </a:r>
            <a:r>
              <a:rPr lang="en-US" sz="3200" b="1" dirty="0"/>
              <a:t>” stand for?</a:t>
            </a:r>
          </a:p>
          <a:p>
            <a:pPr>
              <a:defRPr/>
            </a:pPr>
            <a:endParaRPr lang="en-US" sz="4000" b="1" dirty="0"/>
          </a:p>
          <a:p>
            <a:pPr>
              <a:defRPr/>
            </a:pPr>
            <a:r>
              <a:rPr lang="en-US" sz="4000" dirty="0"/>
              <a:t> </a:t>
            </a:r>
          </a:p>
        </p:txBody>
      </p:sp>
      <p:sp>
        <p:nvSpPr>
          <p:cNvPr id="16391" name="Text Box 7"/>
          <p:cNvSpPr txBox="1">
            <a:spLocks noChangeArrowheads="1"/>
          </p:cNvSpPr>
          <p:nvPr/>
        </p:nvSpPr>
        <p:spPr bwMode="auto">
          <a:xfrm>
            <a:off x="838200" y="1115121"/>
            <a:ext cx="7162800" cy="4278313"/>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lvl="1"/>
            <a:endParaRPr lang="en-US" altLang="en-US" b="1"/>
          </a:p>
          <a:p>
            <a:r>
              <a:rPr lang="en-US" altLang="en-US" sz="2800" b="1"/>
              <a:t>Answer: Intermittent Preventive Treatment during Pregnancy</a:t>
            </a:r>
          </a:p>
          <a:p>
            <a:pPr lvl="2"/>
            <a:endParaRPr lang="en-US" altLang="en-US" b="1"/>
          </a:p>
          <a:p>
            <a:r>
              <a:rPr lang="en-US" altLang="en-US" b="1"/>
              <a:t>IPTp</a:t>
            </a:r>
            <a:r>
              <a:rPr lang="en-US" altLang="en-US"/>
              <a:t> is a regimen of sulfadoxine-pyrimethamine (SP) given at least twice during antenatal care (ANC) visits.  IPTp in 2 doses during pregnancy reduces prevalence of anemia and placental malaria infections at time of delivery.  The lower case ‘p’ indicates IPT during pregnancy.</a:t>
            </a:r>
          </a:p>
          <a:p>
            <a:endParaRPr lang="en-US" altLang="en-US"/>
          </a:p>
        </p:txBody>
      </p:sp>
      <p:sp>
        <p:nvSpPr>
          <p:cNvPr id="13316"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Buzz Off, 200</a:t>
            </a:r>
          </a:p>
        </p:txBody>
      </p:sp>
      <p:pic>
        <p:nvPicPr>
          <p:cNvPr id="13317" name="Picture 9" descr="C:\Users\28840\Desktop\Capture4.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2275" y="5745163"/>
            <a:ext cx="849313"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391"/>
                                        </p:tgtEl>
                                        <p:attrNameLst>
                                          <p:attrName>style.visibility</p:attrName>
                                        </p:attrNameLst>
                                      </p:cBhvr>
                                      <p:to>
                                        <p:strVal val="visible"/>
                                      </p:to>
                                    </p:set>
                                    <p:animEffect transition="in" filter="wipe(down)">
                                      <p:cBhvr>
                                        <p:cTn id="7"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AutoShape 6"/>
          <p:cNvSpPr>
            <a:spLocks noChangeArrowheads="1"/>
          </p:cNvSpPr>
          <p:nvPr/>
        </p:nvSpPr>
        <p:spPr bwMode="auto">
          <a:xfrm>
            <a:off x="990600" y="11430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3200" b="1" dirty="0"/>
              <a:t>Which groups are considered high </a:t>
            </a:r>
          </a:p>
          <a:p>
            <a:pPr>
              <a:defRPr/>
            </a:pPr>
            <a:r>
              <a:rPr lang="en-US" sz="3200" b="1" dirty="0"/>
              <a:t>risk for malaria?  </a:t>
            </a:r>
          </a:p>
          <a:p>
            <a:pPr>
              <a:defRPr/>
            </a:pPr>
            <a:r>
              <a:rPr lang="en-US" sz="3200" b="1" dirty="0"/>
              <a:t>Choose all that apply</a:t>
            </a:r>
          </a:p>
          <a:p>
            <a:pPr marL="742950" indent="-742950" algn="l">
              <a:buFontTx/>
              <a:buAutoNum type="alphaUcParenR"/>
              <a:defRPr/>
            </a:pPr>
            <a:r>
              <a:rPr lang="en-US" sz="2800" dirty="0"/>
              <a:t>Infants</a:t>
            </a:r>
          </a:p>
          <a:p>
            <a:pPr marL="742950" indent="-742950" algn="l">
              <a:buFontTx/>
              <a:buAutoNum type="alphaUcParenR"/>
              <a:defRPr/>
            </a:pPr>
            <a:r>
              <a:rPr lang="en-US" sz="2800" dirty="0"/>
              <a:t>Pregnant women</a:t>
            </a:r>
          </a:p>
          <a:p>
            <a:pPr marL="742950" indent="-742950" algn="l">
              <a:buFontTx/>
              <a:buAutoNum type="alphaUcParenR"/>
              <a:defRPr/>
            </a:pPr>
            <a:r>
              <a:rPr lang="en-US" sz="2800" dirty="0"/>
              <a:t>Children age 6 months to 5 years</a:t>
            </a:r>
          </a:p>
          <a:p>
            <a:pPr marL="742950" indent="-742950" algn="l">
              <a:buFontTx/>
              <a:buAutoNum type="alphaUcParenR"/>
              <a:defRPr/>
            </a:pPr>
            <a:r>
              <a:rPr lang="en-US" sz="2800" dirty="0"/>
              <a:t>The elderly</a:t>
            </a:r>
          </a:p>
        </p:txBody>
      </p:sp>
      <p:sp>
        <p:nvSpPr>
          <p:cNvPr id="17415" name="Text Box 7"/>
          <p:cNvSpPr txBox="1">
            <a:spLocks noChangeArrowheads="1"/>
          </p:cNvSpPr>
          <p:nvPr/>
        </p:nvSpPr>
        <p:spPr bwMode="auto">
          <a:xfrm>
            <a:off x="990600" y="1095375"/>
            <a:ext cx="7162800" cy="4154488"/>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endParaRPr lang="en-US" altLang="en-US" b="1"/>
          </a:p>
          <a:p>
            <a:pPr>
              <a:spcBef>
                <a:spcPct val="50000"/>
              </a:spcBef>
            </a:pPr>
            <a:r>
              <a:rPr lang="en-US" altLang="en-US" b="1"/>
              <a:t>Answer: B) Pregnant women &amp; C) Children age 6 months to 5 years</a:t>
            </a:r>
          </a:p>
          <a:p>
            <a:pPr>
              <a:spcBef>
                <a:spcPct val="50000"/>
              </a:spcBef>
            </a:pPr>
            <a:endParaRPr lang="en-US" altLang="en-US" b="1"/>
          </a:p>
          <a:p>
            <a:pPr>
              <a:spcBef>
                <a:spcPct val="50000"/>
              </a:spcBef>
            </a:pPr>
            <a:r>
              <a:rPr lang="en-US" altLang="en-US"/>
              <a:t>Children age 6 months to five years are at high risk in highly malaria endemic countries.  The other high-risk group is pregnant women whose immunity to malaria is compromised.  </a:t>
            </a:r>
          </a:p>
          <a:p>
            <a:pPr>
              <a:spcBef>
                <a:spcPct val="50000"/>
              </a:spcBef>
            </a:pPr>
            <a:endParaRPr lang="en-US" altLang="en-US" b="1"/>
          </a:p>
        </p:txBody>
      </p:sp>
      <p:sp>
        <p:nvSpPr>
          <p:cNvPr id="14340" name="Rectangle 3"/>
          <p:cNvSpPr txBox="1">
            <a:spLocks noChangeArrowheads="1"/>
          </p:cNvSpPr>
          <p:nvPr/>
        </p:nvSpPr>
        <p:spPr bwMode="auto">
          <a:xfrm>
            <a:off x="5616575" y="6057900"/>
            <a:ext cx="35052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Malaria Bites, 300</a:t>
            </a:r>
          </a:p>
        </p:txBody>
      </p:sp>
      <p:pic>
        <p:nvPicPr>
          <p:cNvPr id="14341" name="Picture 6" descr="C:\Users\28840\Desktop\Capture.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8775" y="5719763"/>
            <a:ext cx="788988"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wipe(down)">
                                      <p:cBhvr>
                                        <p:cTn id="7" dur="500"/>
                                        <p:tgtEl>
                                          <p:spTgt spid="17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AutoShape 6"/>
          <p:cNvSpPr>
            <a:spLocks noChangeArrowheads="1"/>
          </p:cNvSpPr>
          <p:nvPr/>
        </p:nvSpPr>
        <p:spPr bwMode="auto">
          <a:xfrm>
            <a:off x="990600" y="947738"/>
            <a:ext cx="7162800" cy="4310062"/>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3200" b="1" dirty="0"/>
              <a:t>Which of the following is NOT a </a:t>
            </a:r>
          </a:p>
          <a:p>
            <a:pPr>
              <a:defRPr/>
            </a:pPr>
            <a:r>
              <a:rPr lang="en-US" sz="3200" b="1" dirty="0"/>
              <a:t>malaria prevention method?</a:t>
            </a:r>
          </a:p>
          <a:p>
            <a:pPr marL="342900" indent="-342900" algn="l">
              <a:buFont typeface="Arial" pitchFamily="34" charset="0"/>
              <a:buChar char="•"/>
              <a:defRPr/>
            </a:pPr>
            <a:r>
              <a:rPr lang="en-US" sz="2800" dirty="0"/>
              <a:t>ITNs</a:t>
            </a:r>
          </a:p>
          <a:p>
            <a:pPr marL="342900" indent="-342900" algn="l">
              <a:buFont typeface="Arial" pitchFamily="34" charset="0"/>
              <a:buChar char="•"/>
              <a:defRPr/>
            </a:pPr>
            <a:r>
              <a:rPr lang="en-US" sz="2800" dirty="0"/>
              <a:t>LLINs</a:t>
            </a:r>
          </a:p>
          <a:p>
            <a:pPr marL="342900" indent="-342900" algn="l">
              <a:buFont typeface="Arial" pitchFamily="34" charset="0"/>
              <a:buChar char="•"/>
              <a:defRPr/>
            </a:pPr>
            <a:r>
              <a:rPr lang="en-US" sz="2800" dirty="0" smtClean="0"/>
              <a:t>IRS</a:t>
            </a:r>
            <a:endParaRPr lang="en-US" sz="2800" dirty="0"/>
          </a:p>
          <a:p>
            <a:pPr marL="342900" indent="-342900" algn="l">
              <a:buFont typeface="Arial" pitchFamily="34" charset="0"/>
              <a:buChar char="•"/>
              <a:defRPr/>
            </a:pPr>
            <a:r>
              <a:rPr lang="en-US" sz="2800" dirty="0"/>
              <a:t>ACT</a:t>
            </a:r>
          </a:p>
          <a:p>
            <a:pPr marL="342900" indent="-342900" algn="l">
              <a:buFont typeface="Arial" pitchFamily="34" charset="0"/>
              <a:buChar char="•"/>
              <a:defRPr/>
            </a:pPr>
            <a:r>
              <a:rPr lang="en-US" sz="2800" dirty="0" err="1" smtClean="0"/>
              <a:t>IPTp</a:t>
            </a:r>
            <a:endParaRPr lang="en-US" sz="2800" dirty="0"/>
          </a:p>
          <a:p>
            <a:pPr>
              <a:defRPr/>
            </a:pPr>
            <a:endParaRPr lang="en-US" sz="2800" dirty="0"/>
          </a:p>
        </p:txBody>
      </p:sp>
      <p:sp>
        <p:nvSpPr>
          <p:cNvPr id="22535" name="Text Box 7"/>
          <p:cNvSpPr txBox="1">
            <a:spLocks noChangeArrowheads="1"/>
          </p:cNvSpPr>
          <p:nvPr/>
        </p:nvSpPr>
        <p:spPr bwMode="auto">
          <a:xfrm>
            <a:off x="838200" y="766763"/>
            <a:ext cx="7315200" cy="4894262"/>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b="1" dirty="0"/>
          </a:p>
          <a:p>
            <a:endParaRPr lang="en-US" altLang="en-US" b="1" dirty="0"/>
          </a:p>
          <a:p>
            <a:endParaRPr lang="en-US" altLang="en-US" b="1" dirty="0"/>
          </a:p>
          <a:p>
            <a:r>
              <a:rPr lang="en-US" altLang="en-US" b="1" dirty="0"/>
              <a:t>Answer: ACT</a:t>
            </a:r>
          </a:p>
          <a:p>
            <a:endParaRPr lang="en-US" altLang="en-US" b="1" dirty="0"/>
          </a:p>
          <a:p>
            <a:r>
              <a:rPr lang="en-US" altLang="en-US" dirty="0"/>
              <a:t>Artemisinin-based combination therapies (ACTs) are a common malaria treatment, not a form of prevention.</a:t>
            </a:r>
          </a:p>
          <a:p>
            <a:endParaRPr lang="en-US" altLang="en-US" dirty="0"/>
          </a:p>
          <a:p>
            <a:endParaRPr lang="en-US" altLang="en-US" dirty="0"/>
          </a:p>
          <a:p>
            <a:endParaRPr lang="en-US" altLang="en-US" dirty="0"/>
          </a:p>
          <a:p>
            <a:endParaRPr lang="en-US" altLang="en-US" dirty="0"/>
          </a:p>
          <a:p>
            <a:endParaRPr lang="en-US" altLang="en-US" dirty="0"/>
          </a:p>
          <a:p>
            <a:endParaRPr lang="en-US" altLang="en-US" dirty="0"/>
          </a:p>
        </p:txBody>
      </p:sp>
      <p:sp>
        <p:nvSpPr>
          <p:cNvPr id="15364"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Name That Indicator, 300</a:t>
            </a:r>
          </a:p>
        </p:txBody>
      </p:sp>
      <p:pic>
        <p:nvPicPr>
          <p:cNvPr id="15365" name="Picture 5" descr="C:\Users\28840\Desktop\Capture2.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b="6345"/>
          <a:stretch>
            <a:fillRect/>
          </a:stretch>
        </p:blipFill>
        <p:spPr bwMode="auto">
          <a:xfrm>
            <a:off x="4114800" y="5661025"/>
            <a:ext cx="815975"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5"/>
                                        </p:tgtEl>
                                        <p:attrNameLst>
                                          <p:attrName>style.visibility</p:attrName>
                                        </p:attrNameLst>
                                      </p:cBhvr>
                                      <p:to>
                                        <p:strVal val="visible"/>
                                      </p:to>
                                    </p:set>
                                    <p:animEffect transition="in" filter="wipe(down)">
                                      <p:cBhvr>
                                        <p:cTn id="7" dur="500"/>
                                        <p:tgtEl>
                                          <p:spTgt spid="225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AutoShape 6"/>
          <p:cNvSpPr>
            <a:spLocks noChangeArrowheads="1"/>
          </p:cNvSpPr>
          <p:nvPr/>
        </p:nvSpPr>
        <p:spPr bwMode="auto">
          <a:xfrm>
            <a:off x="914400" y="11430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2800" b="1" dirty="0"/>
              <a:t>What country’s DHS report was the first to </a:t>
            </a:r>
          </a:p>
          <a:p>
            <a:pPr>
              <a:defRPr/>
            </a:pPr>
            <a:r>
              <a:rPr lang="en-US" sz="2800" b="1" dirty="0"/>
              <a:t>include </a:t>
            </a:r>
            <a:r>
              <a:rPr lang="en-US" sz="2800" b="1" dirty="0" err="1"/>
              <a:t>parasitemia</a:t>
            </a:r>
            <a:r>
              <a:rPr lang="en-US" sz="2800" b="1" dirty="0"/>
              <a:t> testing?</a:t>
            </a:r>
          </a:p>
          <a:p>
            <a:pPr marL="914400" lvl="1" indent="-457200" algn="l">
              <a:buFontTx/>
              <a:buAutoNum type="alphaUcParenR"/>
              <a:defRPr/>
            </a:pPr>
            <a:r>
              <a:rPr lang="en-US" dirty="0"/>
              <a:t>Zambia</a:t>
            </a:r>
          </a:p>
          <a:p>
            <a:pPr marL="914400" lvl="1" indent="-457200" algn="l">
              <a:buFontTx/>
              <a:buAutoNum type="alphaUcParenR"/>
              <a:defRPr/>
            </a:pPr>
            <a:r>
              <a:rPr lang="en-US" dirty="0"/>
              <a:t>Senegal</a:t>
            </a:r>
          </a:p>
          <a:p>
            <a:pPr lvl="1" algn="l">
              <a:defRPr/>
            </a:pPr>
            <a:r>
              <a:rPr lang="en-US" dirty="0"/>
              <a:t>C)  Angola</a:t>
            </a:r>
          </a:p>
          <a:p>
            <a:pPr lvl="1" algn="l">
              <a:defRPr/>
            </a:pPr>
            <a:r>
              <a:rPr lang="en-US" dirty="0"/>
              <a:t>D) Tanzania</a:t>
            </a:r>
          </a:p>
          <a:p>
            <a:pPr algn="l">
              <a:defRPr/>
            </a:pPr>
            <a:r>
              <a:rPr lang="en-US" sz="4000" dirty="0"/>
              <a:t> </a:t>
            </a:r>
          </a:p>
        </p:txBody>
      </p:sp>
      <p:sp>
        <p:nvSpPr>
          <p:cNvPr id="21511" name="Text Box 7"/>
          <p:cNvSpPr txBox="1">
            <a:spLocks noChangeArrowheads="1"/>
          </p:cNvSpPr>
          <p:nvPr/>
        </p:nvSpPr>
        <p:spPr bwMode="auto">
          <a:xfrm>
            <a:off x="914400" y="992188"/>
            <a:ext cx="7162800" cy="434022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b="1"/>
              <a:t>Answer: C)  Angola</a:t>
            </a:r>
          </a:p>
          <a:p>
            <a:pPr>
              <a:spcBef>
                <a:spcPct val="50000"/>
              </a:spcBef>
            </a:pPr>
            <a:endParaRPr lang="en-US" altLang="en-US" b="1"/>
          </a:p>
          <a:p>
            <a:pPr algn="l">
              <a:spcBef>
                <a:spcPct val="50000"/>
              </a:spcBef>
            </a:pPr>
            <a:r>
              <a:rPr lang="en-US" altLang="en-US"/>
              <a:t>Angola: Standard MIS, 2006-07 was the first DHS survey to include parasitemia testing.</a:t>
            </a:r>
          </a:p>
          <a:p>
            <a:pPr algn="l">
              <a:spcBef>
                <a:spcPct val="50000"/>
              </a:spcBef>
            </a:pPr>
            <a:endParaRPr lang="en-US" altLang="en-US"/>
          </a:p>
          <a:p>
            <a:pPr algn="l">
              <a:spcBef>
                <a:spcPct val="50000"/>
              </a:spcBef>
            </a:pPr>
            <a:r>
              <a:rPr lang="en-US" altLang="en-US"/>
              <a:t>The DHS has collected malaria data (either a malaria module, parasitemia testing, or malaria/bednet questions) in over 40 countries!</a:t>
            </a:r>
          </a:p>
          <a:p>
            <a:pPr algn="l">
              <a:spcBef>
                <a:spcPct val="50000"/>
              </a:spcBef>
            </a:pPr>
            <a:endParaRPr lang="en-US" altLang="en-US"/>
          </a:p>
        </p:txBody>
      </p:sp>
      <p:sp>
        <p:nvSpPr>
          <p:cNvPr id="16388"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Net Effect, 300</a:t>
            </a:r>
          </a:p>
        </p:txBody>
      </p:sp>
      <p:pic>
        <p:nvPicPr>
          <p:cNvPr id="16389" name="Picture 7" descr="C:\Users\28840\Desktop\Capture3.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2425" y="5578475"/>
            <a:ext cx="823913"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wipe(down)">
                                      <p:cBhvr>
                                        <p:cTn id="7"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1"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AutoShape 6"/>
          <p:cNvSpPr>
            <a:spLocks noChangeArrowheads="1"/>
          </p:cNvSpPr>
          <p:nvPr/>
        </p:nvSpPr>
        <p:spPr bwMode="auto">
          <a:xfrm>
            <a:off x="838200" y="10668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2800" b="1" dirty="0"/>
              <a:t>Define VECTOR.</a:t>
            </a:r>
          </a:p>
          <a:p>
            <a:pPr>
              <a:defRPr/>
            </a:pPr>
            <a:endParaRPr lang="en-US" dirty="0"/>
          </a:p>
          <a:p>
            <a:pPr lvl="1" algn="l">
              <a:defRPr/>
            </a:pPr>
            <a:r>
              <a:rPr lang="en-US" dirty="0"/>
              <a:t>A) A piece of laboratory equipment that reads slides</a:t>
            </a:r>
          </a:p>
          <a:p>
            <a:pPr lvl="1" algn="l">
              <a:defRPr/>
            </a:pPr>
            <a:r>
              <a:rPr lang="en-US" dirty="0"/>
              <a:t>B) An organism that carries &amp; transmits a disease</a:t>
            </a:r>
          </a:p>
          <a:p>
            <a:pPr lvl="1" algn="l">
              <a:defRPr/>
            </a:pPr>
            <a:r>
              <a:rPr lang="en-US" dirty="0"/>
              <a:t>C) The material that is used in </a:t>
            </a:r>
            <a:r>
              <a:rPr lang="en-US" dirty="0" err="1"/>
              <a:t>bednets</a:t>
            </a:r>
            <a:r>
              <a:rPr lang="en-US" dirty="0"/>
              <a:t> such as ITNs </a:t>
            </a:r>
          </a:p>
          <a:p>
            <a:pPr lvl="1" algn="l">
              <a:defRPr/>
            </a:pPr>
            <a:r>
              <a:rPr lang="en-US" dirty="0"/>
              <a:t>D) Type of vegetable</a:t>
            </a:r>
          </a:p>
          <a:p>
            <a:pPr>
              <a:defRPr/>
            </a:pPr>
            <a:endParaRPr lang="en-US" dirty="0"/>
          </a:p>
          <a:p>
            <a:pPr>
              <a:defRPr/>
            </a:pPr>
            <a:r>
              <a:rPr lang="en-US" sz="4000" dirty="0"/>
              <a:t> </a:t>
            </a:r>
          </a:p>
        </p:txBody>
      </p:sp>
      <p:sp>
        <p:nvSpPr>
          <p:cNvPr id="20488" name="Text Box 8"/>
          <p:cNvSpPr txBox="1">
            <a:spLocks noChangeArrowheads="1"/>
          </p:cNvSpPr>
          <p:nvPr/>
        </p:nvSpPr>
        <p:spPr bwMode="auto">
          <a:xfrm>
            <a:off x="838200" y="1066800"/>
            <a:ext cx="7162800" cy="4154488"/>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endParaRPr lang="en-US" altLang="en-US" b="1"/>
          </a:p>
          <a:p>
            <a:pPr>
              <a:spcBef>
                <a:spcPct val="50000"/>
              </a:spcBef>
            </a:pPr>
            <a:r>
              <a:rPr lang="en-US" altLang="en-US" b="1"/>
              <a:t>Answer: B) An organism that carries &amp; transmits a disease</a:t>
            </a:r>
          </a:p>
          <a:p>
            <a:pPr marL="0" lvl="2">
              <a:spcBef>
                <a:spcPct val="50000"/>
              </a:spcBef>
            </a:pPr>
            <a:r>
              <a:rPr lang="en-US" altLang="en-US"/>
              <a:t> Mosquitoes are the vectors for malaria, carrying the </a:t>
            </a:r>
            <a:r>
              <a:rPr lang="en-US" altLang="en-US" i="1"/>
              <a:t>Plasmodium falciparum</a:t>
            </a:r>
            <a:r>
              <a:rPr lang="en-US" altLang="en-US"/>
              <a:t> from one host to another.  </a:t>
            </a:r>
            <a:r>
              <a:rPr lang="en-US" altLang="en-US" i="1"/>
              <a:t>Vector control</a:t>
            </a:r>
            <a:r>
              <a:rPr lang="en-US" altLang="en-US"/>
              <a:t> is the method to limit or eradicate mosquitos through IRS, IPTp, ITN &amp; LLIN usage.</a:t>
            </a:r>
          </a:p>
          <a:p>
            <a:pPr marL="0" lvl="2">
              <a:spcBef>
                <a:spcPct val="50000"/>
              </a:spcBef>
            </a:pPr>
            <a:endParaRPr lang="en-US" altLang="en-US"/>
          </a:p>
          <a:p>
            <a:pPr>
              <a:spcBef>
                <a:spcPct val="50000"/>
              </a:spcBef>
            </a:pPr>
            <a:endParaRPr lang="en-US" altLang="en-US"/>
          </a:p>
        </p:txBody>
      </p:sp>
      <p:sp>
        <p:nvSpPr>
          <p:cNvPr id="17412"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Buzz Off, 300</a:t>
            </a:r>
          </a:p>
        </p:txBody>
      </p:sp>
      <p:pic>
        <p:nvPicPr>
          <p:cNvPr id="17413" name="Picture 9" descr="C:\Users\28840\Desktop\Capture4.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2275" y="5745163"/>
            <a:ext cx="849313"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488"/>
                                        </p:tgtEl>
                                        <p:attrNameLst>
                                          <p:attrName>style.visibility</p:attrName>
                                        </p:attrNameLst>
                                      </p:cBhvr>
                                      <p:to>
                                        <p:strVal val="visible"/>
                                      </p:to>
                                    </p:set>
                                    <p:animEffect transition="in" filter="wipe(down)">
                                      <p:cBhvr>
                                        <p:cTn id="7" dur="500"/>
                                        <p:tgtEl>
                                          <p:spTgt spid="20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AutoShape 6"/>
          <p:cNvSpPr>
            <a:spLocks noChangeArrowheads="1"/>
          </p:cNvSpPr>
          <p:nvPr/>
        </p:nvSpPr>
        <p:spPr bwMode="auto">
          <a:xfrm>
            <a:off x="990600" y="11430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endParaRPr lang="en-US" sz="4000" dirty="0"/>
          </a:p>
          <a:p>
            <a:pPr>
              <a:defRPr/>
            </a:pPr>
            <a:r>
              <a:rPr lang="en-US" sz="4000" dirty="0"/>
              <a:t>What are 2 methods of testing</a:t>
            </a:r>
          </a:p>
          <a:p>
            <a:pPr>
              <a:defRPr/>
            </a:pPr>
            <a:r>
              <a:rPr lang="en-US" sz="4000" dirty="0"/>
              <a:t>for malaria parasites?</a:t>
            </a:r>
          </a:p>
          <a:p>
            <a:pPr>
              <a:defRPr/>
            </a:pPr>
            <a:endParaRPr lang="en-US" sz="4000" dirty="0"/>
          </a:p>
          <a:p>
            <a:pPr marL="914400" lvl="1" indent="-457200" algn="l">
              <a:buFontTx/>
              <a:buAutoNum type="alphaUcParenR"/>
              <a:defRPr/>
            </a:pPr>
            <a:r>
              <a:rPr lang="en-US" dirty="0"/>
              <a:t>Rapid Diagnostic Test (RDT)</a:t>
            </a:r>
          </a:p>
          <a:p>
            <a:pPr marL="914400" lvl="1" indent="-457200" algn="l">
              <a:buFontTx/>
              <a:buAutoNum type="alphaUcParenR"/>
              <a:defRPr/>
            </a:pPr>
            <a:r>
              <a:rPr lang="en-US" dirty="0"/>
              <a:t>ELISA Test</a:t>
            </a:r>
          </a:p>
          <a:p>
            <a:pPr marL="914400" lvl="1" indent="-457200" algn="l">
              <a:buFontTx/>
              <a:buAutoNum type="alphaUcParenR"/>
              <a:defRPr/>
            </a:pPr>
            <a:r>
              <a:rPr lang="en-US" dirty="0"/>
              <a:t>Urine test</a:t>
            </a:r>
          </a:p>
          <a:p>
            <a:pPr marL="914400" lvl="1" indent="-457200" algn="l">
              <a:buFontTx/>
              <a:buAutoNum type="alphaUcParenR"/>
              <a:defRPr/>
            </a:pPr>
            <a:r>
              <a:rPr lang="en-US" dirty="0"/>
              <a:t>Blood smear with microscopy reading </a:t>
            </a:r>
            <a:endParaRPr lang="en-US" sz="4000" dirty="0"/>
          </a:p>
          <a:p>
            <a:pPr>
              <a:defRPr/>
            </a:pPr>
            <a:r>
              <a:rPr lang="en-US" sz="4000" dirty="0"/>
              <a:t> </a:t>
            </a:r>
          </a:p>
        </p:txBody>
      </p:sp>
      <p:sp>
        <p:nvSpPr>
          <p:cNvPr id="23559" name="Text Box 7"/>
          <p:cNvSpPr txBox="1">
            <a:spLocks noChangeArrowheads="1"/>
          </p:cNvSpPr>
          <p:nvPr/>
        </p:nvSpPr>
        <p:spPr bwMode="auto">
          <a:xfrm>
            <a:off x="990600" y="1143000"/>
            <a:ext cx="7162800" cy="434022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endParaRPr lang="en-US" altLang="en-US" b="1"/>
          </a:p>
          <a:p>
            <a:pPr>
              <a:spcBef>
                <a:spcPct val="50000"/>
              </a:spcBef>
            </a:pPr>
            <a:r>
              <a:rPr lang="en-US" altLang="en-US" b="1"/>
              <a:t>Answer: A) RDT &amp; D) Blood smear with microscopy reading</a:t>
            </a:r>
          </a:p>
          <a:p>
            <a:pPr marL="0" lvl="2" algn="l">
              <a:spcBef>
                <a:spcPct val="50000"/>
              </a:spcBef>
            </a:pPr>
            <a:endParaRPr lang="en-US" altLang="en-US"/>
          </a:p>
          <a:p>
            <a:pPr algn="l"/>
            <a:r>
              <a:rPr lang="en-US" altLang="en-US">
                <a:solidFill>
                  <a:schemeClr val="tx2"/>
                </a:solidFill>
              </a:rPr>
              <a:t>Rapid diagnostic test (RDT) kits are used to assess the presence of malaria parasites in respondents’ blood.  Microscopy (slides) are used in addition to RDT kits.  Blood-smears are read by microscope to measure parasitemia levels.</a:t>
            </a:r>
          </a:p>
          <a:p>
            <a:pPr>
              <a:spcBef>
                <a:spcPct val="50000"/>
              </a:spcBef>
            </a:pPr>
            <a:endParaRPr lang="en-US" altLang="en-US"/>
          </a:p>
        </p:txBody>
      </p:sp>
      <p:sp>
        <p:nvSpPr>
          <p:cNvPr id="18436" name="Rectangle 3"/>
          <p:cNvSpPr txBox="1">
            <a:spLocks noChangeArrowheads="1"/>
          </p:cNvSpPr>
          <p:nvPr/>
        </p:nvSpPr>
        <p:spPr bwMode="auto">
          <a:xfrm>
            <a:off x="5616575" y="6057900"/>
            <a:ext cx="35052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Malaria Bites, 400</a:t>
            </a:r>
          </a:p>
        </p:txBody>
      </p:sp>
      <p:pic>
        <p:nvPicPr>
          <p:cNvPr id="18437" name="Picture 6" descr="C:\Users\28840\Desktop\Capture.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8775" y="5719763"/>
            <a:ext cx="788988"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wipe(down)">
                                      <p:cBhvr>
                                        <p:cTn id="7"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AutoShape 6"/>
          <p:cNvSpPr>
            <a:spLocks noChangeArrowheads="1"/>
          </p:cNvSpPr>
          <p:nvPr/>
        </p:nvSpPr>
        <p:spPr bwMode="auto">
          <a:xfrm>
            <a:off x="87313" y="1066800"/>
            <a:ext cx="8969375" cy="4321175"/>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b="1" dirty="0"/>
              <a:t>Which malaria indicator measures “universal coverage” to ITNs?</a:t>
            </a:r>
          </a:p>
          <a:p>
            <a:pPr>
              <a:defRPr/>
            </a:pPr>
            <a:endParaRPr lang="en-US" sz="1800" dirty="0"/>
          </a:p>
          <a:p>
            <a:pPr marL="342900" indent="-342900" algn="l">
              <a:buFontTx/>
              <a:buAutoNum type="alphaUcParenR"/>
              <a:defRPr/>
            </a:pPr>
            <a:r>
              <a:rPr lang="en-US" sz="1800" dirty="0"/>
              <a:t>Proportion of households with at least one insecticide-treated net (ITN)</a:t>
            </a:r>
          </a:p>
          <a:p>
            <a:pPr marL="342900" indent="-342900" algn="l">
              <a:buFontTx/>
              <a:buAutoNum type="alphaUcParenR"/>
              <a:defRPr/>
            </a:pPr>
            <a:endParaRPr lang="en-US" sz="1800" dirty="0"/>
          </a:p>
          <a:p>
            <a:pPr algn="l">
              <a:defRPr/>
            </a:pPr>
            <a:r>
              <a:rPr lang="en-US" sz="1800" dirty="0"/>
              <a:t>B)  Proportion of households with at least one insecticide-treated net (ITN) for every two people</a:t>
            </a:r>
          </a:p>
          <a:p>
            <a:pPr algn="l">
              <a:defRPr/>
            </a:pPr>
            <a:r>
              <a:rPr lang="en-US" sz="1600" dirty="0"/>
              <a:t> </a:t>
            </a:r>
            <a:endParaRPr lang="en-US" sz="4000" dirty="0"/>
          </a:p>
          <a:p>
            <a:pPr>
              <a:defRPr/>
            </a:pPr>
            <a:r>
              <a:rPr lang="en-US" sz="4000" dirty="0"/>
              <a:t> </a:t>
            </a:r>
          </a:p>
        </p:txBody>
      </p:sp>
      <p:sp>
        <p:nvSpPr>
          <p:cNvPr id="19463" name="Text Box 7"/>
          <p:cNvSpPr txBox="1">
            <a:spLocks noChangeArrowheads="1"/>
          </p:cNvSpPr>
          <p:nvPr/>
        </p:nvSpPr>
        <p:spPr bwMode="auto">
          <a:xfrm>
            <a:off x="87313" y="1055688"/>
            <a:ext cx="8969375" cy="452437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a:endParaRPr lang="en-US" altLang="en-US" b="1"/>
          </a:p>
          <a:p>
            <a:pPr algn="l"/>
            <a:r>
              <a:rPr lang="en-US" altLang="en-US" b="1"/>
              <a:t>Answer: B) Proportion of households with at least one ITN for every two people</a:t>
            </a:r>
          </a:p>
          <a:p>
            <a:pPr algn="l"/>
            <a:endParaRPr lang="en-US" altLang="en-US" b="1"/>
          </a:p>
          <a:p>
            <a:pPr algn="l"/>
            <a:endParaRPr lang="en-US" altLang="en-US" b="1"/>
          </a:p>
          <a:p>
            <a:pPr algn="l"/>
            <a:r>
              <a:rPr lang="en-US" altLang="en-US">
                <a:latin typeface="Times" panose="02020603050405020304" pitchFamily="18" charset="0"/>
              </a:rPr>
              <a:t>This indicator is used to determine what proportion of households has a sufficient number of ITNs to cover all individuals to achieve universal coverage.  Many National Malaria Control Programs now focus on universal coverage and provide one ITN for every two persons within an household. </a:t>
            </a:r>
          </a:p>
          <a:p>
            <a:pPr algn="l"/>
            <a:endParaRPr lang="en-US" altLang="en-US">
              <a:latin typeface="Times" panose="02020603050405020304" pitchFamily="18" charset="0"/>
            </a:endParaRPr>
          </a:p>
          <a:p>
            <a:pPr algn="l"/>
            <a:endParaRPr lang="en-US" altLang="en-US"/>
          </a:p>
        </p:txBody>
      </p:sp>
      <p:sp>
        <p:nvSpPr>
          <p:cNvPr id="19460"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Name That Indicator, 400</a:t>
            </a:r>
          </a:p>
        </p:txBody>
      </p:sp>
      <p:pic>
        <p:nvPicPr>
          <p:cNvPr id="19461" name="Picture 5" descr="C:\Users\28840\Desktop\Capture2.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b="6345"/>
          <a:stretch>
            <a:fillRect/>
          </a:stretch>
        </p:blipFill>
        <p:spPr bwMode="auto">
          <a:xfrm>
            <a:off x="4114800" y="5661025"/>
            <a:ext cx="815975"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463"/>
                                        </p:tgtEl>
                                        <p:attrNameLst>
                                          <p:attrName>style.visibility</p:attrName>
                                        </p:attrNameLst>
                                      </p:cBhvr>
                                      <p:to>
                                        <p:strVal val="visible"/>
                                      </p:to>
                                    </p:set>
                                    <p:animEffect transition="in" filter="wipe(down)">
                                      <p:cBhvr>
                                        <p:cTn id="7"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3"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AutoShape 6"/>
          <p:cNvSpPr>
            <a:spLocks noChangeArrowheads="1"/>
          </p:cNvSpPr>
          <p:nvPr/>
        </p:nvSpPr>
        <p:spPr bwMode="auto">
          <a:xfrm>
            <a:off x="990600" y="10668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4000" b="1" dirty="0"/>
              <a:t>Name at least two </a:t>
            </a:r>
          </a:p>
          <a:p>
            <a:pPr>
              <a:defRPr/>
            </a:pPr>
            <a:r>
              <a:rPr lang="en-US" sz="4000" b="1" dirty="0"/>
              <a:t>cost-effective and </a:t>
            </a:r>
          </a:p>
          <a:p>
            <a:pPr>
              <a:defRPr/>
            </a:pPr>
            <a:r>
              <a:rPr lang="en-US" sz="4000" b="1" dirty="0"/>
              <a:t>proven prevention measures </a:t>
            </a:r>
          </a:p>
          <a:p>
            <a:pPr>
              <a:defRPr/>
            </a:pPr>
            <a:r>
              <a:rPr lang="en-US" sz="4000" b="1" dirty="0"/>
              <a:t>against malaria</a:t>
            </a:r>
          </a:p>
          <a:p>
            <a:pPr>
              <a:defRPr/>
            </a:pPr>
            <a:endParaRPr lang="en-US" sz="4000" b="1" dirty="0"/>
          </a:p>
        </p:txBody>
      </p:sp>
      <p:sp>
        <p:nvSpPr>
          <p:cNvPr id="18439" name="Text Box 7"/>
          <p:cNvSpPr txBox="1">
            <a:spLocks noChangeArrowheads="1"/>
          </p:cNvSpPr>
          <p:nvPr/>
        </p:nvSpPr>
        <p:spPr bwMode="auto">
          <a:xfrm>
            <a:off x="981075" y="1058863"/>
            <a:ext cx="7162800" cy="4478337"/>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endParaRPr lang="en-US" altLang="en-US" b="1" dirty="0"/>
          </a:p>
          <a:p>
            <a:pPr>
              <a:spcBef>
                <a:spcPct val="50000"/>
              </a:spcBef>
            </a:pPr>
            <a:r>
              <a:rPr lang="en-US" altLang="en-US" sz="3000" b="1" dirty="0"/>
              <a:t>Possible answers include:</a:t>
            </a:r>
          </a:p>
          <a:p>
            <a:pPr>
              <a:spcBef>
                <a:spcPct val="50000"/>
              </a:spcBef>
            </a:pPr>
            <a:endParaRPr lang="en-US" altLang="en-US" sz="3000" dirty="0"/>
          </a:p>
          <a:p>
            <a:pPr>
              <a:spcBef>
                <a:spcPct val="50000"/>
              </a:spcBef>
            </a:pPr>
            <a:r>
              <a:rPr lang="en-US" altLang="en-US" sz="3000" dirty="0"/>
              <a:t>ITNs/LLINs </a:t>
            </a:r>
          </a:p>
          <a:p>
            <a:pPr>
              <a:spcBef>
                <a:spcPct val="50000"/>
              </a:spcBef>
            </a:pPr>
            <a:r>
              <a:rPr lang="en-US" altLang="en-US" sz="3000" dirty="0"/>
              <a:t>Indoor Residual Spraying (IRS)</a:t>
            </a:r>
          </a:p>
          <a:p>
            <a:pPr>
              <a:spcBef>
                <a:spcPct val="50000"/>
              </a:spcBef>
            </a:pPr>
            <a:r>
              <a:rPr lang="en-US" altLang="en-US" sz="3000" dirty="0" err="1"/>
              <a:t>IPTp</a:t>
            </a:r>
            <a:endParaRPr lang="en-US" altLang="en-US" sz="3000" dirty="0"/>
          </a:p>
          <a:p>
            <a:pPr>
              <a:spcBef>
                <a:spcPct val="50000"/>
              </a:spcBef>
            </a:pPr>
            <a:endParaRPr lang="en-US" altLang="en-US" dirty="0"/>
          </a:p>
        </p:txBody>
      </p:sp>
      <p:sp>
        <p:nvSpPr>
          <p:cNvPr id="20484"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Net Effect, 400</a:t>
            </a:r>
          </a:p>
        </p:txBody>
      </p:sp>
      <p:pic>
        <p:nvPicPr>
          <p:cNvPr id="20485" name="Picture 7" descr="C:\Users\28840\Desktop\Capture3.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1313" y="5676900"/>
            <a:ext cx="823912"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439"/>
                                        </p:tgtEl>
                                        <p:attrNameLst>
                                          <p:attrName>style.visibility</p:attrName>
                                        </p:attrNameLst>
                                      </p:cBhvr>
                                      <p:to>
                                        <p:strVal val="visible"/>
                                      </p:to>
                                    </p:set>
                                    <p:animEffect transition="in" filter="barn(inVertical)">
                                      <p:cBhvr>
                                        <p:cTn id="7" dur="500"/>
                                        <p:tgtEl>
                                          <p:spTgt spid="18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9"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685800" y="185738"/>
            <a:ext cx="7772400" cy="1143000"/>
          </a:xfrm>
        </p:spPr>
        <p:txBody>
          <a:bodyPr/>
          <a:lstStyle/>
          <a:p>
            <a:r>
              <a:rPr lang="en-US" altLang="en-US" sz="8000" smtClean="0">
                <a:solidFill>
                  <a:srgbClr val="FFFFFF"/>
                </a:solidFill>
              </a:rPr>
              <a:t>Rules</a:t>
            </a:r>
          </a:p>
        </p:txBody>
      </p:sp>
      <p:sp>
        <p:nvSpPr>
          <p:cNvPr id="3" name="Content Placeholder 2"/>
          <p:cNvSpPr>
            <a:spLocks noGrp="1"/>
          </p:cNvSpPr>
          <p:nvPr>
            <p:ph idx="1"/>
          </p:nvPr>
        </p:nvSpPr>
        <p:spPr>
          <a:xfrm>
            <a:off x="369888" y="1262063"/>
            <a:ext cx="6564312" cy="5192712"/>
          </a:xfrm>
        </p:spPr>
        <p:txBody>
          <a:bodyPr/>
          <a:lstStyle/>
          <a:p>
            <a:pPr>
              <a:defRPr/>
            </a:pPr>
            <a:r>
              <a:rPr lang="en-US" sz="2800" dirty="0" smtClean="0">
                <a:solidFill>
                  <a:srgbClr val="FFFFFF"/>
                </a:solidFill>
              </a:rPr>
              <a:t>This is a question and answer game to test your knowledge of malaria.</a:t>
            </a:r>
          </a:p>
          <a:p>
            <a:pPr>
              <a:defRPr/>
            </a:pPr>
            <a:r>
              <a:rPr lang="en-US" sz="2800" dirty="0" smtClean="0">
                <a:solidFill>
                  <a:srgbClr val="FFFFFF"/>
                </a:solidFill>
              </a:rPr>
              <a:t>We are going to divide the room into teams. Each team should identify one spokesperson.</a:t>
            </a:r>
          </a:p>
          <a:p>
            <a:pPr>
              <a:defRPr/>
            </a:pPr>
            <a:r>
              <a:rPr lang="en-US" sz="2800" dirty="0" smtClean="0">
                <a:solidFill>
                  <a:srgbClr val="FFFFFF"/>
                </a:solidFill>
              </a:rPr>
              <a:t>Each team will have a chance to choose a question. The team spokesperson </a:t>
            </a:r>
            <a:r>
              <a:rPr lang="en-US" sz="2800" dirty="0">
                <a:solidFill>
                  <a:srgbClr val="FFFFFF"/>
                </a:solidFill>
              </a:rPr>
              <a:t>will </a:t>
            </a:r>
            <a:r>
              <a:rPr lang="en-US" sz="2800" dirty="0" smtClean="0">
                <a:solidFill>
                  <a:srgbClr val="FFFFFF"/>
                </a:solidFill>
              </a:rPr>
              <a:t>give the answer to the question after consulting with his/her teammates.  Most </a:t>
            </a:r>
            <a:r>
              <a:rPr lang="en-US" sz="2800" dirty="0">
                <a:solidFill>
                  <a:srgbClr val="FFFFFF"/>
                </a:solidFill>
              </a:rPr>
              <a:t>of our questions are multiple choice.</a:t>
            </a:r>
          </a:p>
          <a:p>
            <a:pPr>
              <a:defRPr/>
            </a:pPr>
            <a:endParaRPr lang="en-US" sz="2400" dirty="0" smtClean="0">
              <a:solidFill>
                <a:srgbClr val="FFFFFF"/>
              </a:solidFill>
            </a:endParaRPr>
          </a:p>
          <a:p>
            <a:pPr marL="0" indent="0">
              <a:buFontTx/>
              <a:buNone/>
              <a:defRPr/>
            </a:pPr>
            <a:endParaRPr lang="en-US" sz="2400" dirty="0" smtClean="0">
              <a:solidFill>
                <a:srgbClr val="FFFFFF"/>
              </a:solidFill>
            </a:endParaRPr>
          </a:p>
        </p:txBody>
      </p:sp>
      <p:pic>
        <p:nvPicPr>
          <p:cNvPr id="36868" name="Picture 4" descr="C:\Users\28840\Desktop\00912-Adult-Referee-Shirt-Costume-large[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0759" y="1513113"/>
            <a:ext cx="1909955" cy="4348331"/>
          </a:xfrm>
          <a:prstGeom prst="roundRect">
            <a:avLst>
              <a:gd name="adj" fmla="val 8594"/>
            </a:avLst>
          </a:prstGeom>
          <a:solidFill>
            <a:srgbClr val="FFFFFF">
              <a:shade val="85000"/>
            </a:srgbClr>
          </a:solidFill>
          <a:ln>
            <a:noFill/>
          </a:ln>
          <a:effectLst>
            <a:outerShdw blurRad="50800" dir="5400000" algn="ctr" rotWithShape="0">
              <a:srgbClr val="000000">
                <a:alpha val="77000"/>
              </a:srgbClr>
            </a:outerShdw>
            <a:reflection blurRad="12700" stA="38000" endPos="28000" dist="5000" dir="5400000" sy="-100000" algn="bl" rotWithShape="0"/>
          </a:effectLs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AutoShape 6"/>
          <p:cNvSpPr>
            <a:spLocks noChangeArrowheads="1"/>
          </p:cNvSpPr>
          <p:nvPr/>
        </p:nvSpPr>
        <p:spPr bwMode="auto">
          <a:xfrm>
            <a:off x="914400" y="12192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4000" b="1" dirty="0"/>
              <a:t>What is difference between an </a:t>
            </a:r>
          </a:p>
          <a:p>
            <a:pPr>
              <a:defRPr/>
            </a:pPr>
            <a:r>
              <a:rPr lang="en-US" sz="4000" b="1" dirty="0"/>
              <a:t>ITN and LLIN?</a:t>
            </a:r>
          </a:p>
          <a:p>
            <a:pPr>
              <a:defRPr/>
            </a:pPr>
            <a:r>
              <a:rPr lang="en-US" sz="4000" b="1" dirty="0"/>
              <a:t> </a:t>
            </a:r>
          </a:p>
        </p:txBody>
      </p:sp>
      <p:sp>
        <p:nvSpPr>
          <p:cNvPr id="24583" name="Text Box 7"/>
          <p:cNvSpPr txBox="1">
            <a:spLocks noChangeArrowheads="1"/>
          </p:cNvSpPr>
          <p:nvPr/>
        </p:nvSpPr>
        <p:spPr bwMode="auto">
          <a:xfrm>
            <a:off x="914400" y="884238"/>
            <a:ext cx="7162800" cy="470852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b="1"/>
              <a:t>Possible answers include: </a:t>
            </a:r>
          </a:p>
          <a:p>
            <a:pPr>
              <a:spcBef>
                <a:spcPct val="50000"/>
              </a:spcBef>
            </a:pPr>
            <a:r>
              <a:rPr lang="en-US" altLang="en-US" b="1"/>
              <a:t/>
            </a:r>
            <a:br>
              <a:rPr lang="en-US" altLang="en-US" b="1"/>
            </a:br>
            <a:r>
              <a:rPr lang="en-US" altLang="en-US"/>
              <a:t>An insecticide-treated net (ITN) is a factory treated net that does not require any treatment, a pretreated net obtained with past 12 months, OR a net that has been soaked with insecticide within past 12 months.</a:t>
            </a:r>
          </a:p>
          <a:p>
            <a:pPr>
              <a:spcBef>
                <a:spcPct val="50000"/>
              </a:spcBef>
            </a:pPr>
            <a:r>
              <a:rPr lang="en-US" altLang="en-US"/>
              <a:t>A long-lasting insecticidal net (LLIN) is a factory treated net that does not require any treatment.  It is designed to maintain efficacy against malaria vectors for at least 3 years.</a:t>
            </a:r>
          </a:p>
          <a:p>
            <a:pPr>
              <a:spcBef>
                <a:spcPct val="50000"/>
              </a:spcBef>
            </a:pPr>
            <a:endParaRPr lang="en-US" altLang="en-US"/>
          </a:p>
        </p:txBody>
      </p:sp>
      <p:sp>
        <p:nvSpPr>
          <p:cNvPr id="21508"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Buzz Off, 400</a:t>
            </a:r>
          </a:p>
        </p:txBody>
      </p:sp>
      <p:pic>
        <p:nvPicPr>
          <p:cNvPr id="21509" name="Picture 9" descr="C:\Users\28840\Desktop\Capture4.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2275" y="5745163"/>
            <a:ext cx="849313"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Effect transition="in" filter="wipe(down)">
                                      <p:cBhvr>
                                        <p:cTn id="7"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AutoShape 6"/>
          <p:cNvSpPr>
            <a:spLocks noChangeArrowheads="1"/>
          </p:cNvSpPr>
          <p:nvPr/>
        </p:nvSpPr>
        <p:spPr bwMode="auto">
          <a:xfrm>
            <a:off x="1066800" y="11430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b="1" dirty="0"/>
              <a:t>What are some environmental</a:t>
            </a:r>
          </a:p>
          <a:p>
            <a:pPr>
              <a:defRPr/>
            </a:pPr>
            <a:r>
              <a:rPr lang="en-US" b="1" dirty="0"/>
              <a:t>factors affecting malaria transmission?</a:t>
            </a:r>
          </a:p>
          <a:p>
            <a:pPr>
              <a:defRPr/>
            </a:pPr>
            <a:endParaRPr lang="en-US" dirty="0"/>
          </a:p>
          <a:p>
            <a:pPr marL="914400" lvl="1" indent="-457200" algn="l">
              <a:buFontTx/>
              <a:buAutoNum type="alphaUcParenR"/>
              <a:defRPr/>
            </a:pPr>
            <a:r>
              <a:rPr lang="en-US" dirty="0"/>
              <a:t>Temperature and humidity</a:t>
            </a:r>
          </a:p>
          <a:p>
            <a:pPr marL="914400" lvl="1" indent="-457200" algn="l">
              <a:buFontTx/>
              <a:buAutoNum type="alphaUcParenR"/>
              <a:defRPr/>
            </a:pPr>
            <a:r>
              <a:rPr lang="en-US" dirty="0"/>
              <a:t>Strong winds</a:t>
            </a:r>
          </a:p>
          <a:p>
            <a:pPr marL="914400" lvl="1" indent="-457200" algn="l">
              <a:buFontTx/>
              <a:buAutoNum type="alphaUcParenR"/>
              <a:defRPr/>
            </a:pPr>
            <a:r>
              <a:rPr lang="en-US" dirty="0"/>
              <a:t>Rainfall </a:t>
            </a:r>
          </a:p>
          <a:p>
            <a:pPr marL="914400" lvl="1" indent="-457200" algn="l">
              <a:buFontTx/>
              <a:buAutoNum type="alphaUcParenR"/>
              <a:defRPr/>
            </a:pPr>
            <a:r>
              <a:rPr lang="en-US" dirty="0"/>
              <a:t>Altitude</a:t>
            </a:r>
          </a:p>
          <a:p>
            <a:pPr marL="914400" lvl="1" indent="-457200" algn="l">
              <a:buFontTx/>
              <a:buAutoNum type="alphaUcParenR"/>
              <a:defRPr/>
            </a:pPr>
            <a:r>
              <a:rPr lang="en-US" dirty="0"/>
              <a:t>All of the above</a:t>
            </a:r>
          </a:p>
          <a:p>
            <a:pPr>
              <a:defRPr/>
            </a:pPr>
            <a:endParaRPr lang="en-US" sz="3200" dirty="0"/>
          </a:p>
        </p:txBody>
      </p:sp>
      <p:sp>
        <p:nvSpPr>
          <p:cNvPr id="25607" name="Text Box 7"/>
          <p:cNvSpPr txBox="1">
            <a:spLocks noChangeArrowheads="1"/>
          </p:cNvSpPr>
          <p:nvPr/>
        </p:nvSpPr>
        <p:spPr bwMode="auto">
          <a:xfrm>
            <a:off x="1066800" y="1084263"/>
            <a:ext cx="7194550" cy="415607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b="1"/>
              <a:t>Answer: E) All of the Above</a:t>
            </a:r>
          </a:p>
          <a:p>
            <a:r>
              <a:rPr lang="en-US" altLang="en-US">
                <a:solidFill>
                  <a:schemeClr val="tx2"/>
                </a:solidFill>
              </a:rPr>
              <a:t>Environmental factors such as temperature, humidity, wind, rainfall, and altitude all affect malaria transmission.  Temperature has effects on the development the parasite. High humidity lengthens the life of the mosquito.  Strong winds may prevent mosquito egg-laying. Rainfall is major determinant of mosquito reproduction. Altitude makes some areas too difficult and cold for mosquitoes to breed or live.  We will discuss in detail the biological, environmental, and socio-economic factors of malaria transmission.</a:t>
            </a:r>
          </a:p>
        </p:txBody>
      </p:sp>
      <p:sp>
        <p:nvSpPr>
          <p:cNvPr id="22532" name="Rectangle 3"/>
          <p:cNvSpPr txBox="1">
            <a:spLocks noChangeArrowheads="1"/>
          </p:cNvSpPr>
          <p:nvPr/>
        </p:nvSpPr>
        <p:spPr bwMode="auto">
          <a:xfrm>
            <a:off x="5616575" y="6057900"/>
            <a:ext cx="35052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Malaria Bites, 500</a:t>
            </a:r>
          </a:p>
        </p:txBody>
      </p:sp>
      <p:pic>
        <p:nvPicPr>
          <p:cNvPr id="22533" name="Picture 6" descr="C:\Users\28840\Desktop\Capture.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8775" y="5719763"/>
            <a:ext cx="788988"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607"/>
                                        </p:tgtEl>
                                        <p:attrNameLst>
                                          <p:attrName>style.visibility</p:attrName>
                                        </p:attrNameLst>
                                      </p:cBhvr>
                                      <p:to>
                                        <p:strVal val="visible"/>
                                      </p:to>
                                    </p:set>
                                    <p:animEffect transition="in" filter="wipe(down)">
                                      <p:cBhvr>
                                        <p:cTn id="7" dur="500"/>
                                        <p:tgtEl>
                                          <p:spTgt spid="25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7"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AutoShape 6"/>
          <p:cNvSpPr>
            <a:spLocks noChangeArrowheads="1"/>
          </p:cNvSpPr>
          <p:nvPr/>
        </p:nvSpPr>
        <p:spPr bwMode="auto">
          <a:xfrm>
            <a:off x="990600" y="11430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endParaRPr lang="en-US" sz="2800" dirty="0"/>
          </a:p>
          <a:p>
            <a:pPr>
              <a:defRPr/>
            </a:pPr>
            <a:r>
              <a:rPr lang="en-US" sz="2800" b="1" dirty="0"/>
              <a:t>Why </a:t>
            </a:r>
            <a:r>
              <a:rPr lang="en-US" sz="2800" b="1" dirty="0" smtClean="0"/>
              <a:t>do DHS surveys </a:t>
            </a:r>
            <a:r>
              <a:rPr lang="en-US" sz="2800" b="1" dirty="0"/>
              <a:t>collect data on the </a:t>
            </a:r>
          </a:p>
          <a:p>
            <a:pPr>
              <a:defRPr/>
            </a:pPr>
            <a:r>
              <a:rPr lang="en-US" sz="2800" b="1" dirty="0"/>
              <a:t>number of children under 5 years old </a:t>
            </a:r>
          </a:p>
          <a:p>
            <a:pPr>
              <a:defRPr/>
            </a:pPr>
            <a:r>
              <a:rPr lang="en-US" sz="2800" b="1" dirty="0"/>
              <a:t>with a fever in the </a:t>
            </a:r>
            <a:r>
              <a:rPr lang="en-US" sz="2800" b="1" dirty="0" smtClean="0"/>
              <a:t>previous </a:t>
            </a:r>
            <a:r>
              <a:rPr lang="en-US" sz="2800" b="1" dirty="0"/>
              <a:t>2 weeks </a:t>
            </a:r>
            <a:r>
              <a:rPr lang="en-US" sz="2800" b="1" dirty="0" smtClean="0"/>
              <a:t/>
            </a:r>
            <a:br>
              <a:rPr lang="en-US" sz="2800" b="1" dirty="0" smtClean="0"/>
            </a:br>
            <a:r>
              <a:rPr lang="en-US" sz="2800" b="1" dirty="0" smtClean="0"/>
              <a:t>who </a:t>
            </a:r>
            <a:r>
              <a:rPr lang="en-US" sz="2800" b="1" dirty="0"/>
              <a:t>had a finger/heel stick</a:t>
            </a:r>
            <a:r>
              <a:rPr lang="en-US" sz="2800" dirty="0"/>
              <a:t>?</a:t>
            </a:r>
          </a:p>
          <a:p>
            <a:pPr>
              <a:defRPr/>
            </a:pPr>
            <a:endParaRPr lang="en-US" sz="2800" b="1" dirty="0"/>
          </a:p>
          <a:p>
            <a:pPr>
              <a:defRPr/>
            </a:pPr>
            <a:r>
              <a:rPr lang="en-US" sz="4000" dirty="0"/>
              <a:t> </a:t>
            </a:r>
          </a:p>
        </p:txBody>
      </p:sp>
      <p:sp>
        <p:nvSpPr>
          <p:cNvPr id="26631" name="Text Box 7"/>
          <p:cNvSpPr txBox="1">
            <a:spLocks noChangeArrowheads="1"/>
          </p:cNvSpPr>
          <p:nvPr/>
        </p:nvSpPr>
        <p:spPr bwMode="auto">
          <a:xfrm>
            <a:off x="990600" y="776287"/>
            <a:ext cx="7162800" cy="4710113"/>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b="1" dirty="0"/>
              <a:t>Answer: This indicator is intended to determine how many children are tested to diagnose malaria with RDT. </a:t>
            </a:r>
          </a:p>
          <a:p>
            <a:pPr>
              <a:spcBef>
                <a:spcPct val="50000"/>
              </a:spcBef>
            </a:pPr>
            <a:r>
              <a:rPr lang="en-US" altLang="en-US" dirty="0"/>
              <a:t>The replacement of conventional antimalarial drugs with high-cost artemisinin-based alternatives has created an increased need for accurate disease diagnosis. In addition to avoiding unnecessary treatment with expensive drug combinations, diagnostics allow a more rational use of drugs that might effectively reduce drug pressure, thereby delaying the onset of drug resistance. The information will help evaluate scale-up of diagnostic programs by capturing baseline-level coverage. </a:t>
            </a:r>
          </a:p>
        </p:txBody>
      </p:sp>
      <p:sp>
        <p:nvSpPr>
          <p:cNvPr id="23556"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Name That Indicator, 500</a:t>
            </a:r>
          </a:p>
        </p:txBody>
      </p:sp>
      <p:pic>
        <p:nvPicPr>
          <p:cNvPr id="23557" name="Picture 5" descr="C:\Users\28840\Desktop\Capture2.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b="6345"/>
          <a:stretch>
            <a:fillRect/>
          </a:stretch>
        </p:blipFill>
        <p:spPr bwMode="auto">
          <a:xfrm>
            <a:off x="4114800" y="5661025"/>
            <a:ext cx="815975"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631"/>
                                        </p:tgtEl>
                                        <p:attrNameLst>
                                          <p:attrName>style.visibility</p:attrName>
                                        </p:attrNameLst>
                                      </p:cBhvr>
                                      <p:to>
                                        <p:strVal val="visible"/>
                                      </p:to>
                                    </p:set>
                                    <p:animEffect transition="in" filter="wipe(down)">
                                      <p:cBhvr>
                                        <p:cTn id="7" dur="500"/>
                                        <p:tgtEl>
                                          <p:spTgt spid="266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AutoShape 6"/>
          <p:cNvSpPr>
            <a:spLocks noChangeArrowheads="1"/>
          </p:cNvSpPr>
          <p:nvPr/>
        </p:nvSpPr>
        <p:spPr bwMode="auto">
          <a:xfrm>
            <a:off x="990600" y="12192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endParaRPr lang="en-US" sz="2800" dirty="0"/>
          </a:p>
          <a:p>
            <a:pPr>
              <a:defRPr/>
            </a:pPr>
            <a:r>
              <a:rPr lang="en-US" sz="2800" dirty="0"/>
              <a:t>What are the </a:t>
            </a:r>
            <a:r>
              <a:rPr lang="en-US" sz="2800" dirty="0" smtClean="0"/>
              <a:t>4 </a:t>
            </a:r>
            <a:r>
              <a:rPr lang="en-US" sz="2800" dirty="0"/>
              <a:t>survey types that are </a:t>
            </a:r>
          </a:p>
          <a:p>
            <a:pPr>
              <a:defRPr/>
            </a:pPr>
            <a:r>
              <a:rPr lang="en-US" sz="2800" dirty="0"/>
              <a:t>measurement tools for malaria?</a:t>
            </a:r>
          </a:p>
          <a:p>
            <a:pPr>
              <a:defRPr/>
            </a:pPr>
            <a:endParaRPr lang="en-US" sz="2800" dirty="0"/>
          </a:p>
          <a:p>
            <a:pPr marL="514350" indent="-514350" algn="l">
              <a:buFontTx/>
              <a:buAutoNum type="alphaUcParenR"/>
              <a:defRPr/>
            </a:pPr>
            <a:r>
              <a:rPr lang="en-US" sz="2800" dirty="0"/>
              <a:t>DHS, AIS, </a:t>
            </a:r>
            <a:r>
              <a:rPr lang="en-US" sz="2800" dirty="0" smtClean="0"/>
              <a:t>Census, SPA </a:t>
            </a:r>
            <a:endParaRPr lang="en-US" sz="2800" dirty="0"/>
          </a:p>
          <a:p>
            <a:pPr marL="514350" indent="-514350" algn="l">
              <a:buFontTx/>
              <a:buAutoNum type="alphaUcParenR"/>
              <a:defRPr/>
            </a:pPr>
            <a:r>
              <a:rPr lang="en-US" sz="2800" dirty="0"/>
              <a:t>SPA, MIS, </a:t>
            </a:r>
            <a:r>
              <a:rPr lang="en-US" sz="2800" dirty="0" smtClean="0"/>
              <a:t>KIS, Census </a:t>
            </a:r>
            <a:endParaRPr lang="en-US" sz="2800" dirty="0"/>
          </a:p>
          <a:p>
            <a:pPr marL="514350" indent="-514350" algn="l">
              <a:buFontTx/>
              <a:buAutoNum type="alphaUcParenR"/>
              <a:defRPr/>
            </a:pPr>
            <a:r>
              <a:rPr lang="en-US" sz="2800" dirty="0"/>
              <a:t>AIS, MIS, </a:t>
            </a:r>
            <a:r>
              <a:rPr lang="en-US" sz="2800" dirty="0" smtClean="0"/>
              <a:t>KAP, DHS </a:t>
            </a:r>
            <a:endParaRPr lang="en-US" sz="2800" dirty="0"/>
          </a:p>
          <a:p>
            <a:pPr marL="514350" indent="-514350" algn="l">
              <a:buFontTx/>
              <a:buAutoNum type="alphaUcParenR"/>
              <a:defRPr/>
            </a:pPr>
            <a:r>
              <a:rPr lang="en-US" sz="2800" dirty="0"/>
              <a:t>DHS, MIS, </a:t>
            </a:r>
            <a:r>
              <a:rPr lang="en-US" sz="2800" dirty="0" smtClean="0"/>
              <a:t>MICS, SPA</a:t>
            </a:r>
            <a:endParaRPr lang="en-US" sz="2800" dirty="0"/>
          </a:p>
          <a:p>
            <a:pPr>
              <a:defRPr/>
            </a:pPr>
            <a:r>
              <a:rPr lang="en-US" sz="4000" dirty="0"/>
              <a:t> </a:t>
            </a:r>
          </a:p>
          <a:p>
            <a:pPr>
              <a:defRPr/>
            </a:pPr>
            <a:endParaRPr lang="en-US" sz="4000" dirty="0"/>
          </a:p>
        </p:txBody>
      </p:sp>
      <p:sp>
        <p:nvSpPr>
          <p:cNvPr id="27655" name="Text Box 7"/>
          <p:cNvSpPr txBox="1">
            <a:spLocks noChangeArrowheads="1"/>
          </p:cNvSpPr>
          <p:nvPr/>
        </p:nvSpPr>
        <p:spPr bwMode="auto">
          <a:xfrm>
            <a:off x="463463" y="405110"/>
            <a:ext cx="8217074" cy="5386090"/>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2800" b="1" dirty="0"/>
              <a:t>Answer: D)  DHS, MIS, </a:t>
            </a:r>
            <a:r>
              <a:rPr lang="en-US" altLang="en-US" sz="2800" b="1" dirty="0" smtClean="0"/>
              <a:t>MICS, SPA</a:t>
            </a:r>
            <a:endParaRPr lang="en-US" altLang="en-US" sz="2800" b="1" dirty="0"/>
          </a:p>
          <a:p>
            <a:pPr>
              <a:spcBef>
                <a:spcPct val="50000"/>
              </a:spcBef>
            </a:pPr>
            <a:r>
              <a:rPr lang="en-US" altLang="en-US" dirty="0" smtClean="0"/>
              <a:t>Four </a:t>
            </a:r>
            <a:r>
              <a:rPr lang="en-US" altLang="en-US" dirty="0"/>
              <a:t>large surveys collect data on malaria:  </a:t>
            </a:r>
            <a:r>
              <a:rPr lang="en-US" altLang="en-US" dirty="0" smtClean="0"/>
              <a:t>3 Nationally representative surveys – Demographic </a:t>
            </a:r>
            <a:r>
              <a:rPr lang="en-US" altLang="en-US" dirty="0"/>
              <a:t>and Health Survey (DHS), Malaria Indicator Survey (MIS), and Multiple Indicator Cluster Survey (MICS).  Much effort goes into harmonizing all 3 surveys so that comparable indicators can be calculated</a:t>
            </a:r>
            <a:r>
              <a:rPr lang="en-US" altLang="en-US" dirty="0" smtClean="0"/>
              <a:t>. The SPA survey collects health facility level data on provision of quality malaria prevention and treatment services. </a:t>
            </a:r>
          </a:p>
          <a:p>
            <a:pPr>
              <a:spcBef>
                <a:spcPct val="50000"/>
              </a:spcBef>
            </a:pPr>
            <a:endParaRPr lang="en-US" altLang="en-US" dirty="0"/>
          </a:p>
          <a:p>
            <a:pPr algn="l"/>
            <a:r>
              <a:rPr lang="en-US" altLang="en-US" dirty="0"/>
              <a:t>AIS:  AIDS Indicator Survey</a:t>
            </a:r>
          </a:p>
          <a:p>
            <a:pPr algn="l"/>
            <a:r>
              <a:rPr lang="en-US" altLang="en-US" dirty="0" smtClean="0"/>
              <a:t>KAP</a:t>
            </a:r>
            <a:r>
              <a:rPr lang="en-US" altLang="en-US" dirty="0"/>
              <a:t>:  Knowledge, Attitudes, Practices</a:t>
            </a:r>
          </a:p>
          <a:p>
            <a:pPr algn="l"/>
            <a:r>
              <a:rPr lang="en-US" altLang="en-US" dirty="0"/>
              <a:t>KIS:  Key Indicator Survey</a:t>
            </a:r>
          </a:p>
          <a:p>
            <a:pPr algn="l"/>
            <a:endParaRPr lang="en-US" altLang="en-US" sz="2800" b="1" dirty="0"/>
          </a:p>
        </p:txBody>
      </p:sp>
      <p:sp>
        <p:nvSpPr>
          <p:cNvPr id="24580"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Net Effect, 500</a:t>
            </a:r>
          </a:p>
        </p:txBody>
      </p:sp>
      <p:pic>
        <p:nvPicPr>
          <p:cNvPr id="24581" name="Picture 7" descr="C:\Users\28840\Desktop\Capture3.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2425" y="5578475"/>
            <a:ext cx="823913"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5"/>
                                        </p:tgtEl>
                                        <p:attrNameLst>
                                          <p:attrName>style.visibility</p:attrName>
                                        </p:attrNameLst>
                                      </p:cBhvr>
                                      <p:to>
                                        <p:strVal val="visible"/>
                                      </p:to>
                                    </p:set>
                                    <p:animEffect transition="in" filter="wipe(down)">
                                      <p:cBhvr>
                                        <p:cTn id="7" dur="5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5"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AutoShape 6"/>
          <p:cNvSpPr>
            <a:spLocks noChangeArrowheads="1"/>
          </p:cNvSpPr>
          <p:nvPr/>
        </p:nvSpPr>
        <p:spPr bwMode="auto">
          <a:xfrm>
            <a:off x="990600" y="11430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4000" b="1" dirty="0"/>
              <a:t>What is the difference between</a:t>
            </a:r>
          </a:p>
          <a:p>
            <a:pPr>
              <a:defRPr/>
            </a:pPr>
            <a:r>
              <a:rPr lang="en-US" sz="4000" b="1" i="1" dirty="0"/>
              <a:t>endemic</a:t>
            </a:r>
            <a:r>
              <a:rPr lang="en-US" sz="4000" b="1" dirty="0"/>
              <a:t> and </a:t>
            </a:r>
            <a:r>
              <a:rPr lang="en-US" sz="4000" b="1" i="1" dirty="0"/>
              <a:t>epidemic</a:t>
            </a:r>
            <a:r>
              <a:rPr lang="en-US" sz="4000" b="1" dirty="0"/>
              <a:t>?</a:t>
            </a:r>
          </a:p>
        </p:txBody>
      </p:sp>
      <p:sp>
        <p:nvSpPr>
          <p:cNvPr id="28679" name="Text Box 7"/>
          <p:cNvSpPr txBox="1">
            <a:spLocks noChangeArrowheads="1"/>
          </p:cNvSpPr>
          <p:nvPr/>
        </p:nvSpPr>
        <p:spPr bwMode="auto">
          <a:xfrm>
            <a:off x="990600" y="1084263"/>
            <a:ext cx="7162800" cy="415607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endParaRPr lang="en-US" altLang="en-US" b="1"/>
          </a:p>
          <a:p>
            <a:pPr>
              <a:spcBef>
                <a:spcPct val="50000"/>
              </a:spcBef>
            </a:pPr>
            <a:r>
              <a:rPr lang="en-US" altLang="en-US" b="1"/>
              <a:t>Answer: </a:t>
            </a:r>
          </a:p>
          <a:p>
            <a:pPr>
              <a:spcBef>
                <a:spcPct val="50000"/>
              </a:spcBef>
            </a:pPr>
            <a:r>
              <a:rPr lang="en-US" altLang="en-US"/>
              <a:t>An </a:t>
            </a:r>
            <a:r>
              <a:rPr lang="en-US" altLang="en-US" i="1"/>
              <a:t>endemic disease </a:t>
            </a:r>
            <a:r>
              <a:rPr lang="en-US" altLang="en-US"/>
              <a:t>is always present in a population, leading to a high prevalence  of the disease.  An </a:t>
            </a:r>
            <a:r>
              <a:rPr lang="en-US" altLang="en-US" i="1"/>
              <a:t>epidemic</a:t>
            </a:r>
            <a:r>
              <a:rPr lang="en-US" altLang="en-US"/>
              <a:t> is the occurrence of more cases of disease than would normally be expected in a specific place or group of people in a given period of time.  </a:t>
            </a:r>
          </a:p>
          <a:p>
            <a:pPr>
              <a:spcBef>
                <a:spcPct val="50000"/>
              </a:spcBef>
            </a:pPr>
            <a:endParaRPr lang="en-US" altLang="en-US"/>
          </a:p>
          <a:p>
            <a:pPr>
              <a:spcBef>
                <a:spcPct val="50000"/>
              </a:spcBef>
            </a:pPr>
            <a:endParaRPr lang="en-US" altLang="en-US"/>
          </a:p>
        </p:txBody>
      </p:sp>
      <p:sp>
        <p:nvSpPr>
          <p:cNvPr id="25604" name="Rectangle 3"/>
          <p:cNvSpPr txBox="1">
            <a:spLocks noChangeArrowheads="1"/>
          </p:cNvSpPr>
          <p:nvPr/>
        </p:nvSpPr>
        <p:spPr bwMode="auto">
          <a:xfrm>
            <a:off x="5334000" y="5791200"/>
            <a:ext cx="3787775" cy="118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Buzz Off, 500</a:t>
            </a:r>
          </a:p>
        </p:txBody>
      </p:sp>
      <p:pic>
        <p:nvPicPr>
          <p:cNvPr id="25605" name="Picture 9" descr="C:\Users\28840\Desktop\Capture4.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2275" y="5745163"/>
            <a:ext cx="849313"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wipe(down)">
                                      <p:cBhvr>
                                        <p:cTn id="7" dur="500"/>
                                        <p:tgtEl>
                                          <p:spTgt spid="28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795338" y="271463"/>
            <a:ext cx="7772400" cy="1143000"/>
          </a:xfrm>
        </p:spPr>
        <p:txBody>
          <a:bodyPr/>
          <a:lstStyle/>
          <a:p>
            <a:r>
              <a:rPr lang="en-US" altLang="en-US" sz="8000" smtClean="0">
                <a:solidFill>
                  <a:srgbClr val="FFFFFF"/>
                </a:solidFill>
              </a:rPr>
              <a:t>Rules Continued</a:t>
            </a:r>
          </a:p>
        </p:txBody>
      </p:sp>
      <p:sp>
        <p:nvSpPr>
          <p:cNvPr id="4099" name="Content Placeholder 2"/>
          <p:cNvSpPr>
            <a:spLocks noGrp="1"/>
          </p:cNvSpPr>
          <p:nvPr>
            <p:ph idx="1"/>
          </p:nvPr>
        </p:nvSpPr>
        <p:spPr>
          <a:xfrm>
            <a:off x="685800" y="1414463"/>
            <a:ext cx="7772400" cy="4681537"/>
          </a:xfrm>
        </p:spPr>
        <p:txBody>
          <a:bodyPr/>
          <a:lstStyle/>
          <a:p>
            <a:pPr>
              <a:defRPr/>
            </a:pPr>
            <a:endParaRPr lang="en-US" sz="2400" dirty="0" smtClean="0">
              <a:solidFill>
                <a:srgbClr val="FFFFFF"/>
              </a:solidFill>
            </a:endParaRPr>
          </a:p>
          <a:p>
            <a:pPr>
              <a:defRPr/>
            </a:pPr>
            <a:r>
              <a:rPr lang="en-US" sz="2800" dirty="0">
                <a:solidFill>
                  <a:srgbClr val="FFFFFF"/>
                </a:solidFill>
              </a:rPr>
              <a:t>If your team gets the question wrong, the team next in line has a chance to answer.</a:t>
            </a:r>
          </a:p>
          <a:p>
            <a:pPr>
              <a:defRPr/>
            </a:pPr>
            <a:r>
              <a:rPr lang="en-US" sz="2800" dirty="0">
                <a:solidFill>
                  <a:srgbClr val="FFFFFF"/>
                </a:solidFill>
              </a:rPr>
              <a:t>Each question is assigned a value of 100-500 points.  Your team will get these points only for a correct answer. If you answer incorrectly, the value is deducted from your score.</a:t>
            </a:r>
          </a:p>
          <a:p>
            <a:pPr>
              <a:defRPr/>
            </a:pPr>
            <a:r>
              <a:rPr lang="en-US" sz="2800" dirty="0" smtClean="0">
                <a:solidFill>
                  <a:srgbClr val="FFFFFF"/>
                </a:solidFill>
              </a:rPr>
              <a:t>Don’t use any computers or mobile</a:t>
            </a:r>
          </a:p>
          <a:p>
            <a:pPr marL="0" indent="0">
              <a:buFontTx/>
              <a:buNone/>
              <a:defRPr/>
            </a:pPr>
            <a:r>
              <a:rPr lang="en-US" sz="2800" dirty="0">
                <a:solidFill>
                  <a:srgbClr val="FFFFFF"/>
                </a:solidFill>
              </a:rPr>
              <a:t> </a:t>
            </a:r>
            <a:r>
              <a:rPr lang="en-US" sz="2800" dirty="0" smtClean="0">
                <a:solidFill>
                  <a:srgbClr val="FFFFFF"/>
                </a:solidFill>
              </a:rPr>
              <a:t>   devices to cheat!</a:t>
            </a:r>
          </a:p>
          <a:p>
            <a:pPr>
              <a:defRPr/>
            </a:pPr>
            <a:r>
              <a:rPr lang="en-US" sz="2800" dirty="0" smtClean="0">
                <a:solidFill>
                  <a:srgbClr val="FFFFFF"/>
                </a:solidFill>
              </a:rPr>
              <a:t>Most importantly HAVE FUN!</a:t>
            </a:r>
          </a:p>
        </p:txBody>
      </p:sp>
      <p:pic>
        <p:nvPicPr>
          <p:cNvPr id="4" name="Picture 4" descr="C:\Users\28840\Desktop\img_KidsFun[1].jpg"/>
          <p:cNvPicPr>
            <a:picLocks noChangeAspect="1" noChangeArrowheads="1"/>
          </p:cNvPicPr>
          <p:nvPr/>
        </p:nvPicPr>
        <p:blipFill>
          <a:blip r:embed="rId2">
            <a:clrChange>
              <a:clrFrom>
                <a:srgbClr val="F9F9F9"/>
              </a:clrFrom>
              <a:clrTo>
                <a:srgbClr val="F9F9F9">
                  <a:alpha val="0"/>
                </a:srgbClr>
              </a:clrTo>
            </a:clrChange>
          </a:blip>
          <a:srcRect/>
          <a:stretch>
            <a:fillRect/>
          </a:stretch>
        </p:blipFill>
        <p:spPr bwMode="auto">
          <a:xfrm>
            <a:off x="5737225" y="4852988"/>
            <a:ext cx="3406775" cy="20050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1" name="Text Box 23"/>
          <p:cNvSpPr txBox="1">
            <a:spLocks noChangeArrowheads="1"/>
          </p:cNvSpPr>
          <p:nvPr/>
        </p:nvSpPr>
        <p:spPr bwMode="auto">
          <a:xfrm>
            <a:off x="266700" y="112713"/>
            <a:ext cx="1600200" cy="954087"/>
          </a:xfrm>
          <a:prstGeom prst="rect">
            <a:avLst/>
          </a:prstGeom>
          <a:solidFill>
            <a:srgbClr val="C0C0C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2800" b="1"/>
              <a:t>Malaria Bites</a:t>
            </a:r>
            <a:endParaRPr lang="en-US" altLang="en-US"/>
          </a:p>
        </p:txBody>
      </p:sp>
      <p:sp>
        <p:nvSpPr>
          <p:cNvPr id="2072" name="Text Box 24"/>
          <p:cNvSpPr txBox="1">
            <a:spLocks noChangeArrowheads="1"/>
          </p:cNvSpPr>
          <p:nvPr/>
        </p:nvSpPr>
        <p:spPr bwMode="auto">
          <a:xfrm>
            <a:off x="2400300" y="174625"/>
            <a:ext cx="1752600" cy="830263"/>
          </a:xfrm>
          <a:prstGeom prst="rect">
            <a:avLst/>
          </a:prstGeom>
          <a:solidFill>
            <a:srgbClr val="C0C0C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b="1"/>
              <a:t>Name that Indicator</a:t>
            </a:r>
          </a:p>
        </p:txBody>
      </p:sp>
      <p:sp>
        <p:nvSpPr>
          <p:cNvPr id="2073" name="Text Box 25"/>
          <p:cNvSpPr txBox="1">
            <a:spLocks noChangeArrowheads="1"/>
          </p:cNvSpPr>
          <p:nvPr/>
        </p:nvSpPr>
        <p:spPr bwMode="auto">
          <a:xfrm>
            <a:off x="4873625" y="112713"/>
            <a:ext cx="1600200" cy="954087"/>
          </a:xfrm>
          <a:prstGeom prst="rect">
            <a:avLst/>
          </a:prstGeom>
          <a:solidFill>
            <a:srgbClr val="C0C0C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2800" b="1"/>
              <a:t>“Net” Effect</a:t>
            </a:r>
          </a:p>
        </p:txBody>
      </p:sp>
      <p:sp>
        <p:nvSpPr>
          <p:cNvPr id="2074" name="Text Box 26"/>
          <p:cNvSpPr txBox="1">
            <a:spLocks noChangeArrowheads="1"/>
          </p:cNvSpPr>
          <p:nvPr/>
        </p:nvSpPr>
        <p:spPr bwMode="auto">
          <a:xfrm>
            <a:off x="6999288" y="328613"/>
            <a:ext cx="1752600" cy="522287"/>
          </a:xfrm>
          <a:prstGeom prst="rect">
            <a:avLst/>
          </a:prstGeom>
          <a:solidFill>
            <a:srgbClr val="C0C0C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2800" b="1"/>
              <a:t>Buzz Off</a:t>
            </a:r>
          </a:p>
        </p:txBody>
      </p:sp>
      <p:sp>
        <p:nvSpPr>
          <p:cNvPr id="2075" name="AutoShape 27">
            <a:hlinkClick r:id="" action="ppaction://noaction" highlightClick="1"/>
          </p:cNvPr>
          <p:cNvSpPr>
            <a:spLocks noChangeArrowheads="1"/>
          </p:cNvSpPr>
          <p:nvPr/>
        </p:nvSpPr>
        <p:spPr bwMode="auto">
          <a:xfrm>
            <a:off x="381000" y="1143000"/>
            <a:ext cx="1371600" cy="914400"/>
          </a:xfrm>
          <a:prstGeom prst="actionButtonBlank">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1">
              <a:effectLst>
                <a:outerShdw blurRad="38100" dist="38100" dir="2700000" algn="tl">
                  <a:srgbClr val="FFFFFF"/>
                </a:outerShdw>
              </a:effectLst>
            </a:endParaRPr>
          </a:p>
        </p:txBody>
      </p:sp>
      <p:sp>
        <p:nvSpPr>
          <p:cNvPr id="5127" name="Text Box 46">
            <a:hlinkClick r:id="rId2" action="ppaction://hlinksldjump"/>
          </p:cNvPr>
          <p:cNvSpPr txBox="1">
            <a:spLocks noChangeArrowheads="1"/>
          </p:cNvSpPr>
          <p:nvPr/>
        </p:nvSpPr>
        <p:spPr bwMode="auto">
          <a:xfrm>
            <a:off x="381000" y="13081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2" action="ppaction://hlinksldjump"/>
              </a:rPr>
              <a:t>100</a:t>
            </a:r>
            <a:endParaRPr lang="en-US" altLang="en-US" b="1">
              <a:solidFill>
                <a:schemeClr val="bg1"/>
              </a:solidFill>
            </a:endParaRPr>
          </a:p>
        </p:txBody>
      </p:sp>
      <p:sp>
        <p:nvSpPr>
          <p:cNvPr id="28" name="AutoShape 27">
            <a:hlinkClick r:id="" action="ppaction://noaction" highlightClick="1"/>
          </p:cNvPr>
          <p:cNvSpPr>
            <a:spLocks noChangeArrowheads="1"/>
          </p:cNvSpPr>
          <p:nvPr/>
        </p:nvSpPr>
        <p:spPr bwMode="auto">
          <a:xfrm>
            <a:off x="381000" y="2286000"/>
            <a:ext cx="1371600" cy="914400"/>
          </a:xfrm>
          <a:prstGeom prst="actionButtonBlank">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1">
              <a:effectLst>
                <a:outerShdw blurRad="38100" dist="38100" dir="2700000" algn="tl">
                  <a:srgbClr val="FFFFFF"/>
                </a:outerShdw>
              </a:effectLst>
            </a:endParaRPr>
          </a:p>
        </p:txBody>
      </p:sp>
      <p:sp>
        <p:nvSpPr>
          <p:cNvPr id="5129" name="Text Box 46">
            <a:hlinkClick r:id="rId3" action="ppaction://hlinksldjump"/>
          </p:cNvPr>
          <p:cNvSpPr txBox="1">
            <a:spLocks noChangeArrowheads="1"/>
          </p:cNvSpPr>
          <p:nvPr/>
        </p:nvSpPr>
        <p:spPr bwMode="auto">
          <a:xfrm>
            <a:off x="381000" y="24511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3" action="ppaction://hlinksldjump"/>
              </a:rPr>
              <a:t>200</a:t>
            </a:r>
            <a:endParaRPr lang="en-US" altLang="en-US" b="1">
              <a:solidFill>
                <a:schemeClr val="bg1"/>
              </a:solidFill>
            </a:endParaRPr>
          </a:p>
        </p:txBody>
      </p:sp>
      <p:sp>
        <p:nvSpPr>
          <p:cNvPr id="30" name="AutoShape 27">
            <a:hlinkClick r:id="" action="ppaction://noaction" highlightClick="1"/>
          </p:cNvPr>
          <p:cNvSpPr>
            <a:spLocks noChangeArrowheads="1"/>
          </p:cNvSpPr>
          <p:nvPr/>
        </p:nvSpPr>
        <p:spPr bwMode="auto">
          <a:xfrm>
            <a:off x="381000" y="3352800"/>
            <a:ext cx="1371600" cy="914400"/>
          </a:xfrm>
          <a:prstGeom prst="actionButtonBlank">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1">
              <a:effectLst>
                <a:outerShdw blurRad="38100" dist="38100" dir="2700000" algn="tl">
                  <a:srgbClr val="FFFFFF"/>
                </a:outerShdw>
              </a:effectLst>
            </a:endParaRPr>
          </a:p>
        </p:txBody>
      </p:sp>
      <p:sp>
        <p:nvSpPr>
          <p:cNvPr id="5131" name="Text Box 46">
            <a:hlinkClick r:id="rId4" action="ppaction://hlinksldjump"/>
          </p:cNvPr>
          <p:cNvSpPr txBox="1">
            <a:spLocks noChangeArrowheads="1"/>
          </p:cNvSpPr>
          <p:nvPr/>
        </p:nvSpPr>
        <p:spPr bwMode="auto">
          <a:xfrm>
            <a:off x="381000" y="35179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4" action="ppaction://hlinksldjump"/>
              </a:rPr>
              <a:t>300</a:t>
            </a:r>
            <a:endParaRPr lang="en-US" altLang="en-US" b="1">
              <a:solidFill>
                <a:schemeClr val="bg1"/>
              </a:solidFill>
            </a:endParaRPr>
          </a:p>
        </p:txBody>
      </p:sp>
      <p:sp>
        <p:nvSpPr>
          <p:cNvPr id="31" name="AutoShape 27">
            <a:hlinkClick r:id="" action="ppaction://noaction" highlightClick="1"/>
          </p:cNvPr>
          <p:cNvSpPr>
            <a:spLocks noChangeArrowheads="1"/>
          </p:cNvSpPr>
          <p:nvPr/>
        </p:nvSpPr>
        <p:spPr bwMode="auto">
          <a:xfrm>
            <a:off x="381000" y="4484688"/>
            <a:ext cx="1371600" cy="914400"/>
          </a:xfrm>
          <a:prstGeom prst="actionButtonBlank">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1">
              <a:effectLst>
                <a:outerShdw blurRad="38100" dist="38100" dir="2700000" algn="tl">
                  <a:srgbClr val="FFFFFF"/>
                </a:outerShdw>
              </a:effectLst>
            </a:endParaRPr>
          </a:p>
        </p:txBody>
      </p:sp>
      <p:sp>
        <p:nvSpPr>
          <p:cNvPr id="5133" name="Text Box 46">
            <a:hlinkClick r:id="rId5" action="ppaction://hlinksldjump"/>
          </p:cNvPr>
          <p:cNvSpPr txBox="1">
            <a:spLocks noChangeArrowheads="1"/>
          </p:cNvSpPr>
          <p:nvPr/>
        </p:nvSpPr>
        <p:spPr bwMode="auto">
          <a:xfrm>
            <a:off x="381000" y="46609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5" action="ppaction://hlinksldjump"/>
              </a:rPr>
              <a:t>400</a:t>
            </a:r>
            <a:endParaRPr lang="en-US" altLang="en-US" b="1">
              <a:solidFill>
                <a:schemeClr val="bg1"/>
              </a:solidFill>
            </a:endParaRPr>
          </a:p>
        </p:txBody>
      </p:sp>
      <p:sp>
        <p:nvSpPr>
          <p:cNvPr id="33" name="AutoShape 27">
            <a:hlinkClick r:id="" action="ppaction://noaction" highlightClick="1"/>
          </p:cNvPr>
          <p:cNvSpPr>
            <a:spLocks noChangeArrowheads="1"/>
          </p:cNvSpPr>
          <p:nvPr/>
        </p:nvSpPr>
        <p:spPr bwMode="auto">
          <a:xfrm>
            <a:off x="381000" y="5621338"/>
            <a:ext cx="1371600" cy="914400"/>
          </a:xfrm>
          <a:prstGeom prst="actionButtonBlank">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b="1">
              <a:effectLst>
                <a:outerShdw blurRad="38100" dist="38100" dir="2700000" algn="tl">
                  <a:srgbClr val="FFFFFF"/>
                </a:outerShdw>
              </a:effectLst>
            </a:endParaRPr>
          </a:p>
        </p:txBody>
      </p:sp>
      <p:sp>
        <p:nvSpPr>
          <p:cNvPr id="5135" name="Text Box 46">
            <a:hlinkClick r:id="rId6" action="ppaction://hlinksldjump"/>
          </p:cNvPr>
          <p:cNvSpPr txBox="1">
            <a:spLocks noChangeArrowheads="1"/>
          </p:cNvSpPr>
          <p:nvPr/>
        </p:nvSpPr>
        <p:spPr bwMode="auto">
          <a:xfrm>
            <a:off x="381000" y="578643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6" action="ppaction://hlinksldjump"/>
              </a:rPr>
              <a:t>500</a:t>
            </a:r>
            <a:endParaRPr lang="en-US" altLang="en-US" b="1">
              <a:solidFill>
                <a:schemeClr val="bg1"/>
              </a:solidFill>
            </a:endParaRPr>
          </a:p>
        </p:txBody>
      </p:sp>
      <p:sp>
        <p:nvSpPr>
          <p:cNvPr id="32" name="AutoShape 27">
            <a:hlinkClick r:id="" action="ppaction://noaction" highlightClick="1"/>
          </p:cNvPr>
          <p:cNvSpPr>
            <a:spLocks noChangeArrowheads="1"/>
          </p:cNvSpPr>
          <p:nvPr/>
        </p:nvSpPr>
        <p:spPr bwMode="auto">
          <a:xfrm>
            <a:off x="2613025" y="1143000"/>
            <a:ext cx="1371600" cy="914400"/>
          </a:xfrm>
          <a:prstGeom prst="actionButtonBlank">
            <a:avLst/>
          </a:prstGeom>
          <a:solidFill>
            <a:srgbClr val="92D05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37" name="Text Box 46">
            <a:hlinkClick r:id="rId7" action="ppaction://hlinksldjump"/>
          </p:cNvPr>
          <p:cNvSpPr txBox="1">
            <a:spLocks noChangeArrowheads="1"/>
          </p:cNvSpPr>
          <p:nvPr/>
        </p:nvSpPr>
        <p:spPr bwMode="auto">
          <a:xfrm>
            <a:off x="2590800" y="129698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7" action="ppaction://hlinksldjump"/>
              </a:rPr>
              <a:t>100</a:t>
            </a:r>
            <a:endParaRPr lang="en-US" altLang="en-US" b="1">
              <a:solidFill>
                <a:schemeClr val="bg1"/>
              </a:solidFill>
            </a:endParaRPr>
          </a:p>
        </p:txBody>
      </p:sp>
      <p:sp>
        <p:nvSpPr>
          <p:cNvPr id="35" name="AutoShape 27">
            <a:hlinkClick r:id="" action="ppaction://noaction" highlightClick="1"/>
          </p:cNvPr>
          <p:cNvSpPr>
            <a:spLocks noChangeArrowheads="1"/>
          </p:cNvSpPr>
          <p:nvPr/>
        </p:nvSpPr>
        <p:spPr bwMode="auto">
          <a:xfrm>
            <a:off x="2590800" y="2286000"/>
            <a:ext cx="1371600" cy="914400"/>
          </a:xfrm>
          <a:prstGeom prst="actionButtonBlank">
            <a:avLst/>
          </a:prstGeom>
          <a:solidFill>
            <a:srgbClr val="92D05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39" name="Text Box 46">
            <a:hlinkClick r:id="rId8" action="ppaction://hlinksldjump"/>
          </p:cNvPr>
          <p:cNvSpPr txBox="1">
            <a:spLocks noChangeArrowheads="1"/>
          </p:cNvSpPr>
          <p:nvPr/>
        </p:nvSpPr>
        <p:spPr bwMode="auto">
          <a:xfrm>
            <a:off x="2579688" y="24638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8" action="ppaction://hlinksldjump"/>
              </a:rPr>
              <a:t>200</a:t>
            </a:r>
            <a:endParaRPr lang="en-US" altLang="en-US" b="1">
              <a:solidFill>
                <a:schemeClr val="bg1"/>
              </a:solidFill>
            </a:endParaRPr>
          </a:p>
        </p:txBody>
      </p:sp>
      <p:sp>
        <p:nvSpPr>
          <p:cNvPr id="37" name="AutoShape 27">
            <a:hlinkClick r:id="" action="ppaction://noaction" highlightClick="1"/>
          </p:cNvPr>
          <p:cNvSpPr>
            <a:spLocks noChangeArrowheads="1"/>
          </p:cNvSpPr>
          <p:nvPr/>
        </p:nvSpPr>
        <p:spPr bwMode="auto">
          <a:xfrm>
            <a:off x="2613025" y="3352800"/>
            <a:ext cx="1371600" cy="914400"/>
          </a:xfrm>
          <a:prstGeom prst="actionButtonBlank">
            <a:avLst/>
          </a:prstGeom>
          <a:solidFill>
            <a:srgbClr val="92D05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41" name="Text Box 46">
            <a:hlinkClick r:id="rId9" action="ppaction://hlinksldjump"/>
          </p:cNvPr>
          <p:cNvSpPr txBox="1">
            <a:spLocks noChangeArrowheads="1"/>
          </p:cNvSpPr>
          <p:nvPr/>
        </p:nvSpPr>
        <p:spPr bwMode="auto">
          <a:xfrm>
            <a:off x="2601913" y="35179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9" action="ppaction://hlinksldjump"/>
              </a:rPr>
              <a:t>300</a:t>
            </a:r>
            <a:endParaRPr lang="en-US" altLang="en-US" b="1">
              <a:solidFill>
                <a:schemeClr val="bg1"/>
              </a:solidFill>
            </a:endParaRPr>
          </a:p>
        </p:txBody>
      </p:sp>
      <p:sp>
        <p:nvSpPr>
          <p:cNvPr id="39" name="AutoShape 27">
            <a:hlinkClick r:id="" action="ppaction://noaction" highlightClick="1"/>
          </p:cNvPr>
          <p:cNvSpPr>
            <a:spLocks noChangeArrowheads="1"/>
          </p:cNvSpPr>
          <p:nvPr/>
        </p:nvSpPr>
        <p:spPr bwMode="auto">
          <a:xfrm>
            <a:off x="2624138" y="4484688"/>
            <a:ext cx="1371600" cy="914400"/>
          </a:xfrm>
          <a:prstGeom prst="actionButtonBlank">
            <a:avLst/>
          </a:prstGeom>
          <a:solidFill>
            <a:srgbClr val="92D05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43" name="Text Box 46">
            <a:hlinkClick r:id="rId10" action="ppaction://hlinksldjump"/>
          </p:cNvPr>
          <p:cNvSpPr txBox="1">
            <a:spLocks noChangeArrowheads="1"/>
          </p:cNvSpPr>
          <p:nvPr/>
        </p:nvSpPr>
        <p:spPr bwMode="auto">
          <a:xfrm>
            <a:off x="2613025" y="464978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0" action="ppaction://hlinksldjump"/>
              </a:rPr>
              <a:t>400</a:t>
            </a:r>
            <a:endParaRPr lang="en-US" altLang="en-US" b="1">
              <a:solidFill>
                <a:schemeClr val="bg1"/>
              </a:solidFill>
            </a:endParaRPr>
          </a:p>
        </p:txBody>
      </p:sp>
      <p:sp>
        <p:nvSpPr>
          <p:cNvPr id="41" name="AutoShape 27">
            <a:hlinkClick r:id="" action="ppaction://noaction" highlightClick="1"/>
          </p:cNvPr>
          <p:cNvSpPr>
            <a:spLocks noChangeArrowheads="1"/>
          </p:cNvSpPr>
          <p:nvPr/>
        </p:nvSpPr>
        <p:spPr bwMode="auto">
          <a:xfrm>
            <a:off x="2624138" y="5588000"/>
            <a:ext cx="1371600" cy="914400"/>
          </a:xfrm>
          <a:prstGeom prst="actionButtonBlank">
            <a:avLst/>
          </a:prstGeom>
          <a:solidFill>
            <a:srgbClr val="92D05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45" name="Text Box 46">
            <a:hlinkClick r:id="rId11" action="ppaction://hlinksldjump"/>
          </p:cNvPr>
          <p:cNvSpPr txBox="1">
            <a:spLocks noChangeArrowheads="1"/>
          </p:cNvSpPr>
          <p:nvPr/>
        </p:nvSpPr>
        <p:spPr bwMode="auto">
          <a:xfrm>
            <a:off x="2624138" y="57531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1" action="ppaction://hlinksldjump"/>
              </a:rPr>
              <a:t>500</a:t>
            </a:r>
            <a:endParaRPr lang="en-US" altLang="en-US" b="1">
              <a:solidFill>
                <a:schemeClr val="bg1"/>
              </a:solidFill>
            </a:endParaRPr>
          </a:p>
        </p:txBody>
      </p:sp>
      <p:sp>
        <p:nvSpPr>
          <p:cNvPr id="38" name="AutoShape 27">
            <a:hlinkClick r:id="" action="ppaction://noaction" highlightClick="1"/>
          </p:cNvPr>
          <p:cNvSpPr>
            <a:spLocks noChangeArrowheads="1"/>
          </p:cNvSpPr>
          <p:nvPr/>
        </p:nvSpPr>
        <p:spPr bwMode="auto">
          <a:xfrm>
            <a:off x="4987925" y="1143000"/>
            <a:ext cx="1371600" cy="914400"/>
          </a:xfrm>
          <a:prstGeom prst="actionButtonBlank">
            <a:avLst/>
          </a:prstGeom>
          <a:solidFill>
            <a:schemeClr val="accent5">
              <a:lumMod val="75000"/>
            </a:schemeClr>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47" name="Text Box 46">
            <a:hlinkClick r:id="rId12" action="ppaction://hlinksldjump"/>
          </p:cNvPr>
          <p:cNvSpPr txBox="1">
            <a:spLocks noChangeArrowheads="1"/>
          </p:cNvSpPr>
          <p:nvPr/>
        </p:nvSpPr>
        <p:spPr bwMode="auto">
          <a:xfrm>
            <a:off x="4999038" y="129698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2" action="ppaction://hlinksldjump"/>
              </a:rPr>
              <a:t>100</a:t>
            </a:r>
            <a:endParaRPr lang="en-US" altLang="en-US" b="1">
              <a:solidFill>
                <a:schemeClr val="bg1"/>
              </a:solidFill>
            </a:endParaRPr>
          </a:p>
        </p:txBody>
      </p:sp>
      <p:sp>
        <p:nvSpPr>
          <p:cNvPr id="42" name="AutoShape 27">
            <a:hlinkClick r:id="" action="ppaction://noaction" highlightClick="1"/>
          </p:cNvPr>
          <p:cNvSpPr>
            <a:spLocks noChangeArrowheads="1"/>
          </p:cNvSpPr>
          <p:nvPr/>
        </p:nvSpPr>
        <p:spPr bwMode="auto">
          <a:xfrm>
            <a:off x="5010150" y="2224088"/>
            <a:ext cx="1371600" cy="914400"/>
          </a:xfrm>
          <a:prstGeom prst="actionButtonBlank">
            <a:avLst/>
          </a:prstGeom>
          <a:solidFill>
            <a:schemeClr val="accent5">
              <a:lumMod val="75000"/>
            </a:schemeClr>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49" name="Text Box 46">
            <a:hlinkClick r:id="rId13" action="ppaction://hlinksldjump"/>
          </p:cNvPr>
          <p:cNvSpPr txBox="1">
            <a:spLocks noChangeArrowheads="1"/>
          </p:cNvSpPr>
          <p:nvPr/>
        </p:nvSpPr>
        <p:spPr bwMode="auto">
          <a:xfrm>
            <a:off x="4987925" y="24511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3" action="ppaction://hlinksldjump"/>
              </a:rPr>
              <a:t>200</a:t>
            </a:r>
            <a:endParaRPr lang="en-US" altLang="en-US" b="1">
              <a:solidFill>
                <a:schemeClr val="bg1"/>
              </a:solidFill>
            </a:endParaRPr>
          </a:p>
        </p:txBody>
      </p:sp>
      <p:sp>
        <p:nvSpPr>
          <p:cNvPr id="44" name="AutoShape 27">
            <a:hlinkClick r:id="" action="ppaction://noaction" highlightClick="1"/>
          </p:cNvPr>
          <p:cNvSpPr>
            <a:spLocks noChangeArrowheads="1"/>
          </p:cNvSpPr>
          <p:nvPr/>
        </p:nvSpPr>
        <p:spPr bwMode="auto">
          <a:xfrm>
            <a:off x="5010150" y="3309938"/>
            <a:ext cx="1371600" cy="914400"/>
          </a:xfrm>
          <a:prstGeom prst="actionButtonBlank">
            <a:avLst/>
          </a:prstGeom>
          <a:solidFill>
            <a:schemeClr val="accent5">
              <a:lumMod val="75000"/>
            </a:schemeClr>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51" name="Text Box 46">
            <a:hlinkClick r:id="rId14" action="ppaction://hlinksldjump"/>
          </p:cNvPr>
          <p:cNvSpPr txBox="1">
            <a:spLocks noChangeArrowheads="1"/>
          </p:cNvSpPr>
          <p:nvPr/>
        </p:nvSpPr>
        <p:spPr bwMode="auto">
          <a:xfrm>
            <a:off x="4976813" y="347503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4" action="ppaction://hlinksldjump"/>
              </a:rPr>
              <a:t>300</a:t>
            </a:r>
            <a:endParaRPr lang="en-US" altLang="en-US" b="1">
              <a:solidFill>
                <a:schemeClr val="bg1"/>
              </a:solidFill>
            </a:endParaRPr>
          </a:p>
        </p:txBody>
      </p:sp>
      <p:sp>
        <p:nvSpPr>
          <p:cNvPr id="46" name="AutoShape 27">
            <a:hlinkClick r:id="" action="ppaction://noaction" highlightClick="1"/>
          </p:cNvPr>
          <p:cNvSpPr>
            <a:spLocks noChangeArrowheads="1"/>
          </p:cNvSpPr>
          <p:nvPr/>
        </p:nvSpPr>
        <p:spPr bwMode="auto">
          <a:xfrm>
            <a:off x="4987925" y="4484688"/>
            <a:ext cx="1371600" cy="914400"/>
          </a:xfrm>
          <a:prstGeom prst="actionButtonBlank">
            <a:avLst/>
          </a:prstGeom>
          <a:solidFill>
            <a:schemeClr val="accent5">
              <a:lumMod val="75000"/>
            </a:schemeClr>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53" name="Text Box 46">
            <a:hlinkClick r:id="rId15" action="ppaction://hlinksldjump"/>
          </p:cNvPr>
          <p:cNvSpPr txBox="1">
            <a:spLocks noChangeArrowheads="1"/>
          </p:cNvSpPr>
          <p:nvPr/>
        </p:nvSpPr>
        <p:spPr bwMode="auto">
          <a:xfrm>
            <a:off x="5010150" y="464978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6" action="ppaction://hlinksldjump"/>
              </a:rPr>
              <a:t>400</a:t>
            </a:r>
            <a:endParaRPr lang="en-US" altLang="en-US" b="1">
              <a:solidFill>
                <a:schemeClr val="bg1"/>
              </a:solidFill>
            </a:endParaRPr>
          </a:p>
        </p:txBody>
      </p:sp>
      <p:sp>
        <p:nvSpPr>
          <p:cNvPr id="48" name="AutoShape 27">
            <a:hlinkClick r:id="" action="ppaction://noaction" highlightClick="1"/>
          </p:cNvPr>
          <p:cNvSpPr>
            <a:spLocks noChangeArrowheads="1"/>
          </p:cNvSpPr>
          <p:nvPr/>
        </p:nvSpPr>
        <p:spPr bwMode="auto">
          <a:xfrm>
            <a:off x="5010150" y="5576888"/>
            <a:ext cx="1371600" cy="914400"/>
          </a:xfrm>
          <a:prstGeom prst="actionButtonBlank">
            <a:avLst/>
          </a:prstGeom>
          <a:solidFill>
            <a:schemeClr val="accent5">
              <a:lumMod val="75000"/>
            </a:schemeClr>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55" name="Text Box 46">
            <a:hlinkClick r:id="rId17" action="ppaction://hlinksldjump"/>
          </p:cNvPr>
          <p:cNvSpPr txBox="1">
            <a:spLocks noChangeArrowheads="1"/>
          </p:cNvSpPr>
          <p:nvPr/>
        </p:nvSpPr>
        <p:spPr bwMode="auto">
          <a:xfrm>
            <a:off x="5010150" y="574198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7" action="ppaction://hlinksldjump"/>
              </a:rPr>
              <a:t>500</a:t>
            </a:r>
            <a:endParaRPr lang="en-US" altLang="en-US" b="1">
              <a:solidFill>
                <a:schemeClr val="bg1"/>
              </a:solidFill>
            </a:endParaRPr>
          </a:p>
        </p:txBody>
      </p:sp>
      <p:sp>
        <p:nvSpPr>
          <p:cNvPr id="50" name="AutoShape 27">
            <a:hlinkClick r:id="" action="ppaction://noaction" highlightClick="1"/>
          </p:cNvPr>
          <p:cNvSpPr>
            <a:spLocks noChangeArrowheads="1"/>
          </p:cNvSpPr>
          <p:nvPr/>
        </p:nvSpPr>
        <p:spPr bwMode="auto">
          <a:xfrm>
            <a:off x="7197725" y="1131888"/>
            <a:ext cx="1371600" cy="914400"/>
          </a:xfrm>
          <a:prstGeom prst="actionButtonBlank">
            <a:avLst/>
          </a:prstGeom>
          <a:solidFill>
            <a:srgbClr val="00B0F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57" name="Text Box 46">
            <a:hlinkClick r:id="rId18" action="ppaction://hlinksldjump"/>
          </p:cNvPr>
          <p:cNvSpPr txBox="1">
            <a:spLocks noChangeArrowheads="1"/>
          </p:cNvSpPr>
          <p:nvPr/>
        </p:nvSpPr>
        <p:spPr bwMode="auto">
          <a:xfrm>
            <a:off x="7197725" y="129698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8" action="ppaction://hlinksldjump"/>
              </a:rPr>
              <a:t>100</a:t>
            </a:r>
            <a:endParaRPr lang="en-US" altLang="en-US" b="1">
              <a:solidFill>
                <a:schemeClr val="bg1"/>
              </a:solidFill>
            </a:endParaRPr>
          </a:p>
        </p:txBody>
      </p:sp>
      <p:sp>
        <p:nvSpPr>
          <p:cNvPr id="52" name="AutoShape 27">
            <a:hlinkClick r:id="" action="ppaction://noaction" highlightClick="1"/>
          </p:cNvPr>
          <p:cNvSpPr>
            <a:spLocks noChangeArrowheads="1"/>
          </p:cNvSpPr>
          <p:nvPr/>
        </p:nvSpPr>
        <p:spPr bwMode="auto">
          <a:xfrm>
            <a:off x="7197725" y="2224088"/>
            <a:ext cx="1371600" cy="914400"/>
          </a:xfrm>
          <a:prstGeom prst="actionButtonBlank">
            <a:avLst/>
          </a:prstGeom>
          <a:solidFill>
            <a:srgbClr val="00B0F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59" name="Text Box 46">
            <a:hlinkClick r:id="rId19" action="ppaction://hlinksldjump"/>
          </p:cNvPr>
          <p:cNvSpPr txBox="1">
            <a:spLocks noChangeArrowheads="1"/>
          </p:cNvSpPr>
          <p:nvPr/>
        </p:nvSpPr>
        <p:spPr bwMode="auto">
          <a:xfrm>
            <a:off x="7192963" y="2378075"/>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9" action="ppaction://hlinksldjump"/>
              </a:rPr>
              <a:t>200</a:t>
            </a:r>
            <a:endParaRPr lang="en-US" altLang="en-US" b="1">
              <a:solidFill>
                <a:schemeClr val="bg1"/>
              </a:solidFill>
            </a:endParaRPr>
          </a:p>
        </p:txBody>
      </p:sp>
      <p:sp>
        <p:nvSpPr>
          <p:cNvPr id="54" name="AutoShape 27">
            <a:hlinkClick r:id="" action="ppaction://noaction" highlightClick="1"/>
          </p:cNvPr>
          <p:cNvSpPr>
            <a:spLocks noChangeArrowheads="1"/>
          </p:cNvSpPr>
          <p:nvPr/>
        </p:nvSpPr>
        <p:spPr bwMode="auto">
          <a:xfrm>
            <a:off x="7189788" y="3343275"/>
            <a:ext cx="1371600" cy="914400"/>
          </a:xfrm>
          <a:prstGeom prst="actionButtonBlank">
            <a:avLst/>
          </a:prstGeom>
          <a:solidFill>
            <a:srgbClr val="00B0F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61" name="Text Box 46">
            <a:hlinkClick r:id="rId20" action="ppaction://hlinksldjump"/>
          </p:cNvPr>
          <p:cNvSpPr txBox="1">
            <a:spLocks noChangeArrowheads="1"/>
          </p:cNvSpPr>
          <p:nvPr/>
        </p:nvSpPr>
        <p:spPr bwMode="auto">
          <a:xfrm>
            <a:off x="7192963" y="3497263"/>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20" action="ppaction://hlinksldjump"/>
              </a:rPr>
              <a:t>300</a:t>
            </a:r>
            <a:endParaRPr lang="en-US" altLang="en-US" b="1">
              <a:solidFill>
                <a:schemeClr val="bg1"/>
              </a:solidFill>
            </a:endParaRPr>
          </a:p>
        </p:txBody>
      </p:sp>
      <p:sp>
        <p:nvSpPr>
          <p:cNvPr id="56" name="AutoShape 27">
            <a:hlinkClick r:id="" action="ppaction://noaction" highlightClick="1"/>
          </p:cNvPr>
          <p:cNvSpPr>
            <a:spLocks noChangeArrowheads="1"/>
          </p:cNvSpPr>
          <p:nvPr/>
        </p:nvSpPr>
        <p:spPr bwMode="auto">
          <a:xfrm>
            <a:off x="7200900" y="4484688"/>
            <a:ext cx="1371600" cy="914400"/>
          </a:xfrm>
          <a:prstGeom prst="actionButtonBlank">
            <a:avLst/>
          </a:prstGeom>
          <a:solidFill>
            <a:srgbClr val="00B0F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63" name="Text Box 46">
            <a:hlinkClick r:id="rId15" action="ppaction://hlinksldjump"/>
          </p:cNvPr>
          <p:cNvSpPr txBox="1">
            <a:spLocks noChangeArrowheads="1"/>
          </p:cNvSpPr>
          <p:nvPr/>
        </p:nvSpPr>
        <p:spPr bwMode="auto">
          <a:xfrm>
            <a:off x="7207250" y="4649788"/>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15" action="ppaction://hlinksldjump"/>
              </a:rPr>
              <a:t>400</a:t>
            </a:r>
            <a:endParaRPr lang="en-US" altLang="en-US" b="1">
              <a:solidFill>
                <a:schemeClr val="bg1"/>
              </a:solidFill>
            </a:endParaRPr>
          </a:p>
        </p:txBody>
      </p:sp>
      <p:sp>
        <p:nvSpPr>
          <p:cNvPr id="58" name="AutoShape 27">
            <a:hlinkClick r:id="" action="ppaction://noaction" highlightClick="1"/>
          </p:cNvPr>
          <p:cNvSpPr>
            <a:spLocks noChangeArrowheads="1"/>
          </p:cNvSpPr>
          <p:nvPr/>
        </p:nvSpPr>
        <p:spPr bwMode="auto">
          <a:xfrm>
            <a:off x="7200900" y="5588000"/>
            <a:ext cx="1371600" cy="914400"/>
          </a:xfrm>
          <a:prstGeom prst="actionButtonBlank">
            <a:avLst/>
          </a:prstGeom>
          <a:solidFill>
            <a:srgbClr val="00B0F0"/>
          </a:solidFill>
          <a:ln w="9525">
            <a:solidFill>
              <a:schemeClr val="tx1"/>
            </a:solidFill>
            <a:miter lim="800000"/>
            <a:headEnd/>
            <a:tailEnd/>
          </a:ln>
          <a:effectLst/>
          <a:extLst/>
        </p:spPr>
        <p:txBody>
          <a:bodyPr wrap="none" anchor="ctr"/>
          <a:lstStyle/>
          <a:p>
            <a:pPr>
              <a:defRPr/>
            </a:pPr>
            <a:endParaRPr lang="en-US" b="1">
              <a:effectLst>
                <a:outerShdw blurRad="38100" dist="38100" dir="2700000" algn="tl">
                  <a:srgbClr val="FFFFFF"/>
                </a:outerShdw>
              </a:effectLst>
            </a:endParaRPr>
          </a:p>
        </p:txBody>
      </p:sp>
      <p:sp>
        <p:nvSpPr>
          <p:cNvPr id="5165" name="Text Box 46">
            <a:hlinkClick r:id="rId21" action="ppaction://hlinksldjump"/>
          </p:cNvPr>
          <p:cNvSpPr txBox="1">
            <a:spLocks noChangeArrowheads="1"/>
          </p:cNvSpPr>
          <p:nvPr/>
        </p:nvSpPr>
        <p:spPr bwMode="auto">
          <a:xfrm>
            <a:off x="7250113" y="5753100"/>
            <a:ext cx="1371600" cy="58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3200" b="1">
                <a:solidFill>
                  <a:schemeClr val="bg1"/>
                </a:solidFill>
                <a:hlinkClick r:id="rId21" action="ppaction://hlinksldjump"/>
              </a:rPr>
              <a:t>500</a:t>
            </a:r>
            <a:endParaRPr lang="en-US" altLang="en-US" b="1">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071"/>
                                        </p:tgtEl>
                                        <p:attrNameLst>
                                          <p:attrName>style.visibility</p:attrName>
                                        </p:attrNameLst>
                                      </p:cBhvr>
                                      <p:to>
                                        <p:strVal val="visible"/>
                                      </p:to>
                                    </p:set>
                                    <p:anim calcmode="lin" valueType="num">
                                      <p:cBhvr additive="base">
                                        <p:cTn id="7" dur="500" fill="hold"/>
                                        <p:tgtEl>
                                          <p:spTgt spid="2071"/>
                                        </p:tgtEl>
                                        <p:attrNameLst>
                                          <p:attrName>ppt_x</p:attrName>
                                        </p:attrNameLst>
                                      </p:cBhvr>
                                      <p:tavLst>
                                        <p:tav tm="0">
                                          <p:val>
                                            <p:strVal val="#ppt_x"/>
                                          </p:val>
                                        </p:tav>
                                        <p:tav tm="100000">
                                          <p:val>
                                            <p:strVal val="#ppt_x"/>
                                          </p:val>
                                        </p:tav>
                                      </p:tavLst>
                                    </p:anim>
                                    <p:anim calcmode="lin" valueType="num">
                                      <p:cBhvr additive="base">
                                        <p:cTn id="8" dur="500" fill="hold"/>
                                        <p:tgtEl>
                                          <p:spTgt spid="2071"/>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072"/>
                                        </p:tgtEl>
                                        <p:attrNameLst>
                                          <p:attrName>style.visibility</p:attrName>
                                        </p:attrNameLst>
                                      </p:cBhvr>
                                      <p:to>
                                        <p:strVal val="visible"/>
                                      </p:to>
                                    </p:set>
                                    <p:anim calcmode="lin" valueType="num">
                                      <p:cBhvr additive="base">
                                        <p:cTn id="12" dur="500" fill="hold"/>
                                        <p:tgtEl>
                                          <p:spTgt spid="2072"/>
                                        </p:tgtEl>
                                        <p:attrNameLst>
                                          <p:attrName>ppt_x</p:attrName>
                                        </p:attrNameLst>
                                      </p:cBhvr>
                                      <p:tavLst>
                                        <p:tav tm="0">
                                          <p:val>
                                            <p:strVal val="#ppt_x"/>
                                          </p:val>
                                        </p:tav>
                                        <p:tav tm="100000">
                                          <p:val>
                                            <p:strVal val="#ppt_x"/>
                                          </p:val>
                                        </p:tav>
                                      </p:tavLst>
                                    </p:anim>
                                    <p:anim calcmode="lin" valueType="num">
                                      <p:cBhvr additive="base">
                                        <p:cTn id="13" dur="500" fill="hold"/>
                                        <p:tgtEl>
                                          <p:spTgt spid="2072"/>
                                        </p:tgtEl>
                                        <p:attrNameLst>
                                          <p:attrName>ppt_y</p:attrName>
                                        </p:attrNameLst>
                                      </p:cBhvr>
                                      <p:tavLst>
                                        <p:tav tm="0">
                                          <p:val>
                                            <p:strVal val="0-#ppt_h/2"/>
                                          </p:val>
                                        </p:tav>
                                        <p:tav tm="100000">
                                          <p:val>
                                            <p:strVal val="#ppt_y"/>
                                          </p:val>
                                        </p:tav>
                                      </p:tavLst>
                                    </p:anim>
                                  </p:childTnLst>
                                </p:cTn>
                              </p:par>
                            </p:childTnLst>
                          </p:cTn>
                        </p:par>
                        <p:par>
                          <p:cTn id="14" fill="hold" nodeType="afterGroup">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2073"/>
                                        </p:tgtEl>
                                        <p:attrNameLst>
                                          <p:attrName>style.visibility</p:attrName>
                                        </p:attrNameLst>
                                      </p:cBhvr>
                                      <p:to>
                                        <p:strVal val="visible"/>
                                      </p:to>
                                    </p:set>
                                    <p:anim calcmode="lin" valueType="num">
                                      <p:cBhvr additive="base">
                                        <p:cTn id="17" dur="500" fill="hold"/>
                                        <p:tgtEl>
                                          <p:spTgt spid="2073"/>
                                        </p:tgtEl>
                                        <p:attrNameLst>
                                          <p:attrName>ppt_x</p:attrName>
                                        </p:attrNameLst>
                                      </p:cBhvr>
                                      <p:tavLst>
                                        <p:tav tm="0">
                                          <p:val>
                                            <p:strVal val="#ppt_x"/>
                                          </p:val>
                                        </p:tav>
                                        <p:tav tm="100000">
                                          <p:val>
                                            <p:strVal val="#ppt_x"/>
                                          </p:val>
                                        </p:tav>
                                      </p:tavLst>
                                    </p:anim>
                                    <p:anim calcmode="lin" valueType="num">
                                      <p:cBhvr additive="base">
                                        <p:cTn id="18" dur="500" fill="hold"/>
                                        <p:tgtEl>
                                          <p:spTgt spid="2073"/>
                                        </p:tgtEl>
                                        <p:attrNameLst>
                                          <p:attrName>ppt_y</p:attrName>
                                        </p:attrNameLst>
                                      </p:cBhvr>
                                      <p:tavLst>
                                        <p:tav tm="0">
                                          <p:val>
                                            <p:strVal val="0-#ppt_h/2"/>
                                          </p:val>
                                        </p:tav>
                                        <p:tav tm="100000">
                                          <p:val>
                                            <p:strVal val="#ppt_y"/>
                                          </p:val>
                                        </p:tav>
                                      </p:tavLst>
                                    </p:anim>
                                  </p:childTnLst>
                                </p:cTn>
                              </p:par>
                            </p:childTnLst>
                          </p:cTn>
                        </p:par>
                        <p:par>
                          <p:cTn id="19" fill="hold" nodeType="afterGroup">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2074"/>
                                        </p:tgtEl>
                                        <p:attrNameLst>
                                          <p:attrName>style.visibility</p:attrName>
                                        </p:attrNameLst>
                                      </p:cBhvr>
                                      <p:to>
                                        <p:strVal val="visible"/>
                                      </p:to>
                                    </p:set>
                                    <p:anim calcmode="lin" valueType="num">
                                      <p:cBhvr additive="base">
                                        <p:cTn id="22" dur="500" fill="hold"/>
                                        <p:tgtEl>
                                          <p:spTgt spid="2074"/>
                                        </p:tgtEl>
                                        <p:attrNameLst>
                                          <p:attrName>ppt_x</p:attrName>
                                        </p:attrNameLst>
                                      </p:cBhvr>
                                      <p:tavLst>
                                        <p:tav tm="0">
                                          <p:val>
                                            <p:strVal val="#ppt_x"/>
                                          </p:val>
                                        </p:tav>
                                        <p:tav tm="100000">
                                          <p:val>
                                            <p:strVal val="#ppt_x"/>
                                          </p:val>
                                        </p:tav>
                                      </p:tavLst>
                                    </p:anim>
                                    <p:anim calcmode="lin" valueType="num">
                                      <p:cBhvr additive="base">
                                        <p:cTn id="23" dur="500" fill="hold"/>
                                        <p:tgtEl>
                                          <p:spTgt spid="207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1" grpId="0" animBg="1" autoUpdateAnimBg="0"/>
      <p:bldP spid="2072" grpId="0" animBg="1" autoUpdateAnimBg="0"/>
      <p:bldP spid="2073" grpId="0" animBg="1" autoUpdateAnimBg="0"/>
      <p:bldP spid="2074"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subTitle" idx="4294967295"/>
          </p:nvPr>
        </p:nvSpPr>
        <p:spPr>
          <a:xfrm>
            <a:off x="5029200" y="6096000"/>
            <a:ext cx="4114800" cy="762000"/>
          </a:xfrm>
        </p:spPr>
        <p:txBody>
          <a:bodyPr/>
          <a:lstStyle/>
          <a:p>
            <a:pPr marL="0" indent="0" algn="ctr">
              <a:buFontTx/>
              <a:buNone/>
            </a:pPr>
            <a:r>
              <a:rPr lang="en-US" altLang="en-US" smtClean="0">
                <a:solidFill>
                  <a:srgbClr val="FFFFFF"/>
                </a:solidFill>
              </a:rPr>
              <a:t>Malaria Bites, 100</a:t>
            </a:r>
          </a:p>
        </p:txBody>
      </p:sp>
      <p:sp>
        <p:nvSpPr>
          <p:cNvPr id="4100" name="AutoShape 5"/>
          <p:cNvSpPr>
            <a:spLocks noChangeArrowheads="1"/>
          </p:cNvSpPr>
          <p:nvPr/>
        </p:nvSpPr>
        <p:spPr bwMode="auto">
          <a:xfrm>
            <a:off x="1219200" y="914400"/>
            <a:ext cx="7162800" cy="4038600"/>
          </a:xfrm>
          <a:prstGeom prst="wedgeRectCallout">
            <a:avLst>
              <a:gd name="adj1" fmla="val -25486"/>
              <a:gd name="adj2" fmla="val 29491"/>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4000" b="1" dirty="0"/>
              <a:t>On which part of the body</a:t>
            </a:r>
          </a:p>
          <a:p>
            <a:pPr>
              <a:defRPr/>
            </a:pPr>
            <a:r>
              <a:rPr lang="en-US" sz="4000" b="1" dirty="0"/>
              <a:t> do malaria </a:t>
            </a:r>
            <a:r>
              <a:rPr lang="en-US" sz="4000" b="1" i="1" dirty="0"/>
              <a:t>parasites</a:t>
            </a:r>
            <a:r>
              <a:rPr lang="en-US" sz="4000" b="1" dirty="0"/>
              <a:t> feed?</a:t>
            </a:r>
          </a:p>
        </p:txBody>
      </p:sp>
      <p:sp>
        <p:nvSpPr>
          <p:cNvPr id="3078" name="Text Box 6"/>
          <p:cNvSpPr txBox="1">
            <a:spLocks noChangeArrowheads="1"/>
          </p:cNvSpPr>
          <p:nvPr/>
        </p:nvSpPr>
        <p:spPr bwMode="auto">
          <a:xfrm>
            <a:off x="1219200" y="948531"/>
            <a:ext cx="7140575" cy="3970338"/>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endParaRPr lang="en-US" altLang="en-US" b="1"/>
          </a:p>
          <a:p>
            <a:pPr>
              <a:spcBef>
                <a:spcPct val="50000"/>
              </a:spcBef>
            </a:pPr>
            <a:r>
              <a:rPr lang="en-US" altLang="en-US" b="1"/>
              <a:t>Answer: Red Blood Cells</a:t>
            </a:r>
          </a:p>
          <a:p>
            <a:pPr>
              <a:spcBef>
                <a:spcPct val="50000"/>
              </a:spcBef>
            </a:pPr>
            <a:endParaRPr lang="en-US" altLang="en-US" b="1"/>
          </a:p>
          <a:p>
            <a:pPr marL="0" lvl="2">
              <a:spcBef>
                <a:spcPct val="50000"/>
              </a:spcBef>
            </a:pPr>
            <a:r>
              <a:rPr lang="en-US" altLang="en-US"/>
              <a:t>Malaria results from the multiplication of Plasmodium parasites within red blood cells, causing symptoms that typically include fever and headache.</a:t>
            </a:r>
          </a:p>
          <a:p>
            <a:pPr marL="0" lvl="2">
              <a:spcBef>
                <a:spcPct val="50000"/>
              </a:spcBef>
            </a:pPr>
            <a:endParaRPr lang="en-US" altLang="en-US"/>
          </a:p>
          <a:p>
            <a:pPr>
              <a:spcBef>
                <a:spcPct val="50000"/>
              </a:spcBef>
            </a:pPr>
            <a:endParaRPr lang="en-US" altLang="en-US"/>
          </a:p>
        </p:txBody>
      </p:sp>
      <p:pic>
        <p:nvPicPr>
          <p:cNvPr id="6149" name="Picture 6" descr="C:\Users\28840\Desktop\Capture.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8775" y="5719763"/>
            <a:ext cx="788988"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wipe(down)">
                                      <p:cBhvr>
                                        <p:cTn id="7"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8"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AutoShape 5"/>
          <p:cNvSpPr>
            <a:spLocks noChangeArrowheads="1"/>
          </p:cNvSpPr>
          <p:nvPr/>
        </p:nvSpPr>
        <p:spPr bwMode="auto">
          <a:xfrm>
            <a:off x="990600" y="9144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endParaRPr lang="en-US" sz="3600" dirty="0"/>
          </a:p>
          <a:p>
            <a:pPr>
              <a:defRPr/>
            </a:pPr>
            <a:endParaRPr lang="en-US" sz="3600" dirty="0"/>
          </a:p>
          <a:p>
            <a:pPr>
              <a:defRPr/>
            </a:pPr>
            <a:endParaRPr lang="en-US" sz="3600" dirty="0"/>
          </a:p>
          <a:p>
            <a:pPr>
              <a:defRPr/>
            </a:pPr>
            <a:endParaRPr lang="en-US" sz="3600" dirty="0"/>
          </a:p>
          <a:p>
            <a:pPr>
              <a:defRPr/>
            </a:pPr>
            <a:r>
              <a:rPr lang="en-US" sz="3200" b="1" dirty="0"/>
              <a:t>Malaria surveys collect biomarkers </a:t>
            </a:r>
          </a:p>
          <a:p>
            <a:pPr>
              <a:defRPr/>
            </a:pPr>
            <a:r>
              <a:rPr lang="en-US" sz="3200" b="1" dirty="0"/>
              <a:t>to determine prevalence of which </a:t>
            </a:r>
          </a:p>
          <a:p>
            <a:pPr>
              <a:defRPr/>
            </a:pPr>
            <a:r>
              <a:rPr lang="en-US" sz="3200" b="1" dirty="0"/>
              <a:t>2 conditions:</a:t>
            </a:r>
          </a:p>
          <a:p>
            <a:pPr>
              <a:defRPr/>
            </a:pPr>
            <a:endParaRPr lang="en-US" sz="2000" dirty="0"/>
          </a:p>
          <a:p>
            <a:pPr marL="742950" indent="-742950" algn="l">
              <a:buFontTx/>
              <a:buAutoNum type="alphaUcParenR"/>
              <a:defRPr/>
            </a:pPr>
            <a:r>
              <a:rPr lang="en-US" sz="2800" dirty="0"/>
              <a:t>HIV &amp; malaria parasites</a:t>
            </a:r>
          </a:p>
          <a:p>
            <a:pPr marL="742950" indent="-742950" algn="l">
              <a:buFontTx/>
              <a:buAutoNum type="alphaUcParenR"/>
              <a:defRPr/>
            </a:pPr>
            <a:r>
              <a:rPr lang="en-US" sz="2800" dirty="0"/>
              <a:t>Anemia &amp; stunting</a:t>
            </a:r>
          </a:p>
          <a:p>
            <a:pPr marL="742950" indent="-742950" algn="l">
              <a:buFontTx/>
              <a:buAutoNum type="alphaUcParenR"/>
              <a:defRPr/>
            </a:pPr>
            <a:r>
              <a:rPr lang="en-US" sz="2800" dirty="0"/>
              <a:t>Malaria parasites &amp; anemia</a:t>
            </a:r>
          </a:p>
          <a:p>
            <a:pPr marL="742950" indent="-742950" algn="l">
              <a:buFontTx/>
              <a:buAutoNum type="alphaUcParenR"/>
              <a:defRPr/>
            </a:pPr>
            <a:endParaRPr lang="en-US" sz="2800" dirty="0"/>
          </a:p>
          <a:p>
            <a:pPr marL="742950" indent="-742950" algn="l">
              <a:buFontTx/>
              <a:buAutoNum type="alphaUcParenR"/>
              <a:defRPr/>
            </a:pPr>
            <a:endParaRPr lang="en-US" sz="2800" dirty="0"/>
          </a:p>
          <a:p>
            <a:pPr>
              <a:defRPr/>
            </a:pPr>
            <a:r>
              <a:rPr lang="en-US" dirty="0"/>
              <a:t> </a:t>
            </a:r>
            <a:endParaRPr lang="en-US" sz="4000" b="1" dirty="0"/>
          </a:p>
          <a:p>
            <a:pPr>
              <a:defRPr/>
            </a:pPr>
            <a:endParaRPr lang="en-US" sz="4000" b="1" dirty="0"/>
          </a:p>
          <a:p>
            <a:pPr>
              <a:defRPr/>
            </a:pPr>
            <a:r>
              <a:rPr lang="en-US" sz="4000" dirty="0"/>
              <a:t> </a:t>
            </a:r>
          </a:p>
        </p:txBody>
      </p:sp>
      <p:sp>
        <p:nvSpPr>
          <p:cNvPr id="7175" name="Text Box 7"/>
          <p:cNvSpPr txBox="1">
            <a:spLocks noChangeArrowheads="1"/>
          </p:cNvSpPr>
          <p:nvPr/>
        </p:nvSpPr>
        <p:spPr bwMode="auto">
          <a:xfrm>
            <a:off x="990600" y="914400"/>
            <a:ext cx="7162800" cy="4154488"/>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endParaRPr lang="en-US" altLang="en-US" b="1" dirty="0"/>
          </a:p>
          <a:p>
            <a:r>
              <a:rPr lang="en-US" altLang="en-US" b="1" dirty="0"/>
              <a:t>Answer: C) Malaria parasites &amp; anemia</a:t>
            </a:r>
          </a:p>
          <a:p>
            <a:endParaRPr lang="en-US" altLang="en-US" dirty="0"/>
          </a:p>
          <a:p>
            <a:r>
              <a:rPr lang="en-US" altLang="en-US" dirty="0">
                <a:latin typeface="Times" panose="02020603050405020304" pitchFamily="18" charset="0"/>
              </a:rPr>
              <a:t>Data is collected on anemia and parasitemia to assess malaria morbidity among children under the age of five.  Parasitemia prevalence is a useful morbidity indicator, as it is malaria-specific and can provide a rough measure of transmission.  Additionally, anemia prevalence is a reliable indicator of malaria morbidity that can reflect the impact of malaria interventions. </a:t>
            </a:r>
          </a:p>
          <a:p>
            <a:endParaRPr lang="en-US" altLang="en-US" dirty="0"/>
          </a:p>
        </p:txBody>
      </p:sp>
      <p:sp>
        <p:nvSpPr>
          <p:cNvPr id="7172" name="Rectangle 3"/>
          <p:cNvSpPr txBox="1">
            <a:spLocks noChangeArrowheads="1"/>
          </p:cNvSpPr>
          <p:nvPr/>
        </p:nvSpPr>
        <p:spPr bwMode="auto">
          <a:xfrm>
            <a:off x="5029200" y="5791200"/>
            <a:ext cx="4114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Name That Indicator, 100</a:t>
            </a:r>
          </a:p>
        </p:txBody>
      </p:sp>
      <p:pic>
        <p:nvPicPr>
          <p:cNvPr id="7173" name="Picture 6" descr="C:\Users\28840\Desktop\Capture2.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b="6345"/>
          <a:stretch>
            <a:fillRect/>
          </a:stretch>
        </p:blipFill>
        <p:spPr bwMode="auto">
          <a:xfrm>
            <a:off x="4114800" y="5661025"/>
            <a:ext cx="815975" cy="1087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wipe(down)">
                                      <p:cBhvr>
                                        <p:cTn id="7" dur="5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5"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AutoShape 6"/>
          <p:cNvSpPr>
            <a:spLocks noChangeArrowheads="1"/>
          </p:cNvSpPr>
          <p:nvPr/>
        </p:nvSpPr>
        <p:spPr bwMode="auto">
          <a:xfrm>
            <a:off x="990600" y="9144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3600" b="1" dirty="0"/>
              <a:t>Which is </a:t>
            </a:r>
            <a:r>
              <a:rPr lang="en-US" sz="3600" b="1" i="1" dirty="0"/>
              <a:t>not</a:t>
            </a:r>
            <a:r>
              <a:rPr lang="en-US" sz="3600" b="1" dirty="0"/>
              <a:t> an acronym used in </a:t>
            </a:r>
          </a:p>
          <a:p>
            <a:pPr>
              <a:defRPr/>
            </a:pPr>
            <a:r>
              <a:rPr lang="en-US" sz="3600" b="1" dirty="0"/>
              <a:t>association with malaria?</a:t>
            </a:r>
          </a:p>
          <a:p>
            <a:pPr lvl="1" algn="l">
              <a:defRPr/>
            </a:pPr>
            <a:r>
              <a:rPr lang="en-US" dirty="0"/>
              <a:t>A) RDT</a:t>
            </a:r>
          </a:p>
          <a:p>
            <a:pPr lvl="1" algn="l">
              <a:defRPr/>
            </a:pPr>
            <a:r>
              <a:rPr lang="en-US" dirty="0"/>
              <a:t>B) LLIN</a:t>
            </a:r>
          </a:p>
          <a:p>
            <a:pPr lvl="1" algn="l">
              <a:defRPr/>
            </a:pPr>
            <a:r>
              <a:rPr lang="en-US" dirty="0"/>
              <a:t>C) </a:t>
            </a:r>
            <a:r>
              <a:rPr lang="en-US" dirty="0" err="1"/>
              <a:t>IPTp</a:t>
            </a:r>
            <a:endParaRPr lang="en-US" dirty="0"/>
          </a:p>
          <a:p>
            <a:pPr lvl="1" algn="l">
              <a:defRPr/>
            </a:pPr>
            <a:r>
              <a:rPr lang="en-US" dirty="0"/>
              <a:t>D) PMI</a:t>
            </a:r>
          </a:p>
          <a:p>
            <a:pPr lvl="1" algn="l">
              <a:defRPr/>
            </a:pPr>
            <a:r>
              <a:rPr lang="en-US" dirty="0"/>
              <a:t>E) </a:t>
            </a:r>
            <a:r>
              <a:rPr lang="en-US" dirty="0" err="1"/>
              <a:t>MaLF</a:t>
            </a:r>
            <a:r>
              <a:rPr lang="en-US" sz="1400" dirty="0"/>
              <a:t> </a:t>
            </a:r>
            <a:endParaRPr lang="en-US" dirty="0"/>
          </a:p>
          <a:p>
            <a:pPr lvl="1" algn="l">
              <a:defRPr/>
            </a:pPr>
            <a:r>
              <a:rPr lang="en-US" dirty="0"/>
              <a:t>F) IRS</a:t>
            </a:r>
          </a:p>
          <a:p>
            <a:pPr>
              <a:defRPr/>
            </a:pPr>
            <a:r>
              <a:rPr lang="en-US" sz="4000" dirty="0"/>
              <a:t> </a:t>
            </a:r>
          </a:p>
        </p:txBody>
      </p:sp>
      <p:sp>
        <p:nvSpPr>
          <p:cNvPr id="10247" name="Text Box 7"/>
          <p:cNvSpPr txBox="1">
            <a:spLocks noChangeArrowheads="1"/>
          </p:cNvSpPr>
          <p:nvPr/>
        </p:nvSpPr>
        <p:spPr bwMode="auto">
          <a:xfrm>
            <a:off x="936625" y="932657"/>
            <a:ext cx="7216775" cy="4338637"/>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257300" indent="-3429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endParaRPr lang="en-US" altLang="en-US"/>
          </a:p>
          <a:p>
            <a:pPr>
              <a:spcBef>
                <a:spcPct val="50000"/>
              </a:spcBef>
            </a:pPr>
            <a:r>
              <a:rPr lang="en-US" altLang="en-US" b="1"/>
              <a:t>Answer: E) MaLF is NOT an acronym</a:t>
            </a:r>
          </a:p>
          <a:p>
            <a:pPr>
              <a:spcBef>
                <a:spcPct val="50000"/>
              </a:spcBef>
            </a:pPr>
            <a:endParaRPr lang="en-US" altLang="en-US"/>
          </a:p>
          <a:p>
            <a:pPr lvl="2" algn="l">
              <a:buFont typeface="Arial" panose="020B0604020202020204" pitchFamily="34" charset="0"/>
              <a:buChar char="•"/>
            </a:pPr>
            <a:r>
              <a:rPr lang="en-US" altLang="en-US"/>
              <a:t>RDT-Rapid Diagnostic Test</a:t>
            </a:r>
          </a:p>
          <a:p>
            <a:pPr lvl="2" algn="l">
              <a:buFont typeface="Arial" panose="020B0604020202020204" pitchFamily="34" charset="0"/>
              <a:buChar char="•"/>
            </a:pPr>
            <a:r>
              <a:rPr lang="en-US" altLang="en-US"/>
              <a:t>LLIN- Long-Lasting Insecticide Net</a:t>
            </a:r>
          </a:p>
          <a:p>
            <a:pPr lvl="2" algn="l">
              <a:buFont typeface="Arial" panose="020B0604020202020204" pitchFamily="34" charset="0"/>
              <a:buChar char="•"/>
            </a:pPr>
            <a:r>
              <a:rPr lang="en-US" altLang="en-US"/>
              <a:t>IPTp- Intermittent Preventive Treatment during Pregnancy</a:t>
            </a:r>
          </a:p>
          <a:p>
            <a:pPr lvl="2" algn="l">
              <a:buFont typeface="Arial" panose="020B0604020202020204" pitchFamily="34" charset="0"/>
              <a:buChar char="•"/>
            </a:pPr>
            <a:r>
              <a:rPr lang="en-US" altLang="en-US"/>
              <a:t>PMI- President’s Malaria Initiative</a:t>
            </a:r>
          </a:p>
          <a:p>
            <a:pPr lvl="2" algn="l">
              <a:buFont typeface="Arial" panose="020B0604020202020204" pitchFamily="34" charset="0"/>
              <a:buChar char="•"/>
            </a:pPr>
            <a:r>
              <a:rPr lang="en-US" altLang="en-US"/>
              <a:t>IRS-Indoor Residual spraying</a:t>
            </a:r>
          </a:p>
          <a:p>
            <a:pPr>
              <a:spcBef>
                <a:spcPct val="50000"/>
              </a:spcBef>
            </a:pPr>
            <a:endParaRPr lang="en-US" altLang="en-US"/>
          </a:p>
        </p:txBody>
      </p:sp>
      <p:sp>
        <p:nvSpPr>
          <p:cNvPr id="8196" name="Rectangle 3"/>
          <p:cNvSpPr txBox="1">
            <a:spLocks noChangeArrowheads="1"/>
          </p:cNvSpPr>
          <p:nvPr/>
        </p:nvSpPr>
        <p:spPr bwMode="auto">
          <a:xfrm>
            <a:off x="5029200" y="6096000"/>
            <a:ext cx="4114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Net Effect, 100</a:t>
            </a:r>
          </a:p>
        </p:txBody>
      </p:sp>
      <p:pic>
        <p:nvPicPr>
          <p:cNvPr id="8197" name="Picture 7" descr="C:\Users\28840\Desktop\Capture3.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7513" y="5589588"/>
            <a:ext cx="823912"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247"/>
                                        </p:tgtEl>
                                        <p:attrNameLst>
                                          <p:attrName>style.visibility</p:attrName>
                                        </p:attrNameLst>
                                      </p:cBhvr>
                                      <p:to>
                                        <p:strVal val="visible"/>
                                      </p:to>
                                    </p:set>
                                    <p:animEffect transition="in" filter="wipe(down)">
                                      <p:cBhvr>
                                        <p:cTn id="7"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7"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AutoShape 6"/>
          <p:cNvSpPr>
            <a:spLocks noChangeArrowheads="1"/>
          </p:cNvSpPr>
          <p:nvPr/>
        </p:nvSpPr>
        <p:spPr bwMode="auto">
          <a:xfrm>
            <a:off x="914400" y="15621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4000" b="1" dirty="0"/>
              <a:t>What does the acronym </a:t>
            </a:r>
          </a:p>
          <a:p>
            <a:pPr>
              <a:defRPr/>
            </a:pPr>
            <a:r>
              <a:rPr lang="en-US" sz="4000" b="1" dirty="0"/>
              <a:t>“IRS” stand for?</a:t>
            </a:r>
          </a:p>
        </p:txBody>
      </p:sp>
      <p:sp>
        <p:nvSpPr>
          <p:cNvPr id="9219" name="Rectangle 3"/>
          <p:cNvSpPr txBox="1">
            <a:spLocks noChangeArrowheads="1"/>
          </p:cNvSpPr>
          <p:nvPr/>
        </p:nvSpPr>
        <p:spPr bwMode="auto">
          <a:xfrm>
            <a:off x="5029200" y="6096000"/>
            <a:ext cx="41148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3200">
                <a:solidFill>
                  <a:srgbClr val="FFFFFF"/>
                </a:solidFill>
              </a:rPr>
              <a:t>Buzz Off, 100</a:t>
            </a:r>
          </a:p>
        </p:txBody>
      </p:sp>
      <p:pic>
        <p:nvPicPr>
          <p:cNvPr id="9220" name="Picture 9" descr="C:\Users\28840\Desktop\Capture4.JPG">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2275" y="5745163"/>
            <a:ext cx="849313" cy="111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Text Box 8"/>
          <p:cNvSpPr txBox="1">
            <a:spLocks noChangeArrowheads="1"/>
          </p:cNvSpPr>
          <p:nvPr/>
        </p:nvSpPr>
        <p:spPr bwMode="auto">
          <a:xfrm>
            <a:off x="914400" y="1589088"/>
            <a:ext cx="7200900" cy="415607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lvl="1"/>
            <a:endParaRPr lang="en-US" altLang="en-US" dirty="0"/>
          </a:p>
          <a:p>
            <a:pPr lvl="1"/>
            <a:r>
              <a:rPr lang="en-US" altLang="en-US" dirty="0"/>
              <a:t>Answer: </a:t>
            </a:r>
            <a:r>
              <a:rPr lang="en-US" altLang="en-US" b="1" dirty="0"/>
              <a:t>Indoor Residual </a:t>
            </a:r>
            <a:r>
              <a:rPr lang="en-US" altLang="en-US" b="1" dirty="0" smtClean="0"/>
              <a:t>Spraying</a:t>
            </a:r>
          </a:p>
          <a:p>
            <a:pPr lvl="1"/>
            <a:endParaRPr lang="en-US" altLang="en-US" b="1" dirty="0" smtClean="0"/>
          </a:p>
          <a:p>
            <a:pPr lvl="1"/>
            <a:r>
              <a:rPr lang="en-US" altLang="en-US" dirty="0" smtClean="0"/>
              <a:t>IRS is organized, timely spraying of an insecticide on the inside walls of houses. IRS interrupts malaria transmission by killing adult female mosquitos when they enter houses and rest on the walls after feeding, but before they can transmit infection to another person.</a:t>
            </a:r>
          </a:p>
          <a:p>
            <a:pPr lvl="1"/>
            <a:endParaRPr lang="en-US" altLang="en-US" dirty="0"/>
          </a:p>
          <a:p>
            <a:pPr lvl="1"/>
            <a:endParaRPr lang="en-US"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272"/>
                                        </p:tgtEl>
                                        <p:attrNameLst>
                                          <p:attrName>style.visibility</p:attrName>
                                        </p:attrNameLst>
                                      </p:cBhvr>
                                      <p:to>
                                        <p:strVal val="visible"/>
                                      </p:to>
                                    </p:set>
                                    <p:animEffect transition="in" filter="wipe(down)">
                                      <p:cBhvr>
                                        <p:cTn id="7" dur="5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2"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type="subTitle" idx="4294967295"/>
          </p:nvPr>
        </p:nvSpPr>
        <p:spPr>
          <a:xfrm>
            <a:off x="5616575" y="6057900"/>
            <a:ext cx="3505200" cy="914400"/>
          </a:xfrm>
        </p:spPr>
        <p:txBody>
          <a:bodyPr/>
          <a:lstStyle/>
          <a:p>
            <a:pPr marL="0" indent="0" algn="ctr">
              <a:buFontTx/>
              <a:buNone/>
            </a:pPr>
            <a:r>
              <a:rPr lang="en-US" altLang="en-US" smtClean="0">
                <a:solidFill>
                  <a:srgbClr val="FFFFFF"/>
                </a:solidFill>
              </a:rPr>
              <a:t>Malaria Bites, 200</a:t>
            </a:r>
          </a:p>
        </p:txBody>
      </p:sp>
      <p:sp>
        <p:nvSpPr>
          <p:cNvPr id="8196" name="AutoShape 6"/>
          <p:cNvSpPr>
            <a:spLocks noChangeArrowheads="1"/>
          </p:cNvSpPr>
          <p:nvPr/>
        </p:nvSpPr>
        <p:spPr bwMode="auto">
          <a:xfrm>
            <a:off x="1066800" y="1143000"/>
            <a:ext cx="7162800" cy="4038600"/>
          </a:xfrm>
          <a:prstGeom prst="wedgeRectCallout">
            <a:avLst>
              <a:gd name="adj1" fmla="val -21231"/>
              <a:gd name="adj2" fmla="val 11162"/>
            </a:avLst>
          </a:prstGeom>
          <a:solidFill>
            <a:schemeClr val="bg2">
              <a:lumMod val="20000"/>
              <a:lumOff val="80000"/>
            </a:schemeClr>
          </a:solidFill>
          <a:ln w="9525">
            <a:solidFill>
              <a:schemeClr val="tx1"/>
            </a:solidFill>
            <a:miter lim="800000"/>
            <a:headEnd/>
            <a:tailEnd/>
          </a:ln>
          <a:effectLst/>
        </p:spPr>
        <p:txBody>
          <a:bodyPr wrap="none" anchor="ctr"/>
          <a:lstStyle/>
          <a:p>
            <a:pPr>
              <a:defRPr/>
            </a:pPr>
            <a:r>
              <a:rPr lang="en-US" sz="4000" b="1" dirty="0"/>
              <a:t>Name the species of </a:t>
            </a:r>
            <a:r>
              <a:rPr lang="en-US" sz="4000" b="1" i="1" dirty="0"/>
              <a:t>mosquito</a:t>
            </a:r>
            <a:r>
              <a:rPr lang="en-US" sz="4000" b="1" dirty="0"/>
              <a:t> </a:t>
            </a:r>
          </a:p>
          <a:p>
            <a:pPr>
              <a:defRPr/>
            </a:pPr>
            <a:r>
              <a:rPr lang="en-US" sz="4000" b="1" dirty="0"/>
              <a:t>that spreads malaria?</a:t>
            </a:r>
          </a:p>
          <a:p>
            <a:pPr>
              <a:defRPr/>
            </a:pPr>
            <a:endParaRPr lang="en-US" sz="4000" b="1" dirty="0"/>
          </a:p>
          <a:p>
            <a:pPr marL="514350" indent="-514350" algn="l">
              <a:buFontTx/>
              <a:buAutoNum type="alphaUcParenR"/>
              <a:defRPr/>
            </a:pPr>
            <a:r>
              <a:rPr lang="en-US" sz="2800" i="1" dirty="0"/>
              <a:t>Anopheles </a:t>
            </a:r>
            <a:r>
              <a:rPr lang="en-US" sz="2800" i="1" dirty="0" err="1"/>
              <a:t>gambiae</a:t>
            </a:r>
            <a:endParaRPr lang="en-US" sz="2800" i="1" dirty="0"/>
          </a:p>
          <a:p>
            <a:pPr marL="514350" indent="-514350" algn="l">
              <a:buFontTx/>
              <a:buAutoNum type="alphaUcParenR"/>
              <a:defRPr/>
            </a:pPr>
            <a:r>
              <a:rPr lang="en-US" sz="2800" i="1" dirty="0"/>
              <a:t>Anopheles plasmodium</a:t>
            </a:r>
          </a:p>
          <a:p>
            <a:pPr marL="514350" indent="-514350" algn="l">
              <a:buFontTx/>
              <a:buAutoNum type="alphaUcParenR"/>
              <a:defRPr/>
            </a:pPr>
            <a:r>
              <a:rPr lang="en-US" sz="2800" i="1" dirty="0" err="1"/>
              <a:t>Aedes</a:t>
            </a:r>
            <a:r>
              <a:rPr lang="en-US" sz="2800" i="1" dirty="0"/>
              <a:t> </a:t>
            </a:r>
            <a:r>
              <a:rPr lang="en-US" sz="2800" i="1" dirty="0" err="1"/>
              <a:t>aegypti</a:t>
            </a:r>
            <a:endParaRPr lang="en-US" sz="2800" i="1" dirty="0"/>
          </a:p>
          <a:p>
            <a:pPr marL="514350" indent="-514350" algn="l">
              <a:buFontTx/>
              <a:buAutoNum type="alphaUcParenR"/>
              <a:defRPr/>
            </a:pPr>
            <a:r>
              <a:rPr lang="en-US" sz="2800" i="1" dirty="0" err="1"/>
              <a:t>Aedes</a:t>
            </a:r>
            <a:r>
              <a:rPr lang="en-US" sz="2800" i="1" dirty="0"/>
              <a:t> </a:t>
            </a:r>
            <a:r>
              <a:rPr lang="en-US" sz="2800" i="1" dirty="0" err="1"/>
              <a:t>albopicuts</a:t>
            </a:r>
            <a:endParaRPr lang="en-US" sz="2800" i="1" dirty="0"/>
          </a:p>
          <a:p>
            <a:pPr>
              <a:defRPr/>
            </a:pPr>
            <a:r>
              <a:rPr lang="en-US" sz="4000" dirty="0"/>
              <a:t> </a:t>
            </a:r>
          </a:p>
        </p:txBody>
      </p:sp>
      <p:sp>
        <p:nvSpPr>
          <p:cNvPr id="13321" name="Text Box 9"/>
          <p:cNvSpPr txBox="1">
            <a:spLocks noChangeArrowheads="1"/>
          </p:cNvSpPr>
          <p:nvPr/>
        </p:nvSpPr>
        <p:spPr bwMode="auto">
          <a:xfrm>
            <a:off x="1066800" y="1143000"/>
            <a:ext cx="7250113" cy="4340225"/>
          </a:xfrm>
          <a:prstGeom prst="rect">
            <a:avLst/>
          </a:prstGeom>
          <a:solidFill>
            <a:srgbClr val="CCFFCC"/>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b="1"/>
              <a:t>Answer: A) Anopheles gambiae</a:t>
            </a:r>
          </a:p>
          <a:p>
            <a:pPr marL="0" lvl="2" algn="l">
              <a:spcBef>
                <a:spcPct val="50000"/>
              </a:spcBef>
            </a:pPr>
            <a:r>
              <a:rPr lang="en-US" altLang="en-US"/>
              <a:t>Malaria is transmitted among humans by female mosquitoes of the genus </a:t>
            </a:r>
            <a:r>
              <a:rPr lang="en-US" altLang="en-US" i="1"/>
              <a:t>Anopheles. </a:t>
            </a:r>
            <a:r>
              <a:rPr lang="en-US" altLang="en-US"/>
              <a:t>The primary malaria vectors in Africa are </a:t>
            </a:r>
            <a:r>
              <a:rPr lang="en-US" altLang="en-US" i="1"/>
              <a:t>An. gambiae</a:t>
            </a:r>
            <a:r>
              <a:rPr lang="en-US" altLang="en-US"/>
              <a:t> and </a:t>
            </a:r>
            <a:r>
              <a:rPr lang="en-US" altLang="en-US" i="1"/>
              <a:t>An. funestus</a:t>
            </a:r>
            <a:r>
              <a:rPr lang="en-US" altLang="en-US"/>
              <a:t>, which are strongly anthropophilic (meaning they prefer to feed on humans) and consequently, are two of the most efficient malaria vectors in the world. </a:t>
            </a:r>
          </a:p>
          <a:p>
            <a:pPr marL="0" lvl="2" algn="l">
              <a:spcBef>
                <a:spcPct val="50000"/>
              </a:spcBef>
            </a:pPr>
            <a:r>
              <a:rPr lang="en-US" altLang="en-US"/>
              <a:t>Most </a:t>
            </a:r>
            <a:r>
              <a:rPr lang="en-US" altLang="en-US" i="1"/>
              <a:t>Anopheles</a:t>
            </a:r>
            <a:r>
              <a:rPr lang="en-US" altLang="en-US"/>
              <a:t> mosquitoes are crepuscular (active at dusk or dawn) and prefer to feed indoors (endophagic). </a:t>
            </a:r>
          </a:p>
          <a:p>
            <a:pPr algn="l">
              <a:spcBef>
                <a:spcPct val="50000"/>
              </a:spcBef>
            </a:pPr>
            <a:endParaRPr lang="en-US" altLang="en-US"/>
          </a:p>
        </p:txBody>
      </p:sp>
      <p:pic>
        <p:nvPicPr>
          <p:cNvPr id="10245" name="Picture 6" descr="C:\Users\28840\Desktop\Capture.JPG">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7663" y="5708650"/>
            <a:ext cx="788987"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321"/>
                                        </p:tgtEl>
                                        <p:attrNameLst>
                                          <p:attrName>style.visibility</p:attrName>
                                        </p:attrNameLst>
                                      </p:cBhvr>
                                      <p:to>
                                        <p:strVal val="visible"/>
                                      </p:to>
                                    </p:set>
                                    <p:animEffect transition="in" filter="wipe(down)">
                                      <p:cBhvr>
                                        <p:cTn id="7" dur="500"/>
                                        <p:tgtEl>
                                          <p:spTgt spid="133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1" grpId="0" animBg="1" autoUpdateAnimBg="0"/>
    </p:bldLst>
  </p:timing>
</p:sld>
</file>

<file path=ppt/theme/theme1.xml><?xml version="1.0" encoding="utf-8"?>
<a:theme xmlns:a="http://schemas.openxmlformats.org/drawingml/2006/main" name="Office Theme">
  <a:themeElements>
    <a:clrScheme name="">
      <a:dk1>
        <a:srgbClr val="000000"/>
      </a:dk1>
      <a:lt1>
        <a:srgbClr val="FFFFCC"/>
      </a:lt1>
      <a:dk2>
        <a:srgbClr val="000000"/>
      </a:dk2>
      <a:lt2>
        <a:srgbClr val="808080"/>
      </a:lt2>
      <a:accent1>
        <a:srgbClr val="00CC99"/>
      </a:accent1>
      <a:accent2>
        <a:srgbClr val="3333CC"/>
      </a:accent2>
      <a:accent3>
        <a:srgbClr val="FFFFE2"/>
      </a:accent3>
      <a:accent4>
        <a:srgbClr val="000000"/>
      </a:accent4>
      <a:accent5>
        <a:srgbClr val="AAE2CA"/>
      </a:accent5>
      <a:accent6>
        <a:srgbClr val="2D2DB9"/>
      </a:accent6>
      <a:hlink>
        <a:srgbClr val="003300"/>
      </a:hlink>
      <a:folHlink>
        <a:srgbClr val="FFFFCC"/>
      </a:folHlink>
    </a:clrScheme>
    <a:fontScheme name="Office Theme">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7930</TotalTime>
  <Words>1826</Words>
  <Application>Microsoft Office PowerPoint</Application>
  <PresentationFormat>On-screen Show (4:3)</PresentationFormat>
  <Paragraphs>284</Paragraphs>
  <Slides>24</Slides>
  <Notes>4</Notes>
  <HiddenSlides>0</HiddenSlides>
  <MMClips>0</MMClips>
  <ScaleCrop>false</ScaleCrop>
  <HeadingPairs>
    <vt:vector size="8" baseType="variant">
      <vt:variant>
        <vt:lpstr>Fonts Used</vt:lpstr>
      </vt:variant>
      <vt:variant>
        <vt:i4>4</vt:i4>
      </vt:variant>
      <vt:variant>
        <vt:lpstr>Theme</vt:lpstr>
      </vt:variant>
      <vt:variant>
        <vt:i4>1</vt:i4>
      </vt:variant>
      <vt:variant>
        <vt:lpstr>Slide Titles</vt:lpstr>
      </vt:variant>
      <vt:variant>
        <vt:i4>24</vt:i4>
      </vt:variant>
      <vt:variant>
        <vt:lpstr>Custom Shows</vt:lpstr>
      </vt:variant>
      <vt:variant>
        <vt:i4>1</vt:i4>
      </vt:variant>
    </vt:vector>
  </HeadingPairs>
  <TitlesOfParts>
    <vt:vector size="30" baseType="lpstr">
      <vt:lpstr>Times New Roman</vt:lpstr>
      <vt:lpstr>Arial</vt:lpstr>
      <vt:lpstr>Calibri</vt:lpstr>
      <vt:lpstr>Times</vt:lpstr>
      <vt:lpstr>Office Theme</vt:lpstr>
      <vt:lpstr>PowerPoint Presentation</vt:lpstr>
      <vt:lpstr>Rules</vt:lpstr>
      <vt:lpstr>Rules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Jeopardy</dc:title>
  <dc:creator>Cameron Taylor;Sally Zweimueller</dc:creator>
  <cp:lastModifiedBy>Zweimueller, Sally</cp:lastModifiedBy>
  <cp:revision>167</cp:revision>
  <cp:lastPrinted>2001-01-31T16:21:13Z</cp:lastPrinted>
  <dcterms:created xsi:type="dcterms:W3CDTF">1998-08-03T22:24:04Z</dcterms:created>
  <dcterms:modified xsi:type="dcterms:W3CDTF">2015-09-15T21:12:00Z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ate completed">
    <vt:lpwstr>1998</vt:lpwstr>
  </property>
</Properties>
</file>