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50" r:id="rId2"/>
  </p:sldMasterIdLst>
  <p:notesMasterIdLst>
    <p:notesMasterId r:id="rId65"/>
  </p:notesMasterIdLst>
  <p:handoutMasterIdLst>
    <p:handoutMasterId r:id="rId66"/>
  </p:handoutMasterIdLst>
  <p:sldIdLst>
    <p:sldId id="257" r:id="rId3"/>
    <p:sldId id="307" r:id="rId4"/>
    <p:sldId id="349" r:id="rId5"/>
    <p:sldId id="350" r:id="rId6"/>
    <p:sldId id="351" r:id="rId7"/>
    <p:sldId id="352" r:id="rId8"/>
    <p:sldId id="353" r:id="rId9"/>
    <p:sldId id="354" r:id="rId10"/>
    <p:sldId id="355" r:id="rId11"/>
    <p:sldId id="356" r:id="rId12"/>
    <p:sldId id="357" r:id="rId13"/>
    <p:sldId id="309" r:id="rId14"/>
    <p:sldId id="331" r:id="rId15"/>
    <p:sldId id="287" r:id="rId16"/>
    <p:sldId id="359" r:id="rId17"/>
    <p:sldId id="265" r:id="rId18"/>
    <p:sldId id="272" r:id="rId19"/>
    <p:sldId id="273" r:id="rId20"/>
    <p:sldId id="268" r:id="rId21"/>
    <p:sldId id="269" r:id="rId22"/>
    <p:sldId id="270" r:id="rId23"/>
    <p:sldId id="333" r:id="rId24"/>
    <p:sldId id="311" r:id="rId25"/>
    <p:sldId id="332" r:id="rId26"/>
    <p:sldId id="329" r:id="rId27"/>
    <p:sldId id="325" r:id="rId28"/>
    <p:sldId id="327" r:id="rId29"/>
    <p:sldId id="274" r:id="rId30"/>
    <p:sldId id="276" r:id="rId31"/>
    <p:sldId id="275" r:id="rId32"/>
    <p:sldId id="277" r:id="rId33"/>
    <p:sldId id="348" r:id="rId34"/>
    <p:sldId id="283" r:id="rId35"/>
    <p:sldId id="284" r:id="rId36"/>
    <p:sldId id="285" r:id="rId37"/>
    <p:sldId id="286" r:id="rId38"/>
    <p:sldId id="306" r:id="rId39"/>
    <p:sldId id="292" r:id="rId40"/>
    <p:sldId id="293" r:id="rId41"/>
    <p:sldId id="294" r:id="rId42"/>
    <p:sldId id="295" r:id="rId43"/>
    <p:sldId id="296" r:id="rId44"/>
    <p:sldId id="363" r:id="rId45"/>
    <p:sldId id="310" r:id="rId46"/>
    <p:sldId id="299" r:id="rId47"/>
    <p:sldId id="300" r:id="rId48"/>
    <p:sldId id="301" r:id="rId49"/>
    <p:sldId id="334" r:id="rId50"/>
    <p:sldId id="358" r:id="rId51"/>
    <p:sldId id="303" r:id="rId52"/>
    <p:sldId id="304" r:id="rId53"/>
    <p:sldId id="305" r:id="rId54"/>
    <p:sldId id="335" r:id="rId55"/>
    <p:sldId id="336" r:id="rId56"/>
    <p:sldId id="337" r:id="rId57"/>
    <p:sldId id="360" r:id="rId58"/>
    <p:sldId id="343" r:id="rId59"/>
    <p:sldId id="347" r:id="rId60"/>
    <p:sldId id="344" r:id="rId61"/>
    <p:sldId id="346" r:id="rId62"/>
    <p:sldId id="342" r:id="rId63"/>
    <p:sldId id="345" r:id="rId64"/>
  </p:sldIdLst>
  <p:sldSz cx="9144000" cy="6858000" type="screen4x3"/>
  <p:notesSz cx="7026275" cy="9312275"/>
  <p:defaultTextStyle>
    <a:defPPr>
      <a:defRPr lang="en-US"/>
    </a:defPPr>
    <a:lvl1pPr algn="ctr" rtl="0" fontAlgn="base">
      <a:spcBef>
        <a:spcPct val="0"/>
      </a:spcBef>
      <a:spcAft>
        <a:spcPct val="0"/>
      </a:spcAft>
      <a:defRPr sz="2800" kern="1200">
        <a:solidFill>
          <a:schemeClr val="tx1"/>
        </a:solidFill>
        <a:latin typeface="Times" pitchFamily="18" charset="0"/>
        <a:ea typeface="+mn-ea"/>
        <a:cs typeface="Arial" charset="0"/>
      </a:defRPr>
    </a:lvl1pPr>
    <a:lvl2pPr marL="457200" algn="ctr" rtl="0" fontAlgn="base">
      <a:spcBef>
        <a:spcPct val="0"/>
      </a:spcBef>
      <a:spcAft>
        <a:spcPct val="0"/>
      </a:spcAft>
      <a:defRPr sz="2800" kern="1200">
        <a:solidFill>
          <a:schemeClr val="tx1"/>
        </a:solidFill>
        <a:latin typeface="Times" pitchFamily="18" charset="0"/>
        <a:ea typeface="+mn-ea"/>
        <a:cs typeface="Arial" charset="0"/>
      </a:defRPr>
    </a:lvl2pPr>
    <a:lvl3pPr marL="914400" algn="ctr" rtl="0" fontAlgn="base">
      <a:spcBef>
        <a:spcPct val="0"/>
      </a:spcBef>
      <a:spcAft>
        <a:spcPct val="0"/>
      </a:spcAft>
      <a:defRPr sz="2800" kern="1200">
        <a:solidFill>
          <a:schemeClr val="tx1"/>
        </a:solidFill>
        <a:latin typeface="Times" pitchFamily="18" charset="0"/>
        <a:ea typeface="+mn-ea"/>
        <a:cs typeface="Arial" charset="0"/>
      </a:defRPr>
    </a:lvl3pPr>
    <a:lvl4pPr marL="1371600" algn="ctr" rtl="0" fontAlgn="base">
      <a:spcBef>
        <a:spcPct val="0"/>
      </a:spcBef>
      <a:spcAft>
        <a:spcPct val="0"/>
      </a:spcAft>
      <a:defRPr sz="2800" kern="1200">
        <a:solidFill>
          <a:schemeClr val="tx1"/>
        </a:solidFill>
        <a:latin typeface="Times" pitchFamily="18" charset="0"/>
        <a:ea typeface="+mn-ea"/>
        <a:cs typeface="Arial" charset="0"/>
      </a:defRPr>
    </a:lvl4pPr>
    <a:lvl5pPr marL="1828800" algn="ctr" rtl="0" fontAlgn="base">
      <a:spcBef>
        <a:spcPct val="0"/>
      </a:spcBef>
      <a:spcAft>
        <a:spcPct val="0"/>
      </a:spcAft>
      <a:defRPr sz="2800" kern="1200">
        <a:solidFill>
          <a:schemeClr val="tx1"/>
        </a:solidFill>
        <a:latin typeface="Times" pitchFamily="18" charset="0"/>
        <a:ea typeface="+mn-ea"/>
        <a:cs typeface="Arial" charset="0"/>
      </a:defRPr>
    </a:lvl5pPr>
    <a:lvl6pPr marL="2286000" algn="l" defTabSz="914400" rtl="0" eaLnBrk="1" latinLnBrk="0" hangingPunct="1">
      <a:defRPr sz="2800" kern="1200">
        <a:solidFill>
          <a:schemeClr val="tx1"/>
        </a:solidFill>
        <a:latin typeface="Times" pitchFamily="18" charset="0"/>
        <a:ea typeface="+mn-ea"/>
        <a:cs typeface="Arial" charset="0"/>
      </a:defRPr>
    </a:lvl6pPr>
    <a:lvl7pPr marL="2743200" algn="l" defTabSz="914400" rtl="0" eaLnBrk="1" latinLnBrk="0" hangingPunct="1">
      <a:defRPr sz="2800" kern="1200">
        <a:solidFill>
          <a:schemeClr val="tx1"/>
        </a:solidFill>
        <a:latin typeface="Times" pitchFamily="18" charset="0"/>
        <a:ea typeface="+mn-ea"/>
        <a:cs typeface="Arial" charset="0"/>
      </a:defRPr>
    </a:lvl7pPr>
    <a:lvl8pPr marL="3200400" algn="l" defTabSz="914400" rtl="0" eaLnBrk="1" latinLnBrk="0" hangingPunct="1">
      <a:defRPr sz="2800" kern="1200">
        <a:solidFill>
          <a:schemeClr val="tx1"/>
        </a:solidFill>
        <a:latin typeface="Times" pitchFamily="18" charset="0"/>
        <a:ea typeface="+mn-ea"/>
        <a:cs typeface="Arial" charset="0"/>
      </a:defRPr>
    </a:lvl8pPr>
    <a:lvl9pPr marL="3657600" algn="l" defTabSz="914400" rtl="0" eaLnBrk="1" latinLnBrk="0" hangingPunct="1">
      <a:defRPr sz="2800" kern="1200">
        <a:solidFill>
          <a:schemeClr val="tx1"/>
        </a:solidFill>
        <a:latin typeface="Times"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CCCCCC"/>
    <a:srgbClr val="666666"/>
    <a:srgbClr val="1E4ABD"/>
    <a:srgbClr val="003366"/>
    <a:srgbClr val="E10040"/>
    <a:srgbClr val="002A6C"/>
    <a:srgbClr val="C211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6503" autoAdjust="0"/>
    <p:restoredTop sz="81851" autoAdjust="0"/>
  </p:normalViewPr>
  <p:slideViewPr>
    <p:cSldViewPr>
      <p:cViewPr>
        <p:scale>
          <a:sx n="60" d="100"/>
          <a:sy n="60" d="100"/>
        </p:scale>
        <p:origin x="-1224" y="-38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86"/>
    </p:cViewPr>
  </p:sorterViewPr>
  <p:notesViewPr>
    <p:cSldViewPr>
      <p:cViewPr varScale="1">
        <p:scale>
          <a:sx n="50" d="100"/>
          <a:sy n="50" d="100"/>
        </p:scale>
        <p:origin x="-1860" y="-102"/>
      </p:cViewPr>
      <p:guideLst>
        <p:guide orient="horz" pos="2933"/>
        <p:guide pos="221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3044825" cy="455613"/>
          </a:xfrm>
          <a:prstGeom prst="rect">
            <a:avLst/>
          </a:prstGeom>
          <a:noFill/>
          <a:ln w="9525">
            <a:noFill/>
            <a:miter lim="800000"/>
            <a:headEnd/>
            <a:tailEnd/>
          </a:ln>
          <a:effectLst/>
        </p:spPr>
        <p:txBody>
          <a:bodyPr vert="horz" wrap="square" lIns="91308" tIns="45654" rIns="91308" bIns="45654" numCol="1" anchor="t" anchorCtr="0" compatLnSpc="1">
            <a:prstTxWarp prst="textNoShape">
              <a:avLst/>
            </a:prstTxWarp>
          </a:bodyPr>
          <a:lstStyle>
            <a:lvl1pPr algn="l" eaLnBrk="0" hangingPunct="0">
              <a:defRPr sz="1200">
                <a:cs typeface="+mn-cs"/>
              </a:defRPr>
            </a:lvl1pPr>
          </a:lstStyle>
          <a:p>
            <a:pPr>
              <a:defRPr/>
            </a:pPr>
            <a:endParaRPr lang="en-US"/>
          </a:p>
        </p:txBody>
      </p:sp>
      <p:sp>
        <p:nvSpPr>
          <p:cNvPr id="124931" name="Rectangle 3"/>
          <p:cNvSpPr>
            <a:spLocks noGrp="1" noChangeArrowheads="1"/>
          </p:cNvSpPr>
          <p:nvPr>
            <p:ph type="dt" sz="quarter" idx="1"/>
          </p:nvPr>
        </p:nvSpPr>
        <p:spPr bwMode="auto">
          <a:xfrm>
            <a:off x="3957638" y="0"/>
            <a:ext cx="3044825" cy="455613"/>
          </a:xfrm>
          <a:prstGeom prst="rect">
            <a:avLst/>
          </a:prstGeom>
          <a:noFill/>
          <a:ln w="9525">
            <a:noFill/>
            <a:miter lim="800000"/>
            <a:headEnd/>
            <a:tailEnd/>
          </a:ln>
          <a:effectLst/>
        </p:spPr>
        <p:txBody>
          <a:bodyPr vert="horz" wrap="square" lIns="91308" tIns="45654" rIns="91308" bIns="45654"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124932" name="Rectangle 4"/>
          <p:cNvSpPr>
            <a:spLocks noGrp="1" noChangeArrowheads="1"/>
          </p:cNvSpPr>
          <p:nvPr>
            <p:ph type="ftr" sz="quarter" idx="2"/>
          </p:nvPr>
        </p:nvSpPr>
        <p:spPr bwMode="auto">
          <a:xfrm>
            <a:off x="0" y="8829675"/>
            <a:ext cx="3044825" cy="457200"/>
          </a:xfrm>
          <a:prstGeom prst="rect">
            <a:avLst/>
          </a:prstGeom>
          <a:noFill/>
          <a:ln w="9525">
            <a:noFill/>
            <a:miter lim="800000"/>
            <a:headEnd/>
            <a:tailEnd/>
          </a:ln>
          <a:effectLst/>
        </p:spPr>
        <p:txBody>
          <a:bodyPr vert="horz" wrap="square" lIns="91308" tIns="45654" rIns="91308" bIns="45654" numCol="1" anchor="b" anchorCtr="0" compatLnSpc="1">
            <a:prstTxWarp prst="textNoShape">
              <a:avLst/>
            </a:prstTxWarp>
          </a:bodyPr>
          <a:lstStyle>
            <a:lvl1pPr algn="l" eaLnBrk="0" hangingPunct="0">
              <a:defRPr sz="1200">
                <a:cs typeface="+mn-cs"/>
              </a:defRPr>
            </a:lvl1pPr>
          </a:lstStyle>
          <a:p>
            <a:pPr>
              <a:defRPr/>
            </a:pPr>
            <a:endParaRPr lang="en-US"/>
          </a:p>
        </p:txBody>
      </p:sp>
      <p:sp>
        <p:nvSpPr>
          <p:cNvPr id="124933" name="Rectangle 5"/>
          <p:cNvSpPr>
            <a:spLocks noGrp="1" noChangeArrowheads="1"/>
          </p:cNvSpPr>
          <p:nvPr>
            <p:ph type="sldNum" sz="quarter" idx="3"/>
          </p:nvPr>
        </p:nvSpPr>
        <p:spPr bwMode="auto">
          <a:xfrm>
            <a:off x="3957638" y="8829675"/>
            <a:ext cx="3044825" cy="457200"/>
          </a:xfrm>
          <a:prstGeom prst="rect">
            <a:avLst/>
          </a:prstGeom>
          <a:noFill/>
          <a:ln w="9525">
            <a:noFill/>
            <a:miter lim="800000"/>
            <a:headEnd/>
            <a:tailEnd/>
          </a:ln>
          <a:effectLst/>
        </p:spPr>
        <p:txBody>
          <a:bodyPr vert="horz" wrap="square" lIns="91308" tIns="45654" rIns="91308" bIns="45654" numCol="1" anchor="b" anchorCtr="0" compatLnSpc="1">
            <a:prstTxWarp prst="textNoShape">
              <a:avLst/>
            </a:prstTxWarp>
          </a:bodyPr>
          <a:lstStyle>
            <a:lvl1pPr algn="r" eaLnBrk="0" hangingPunct="0">
              <a:defRPr sz="1200">
                <a:cs typeface="+mn-cs"/>
              </a:defRPr>
            </a:lvl1pPr>
          </a:lstStyle>
          <a:p>
            <a:pPr>
              <a:defRPr/>
            </a:pPr>
            <a:fld id="{E85D1140-5F48-4D0B-8626-92E84E8EF69A}" type="slidenum">
              <a:rPr lang="en-US"/>
              <a:pPr>
                <a:defRPr/>
              </a:pPr>
              <a:t>‹#›</a:t>
            </a:fld>
            <a:endParaRPr lang="en-US"/>
          </a:p>
        </p:txBody>
      </p:sp>
    </p:spTree>
    <p:extLst>
      <p:ext uri="{BB962C8B-B14F-4D97-AF65-F5344CB8AC3E}">
        <p14:creationId xmlns:p14="http://schemas.microsoft.com/office/powerpoint/2010/main" val="1726843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0"/>
            <a:ext cx="3044825" cy="455613"/>
          </a:xfrm>
          <a:prstGeom prst="rect">
            <a:avLst/>
          </a:prstGeom>
          <a:noFill/>
          <a:ln w="9525">
            <a:noFill/>
            <a:miter lim="800000"/>
            <a:headEnd/>
            <a:tailEnd/>
          </a:ln>
          <a:effectLst/>
        </p:spPr>
        <p:txBody>
          <a:bodyPr vert="horz" wrap="square" lIns="91308" tIns="45654" rIns="91308" bIns="45654" numCol="1" anchor="t" anchorCtr="0" compatLnSpc="1">
            <a:prstTxWarp prst="textNoShape">
              <a:avLst/>
            </a:prstTxWarp>
          </a:bodyPr>
          <a:lstStyle>
            <a:lvl1pPr algn="l" eaLnBrk="0" hangingPunct="0">
              <a:defRPr sz="1200">
                <a:cs typeface="+mn-cs"/>
              </a:defRPr>
            </a:lvl1pPr>
          </a:lstStyle>
          <a:p>
            <a:pPr>
              <a:defRPr/>
            </a:pPr>
            <a:endParaRPr lang="en-US"/>
          </a:p>
        </p:txBody>
      </p:sp>
      <p:sp>
        <p:nvSpPr>
          <p:cNvPr id="129027" name="Rectangle 3"/>
          <p:cNvSpPr>
            <a:spLocks noGrp="1" noChangeArrowheads="1"/>
          </p:cNvSpPr>
          <p:nvPr>
            <p:ph type="dt" idx="1"/>
          </p:nvPr>
        </p:nvSpPr>
        <p:spPr bwMode="auto">
          <a:xfrm>
            <a:off x="3957638" y="0"/>
            <a:ext cx="3044825" cy="455613"/>
          </a:xfrm>
          <a:prstGeom prst="rect">
            <a:avLst/>
          </a:prstGeom>
          <a:noFill/>
          <a:ln w="9525">
            <a:noFill/>
            <a:miter lim="800000"/>
            <a:headEnd/>
            <a:tailEnd/>
          </a:ln>
          <a:effectLst/>
        </p:spPr>
        <p:txBody>
          <a:bodyPr vert="horz" wrap="square" lIns="91308" tIns="45654" rIns="91308" bIns="45654"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68612" name="Rectangle 4"/>
          <p:cNvSpPr>
            <a:spLocks noGrp="1" noRot="1" noChangeAspect="1" noChangeArrowheads="1" noTextEdit="1"/>
          </p:cNvSpPr>
          <p:nvPr>
            <p:ph type="sldImg" idx="2"/>
          </p:nvPr>
        </p:nvSpPr>
        <p:spPr bwMode="auto">
          <a:xfrm>
            <a:off x="1166813" y="685800"/>
            <a:ext cx="4668837" cy="35004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5"/>
          <p:cNvSpPr>
            <a:spLocks noGrp="1" noChangeArrowheads="1"/>
          </p:cNvSpPr>
          <p:nvPr>
            <p:ph type="body" sz="quarter" idx="3"/>
          </p:nvPr>
        </p:nvSpPr>
        <p:spPr bwMode="auto">
          <a:xfrm>
            <a:off x="912813" y="4414838"/>
            <a:ext cx="5175250" cy="4186237"/>
          </a:xfrm>
          <a:prstGeom prst="rect">
            <a:avLst/>
          </a:prstGeom>
          <a:noFill/>
          <a:ln w="9525">
            <a:noFill/>
            <a:miter lim="800000"/>
            <a:headEnd/>
            <a:tailEnd/>
          </a:ln>
          <a:effectLst/>
        </p:spPr>
        <p:txBody>
          <a:bodyPr vert="horz" wrap="square" lIns="91308" tIns="45654" rIns="91308" bIns="456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9030" name="Rectangle 6"/>
          <p:cNvSpPr>
            <a:spLocks noGrp="1" noChangeArrowheads="1"/>
          </p:cNvSpPr>
          <p:nvPr>
            <p:ph type="ftr" sz="quarter" idx="4"/>
          </p:nvPr>
        </p:nvSpPr>
        <p:spPr bwMode="auto">
          <a:xfrm>
            <a:off x="0" y="8829675"/>
            <a:ext cx="3044825" cy="457200"/>
          </a:xfrm>
          <a:prstGeom prst="rect">
            <a:avLst/>
          </a:prstGeom>
          <a:noFill/>
          <a:ln w="9525">
            <a:noFill/>
            <a:miter lim="800000"/>
            <a:headEnd/>
            <a:tailEnd/>
          </a:ln>
          <a:effectLst/>
        </p:spPr>
        <p:txBody>
          <a:bodyPr vert="horz" wrap="square" lIns="91308" tIns="45654" rIns="91308" bIns="45654" numCol="1" anchor="b" anchorCtr="0" compatLnSpc="1">
            <a:prstTxWarp prst="textNoShape">
              <a:avLst/>
            </a:prstTxWarp>
          </a:bodyPr>
          <a:lstStyle>
            <a:lvl1pPr algn="l" eaLnBrk="0" hangingPunct="0">
              <a:defRPr sz="1200">
                <a:cs typeface="+mn-cs"/>
              </a:defRPr>
            </a:lvl1pPr>
          </a:lstStyle>
          <a:p>
            <a:pPr>
              <a:defRPr/>
            </a:pPr>
            <a:endParaRPr lang="en-US"/>
          </a:p>
        </p:txBody>
      </p:sp>
      <p:sp>
        <p:nvSpPr>
          <p:cNvPr id="129031" name="Rectangle 7"/>
          <p:cNvSpPr>
            <a:spLocks noGrp="1" noChangeArrowheads="1"/>
          </p:cNvSpPr>
          <p:nvPr>
            <p:ph type="sldNum" sz="quarter" idx="5"/>
          </p:nvPr>
        </p:nvSpPr>
        <p:spPr bwMode="auto">
          <a:xfrm>
            <a:off x="3957638" y="8829675"/>
            <a:ext cx="3044825" cy="457200"/>
          </a:xfrm>
          <a:prstGeom prst="rect">
            <a:avLst/>
          </a:prstGeom>
          <a:noFill/>
          <a:ln w="9525">
            <a:noFill/>
            <a:miter lim="800000"/>
            <a:headEnd/>
            <a:tailEnd/>
          </a:ln>
          <a:effectLst/>
        </p:spPr>
        <p:txBody>
          <a:bodyPr vert="horz" wrap="square" lIns="91308" tIns="45654" rIns="91308" bIns="45654" numCol="1" anchor="b" anchorCtr="0" compatLnSpc="1">
            <a:prstTxWarp prst="textNoShape">
              <a:avLst/>
            </a:prstTxWarp>
          </a:bodyPr>
          <a:lstStyle>
            <a:lvl1pPr algn="r" eaLnBrk="0" hangingPunct="0">
              <a:defRPr sz="1200">
                <a:cs typeface="+mn-cs"/>
              </a:defRPr>
            </a:lvl1pPr>
          </a:lstStyle>
          <a:p>
            <a:pPr>
              <a:defRPr/>
            </a:pPr>
            <a:fld id="{02DF61A7-78EA-4C43-9C80-5251087A0ECA}" type="slidenum">
              <a:rPr lang="en-US"/>
              <a:pPr>
                <a:defRPr/>
              </a:pPr>
              <a:t>‹#›</a:t>
            </a:fld>
            <a:endParaRPr lang="en-US"/>
          </a:p>
        </p:txBody>
      </p:sp>
    </p:spTree>
    <p:extLst>
      <p:ext uri="{BB962C8B-B14F-4D97-AF65-F5344CB8AC3E}">
        <p14:creationId xmlns:p14="http://schemas.microsoft.com/office/powerpoint/2010/main" val="41120472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59396" name="Slide Number Placeholder 3"/>
          <p:cNvSpPr>
            <a:spLocks noGrp="1"/>
          </p:cNvSpPr>
          <p:nvPr>
            <p:ph type="sldNum" sz="quarter" idx="5"/>
          </p:nvPr>
        </p:nvSpPr>
        <p:spPr/>
        <p:txBody>
          <a:bodyPr/>
          <a:lstStyle/>
          <a:p>
            <a:pPr>
              <a:defRPr/>
            </a:pPr>
            <a:fld id="{4FD14D49-FABB-4DE9-ACDC-9F50FAE876CA}" type="slidenum">
              <a:rPr lang="en-US" smtClean="0"/>
              <a:pPr>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these indicators are designed to measure behaviors among young people age 15–24 that may put them at greater risk for HIV.</a:t>
            </a:r>
          </a:p>
        </p:txBody>
      </p:sp>
      <p:sp>
        <p:nvSpPr>
          <p:cNvPr id="89092" name="Slide Number Placeholder 3"/>
          <p:cNvSpPr>
            <a:spLocks noGrp="1"/>
          </p:cNvSpPr>
          <p:nvPr>
            <p:ph type="sldNum" sz="quarter" idx="5"/>
          </p:nvPr>
        </p:nvSpPr>
        <p:spPr/>
        <p:txBody>
          <a:bodyPr/>
          <a:lstStyle/>
          <a:p>
            <a:pPr>
              <a:defRPr/>
            </a:pPr>
            <a:fld id="{6A707F42-B48A-4E7D-87C0-4E492DEC1A4B}" type="slidenum">
              <a:rPr lang="en-US" smtClean="0"/>
              <a:pPr>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great advantage of testing for HIV infection in the DHS is that it is possible to identify the demographic characteristics of HIV-positive respondents. This helps identify patterns of behavior that may be associated with HIV. </a:t>
            </a:r>
          </a:p>
          <a:p>
            <a:endParaRPr lang="en-US" altLang="en-US" smtClean="0"/>
          </a:p>
          <a:p>
            <a:r>
              <a:rPr lang="en-US" altLang="en-US" smtClean="0"/>
              <a:t>For example, the DHS clearly shows that HIV is more common in urban than in rural areas and more common among women than among men. However, not all DHS surveys have shown an association between male circumcision and HIV infection, as has been found in other studies.</a:t>
            </a:r>
          </a:p>
          <a:p>
            <a:endParaRPr lang="en-US" altLang="en-US" smtClean="0"/>
          </a:p>
          <a:p>
            <a:r>
              <a:rPr lang="en-US" altLang="en-US" smtClean="0"/>
              <a:t>One important risk factor for HIV transmission is when marital partners or cohabiting couples do not share the same HIV status. If one member of a couple is infected with HIV and the other member is not, the couple is called “discordant.” </a:t>
            </a:r>
          </a:p>
        </p:txBody>
      </p:sp>
      <p:sp>
        <p:nvSpPr>
          <p:cNvPr id="90116" name="Slide Number Placeholder 3"/>
          <p:cNvSpPr>
            <a:spLocks noGrp="1"/>
          </p:cNvSpPr>
          <p:nvPr>
            <p:ph type="sldNum" sz="quarter" idx="5"/>
          </p:nvPr>
        </p:nvSpPr>
        <p:spPr/>
        <p:txBody>
          <a:bodyPr/>
          <a:lstStyle/>
          <a:p>
            <a:pPr>
              <a:defRPr/>
            </a:pPr>
            <a:fld id="{FA3FCBCB-3A23-4DB7-8546-5EDB407A6EFD}" type="slidenum">
              <a:rPr lang="en-US" smtClean="0"/>
              <a:pPr>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getting accurate estimates of HIV prevalence and trends over time has been one of the greatest challenges in controlling the epidemic. </a:t>
            </a:r>
          </a:p>
          <a:p>
            <a:endParaRPr lang="en-US" altLang="en-US" dirty="0" smtClean="0"/>
          </a:p>
          <a:p>
            <a:r>
              <a:rPr lang="en-US" altLang="en-US" dirty="0" smtClean="0"/>
              <a:t>This session will discuss several different approaches to estimating the prevalence of HIV. Thanks to the DHS, </a:t>
            </a:r>
            <a:r>
              <a:rPr lang="en-US" altLang="en-US" b="1" dirty="0" smtClean="0"/>
              <a:t>population-based estimates</a:t>
            </a:r>
            <a:r>
              <a:rPr lang="en-US" altLang="en-US" dirty="0" smtClean="0"/>
              <a:t> are now considered the most accurate approach by all international agencies.</a:t>
            </a:r>
          </a:p>
          <a:p>
            <a:endParaRPr lang="en-US" altLang="en-US" dirty="0" smtClean="0"/>
          </a:p>
          <a:p>
            <a:r>
              <a:rPr lang="en-US" altLang="en-US" dirty="0" smtClean="0"/>
              <a:t>DHS is now starting to repeat HIV testing in some countries. The next challenge is to consider how to interpret trends based on population-based data.</a:t>
            </a:r>
          </a:p>
        </p:txBody>
      </p:sp>
      <p:sp>
        <p:nvSpPr>
          <p:cNvPr id="4" name="Slide Number Placeholder 3"/>
          <p:cNvSpPr>
            <a:spLocks noGrp="1"/>
          </p:cNvSpPr>
          <p:nvPr>
            <p:ph type="sldNum" sz="quarter" idx="5"/>
          </p:nvPr>
        </p:nvSpPr>
        <p:spPr/>
        <p:txBody>
          <a:bodyPr/>
          <a:lstStyle/>
          <a:p>
            <a:pPr>
              <a:defRPr/>
            </a:pPr>
            <a:fld id="{4500DC74-0507-4DD7-87B3-DDF89699CC51}"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the first time the DHS included HIV testing was in 2001 in Mali. Since that time, the DHS has conducted HIV testing in more than 30 countries, including Burkina Faso, Cameroon, Côte d’Ivoire, Ethiopia, Kenya, Rwanda, Tanzania, Uganda, and Zambia. </a:t>
            </a:r>
          </a:p>
          <a:p>
            <a:endParaRPr lang="en-US" altLang="en-US" dirty="0" smtClean="0"/>
          </a:p>
          <a:p>
            <a:r>
              <a:rPr lang="en-US" altLang="en-US" dirty="0" smtClean="0"/>
              <a:t>TELL participants to read </a:t>
            </a:r>
            <a:r>
              <a:rPr lang="en-US" altLang="en-US" b="1" dirty="0" smtClean="0"/>
              <a:t>Handout 6.4</a:t>
            </a:r>
            <a:r>
              <a:rPr lang="en-US" altLang="en-US" dirty="0" smtClean="0"/>
              <a:t>,</a:t>
            </a:r>
            <a:r>
              <a:rPr lang="en-US" altLang="en-US" i="1" dirty="0" smtClean="0"/>
              <a:t> Results of Recent Population-based Surveys</a:t>
            </a:r>
            <a:r>
              <a:rPr lang="en-US" altLang="en-US" dirty="0" smtClean="0"/>
              <a:t>, to learn more about how estimates from the DHS have influenced and changed other international estimates of HIV prevalence.</a:t>
            </a:r>
          </a:p>
          <a:p>
            <a:endParaRPr lang="en-US" altLang="en-US" dirty="0" smtClean="0"/>
          </a:p>
        </p:txBody>
      </p:sp>
      <p:sp>
        <p:nvSpPr>
          <p:cNvPr id="4" name="Slide Number Placeholder 3"/>
          <p:cNvSpPr>
            <a:spLocks noGrp="1"/>
          </p:cNvSpPr>
          <p:nvPr>
            <p:ph type="sldNum" sz="quarter" idx="5"/>
          </p:nvPr>
        </p:nvSpPr>
        <p:spPr/>
        <p:txBody>
          <a:bodyPr/>
          <a:lstStyle/>
          <a:p>
            <a:pPr>
              <a:defRPr/>
            </a:pPr>
            <a:fld id="{62CB514C-0B95-467D-8A6F-987812AE49AE}"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(NOTE to the instructor: The instructions below divide participants into small groups for this exercise. However, if the participants have limited knowledge of HIV/AIDS, it may be better to keep the participants together and lead the discussion yourself. In either case, this exercise should take about 30–45 minutes.)</a:t>
            </a:r>
          </a:p>
          <a:p>
            <a:endParaRPr lang="en-US" altLang="en-US" dirty="0" smtClean="0"/>
          </a:p>
          <a:p>
            <a:r>
              <a:rPr lang="en-US" altLang="en-US" dirty="0" smtClean="0"/>
              <a:t>DIVIDE the participants groups of 3-4 to discuss the questions on the slide. Allow 20–30 minutes for this, and then BRING everyone together. One question at a time, ASK several individuals to share their answers with the rest of the participants. </a:t>
            </a:r>
          </a:p>
          <a:p>
            <a:endParaRPr lang="en-US" altLang="en-US" i="1" dirty="0" smtClean="0"/>
          </a:p>
          <a:p>
            <a:r>
              <a:rPr lang="en-US" altLang="en-US" i="1" dirty="0" smtClean="0"/>
              <a:t>Question 1: What source of data have most countries relied on to estimate levels of HIV infection?</a:t>
            </a:r>
            <a:endParaRPr lang="en-US" altLang="en-US" dirty="0" smtClean="0"/>
          </a:p>
          <a:p>
            <a:endParaRPr lang="en-US" altLang="en-US" dirty="0" smtClean="0"/>
          </a:p>
          <a:p>
            <a:r>
              <a:rPr lang="en-US" altLang="en-US" dirty="0" smtClean="0"/>
              <a:t>Answer: Sentinel surveillance sites located in the country </a:t>
            </a:r>
          </a:p>
          <a:p>
            <a:endParaRPr lang="en-US" altLang="en-US" dirty="0" smtClean="0"/>
          </a:p>
          <a:p>
            <a:r>
              <a:rPr lang="en-US" altLang="en-US" dirty="0" smtClean="0"/>
              <a:t>DEFINE sentinel surveillance: Sentinel surveillance refers to the systematic and continuous monitoring of HIV prevalence among specific groups of people who attend specific health care facilities. In most countries, sentinel surveillance for HIV has been carried out in just one group of people: pregnant women who receive antenatal care. Since sentinel surveillance involves only people who come to health care facilities, it is facility-based research.</a:t>
            </a:r>
          </a:p>
          <a:p>
            <a:endParaRPr lang="en-US" altLang="en-US" dirty="0" smtClean="0"/>
          </a:p>
          <a:p>
            <a:r>
              <a:rPr lang="en-US" altLang="en-US" dirty="0" smtClean="0"/>
              <a:t>EXPLAIN the following points:</a:t>
            </a:r>
          </a:p>
          <a:p>
            <a:r>
              <a:rPr lang="en-US" altLang="en-US" dirty="0" smtClean="0"/>
              <a:t>There are two main reasons for routinely testing pregnant women during ANC visits as a way to measure national HIV prevalence: </a:t>
            </a:r>
          </a:p>
          <a:p>
            <a:endParaRPr lang="en-US" altLang="en-US" dirty="0" smtClean="0"/>
          </a:p>
          <a:p>
            <a:r>
              <a:rPr lang="en-US" altLang="en-US" dirty="0" smtClean="0"/>
              <a:t>Pregnant women are thought to be fairly representative of the general adult female population. </a:t>
            </a:r>
          </a:p>
          <a:p>
            <a:r>
              <a:rPr lang="en-US" altLang="en-US" dirty="0" smtClean="0"/>
              <a:t>Many pregnant women come to antenatal care clinics (ANC) at least once during their pregnancy and thus can easily be tested. </a:t>
            </a:r>
          </a:p>
          <a:p>
            <a:endParaRPr lang="en-US" altLang="en-US" dirty="0" smtClean="0"/>
          </a:p>
          <a:p>
            <a:r>
              <a:rPr lang="en-US" altLang="en-US" dirty="0" smtClean="0"/>
              <a:t>Pregnant women are typically tested for syphilis during their ANC visits. The extra blood from this test is then used to test for HIV. The pregnant women are not given the results of their HIV tests because by design the testing is anonymous and confidential. </a:t>
            </a:r>
          </a:p>
          <a:p>
            <a:r>
              <a:rPr lang="en-US" altLang="en-US" dirty="0" smtClean="0"/>
              <a:t>Some countries also anonymously test blood donors to estimate HIV prevalence. Researchers do not test nearly as many blood donors as pregnant women. Researchers also do not test blood donors as frequently as they test pregnant women. This is because blood donors are a self-selected group and may include people who donate blood for money or for a family member who is sick. Thus, they are not representative of the general population.</a:t>
            </a:r>
          </a:p>
          <a:p>
            <a:endParaRPr lang="en-US" altLang="en-US" i="1" dirty="0" smtClean="0"/>
          </a:p>
          <a:p>
            <a:r>
              <a:rPr lang="en-US" altLang="en-US" i="1" dirty="0" smtClean="0"/>
              <a:t>Question 2: What other sources of data are available on the prevalence of HIV and AIDS? </a:t>
            </a:r>
            <a:endParaRPr lang="en-US" altLang="en-US" dirty="0" smtClean="0"/>
          </a:p>
          <a:p>
            <a:endParaRPr lang="en-US" altLang="en-US" dirty="0" smtClean="0"/>
          </a:p>
          <a:p>
            <a:r>
              <a:rPr lang="en-US" altLang="en-US" dirty="0" smtClean="0"/>
              <a:t>Possible answers include: </a:t>
            </a:r>
          </a:p>
          <a:p>
            <a:pPr>
              <a:buFontTx/>
              <a:buChar char="•"/>
            </a:pPr>
            <a:r>
              <a:rPr lang="en-US" altLang="en-US" dirty="0" smtClean="0"/>
              <a:t> Local surveys</a:t>
            </a:r>
          </a:p>
          <a:p>
            <a:pPr>
              <a:buFontTx/>
              <a:buChar char="•"/>
            </a:pPr>
            <a:r>
              <a:rPr lang="en-US" altLang="en-US" dirty="0" smtClean="0"/>
              <a:t> Community mapping </a:t>
            </a:r>
          </a:p>
          <a:p>
            <a:pPr>
              <a:buFontTx/>
              <a:buChar char="•"/>
            </a:pPr>
            <a:r>
              <a:rPr lang="en-US" altLang="en-US" dirty="0" smtClean="0"/>
              <a:t> Voluntary counseling and testing (VCT) statistics</a:t>
            </a:r>
          </a:p>
          <a:p>
            <a:pPr>
              <a:buFontTx/>
              <a:buChar char="•"/>
            </a:pPr>
            <a:r>
              <a:rPr lang="en-US" altLang="en-US" dirty="0" smtClean="0"/>
              <a:t> Prevention of mother-to-child transmission (PMTCT) service statistics </a:t>
            </a:r>
          </a:p>
          <a:p>
            <a:endParaRPr lang="en-US" altLang="en-US" dirty="0" smtClean="0"/>
          </a:p>
          <a:p>
            <a:r>
              <a:rPr lang="en-US" altLang="en-US" dirty="0" smtClean="0"/>
              <a:t>EXPLAIN that these sources differ from population-based testing in two ways: they involve a different size sample, and some may be biased because they are a self-selected sample.</a:t>
            </a:r>
          </a:p>
          <a:p>
            <a:endParaRPr lang="en-US" altLang="en-US" i="1" dirty="0" smtClean="0"/>
          </a:p>
        </p:txBody>
      </p:sp>
      <p:sp>
        <p:nvSpPr>
          <p:cNvPr id="61444" name="Slide Number Placeholder 3"/>
          <p:cNvSpPr>
            <a:spLocks noGrp="1"/>
          </p:cNvSpPr>
          <p:nvPr>
            <p:ph type="sldNum" sz="quarter" idx="5"/>
          </p:nvPr>
        </p:nvSpPr>
        <p:spPr/>
        <p:txBody>
          <a:bodyPr/>
          <a:lstStyle/>
          <a:p>
            <a:pPr>
              <a:defRPr/>
            </a:pPr>
            <a:fld id="{337C1CE8-6A1A-41B9-A55C-140D8C1318D9}" type="slidenum">
              <a:rPr lang="en-US" smtClean="0"/>
              <a:pPr>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(Note to the instructor:</a:t>
            </a:r>
          </a:p>
          <a:p>
            <a:r>
              <a:rPr lang="en-US" altLang="en-US" dirty="0" smtClean="0"/>
              <a:t>If participants do not know the difference between incidence and prevalence you can conduct the following visual demonstration:  Tell the class that they represent a population.  Ask someone to count how many people are present in class that day.  Choose approximately 10% of the class and ask them to stand up.  Tell the class to imagine that the people standing are HIV+.  Ask someone to count how many people are standing.  Tell the class that you are going to calculate HIV prevalence for this example.  You will divide the number of people standing (who represent HIV+ individuals) by the total number of people in the class (who represent the population).  This number represents the HIV prevalence within the population.  </a:t>
            </a:r>
          </a:p>
          <a:p>
            <a:r>
              <a:rPr lang="en-US" altLang="en-US" dirty="0" smtClean="0"/>
              <a:t> </a:t>
            </a:r>
          </a:p>
          <a:p>
            <a:r>
              <a:rPr lang="en-US" altLang="en-US" dirty="0" smtClean="0"/>
              <a:t>To demonstrate HIV incidence.  Ask half of the people who are standing (who represent HIV+ individuals) to choose one of the people seated next to them.  Tell these individuals to stand up as well.  Tell the class to imagine that the people who have just stood up had unprotected sex with the people who chose them and they are newly infected with HIV within the past year. Tell everyone to sit down except for the people newly infected with HIV.  Ask the class to count how many people are currently standing. In order to determine HIV incidence over the past year, divide the number of people standing by the total number of people in the classroom.  Explain to the class that incidence is always for a given time period, most often over the course of a year.       </a:t>
            </a:r>
          </a:p>
          <a:p>
            <a:r>
              <a:rPr lang="en-US" altLang="en-US" dirty="0" smtClean="0"/>
              <a:t> </a:t>
            </a:r>
          </a:p>
          <a:p>
            <a:r>
              <a:rPr lang="en-US" altLang="en-US" dirty="0" smtClean="0"/>
              <a:t>Now have all those who were originally and newly infected with HIV stand up. Recalculate HIV prevalence (the total number standing divided by the total number in the class).  HIV prevalence increased with the new cases.    </a:t>
            </a:r>
          </a:p>
          <a:p>
            <a:r>
              <a:rPr lang="en-US" altLang="en-US" dirty="0" smtClean="0"/>
              <a:t> </a:t>
            </a:r>
          </a:p>
          <a:p>
            <a:r>
              <a:rPr lang="en-US" altLang="en-US" dirty="0" smtClean="0"/>
              <a:t>Ask the class what will happen if 3 of those standing die?  (answer:  HIV prevalence will go down).  </a:t>
            </a:r>
          </a:p>
          <a:p>
            <a:r>
              <a:rPr lang="en-US" altLang="en-US" dirty="0" smtClean="0"/>
              <a:t>Ask the class what will happen if all of those standing go on ARVs and live long lives?  (answer: if new people continue to be infected, HIV prevalence will increase because none of the HIV-positive people are dying and dropping out of the population.  This is why HIV prevalence may increase in countries where there are good ART programs, even if fewer new cases of HIV occur.)</a:t>
            </a:r>
          </a:p>
          <a:p>
            <a:r>
              <a:rPr lang="en-US" altLang="en-US" dirty="0" smtClean="0"/>
              <a:t> </a:t>
            </a:r>
          </a:p>
          <a:p>
            <a:r>
              <a:rPr lang="en-US" altLang="en-US" dirty="0" smtClean="0"/>
              <a:t>The ultimate goal is to reduce incidence (i.e. new cases of HIV spreading) and to support those currently HIV-positive to live long, healthy lives. )       </a:t>
            </a:r>
          </a:p>
          <a:p>
            <a:endParaRPr lang="en-US" altLang="en-US" i="1" dirty="0" smtClean="0"/>
          </a:p>
          <a:p>
            <a:r>
              <a:rPr lang="en-US" altLang="en-US" i="1" dirty="0" smtClean="0"/>
              <a:t>Question 3: What is the difference between HIV prevalence and HIV incidence? How are they calculated?</a:t>
            </a:r>
            <a:endParaRPr lang="en-US" altLang="en-US" dirty="0" smtClean="0"/>
          </a:p>
          <a:p>
            <a:r>
              <a:rPr lang="en-US" altLang="en-US" dirty="0" smtClean="0"/>
              <a:t>Answer: HIV prevalence measures the percentage of people in a population who are infected with HIV; it includes both new and ongoing cases of HIV infection.</a:t>
            </a:r>
          </a:p>
          <a:p>
            <a:endParaRPr lang="en-US" altLang="en-US" dirty="0" smtClean="0"/>
          </a:p>
          <a:p>
            <a:r>
              <a:rPr lang="en-US" altLang="en-US" dirty="0" smtClean="0"/>
              <a:t>In contrast, HIV incidence measures only the number of new HIV infections in the population during a certain time period, usually one year.</a:t>
            </a:r>
          </a:p>
          <a:p>
            <a:endParaRPr lang="en-US" altLang="en-US" dirty="0" smtClean="0"/>
          </a:p>
          <a:p>
            <a:r>
              <a:rPr lang="en-US" altLang="en-US" dirty="0" smtClean="0"/>
              <a:t>WRITE the following formulas on the flipchart, and EXPLAIN how to calculate HIV prevalence and incidence.</a:t>
            </a:r>
          </a:p>
          <a:p>
            <a:endParaRPr lang="en-US" altLang="en-US" i="1" dirty="0" smtClean="0"/>
          </a:p>
          <a:p>
            <a:r>
              <a:rPr lang="en-US" altLang="en-US" i="1" dirty="0" smtClean="0"/>
              <a:t>For HIV prevalence:</a:t>
            </a:r>
            <a:endParaRPr lang="en-US" altLang="en-US" dirty="0" smtClean="0"/>
          </a:p>
          <a:p>
            <a:r>
              <a:rPr lang="en-US" altLang="en-US" u="sng" dirty="0" smtClean="0"/>
              <a:t>Number of persons age 15-49 infected with HIV</a:t>
            </a:r>
            <a:endParaRPr lang="en-US" altLang="en-US" dirty="0" smtClean="0"/>
          </a:p>
          <a:p>
            <a:r>
              <a:rPr lang="en-US" altLang="en-US" dirty="0" smtClean="0"/>
              <a:t>Total number of persons age 15-49 in the population</a:t>
            </a:r>
          </a:p>
          <a:p>
            <a:endParaRPr lang="en-US" altLang="en-US" i="1" dirty="0" smtClean="0"/>
          </a:p>
          <a:p>
            <a:r>
              <a:rPr lang="en-US" altLang="en-US" i="1" dirty="0" smtClean="0"/>
              <a:t>For HIV incidence:</a:t>
            </a:r>
            <a:endParaRPr lang="en-US" altLang="en-US" dirty="0" smtClean="0"/>
          </a:p>
          <a:p>
            <a:r>
              <a:rPr lang="en-US" altLang="en-US" dirty="0" smtClean="0"/>
              <a:t>Number of new HIV infections </a:t>
            </a:r>
          </a:p>
          <a:p>
            <a:r>
              <a:rPr lang="en-US" altLang="en-US" u="sng" dirty="0" smtClean="0"/>
              <a:t>in persons age 15-49 during one year</a:t>
            </a:r>
            <a:endParaRPr lang="en-US" altLang="en-US" dirty="0" smtClean="0"/>
          </a:p>
          <a:p>
            <a:r>
              <a:rPr lang="en-US" altLang="en-US" dirty="0" smtClean="0"/>
              <a:t>Total number of persons age 15-49</a:t>
            </a:r>
          </a:p>
          <a:p>
            <a:r>
              <a:rPr lang="en-US" altLang="en-US" dirty="0" smtClean="0"/>
              <a:t> at risk during that year</a:t>
            </a:r>
          </a:p>
          <a:p>
            <a:endParaRPr lang="en-US" altLang="en-US" dirty="0" smtClean="0"/>
          </a:p>
          <a:p>
            <a:r>
              <a:rPr lang="en-US" altLang="en-US" dirty="0" smtClean="0"/>
              <a:t>(Note to instructor: In each formula, the horizontal line indicates “divided by.”)</a:t>
            </a:r>
          </a:p>
          <a:p>
            <a:endParaRPr lang="en-US" altLang="en-US" dirty="0" smtClean="0"/>
          </a:p>
          <a:p>
            <a:r>
              <a:rPr lang="en-US" altLang="en-US" dirty="0" smtClean="0"/>
              <a:t>TELL participants that the DHS measures HIV prevalence, not HIV incidence.</a:t>
            </a:r>
          </a:p>
          <a:p>
            <a:endParaRPr lang="en-US" altLang="en-US" dirty="0" smtClean="0"/>
          </a:p>
        </p:txBody>
      </p:sp>
      <p:sp>
        <p:nvSpPr>
          <p:cNvPr id="61444" name="Slide Number Placeholder 3"/>
          <p:cNvSpPr>
            <a:spLocks noGrp="1"/>
          </p:cNvSpPr>
          <p:nvPr>
            <p:ph type="sldNum" sz="quarter" idx="5"/>
          </p:nvPr>
        </p:nvSpPr>
        <p:spPr/>
        <p:txBody>
          <a:bodyPr/>
          <a:lstStyle/>
          <a:p>
            <a:pPr>
              <a:defRPr/>
            </a:pPr>
            <a:fld id="{197BE50C-41CF-437B-A485-AEE27723F85E}" type="slidenum">
              <a:rPr lang="en-US" smtClean="0"/>
              <a:pPr>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TELL participants that </a:t>
            </a:r>
            <a:r>
              <a:rPr lang="en-US" b="1" dirty="0" smtClean="0"/>
              <a:t>Slides 16–20</a:t>
            </a:r>
            <a:r>
              <a:rPr lang="en-US" dirty="0" smtClean="0"/>
              <a:t> discuss how HIV testing is conducted in the DHS and AIS.</a:t>
            </a:r>
          </a:p>
          <a:p>
            <a:pPr>
              <a:defRPr/>
            </a:pPr>
            <a:endParaRPr lang="en-US" dirty="0" smtClean="0"/>
          </a:p>
          <a:p>
            <a:pPr>
              <a:defRPr/>
            </a:pPr>
            <a:r>
              <a:rPr lang="en-US" dirty="0" smtClean="0"/>
              <a:t>EXPLAIN the following process for collecting blood samples:</a:t>
            </a:r>
          </a:p>
          <a:p>
            <a:pPr>
              <a:defRPr/>
            </a:pPr>
            <a:endParaRPr lang="en-US" dirty="0" smtClean="0"/>
          </a:p>
          <a:p>
            <a:pPr>
              <a:defRPr/>
            </a:pPr>
            <a:r>
              <a:rPr lang="en-US" dirty="0" smtClean="0"/>
              <a:t>After getting their informed consent, the interviewer asks both men and women to provide some blood. The blood is collected by pricking the finger with a clean and sterile lancet, which is a sharp medical instrument. The finger is first cleaned with alcohol and then pricked. The first drop of blood is wiped away. Then the health worker collects five drops of blood, letting then drip onto filter paper in specially designated spots.</a:t>
            </a:r>
          </a:p>
          <a:p>
            <a:pPr>
              <a:defRPr/>
            </a:pPr>
            <a:endParaRPr lang="en-US" dirty="0" smtClean="0"/>
          </a:p>
          <a:p>
            <a:pPr>
              <a:defRPr/>
            </a:pPr>
            <a:r>
              <a:rPr lang="en-US" dirty="0" smtClean="0"/>
              <a:t>The blood sample is then sent to a lab. The blood spot does not have a name on it, so the DHS cannot identify by name the person from whom the blood was collected. However, the sample does have a bar code that can be read digitally by a scanner. Each bar code is unique to an individual. The bar code allows the HIV test result to be linked with the DHS questionnaire from the same individual. However, it prevents anyone from identifying the individual tested, because the names of DHS respondents are not recorded in the databases. </a:t>
            </a:r>
          </a:p>
          <a:p>
            <a:pPr>
              <a:defRPr/>
            </a:pPr>
            <a:endParaRPr lang="en-US" dirty="0" smtClean="0"/>
          </a:p>
          <a:p>
            <a:pPr>
              <a:defRPr/>
            </a:pPr>
            <a:r>
              <a:rPr lang="en-US" dirty="0" smtClean="0"/>
              <a:t>Respondents always give informed consent for the HIV test. The interviewer reads the following statement to the respondent:</a:t>
            </a:r>
          </a:p>
          <a:p>
            <a:pPr>
              <a:defRPr/>
            </a:pPr>
            <a:endParaRPr lang="en-US" dirty="0" smtClean="0"/>
          </a:p>
          <a:p>
            <a:pPr>
              <a:defRPr/>
            </a:pPr>
            <a:r>
              <a:rPr lang="en-US" dirty="0" smtClean="0"/>
              <a:t>“As part of this survey, we are also studying HIV among women and men. As you know, HIV is the virus that causes AIDS. We are trying to find out how big the AIDS problem is in [name of country], so we are asking the people we interview to give a few drops of blood from a finger. The things we use for taking the blood are completely clean and safe. The blood will be sent to a laboratory for testing. No names will be attached. Do you have any questions? Will you accept the test?” </a:t>
            </a:r>
          </a:p>
          <a:p>
            <a:pPr>
              <a:defRPr/>
            </a:pPr>
            <a:endParaRPr lang="en-US" dirty="0" smtClean="0"/>
          </a:p>
          <a:p>
            <a:pPr>
              <a:defRPr/>
            </a:pPr>
            <a:r>
              <a:rPr lang="en-US" dirty="0" smtClean="0"/>
              <a:t>If the respondent agrees, then the interviewer signs his or her own name certifying that the respondent has agreed. If the respondent is unmarried and between the ages of 15 and 17, a parent or guardian is required to give consent. If the respondent does not agree, the interview is ended.</a:t>
            </a:r>
          </a:p>
        </p:txBody>
      </p:sp>
      <p:sp>
        <p:nvSpPr>
          <p:cNvPr id="62468" name="Slide Number Placeholder 3"/>
          <p:cNvSpPr>
            <a:spLocks noGrp="1"/>
          </p:cNvSpPr>
          <p:nvPr>
            <p:ph type="sldNum" sz="quarter" idx="5"/>
          </p:nvPr>
        </p:nvSpPr>
        <p:spPr/>
        <p:txBody>
          <a:bodyPr/>
          <a:lstStyle/>
          <a:p>
            <a:pPr>
              <a:defRPr/>
            </a:pPr>
            <a:fld id="{CEFF17E8-8D57-4AD2-8217-64F6C132B26B}" type="slidenum">
              <a:rPr lang="en-US" smtClean="0"/>
              <a:pPr>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p>
            <a:pPr>
              <a:defRPr/>
            </a:pPr>
            <a:fld id="{5E36E77A-4BA8-44EF-9CD3-5FEABCEEA4B8}" type="slidenum">
              <a:rPr lang="en-US" smtClean="0"/>
              <a:pPr>
                <a:defRPr/>
              </a:pPr>
              <a:t>17</a:t>
            </a:fld>
            <a:endParaRPr lang="en-US" smtClean="0"/>
          </a:p>
        </p:txBody>
      </p:sp>
      <p:sp>
        <p:nvSpPr>
          <p:cNvPr id="86019" name="Rectangle 2"/>
          <p:cNvSpPr>
            <a:spLocks noGrp="1" noRot="1" noChangeAspect="1" noChangeArrowheads="1" noTextEdit="1"/>
          </p:cNvSpPr>
          <p:nvPr>
            <p:ph type="sldImg"/>
          </p:nvPr>
        </p:nvSpPr>
        <p:spPr>
          <a:xfrm>
            <a:off x="1185863" y="698500"/>
            <a:ext cx="4654550" cy="3490913"/>
          </a:xfrm>
          <a:ln/>
        </p:spPr>
      </p:sp>
      <p:sp>
        <p:nvSpPr>
          <p:cNvPr id="86020" name="Rectangle 3"/>
          <p:cNvSpPr>
            <a:spLocks noGrp="1" noChangeArrowheads="1"/>
          </p:cNvSpPr>
          <p:nvPr>
            <p:ph type="body" idx="1"/>
          </p:nvPr>
        </p:nvSpPr>
        <p:spPr>
          <a:xfrm>
            <a:off x="703263" y="4422775"/>
            <a:ext cx="561975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is a picture of a woman giving blood during the survey. You can see that her finger has already been pricked and five drops are being placed onto the five circles on the filter paper. A bar code label unique to the respondent is attached to the filter paper, but information that could potentially identify an individual (such has his/her name) is not. </a:t>
            </a:r>
          </a:p>
          <a:p>
            <a:endParaRPr lang="en-US" altLang="en-US" smtClean="0"/>
          </a:p>
          <a:p>
            <a:r>
              <a:rPr lang="en-US" altLang="en-US" smtClean="0"/>
              <a:t>Infection control procedures are carefully followed. Notice that the interviewer is wearing plastic gloves to protect herself and the survey respondent. Interviewers receive extensive training to do this testing.</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p:txBody>
          <a:bodyPr/>
          <a:lstStyle/>
          <a:p>
            <a:pPr>
              <a:defRPr/>
            </a:pPr>
            <a:fld id="{732B99D1-94A0-4146-801A-CE2955B08778}" type="slidenum">
              <a:rPr lang="en-US" smtClean="0"/>
              <a:pPr>
                <a:defRPr/>
              </a:pPr>
              <a:t>18</a:t>
            </a:fld>
            <a:endParaRPr lang="en-US" smtClean="0"/>
          </a:p>
        </p:txBody>
      </p:sp>
      <p:sp>
        <p:nvSpPr>
          <p:cNvPr id="87043" name="Rectangle 2"/>
          <p:cNvSpPr>
            <a:spLocks noGrp="1" noRot="1" noChangeAspect="1" noChangeArrowheads="1" noTextEdit="1"/>
          </p:cNvSpPr>
          <p:nvPr>
            <p:ph type="sldImg"/>
          </p:nvPr>
        </p:nvSpPr>
        <p:spPr>
          <a:xfrm>
            <a:off x="1185863" y="698500"/>
            <a:ext cx="4654550" cy="3490913"/>
          </a:xfrm>
          <a:ln/>
        </p:spPr>
      </p:sp>
      <p:sp>
        <p:nvSpPr>
          <p:cNvPr id="87044" name="Rectangle 3"/>
          <p:cNvSpPr>
            <a:spLocks noGrp="1" noChangeArrowheads="1"/>
          </p:cNvSpPr>
          <p:nvPr>
            <p:ph type="body" idx="1"/>
          </p:nvPr>
        </p:nvSpPr>
        <p:spPr>
          <a:xfrm>
            <a:off x="703263" y="4422775"/>
            <a:ext cx="561975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as we saw, blood is collected and stored on special filter paper. This paper is placed in a drying box like the one pictured here for 24 hours. After that, it is transferred to an airtight bag with a desiccant, or drying agent, which preserves the samples until they can be taken to the laboratory.</a:t>
            </a:r>
          </a:p>
          <a:p>
            <a:endParaRPr lang="en-US" altLang="en-US" smtClean="0"/>
          </a:p>
          <a:p>
            <a:r>
              <a:rPr lang="en-US" altLang="en-US" smtClean="0"/>
              <a:t>Point out that the drying box is sitting on top of a sheet of bar code labels. These are used to make sure that samples remain anonymous.</a:t>
            </a:r>
          </a:p>
          <a:p>
            <a:endParaRPr lang="en-US" altLang="en-US" smtClean="0"/>
          </a:p>
          <a:p>
            <a:r>
              <a:rPr lang="en-US" altLang="en-US" smtClean="0"/>
              <a:t>Samples are usually sent to the lab every week or two during the field work.</a:t>
            </a:r>
          </a:p>
          <a:p>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after the blood is collected, it is sent to a central laboratory where it is tested for HIV. Each sample is tested with a special biochemical test called ELISA, which stands for enzyme-linked immunosorbent assay. ELISA tests are considered by experts to be a highly</a:t>
            </a:r>
            <a:r>
              <a:rPr lang="en-US" altLang="en-US" smtClean="0">
                <a:solidFill>
                  <a:srgbClr val="FF0000"/>
                </a:solidFill>
              </a:rPr>
              <a:t> accurate </a:t>
            </a:r>
            <a:r>
              <a:rPr lang="en-US" altLang="en-US" smtClean="0"/>
              <a:t>method of testing for HIV antibodies. All (100%) of the samples that test positive for HIV and 10% of the samples that do not are retested with a second type of ELISA test. If the first and second tests are discordant, that is, if they disagree, the samples are retested with both types of ELISA tests. </a:t>
            </a:r>
          </a:p>
          <a:p>
            <a:endParaRPr lang="en-US" altLang="en-US" smtClean="0"/>
          </a:p>
          <a:p>
            <a:r>
              <a:rPr lang="en-US" altLang="en-US" smtClean="0"/>
              <a:t>If the results are still discordant after the second round of ELISA testing, the samples are tested using a Western Blot test, and the result from the Western Blot is considered final. The Western Blot test is more accurate then the ELISA, but it also more expensive and takes more time. It is not practical to test all of the samples with the Western Blot. </a:t>
            </a:r>
          </a:p>
          <a:p>
            <a:endParaRPr lang="en-US" altLang="en-US" smtClean="0"/>
          </a:p>
          <a:p>
            <a:r>
              <a:rPr lang="en-US" altLang="en-US" smtClean="0"/>
              <a:t>To ensure the highest standard of testing, the DHS selects about 5% of the total sample and sends it to another lab, one that is not associated with the survey, for testing. These samples are tested, and the results are checked against the results of the main laboratory.</a:t>
            </a:r>
          </a:p>
          <a:p>
            <a:endParaRPr lang="en-US" altLang="en-US" smtClean="0"/>
          </a:p>
          <a:p>
            <a:r>
              <a:rPr lang="en-US" altLang="en-US" smtClean="0"/>
              <a:t>TELL participants that testing is explained in more detail in </a:t>
            </a:r>
            <a:r>
              <a:rPr lang="en-US" altLang="en-US" b="1" smtClean="0"/>
              <a:t>Handout 6.1</a:t>
            </a:r>
            <a:r>
              <a:rPr lang="en-US" altLang="en-US" smtClean="0"/>
              <a:t>, which will be distributed at the end of the session.</a:t>
            </a:r>
          </a:p>
        </p:txBody>
      </p:sp>
      <p:sp>
        <p:nvSpPr>
          <p:cNvPr id="65540" name="Slide Number Placeholder 3"/>
          <p:cNvSpPr>
            <a:spLocks noGrp="1"/>
          </p:cNvSpPr>
          <p:nvPr>
            <p:ph type="sldNum" sz="quarter" idx="5"/>
          </p:nvPr>
        </p:nvSpPr>
        <p:spPr/>
        <p:txBody>
          <a:bodyPr/>
          <a:lstStyle/>
          <a:p>
            <a:pPr>
              <a:defRPr/>
            </a:pPr>
            <a:fld id="{81CBF70B-A665-4A7E-8053-F773F802F79A}" type="slidenum">
              <a:rPr lang="en-US" smtClean="0"/>
              <a:pPr>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WELCOME participants, REVIEW the objectives for this module, and PROVIDE an overview of all four sessions. Point out the objectives for the first session.</a:t>
            </a:r>
          </a:p>
        </p:txBody>
      </p:sp>
      <p:sp>
        <p:nvSpPr>
          <p:cNvPr id="4" name="Slide Number Placeholder 3"/>
          <p:cNvSpPr>
            <a:spLocks noGrp="1"/>
          </p:cNvSpPr>
          <p:nvPr>
            <p:ph type="sldNum" sz="quarter" idx="5"/>
          </p:nvPr>
        </p:nvSpPr>
        <p:spPr/>
        <p:txBody>
          <a:bodyPr/>
          <a:lstStyle/>
          <a:p>
            <a:pPr>
              <a:defRPr/>
            </a:pPr>
            <a:fld id="{E1D0A509-2285-49C7-BA5B-3E6FBB3A7F25}"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EXPLAIN that when the results of the HIV tests are finalized, these data are merged with the data from the individual interviews. When test results are merged with data from the individual interviews, all information that could potentially identify a respondent has been removed, so there is no way for a respondent to be linked with his/her HIV test results. This produces a dataset that links individual characteristics to HIV prevalence. In other words, this makes it possible to link HIV prevalence with an individual’s education, residence, income, and other characteristics.</a:t>
            </a:r>
          </a:p>
          <a:p>
            <a:pPr eaLnBrk="1" hangingPunct="1"/>
            <a:endParaRPr lang="en-US" altLang="en-US" smtClean="0"/>
          </a:p>
        </p:txBody>
      </p:sp>
      <p:sp>
        <p:nvSpPr>
          <p:cNvPr id="66564" name="Slide Number Placeholder 3"/>
          <p:cNvSpPr>
            <a:spLocks noGrp="1"/>
          </p:cNvSpPr>
          <p:nvPr>
            <p:ph type="sldNum" sz="quarter" idx="5"/>
          </p:nvPr>
        </p:nvSpPr>
        <p:spPr/>
        <p:txBody>
          <a:bodyPr/>
          <a:lstStyle/>
          <a:p>
            <a:pPr>
              <a:defRPr/>
            </a:pPr>
            <a:fld id="{FE714062-5574-4B91-B1DF-0CEAC5998546}" type="slidenum">
              <a:rPr lang="en-US" smtClean="0"/>
              <a:pPr>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each country has an ethical review board that must approve all procedures for HIV testing in the DHS. The DHS submits forms describing the testing procedures to this review board. The board may make queries and suggestions before it approves the testing. The procedures are also approved by the review boards of all the implementing partners.</a:t>
            </a:r>
          </a:p>
          <a:p>
            <a:endParaRPr lang="en-US" altLang="en-US" smtClean="0"/>
          </a:p>
          <a:p>
            <a:r>
              <a:rPr lang="en-US" altLang="en-US" smtClean="0"/>
              <a:t>As explained earlier, each respondent indicates their willingness to participate and be tested through an informed consent process. Each respondent’s confidentiality is ensured through anonymous testing.</a:t>
            </a:r>
          </a:p>
          <a:p>
            <a:endParaRPr lang="en-US" altLang="en-US" smtClean="0"/>
          </a:p>
          <a:p>
            <a:r>
              <a:rPr lang="en-US" altLang="en-US" smtClean="0"/>
              <a:t>The DHS takes special care to make sure that the workers who collect the blood samples are not injured or exposed to injury. The lancet used to prick the finger, for example, contains a blade that is small and retractable. After a finger is pricked, the blade retracts into the lancet and cannot be removed. If venous blood is collected (which requires the use of needles), all medical tools are disposed of in sharps containers, following strict infection control procedures. Workers use alcohol to clean the fingers of respondents and wear gloves to protect themselves while collecting blood.</a:t>
            </a:r>
          </a:p>
        </p:txBody>
      </p:sp>
      <p:sp>
        <p:nvSpPr>
          <p:cNvPr id="67588" name="Slide Number Placeholder 3"/>
          <p:cNvSpPr>
            <a:spLocks noGrp="1"/>
          </p:cNvSpPr>
          <p:nvPr>
            <p:ph type="sldNum" sz="quarter" idx="5"/>
          </p:nvPr>
        </p:nvSpPr>
        <p:spPr/>
        <p:txBody>
          <a:bodyPr/>
          <a:lstStyle/>
          <a:p>
            <a:pPr>
              <a:defRPr/>
            </a:pPr>
            <a:fld id="{E169A4A5-D455-410B-A98E-CD1A811E75E4}" type="slidenum">
              <a:rPr lang="en-US" smtClean="0"/>
              <a:pPr>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47500" lnSpcReduction="20000"/>
          </a:bodyPr>
          <a:lstStyle/>
          <a:p>
            <a:pPr>
              <a:defRPr/>
            </a:pPr>
            <a:r>
              <a:rPr lang="en-US" dirty="0" smtClean="0"/>
              <a:t>DIVIDE participants into two groups to debate the following question: </a:t>
            </a:r>
          </a:p>
          <a:p>
            <a:pPr>
              <a:defRPr/>
            </a:pPr>
            <a:endParaRPr lang="en-US" dirty="0" smtClean="0"/>
          </a:p>
          <a:p>
            <a:pPr>
              <a:defRPr/>
            </a:pPr>
            <a:r>
              <a:rPr lang="en-US" dirty="0" smtClean="0"/>
              <a:t>Should respondents be told their HIV status during the survey? Consider the following issues in your decision: respondent confidentiality, access to health care, logistics, cost, and national policies. </a:t>
            </a:r>
          </a:p>
          <a:p>
            <a:pPr>
              <a:defRPr/>
            </a:pPr>
            <a:endParaRPr lang="en-US" dirty="0" smtClean="0"/>
          </a:p>
          <a:p>
            <a:pPr>
              <a:defRPr/>
            </a:pPr>
            <a:r>
              <a:rPr lang="en-US" dirty="0" smtClean="0"/>
              <a:t>APPOINT one group to be “pro,” that is, to argue for returning test results, and the other group to be “con,” that is, to argue against returning test results.</a:t>
            </a:r>
          </a:p>
          <a:p>
            <a:pPr>
              <a:defRPr/>
            </a:pPr>
            <a:endParaRPr lang="en-US" dirty="0" smtClean="0"/>
          </a:p>
          <a:p>
            <a:pPr>
              <a:defRPr/>
            </a:pPr>
            <a:r>
              <a:rPr lang="en-US" dirty="0" smtClean="0"/>
              <a:t>(An alternative way to conduct this exercise is to have the two groups list reasons for and against returning test results and then compare their lists.)</a:t>
            </a:r>
          </a:p>
          <a:p>
            <a:pPr>
              <a:defRPr/>
            </a:pPr>
            <a:endParaRPr lang="en-US" dirty="0" smtClean="0"/>
          </a:p>
          <a:p>
            <a:pPr>
              <a:defRPr/>
            </a:pPr>
            <a:r>
              <a:rPr lang="en-US" dirty="0" smtClean="0"/>
              <a:t>TELL the groups they have 20 minutes to prepare their response and 5 minutes to present their arguments. Each group should appoint a recorder to take notes, a timekeeper, and a spokesperson who will present the group’s arguments to the rest of the participants.</a:t>
            </a:r>
          </a:p>
          <a:p>
            <a:pPr>
              <a:defRPr/>
            </a:pPr>
            <a:endParaRPr lang="en-US" dirty="0" smtClean="0"/>
          </a:p>
          <a:p>
            <a:pPr>
              <a:defRPr/>
            </a:pPr>
            <a:r>
              <a:rPr lang="en-US" dirty="0" smtClean="0"/>
              <a:t>Below are some points that may come up during the discussion:</a:t>
            </a:r>
          </a:p>
          <a:p>
            <a:pPr>
              <a:defRPr/>
            </a:pPr>
            <a:r>
              <a:rPr lang="en-US" dirty="0" smtClean="0"/>
              <a:t>PRO: </a:t>
            </a:r>
          </a:p>
          <a:p>
            <a:pPr>
              <a:defRPr/>
            </a:pPr>
            <a:r>
              <a:rPr lang="en-US" dirty="0" smtClean="0"/>
              <a:t>• In remote areas, people may not have another opportunity to learn their HIV status.</a:t>
            </a:r>
          </a:p>
          <a:p>
            <a:pPr>
              <a:defRPr/>
            </a:pPr>
            <a:r>
              <a:rPr lang="en-US" dirty="0" smtClean="0"/>
              <a:t>• People have a right to be informed about a life-threatening condition even if they cannot get treatment.</a:t>
            </a:r>
          </a:p>
          <a:p>
            <a:pPr>
              <a:defRPr/>
            </a:pPr>
            <a:r>
              <a:rPr lang="en-US" dirty="0" smtClean="0"/>
              <a:t>• People with access to treatment can start ARVs (</a:t>
            </a:r>
            <a:r>
              <a:rPr lang="en-US" dirty="0" err="1" smtClean="0"/>
              <a:t>antiretrovirals</a:t>
            </a:r>
            <a:r>
              <a:rPr lang="en-US" dirty="0" smtClean="0"/>
              <a:t>) and save their lives.</a:t>
            </a:r>
          </a:p>
          <a:p>
            <a:pPr>
              <a:defRPr/>
            </a:pPr>
            <a:r>
              <a:rPr lang="en-US" dirty="0" smtClean="0"/>
              <a:t>• Learning their status may prompt people to start practicing safer behavior.</a:t>
            </a:r>
          </a:p>
          <a:p>
            <a:pPr>
              <a:defRPr/>
            </a:pPr>
            <a:r>
              <a:rPr lang="en-US" dirty="0" smtClean="0"/>
              <a:t>• Returning HIV test results is an opportunity to make a difference in peoples’ lives.</a:t>
            </a:r>
          </a:p>
          <a:p>
            <a:pPr>
              <a:defRPr/>
            </a:pPr>
            <a:r>
              <a:rPr lang="en-US" dirty="0" smtClean="0"/>
              <a:t>• People should be given the option of receiving or not receiving their results, so that they can make their own decisions.</a:t>
            </a:r>
          </a:p>
          <a:p>
            <a:pPr>
              <a:defRPr/>
            </a:pPr>
            <a:endParaRPr lang="en-US" dirty="0" smtClean="0"/>
          </a:p>
          <a:p>
            <a:pPr>
              <a:defRPr/>
            </a:pPr>
            <a:r>
              <a:rPr lang="en-US" dirty="0" smtClean="0"/>
              <a:t>CON: </a:t>
            </a:r>
          </a:p>
          <a:p>
            <a:pPr>
              <a:defRPr/>
            </a:pPr>
            <a:r>
              <a:rPr lang="en-US" dirty="0" smtClean="0"/>
              <a:t>•HIV testing is no longer confidential if field workers know results. </a:t>
            </a:r>
          </a:p>
          <a:p>
            <a:pPr>
              <a:defRPr/>
            </a:pPr>
            <a:r>
              <a:rPr lang="en-US" dirty="0" smtClean="0"/>
              <a:t>Confidentiality is a concern: if the counselor stays in a house a long time, neighbors may assume someone living there is HIV-positive.</a:t>
            </a:r>
          </a:p>
          <a:p>
            <a:pPr>
              <a:defRPr/>
            </a:pPr>
            <a:r>
              <a:rPr lang="en-US" dirty="0" smtClean="0"/>
              <a:t>• A respondent who receives his or her results at home may be pressured by other family members into revealing the test results. For example, there could be serious repercussions for a married couple who learns that one partner is HIV+, while the other is not.</a:t>
            </a:r>
          </a:p>
          <a:p>
            <a:pPr>
              <a:defRPr/>
            </a:pPr>
            <a:r>
              <a:rPr lang="en-US" dirty="0" smtClean="0"/>
              <a:t>• Some people do not want to know their status.</a:t>
            </a:r>
          </a:p>
          <a:p>
            <a:pPr>
              <a:defRPr/>
            </a:pPr>
            <a:r>
              <a:rPr lang="en-US" dirty="0" smtClean="0"/>
              <a:t>• Some people may feel pressured into getting their results when they do not want them.</a:t>
            </a:r>
          </a:p>
          <a:p>
            <a:pPr>
              <a:defRPr/>
            </a:pPr>
            <a:r>
              <a:rPr lang="en-US" dirty="0" smtClean="0"/>
              <a:t>• Respondents may not volunteer to give blood for testing if they know they will be told the results.</a:t>
            </a:r>
          </a:p>
          <a:p>
            <a:pPr>
              <a:defRPr/>
            </a:pPr>
            <a:r>
              <a:rPr lang="en-US" dirty="0" smtClean="0"/>
              <a:t>• If not using rapid tests, interviewers would have to come back to the household, which is very time-consuming and expensive.</a:t>
            </a:r>
          </a:p>
          <a:p>
            <a:pPr>
              <a:defRPr/>
            </a:pPr>
            <a:r>
              <a:rPr lang="en-US" dirty="0" smtClean="0"/>
              <a:t>• Interviewers are not trained counselors; they either would have to be trained to do so, which would incur additional time and cost, or counselors would need to join the interview teams.</a:t>
            </a:r>
          </a:p>
          <a:p>
            <a:pPr>
              <a:defRPr/>
            </a:pPr>
            <a:r>
              <a:rPr lang="en-US" dirty="0" smtClean="0"/>
              <a:t>• Providing counseling to both HIV-positive and HIV-negative individuals can be very time-consuming and increase the time allocated for field work. </a:t>
            </a:r>
          </a:p>
          <a:p>
            <a:pPr>
              <a:defRPr/>
            </a:pPr>
            <a:endParaRPr lang="en-US" dirty="0" smtClean="0"/>
          </a:p>
          <a:p>
            <a:pPr>
              <a:defRPr/>
            </a:pPr>
            <a:endParaRPr lang="en-US" dirty="0" smtClean="0"/>
          </a:p>
          <a:p>
            <a:pPr>
              <a:defRPr/>
            </a:pPr>
            <a:r>
              <a:rPr lang="en-US" dirty="0" smtClean="0"/>
              <a:t>Other related points:</a:t>
            </a:r>
          </a:p>
          <a:p>
            <a:pPr>
              <a:defRPr/>
            </a:pPr>
            <a:r>
              <a:rPr lang="en-US" dirty="0" smtClean="0"/>
              <a:t>• There may be ethical concerns about testing when there is no access to treatment for people found to be HIV-positive or to prevention methods for people found to be HIV-negative. Is it ethical to tell someone that they have HIV if you cannot provide treatment?</a:t>
            </a:r>
          </a:p>
          <a:p>
            <a:pPr>
              <a:defRPr/>
            </a:pPr>
            <a:r>
              <a:rPr lang="en-US" dirty="0" smtClean="0"/>
              <a:t>• Sentinel surveillance protocols at ANC facilities do not even tell women that their blood is being tested for HIV and also do not give them the results.</a:t>
            </a:r>
          </a:p>
          <a:p>
            <a:pPr>
              <a:defRPr/>
            </a:pPr>
            <a:r>
              <a:rPr lang="en-US" dirty="0" smtClean="0"/>
              <a:t>• Research on people who have been tested and learned their test results does not conclusively show that there has been behavior change. Results are very mixed. Many people do not change their behavior.</a:t>
            </a:r>
            <a:endParaRPr lang="en-US" dirty="0"/>
          </a:p>
        </p:txBody>
      </p:sp>
      <p:sp>
        <p:nvSpPr>
          <p:cNvPr id="4" name="Slide Number Placeholder 3"/>
          <p:cNvSpPr>
            <a:spLocks noGrp="1"/>
          </p:cNvSpPr>
          <p:nvPr>
            <p:ph type="sldNum" sz="quarter" idx="5"/>
          </p:nvPr>
        </p:nvSpPr>
        <p:spPr/>
        <p:txBody>
          <a:bodyPr/>
          <a:lstStyle/>
          <a:p>
            <a:pPr>
              <a:defRPr/>
            </a:pPr>
            <a:fld id="{CF62B1A4-2170-46CA-9E10-D875FB2D7D66}"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SUMMARIZE the discussion. TELL participants that The DHS Program works with each country to develop a policy for returning results. Therefore, the policy of returning test results varies from country to country.</a:t>
            </a:r>
          </a:p>
          <a:p>
            <a:endParaRPr lang="en-US" altLang="en-US" b="1" dirty="0" smtClean="0"/>
          </a:p>
        </p:txBody>
      </p:sp>
      <p:sp>
        <p:nvSpPr>
          <p:cNvPr id="68612" name="Slide Number Placeholder 3"/>
          <p:cNvSpPr>
            <a:spLocks noGrp="1"/>
          </p:cNvSpPr>
          <p:nvPr>
            <p:ph type="sldNum" sz="quarter" idx="5"/>
          </p:nvPr>
        </p:nvSpPr>
        <p:spPr/>
        <p:txBody>
          <a:bodyPr/>
          <a:lstStyle/>
          <a:p>
            <a:pPr>
              <a:defRPr/>
            </a:pPr>
            <a:fld id="{6BA9AE34-A4D2-43A1-99CA-A764538458E3}" type="slidenum">
              <a:rPr lang="en-US" smtClean="0"/>
              <a:pPr>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in a number of countries, the standard protocol has been modified at the request of the national government or other agencies working in the country. This table lists various approaches taken in different DHS surveys. </a:t>
            </a:r>
          </a:p>
          <a:p>
            <a:endParaRPr lang="en-US" altLang="en-US" dirty="0" smtClean="0"/>
          </a:p>
          <a:p>
            <a:r>
              <a:rPr lang="en-US" altLang="en-US" dirty="0" smtClean="0"/>
              <a:t>TELL participants about yet another approach that was used in a survey conducted in Kenya in 2007, in which The</a:t>
            </a:r>
            <a:r>
              <a:rPr lang="en-US" altLang="en-US" baseline="0" dirty="0" smtClean="0"/>
              <a:t> DHS Program </a:t>
            </a:r>
            <a:r>
              <a:rPr lang="en-US" altLang="en-US" dirty="0" smtClean="0"/>
              <a:t>was not involved. Respondents were given a piece of paper with a bar code. The HIV test results, labeled with the same bar code, were sent from the central laboratory to the VCT site closest to the respondent several months after the survey was completed. The respondent was told that he or she could take the bar code to that facility, where a provider would match it with the information from the central laboratory and give the respondent the results, along with appropriate counseling. </a:t>
            </a:r>
          </a:p>
        </p:txBody>
      </p:sp>
      <p:sp>
        <p:nvSpPr>
          <p:cNvPr id="4" name="Slide Number Placeholder 3"/>
          <p:cNvSpPr>
            <a:spLocks noGrp="1"/>
          </p:cNvSpPr>
          <p:nvPr>
            <p:ph type="sldNum" sz="quarter" idx="5"/>
          </p:nvPr>
        </p:nvSpPr>
        <p:spPr/>
        <p:txBody>
          <a:bodyPr/>
          <a:lstStyle/>
          <a:p>
            <a:pPr>
              <a:defRPr/>
            </a:pPr>
            <a:fld id="{F3D05FCC-8CE0-49BA-B56D-707221AB538E}"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p:txBody>
          <a:bodyPr/>
          <a:lstStyle/>
          <a:p>
            <a:pPr>
              <a:defRPr/>
            </a:pPr>
            <a:fld id="{FFE7644B-FA87-4DCB-9B34-B439EE2250F5}" type="slidenum">
              <a:rPr lang="en-US" smtClean="0"/>
              <a:pPr>
                <a:defRPr/>
              </a:pPr>
              <a:t>25</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each approach to following up survey respondents who have been tested for HIV raises both practical and ethical issues. The columns in this table present four of the most common approaches to follow-up. The rows show which challenges are associated with each approach.</a:t>
            </a:r>
          </a:p>
          <a:p>
            <a:endParaRPr lang="en-US" altLang="en-US" smtClean="0"/>
          </a:p>
          <a:p>
            <a:r>
              <a:rPr lang="en-US" altLang="en-US" smtClean="0"/>
              <a:t>The last row concerns complexity and cost. Considerable resources, including experienced personnel and reliable logistics, are needed to implement testing and to ensure that good quality services will be provided to respondents. Most countries do not have this level of resources.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The</a:t>
            </a:r>
            <a:r>
              <a:rPr lang="en-US" altLang="en-US" baseline="0" dirty="0" smtClean="0"/>
              <a:t> DHS Program’s </a:t>
            </a:r>
            <a:r>
              <a:rPr lang="en-US" altLang="en-US" dirty="0" smtClean="0"/>
              <a:t>standard protocol, which has been used in the most countries, is to tell the respondent during the informed consent procedure that she or he will not get test results back.</a:t>
            </a:r>
          </a:p>
          <a:p>
            <a:endParaRPr lang="en-US" altLang="en-US" dirty="0" smtClean="0"/>
          </a:p>
          <a:p>
            <a:r>
              <a:rPr lang="en-US" altLang="en-US" dirty="0" smtClean="0"/>
              <a:t>The respondent is given educational materials about HIV and a referral for free testing at the nearest facility.</a:t>
            </a:r>
          </a:p>
        </p:txBody>
      </p:sp>
      <p:sp>
        <p:nvSpPr>
          <p:cNvPr id="4" name="Slide Number Placeholder 3"/>
          <p:cNvSpPr>
            <a:spLocks noGrp="1"/>
          </p:cNvSpPr>
          <p:nvPr>
            <p:ph type="sldNum" sz="quarter" idx="5"/>
          </p:nvPr>
        </p:nvSpPr>
        <p:spPr/>
        <p:txBody>
          <a:bodyPr/>
          <a:lstStyle/>
          <a:p>
            <a:pPr>
              <a:defRPr/>
            </a:pPr>
            <a:fld id="{B64473BB-D328-4D56-8B54-A5834A5D28A3}"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group that there is no absolutely right way.  Country and individual situations differ.  However, the DHS protocol, which calls for individual informed consent and providing respondents with vouchers to VCT clinics is in compliance with international guidelines, that is protocol approved by WHO and UNAIDS.</a:t>
            </a:r>
          </a:p>
          <a:p>
            <a:r>
              <a:rPr lang="en-US" altLang="en-US" smtClean="0"/>
              <a:t>ASK the group for a few volunteers to answer the following question: Based on what you have learned, would you now change your opinion about returning HIV test results to respondents from the one you held during the earlier debate? Why or why not?</a:t>
            </a:r>
          </a:p>
          <a:p>
            <a:endParaRPr lang="en-US" altLang="en-US" smtClean="0"/>
          </a:p>
        </p:txBody>
      </p:sp>
      <p:sp>
        <p:nvSpPr>
          <p:cNvPr id="4" name="Slide Number Placeholder 3"/>
          <p:cNvSpPr>
            <a:spLocks noGrp="1"/>
          </p:cNvSpPr>
          <p:nvPr>
            <p:ph type="sldNum" sz="quarter" idx="5"/>
          </p:nvPr>
        </p:nvSpPr>
        <p:spPr/>
        <p:txBody>
          <a:bodyPr/>
          <a:lstStyle/>
          <a:p>
            <a:pPr>
              <a:defRPr/>
            </a:pPr>
            <a:fld id="{5B7F2AE0-260F-4FD5-BF2B-4C840D5EB1AE}"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this session will focus on the differences between estimates of HIV prevalence produced by the DHS and estimates based on sentinel surveillance. Remind participants there are several sources of data on HIV, including population-based and sentinel surveillance data.</a:t>
            </a:r>
          </a:p>
        </p:txBody>
      </p:sp>
      <p:sp>
        <p:nvSpPr>
          <p:cNvPr id="4" name="Slide Number Placeholder 3"/>
          <p:cNvSpPr>
            <a:spLocks noGrp="1"/>
          </p:cNvSpPr>
          <p:nvPr>
            <p:ph type="sldNum" sz="quarter" idx="5"/>
          </p:nvPr>
        </p:nvSpPr>
        <p:spPr/>
        <p:txBody>
          <a:bodyPr/>
          <a:lstStyle/>
          <a:p>
            <a:pPr>
              <a:defRPr/>
            </a:pPr>
            <a:fld id="{CD5803AA-8554-4D45-BF12-98A5F8F79972}"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 question may arise as to which data we should use to estimate HIV prevalence. The answer is that we need to use both population-based and sentinel surveillance data. Population-based surveys provide the most accurate estimate of national HIV prevalence. However, they are time-consuming and expensive. It is not possible to carry them out on a regular basis. It also is not practical because prevalence does not change quickly enough to justify more frequent surveys.</a:t>
            </a:r>
          </a:p>
          <a:p>
            <a:endParaRPr lang="en-US" altLang="en-US" smtClean="0"/>
          </a:p>
          <a:p>
            <a:r>
              <a:rPr lang="en-US" altLang="en-US" smtClean="0"/>
              <a:t>TELL participants that sentinel surveillance estimates are easier and less expensive to carry out. They can be conducted every year or every two years. However, they do not represent all people in the country as well as population-based surveys. For example, most sentinel surveillance estimates are based only on women who go for ANC, predominantly urban women. Men are left out. Furthermore, only pregnant women go for ANC, which means that they have had unprotected sex, which potentially put them at risk of contracting HIV.  </a:t>
            </a:r>
          </a:p>
          <a:p>
            <a:endParaRPr lang="en-US" altLang="en-US" smtClean="0"/>
          </a:p>
          <a:p>
            <a:r>
              <a:rPr lang="en-US" altLang="en-US" smtClean="0"/>
              <a:t>Most experts now agree that a combination of both types of data is the best solution. Less expensive sentinel surveillance among pregnant women and blood donors can be used to track the status of the epidemic and show trends over time. The results of population-based surveys, conducted every four to five years, can serve as a means of adjusting the accuracy of the sentinel surveillance estimates.</a:t>
            </a:r>
          </a:p>
        </p:txBody>
      </p:sp>
      <p:sp>
        <p:nvSpPr>
          <p:cNvPr id="70660" name="Slide Number Placeholder 3"/>
          <p:cNvSpPr>
            <a:spLocks noGrp="1"/>
          </p:cNvSpPr>
          <p:nvPr>
            <p:ph type="sldNum" sz="quarter" idx="5"/>
          </p:nvPr>
        </p:nvSpPr>
        <p:spPr/>
        <p:txBody>
          <a:bodyPr/>
          <a:lstStyle/>
          <a:p>
            <a:pPr>
              <a:defRPr/>
            </a:pPr>
            <a:fld id="{794721C7-5209-4161-9760-B71DE55A4E43}" type="slidenum">
              <a:rPr lang="en-US" smtClean="0"/>
              <a:pPr>
                <a:defRPr/>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To introduce this session, TELL participants that The DHS Program collects a lot of information on HIV knowledge, attitudes, behavior, and, sometimes, HIV prevalence. Data are usually collected from both women and men age 15–49. Several countries have collected HIV prevalence data from children under age two (for example, Uganda) or children under age five (for example, Swaziland). A few countries have also collected data on older men and women.</a:t>
            </a:r>
          </a:p>
          <a:p>
            <a:endParaRPr lang="en-US" altLang="en-US" dirty="0" smtClean="0"/>
          </a:p>
          <a:p>
            <a:r>
              <a:rPr lang="en-US" altLang="en-US" dirty="0" smtClean="0"/>
              <a:t>Many of the questions on HIV knowledge and behavior were added to the DHS in response to requests from USAID and leading international organizations, such as UNAIDS (the Joint United Nations </a:t>
            </a:r>
            <a:r>
              <a:rPr lang="en-US" altLang="en-US" dirty="0" err="1" smtClean="0"/>
              <a:t>Programme</a:t>
            </a:r>
            <a:r>
              <a:rPr lang="en-US" altLang="en-US" dirty="0" smtClean="0"/>
              <a:t> on HIV/AIDS). These organizations asked for the information in order to help plan, monitor, and evaluate national programs to fight HIV/AIDS. Questions that have appeared in previous DHS surveys may not appear in future ones. With every new phase of The DHS Program, revisions are made to the questionnaire. Most recently, HIV-related questions on orphans and vulnerable children, care for sick persons, and knowledge of abstinence as a prevention method have been removed from the questionnaire. Take, for example, the question on abstinence. It was included in the DHS because many behavior change programs focus on abstinence. However, the global community has never agreed upon knowledge of abstinence as a standard indicator. The question was also found to be confusing for respondents: they did not understand what the question was asking. </a:t>
            </a:r>
          </a:p>
          <a:p>
            <a:endParaRPr lang="en-US" altLang="en-US" dirty="0" smtClean="0"/>
          </a:p>
          <a:p>
            <a:r>
              <a:rPr lang="en-US" altLang="en-US" dirty="0" smtClean="0"/>
              <a:t>TELL participants that we will now look at some of the standard HIV indicators that are included in The DHS Program.</a:t>
            </a:r>
          </a:p>
        </p:txBody>
      </p:sp>
      <p:sp>
        <p:nvSpPr>
          <p:cNvPr id="81924" name="Slide Number Placeholder 3"/>
          <p:cNvSpPr>
            <a:spLocks noGrp="1"/>
          </p:cNvSpPr>
          <p:nvPr>
            <p:ph type="sldNum" sz="quarter" idx="5"/>
          </p:nvPr>
        </p:nvSpPr>
        <p:spPr/>
        <p:txBody>
          <a:bodyPr/>
          <a:lstStyle/>
          <a:p>
            <a:pPr>
              <a:defRPr/>
            </a:pPr>
            <a:fld id="{7BA14337-50DA-4B5B-B957-AFFBD8EECA61}" type="slidenum">
              <a:rPr lang="en-US" smtClean="0"/>
              <a:pPr>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now we are going to compare the DHS HIV prevalence estimates to those from ANC sentinel surveillance in Ethiopia.  This slide presents results from the 2005 Ethiopia DHS.</a:t>
            </a:r>
          </a:p>
          <a:p>
            <a:endParaRPr lang="en-US" altLang="en-US" smtClean="0"/>
          </a:p>
          <a:p>
            <a:r>
              <a:rPr lang="en-US" altLang="en-US" smtClean="0"/>
              <a:t>In Ethiopia, the 2005 DHS found that the HIV prevalence was:</a:t>
            </a:r>
          </a:p>
          <a:p>
            <a:pPr>
              <a:buFontTx/>
              <a:buChar char="•"/>
            </a:pPr>
            <a:r>
              <a:rPr lang="en-US" altLang="en-US" smtClean="0"/>
              <a:t> 1.9% among women,  </a:t>
            </a:r>
          </a:p>
          <a:p>
            <a:pPr>
              <a:buFontTx/>
              <a:buChar char="•"/>
            </a:pPr>
            <a:r>
              <a:rPr lang="en-US" altLang="en-US" smtClean="0"/>
              <a:t> 0.9% among men, and</a:t>
            </a:r>
          </a:p>
          <a:p>
            <a:pPr>
              <a:buFontTx/>
              <a:buChar char="•"/>
            </a:pPr>
            <a:r>
              <a:rPr lang="en-US" altLang="en-US" smtClean="0"/>
              <a:t> 1.4% among all adults. </a:t>
            </a:r>
          </a:p>
          <a:p>
            <a:endParaRPr lang="en-US" altLang="en-US" smtClean="0"/>
          </a:p>
          <a:p>
            <a:r>
              <a:rPr lang="en-US" altLang="en-US" smtClean="0"/>
              <a:t>This pattern, in which women have a higher prevalence than men, is found in most African countries.</a:t>
            </a:r>
          </a:p>
          <a:p>
            <a:pPr eaLnBrk="1" hangingPunct="1"/>
            <a:endParaRPr lang="en-US" altLang="en-US" smtClean="0"/>
          </a:p>
        </p:txBody>
      </p:sp>
      <p:sp>
        <p:nvSpPr>
          <p:cNvPr id="71684" name="Slide Number Placeholder 3"/>
          <p:cNvSpPr>
            <a:spLocks noGrp="1"/>
          </p:cNvSpPr>
          <p:nvPr>
            <p:ph type="sldNum" sz="quarter" idx="5"/>
          </p:nvPr>
        </p:nvSpPr>
        <p:spPr/>
        <p:txBody>
          <a:bodyPr/>
          <a:lstStyle/>
          <a:p>
            <a:pPr>
              <a:defRPr/>
            </a:pPr>
            <a:fld id="{2ADF12A7-79D7-43B0-A015-2E5072C1AA29}" type="slidenum">
              <a:rPr lang="en-US" smtClean="0"/>
              <a:pPr>
                <a:defRPr/>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SHOW participants that the prevalence of HIV in Ethiopia is much higher among women than men in urban areas. In rural areas, women and men have similar levels of HIV.</a:t>
            </a:r>
          </a:p>
        </p:txBody>
      </p:sp>
      <p:sp>
        <p:nvSpPr>
          <p:cNvPr id="72708" name="Slide Number Placeholder 3"/>
          <p:cNvSpPr>
            <a:spLocks noGrp="1"/>
          </p:cNvSpPr>
          <p:nvPr>
            <p:ph type="sldNum" sz="quarter" idx="5"/>
          </p:nvPr>
        </p:nvSpPr>
        <p:spPr/>
        <p:txBody>
          <a:bodyPr/>
          <a:lstStyle/>
          <a:p>
            <a:pPr>
              <a:defRPr/>
            </a:pPr>
            <a:fld id="{A2F2D5E0-6015-473E-B7BF-0E9068272DFD}" type="slidenum">
              <a:rPr lang="en-US" smtClean="0"/>
              <a:pPr>
                <a:defRPr/>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SHOW participants that HIV prevalence increases for both women and men as education increases.</a:t>
            </a:r>
          </a:p>
        </p:txBody>
      </p:sp>
      <p:sp>
        <p:nvSpPr>
          <p:cNvPr id="75780" name="Slide Number Placeholder 3"/>
          <p:cNvSpPr>
            <a:spLocks noGrp="1"/>
          </p:cNvSpPr>
          <p:nvPr>
            <p:ph type="sldNum" sz="quarter" idx="5"/>
          </p:nvPr>
        </p:nvSpPr>
        <p:spPr/>
        <p:txBody>
          <a:bodyPr/>
          <a:lstStyle/>
          <a:p>
            <a:pPr>
              <a:defRPr/>
            </a:pPr>
            <a:fld id="{29D55B52-93CF-4E66-A876-C428F52CBC79}" type="slidenum">
              <a:rPr lang="en-US" smtClean="0"/>
              <a:pPr>
                <a:defRPr/>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table compares the EDHS 2005 estimates of HIV prevalence with estimates based on ANC sentinel surveillance for the same year. In the vast majority of regions, the ANC estimates are higher than the EDHS estimates.</a:t>
            </a:r>
          </a:p>
          <a:p>
            <a:endParaRPr lang="en-US" altLang="en-US" smtClean="0"/>
          </a:p>
          <a:p>
            <a:r>
              <a:rPr lang="en-US" altLang="en-US" smtClean="0"/>
              <a:t>For example, the 2005 EDHS estimated HIV prevalence in Addis Ababa at 4.7%, while the ANC estimated prevalence in Addis Ababa at 11.7%—more than twice as high.</a:t>
            </a:r>
          </a:p>
        </p:txBody>
      </p:sp>
      <p:sp>
        <p:nvSpPr>
          <p:cNvPr id="77828" name="Slide Number Placeholder 3"/>
          <p:cNvSpPr>
            <a:spLocks noGrp="1"/>
          </p:cNvSpPr>
          <p:nvPr>
            <p:ph type="sldNum" sz="quarter" idx="5"/>
          </p:nvPr>
        </p:nvSpPr>
        <p:spPr/>
        <p:txBody>
          <a:bodyPr/>
          <a:lstStyle/>
          <a:p>
            <a:pPr>
              <a:defRPr/>
            </a:pPr>
            <a:fld id="{0BCEAFDB-6CB0-4016-9B2C-D7A893C64556}" type="slidenum">
              <a:rPr lang="en-US" smtClean="0"/>
              <a:pPr>
                <a:defRPr/>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 EDHS also provides data on the use of antenatal care. This figure shows that urban women were more than twice as likely as rural women to receive ANC in 2005. Since we know that HIV prevalence is higher in urban areas, we should expect that HIV testing done among mostly urban women would result in a higher HIV prevalence as well.  Testing primarily among women in antenatal care tends to skew ANC estimates of HIV prevalence upward, since the prevalence of HIV in Ethiopia is far higher among urban than rural women.</a:t>
            </a:r>
          </a:p>
        </p:txBody>
      </p:sp>
      <p:sp>
        <p:nvSpPr>
          <p:cNvPr id="78852" name="Slide Number Placeholder 3"/>
          <p:cNvSpPr>
            <a:spLocks noGrp="1"/>
          </p:cNvSpPr>
          <p:nvPr>
            <p:ph type="sldNum" sz="quarter" idx="5"/>
          </p:nvPr>
        </p:nvSpPr>
        <p:spPr/>
        <p:txBody>
          <a:bodyPr/>
          <a:lstStyle/>
          <a:p>
            <a:pPr>
              <a:defRPr/>
            </a:pPr>
            <a:fld id="{602B4387-C2D7-45FD-A407-EA690D364A74}" type="slidenum">
              <a:rPr lang="en-US" smtClean="0"/>
              <a:pPr>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this slide is similar to the previous one. The figure shows that more educated women use ANC more heavily than less educated women. This may also bias ANC estimates of HIV prevalence since, as we saw before, HIV prevalence increases with education in Ethiopia.</a:t>
            </a:r>
          </a:p>
        </p:txBody>
      </p:sp>
      <p:sp>
        <p:nvSpPr>
          <p:cNvPr id="79876" name="Slide Number Placeholder 3"/>
          <p:cNvSpPr>
            <a:spLocks noGrp="1"/>
          </p:cNvSpPr>
          <p:nvPr>
            <p:ph type="sldNum" sz="quarter" idx="5"/>
          </p:nvPr>
        </p:nvSpPr>
        <p:spPr/>
        <p:txBody>
          <a:bodyPr/>
          <a:lstStyle/>
          <a:p>
            <a:pPr>
              <a:defRPr/>
            </a:pPr>
            <a:fld id="{6A1327F2-281A-49CC-A1EC-BE314DDAC83D}" type="slidenum">
              <a:rPr lang="en-US" smtClean="0"/>
              <a:pPr>
                <a:defRPr/>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compares three different estimates of HIV prevalence among women in Ethiopia. The first two come from DHS data, while the third comes from ANC sentinel surveillance data. </a:t>
            </a:r>
          </a:p>
          <a:p>
            <a:endParaRPr lang="en-US" altLang="en-US" smtClean="0"/>
          </a:p>
          <a:p>
            <a:r>
              <a:rPr lang="en-US" altLang="en-US" smtClean="0"/>
              <a:t>The figure shows that the DHS estimate for pregnant women who received ANC (shown in the first bar) is comparable to the sentinel surveillance ANC estimate (shown in the third bar). Both estimated HIV prevalence in this population group at 3.5%. The DHS estimated HIV prevalence to be considerably lower among women who did not receive ANC or were not pregnant (shown in the second bar); these women, by definition, were not included in the ANC sentinel surveillance data.</a:t>
            </a:r>
          </a:p>
          <a:p>
            <a:endParaRPr lang="en-US" altLang="en-US" smtClean="0"/>
          </a:p>
          <a:p>
            <a:r>
              <a:rPr lang="en-US" altLang="en-US" smtClean="0"/>
              <a:t>EMPHASIZE that this is a very important point. When we compare similar populations or samples—pregnant women with pregnant women—the results are similar, regardless of the source of data. It is very important to consider the nature of the population being studied when you compare different sources of data. </a:t>
            </a:r>
          </a:p>
        </p:txBody>
      </p:sp>
      <p:sp>
        <p:nvSpPr>
          <p:cNvPr id="80900" name="Slide Number Placeholder 3"/>
          <p:cNvSpPr>
            <a:spLocks noGrp="1"/>
          </p:cNvSpPr>
          <p:nvPr>
            <p:ph type="sldNum" sz="quarter" idx="5"/>
          </p:nvPr>
        </p:nvSpPr>
        <p:spPr/>
        <p:txBody>
          <a:bodyPr/>
          <a:lstStyle/>
          <a:p>
            <a:pPr>
              <a:defRPr/>
            </a:pPr>
            <a:fld id="{A5FDD1BD-3DD9-4C6B-A300-ACAABBA707DF}" type="slidenum">
              <a:rPr lang="en-US" smtClean="0"/>
              <a:pPr>
                <a:defRPr/>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(NOTE to instructor: As you present </a:t>
            </a:r>
            <a:r>
              <a:rPr lang="en-US" altLang="en-US" b="1" smtClean="0"/>
              <a:t>Slides 37–50, </a:t>
            </a:r>
            <a:r>
              <a:rPr lang="en-US" altLang="en-US" smtClean="0"/>
              <a:t>which compare results on HIV knowledge, attitudes, behavior, and infection from six African countries, ASK participants for their thoughts on what each slide shows before you share the notes. </a:t>
            </a:r>
          </a:p>
          <a:p>
            <a:endParaRPr lang="en-US" altLang="en-US" smtClean="0"/>
          </a:p>
          <a:p>
            <a:r>
              <a:rPr lang="en-US" altLang="en-US" smtClean="0"/>
              <a:t>Alternatively, you may show a presentation of the HIV results from your own country instead of these slides. Check the Curriculum CD to see whether such a presentation is available for your country.) </a:t>
            </a:r>
          </a:p>
          <a:p>
            <a:endParaRPr lang="en-US" altLang="en-US" smtClean="0"/>
          </a:p>
          <a:p>
            <a:r>
              <a:rPr lang="en-US" altLang="en-US" smtClean="0"/>
              <a:t>TELL participants that as we go through these slides on HIV knowledge and prevalence, they should look for common patterns and consider the implications of these patterns for prevention and treatment interventions. TELL participants that the presentation includes results from both the 2004-2005 Uganda AIS and 2006 Uganda DHS. The 2006 DHS did not conduct HIV testing but it did collect information on knowledge, attitudes, and behavior.</a:t>
            </a:r>
          </a:p>
          <a:p>
            <a:endParaRPr lang="en-US" altLang="en-US" smtClean="0"/>
          </a:p>
          <a:p>
            <a:endParaRPr lang="en-US" altLang="en-US" smtClean="0"/>
          </a:p>
        </p:txBody>
      </p:sp>
      <p:sp>
        <p:nvSpPr>
          <p:cNvPr id="4" name="Slide Number Placeholder 3"/>
          <p:cNvSpPr>
            <a:spLocks noGrp="1"/>
          </p:cNvSpPr>
          <p:nvPr>
            <p:ph type="sldNum" sz="quarter" idx="5"/>
          </p:nvPr>
        </p:nvSpPr>
        <p:spPr/>
        <p:txBody>
          <a:bodyPr/>
          <a:lstStyle/>
          <a:p>
            <a:pPr>
              <a:defRPr/>
            </a:pPr>
            <a:fld id="{D8CA77C1-A27E-45A5-95B7-D66BF7853526}"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most people in Africa have heard of AIDS. When the DHS asked this question in surveys in the 1980s and early 1990s, the responses were very different. Even now older women and men, particularly those in rural areas and with less education, remain less likely to have heard about AIDS than other members of the population.</a:t>
            </a:r>
          </a:p>
          <a:p>
            <a:endParaRPr lang="en-US" altLang="en-US" smtClean="0"/>
          </a:p>
        </p:txBody>
      </p:sp>
      <p:sp>
        <p:nvSpPr>
          <p:cNvPr id="91140" name="Slide Number Placeholder 3"/>
          <p:cNvSpPr>
            <a:spLocks noGrp="1"/>
          </p:cNvSpPr>
          <p:nvPr>
            <p:ph type="sldNum" sz="quarter" idx="5"/>
          </p:nvPr>
        </p:nvSpPr>
        <p:spPr/>
        <p:txBody>
          <a:bodyPr/>
          <a:lstStyle/>
          <a:p>
            <a:pPr>
              <a:defRPr/>
            </a:pPr>
            <a:fld id="{F283DAE8-4AE1-4D10-B3B0-AA01C0289C78}" type="slidenum">
              <a:rPr lang="en-US" smtClean="0"/>
              <a:pPr>
                <a:defRPr/>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knowledge of prevention methods is quite high. However, this figure includes some disturbing findings. First, fewer women know about condoms than other prevention methods. Secondly, Ethiopian women are much less knowledgeable than other African women: less than two-thirds of Ethiopian women know how to prevent HIV infection.</a:t>
            </a:r>
          </a:p>
          <a:p>
            <a:endParaRPr lang="en-US" altLang="en-US" smtClean="0"/>
          </a:p>
        </p:txBody>
      </p:sp>
      <p:sp>
        <p:nvSpPr>
          <p:cNvPr id="92164" name="Slide Number Placeholder 3"/>
          <p:cNvSpPr>
            <a:spLocks noGrp="1"/>
          </p:cNvSpPr>
          <p:nvPr>
            <p:ph type="sldNum" sz="quarter" idx="5"/>
          </p:nvPr>
        </p:nvSpPr>
        <p:spPr/>
        <p:txBody>
          <a:bodyPr/>
          <a:lstStyle/>
          <a:p>
            <a:pPr>
              <a:defRPr/>
            </a:pPr>
            <a:fld id="{7539AD6B-B243-462E-AC89-BA5F24F03BDA}" type="slidenum">
              <a:rPr lang="en-US" smtClean="0"/>
              <a:pPr>
                <a:defRPr/>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questions regarding HIV knowledge in the DHS and AIS cover the basic awareness of HIV/AIDS, the two major prevention methods, and various misconceptions about HIV transmission. Data from the knowledge questions are always presented by background characteristics, such as age, sex, residence, and education. This is done to help HIV prevention projects target their messages better. </a:t>
            </a:r>
          </a:p>
          <a:p>
            <a:endParaRPr lang="en-US" altLang="en-US" dirty="0" smtClean="0"/>
          </a:p>
          <a:p>
            <a:r>
              <a:rPr lang="en-US" altLang="en-US" dirty="0" smtClean="0"/>
              <a:t>In most African countries, over 80% of women and men have heard of AIDS. Using trend data, the DHS has shown how health communication programs and the media have increased awareness of HIV and AIDS in many African countries.</a:t>
            </a:r>
          </a:p>
        </p:txBody>
      </p:sp>
      <p:sp>
        <p:nvSpPr>
          <p:cNvPr id="82948" name="Slide Number Placeholder 3"/>
          <p:cNvSpPr>
            <a:spLocks noGrp="1"/>
          </p:cNvSpPr>
          <p:nvPr>
            <p:ph type="sldNum" sz="quarter" idx="5"/>
          </p:nvPr>
        </p:nvSpPr>
        <p:spPr/>
        <p:txBody>
          <a:bodyPr/>
          <a:lstStyle/>
          <a:p>
            <a:pPr>
              <a:defRPr/>
            </a:pPr>
            <a:fld id="{50CA531F-9C70-41DD-9F30-EDF2E0F5DC3A}" type="slidenum">
              <a:rPr lang="en-US" smtClean="0"/>
              <a:pPr>
                <a:defRPr/>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one of the major factors in the transmission of HIV is that infected people look and feel healthy, sometimes for years. By now, many women and men know this fact. Among men, for example, the percent of men who know that you can’t tell by looking whether someone is infected with HIV ranges from a low 78% in Ethiopia to a high of 93% in Malawi. Still, people continue to have unprotected sex. This is a dilemma for health educators and others trying to stop transmission of the virus. </a:t>
            </a:r>
          </a:p>
        </p:txBody>
      </p:sp>
      <p:sp>
        <p:nvSpPr>
          <p:cNvPr id="93188" name="Slide Number Placeholder 3"/>
          <p:cNvSpPr>
            <a:spLocks noGrp="1"/>
          </p:cNvSpPr>
          <p:nvPr>
            <p:ph type="sldNum" sz="quarter" idx="5"/>
          </p:nvPr>
        </p:nvSpPr>
        <p:spPr/>
        <p:txBody>
          <a:bodyPr/>
          <a:lstStyle/>
          <a:p>
            <a:pPr>
              <a:defRPr/>
            </a:pPr>
            <a:fld id="{4D3EF5BA-153E-47E5-BBAE-FF36E19122D0}" type="slidenum">
              <a:rPr lang="en-US" smtClean="0"/>
              <a:pPr>
                <a:defRPr/>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many more women know that it is possible to transmit HIV via breastfeeding than know that mother-to-child transmission can be prevented. This difference will decline in time as more PMTCT programs are rolled out in African countries. </a:t>
            </a:r>
          </a:p>
        </p:txBody>
      </p:sp>
      <p:sp>
        <p:nvSpPr>
          <p:cNvPr id="94212" name="Slide Number Placeholder 3"/>
          <p:cNvSpPr>
            <a:spLocks noGrp="1"/>
          </p:cNvSpPr>
          <p:nvPr>
            <p:ph type="sldNum" sz="quarter" idx="5"/>
          </p:nvPr>
        </p:nvSpPr>
        <p:spPr/>
        <p:txBody>
          <a:bodyPr/>
          <a:lstStyle/>
          <a:p>
            <a:pPr>
              <a:defRPr/>
            </a:pPr>
            <a:fld id="{0B181988-6083-4B2D-B9D1-BC124EB01F40}" type="slidenum">
              <a:rPr lang="en-US" smtClean="0"/>
              <a:pPr>
                <a:defRPr/>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more men and women are getting tested for HIV in many countries as VCT programs are scaled up. More than half of women in Kenya, Malawi, Tanzania, and Rwanda have been tested and received the results.  Remember that prior testing and knowing the results of the prior test does not necessarily mean that respondents know their current status. Some may have been infected with HIV since their last test.</a:t>
            </a:r>
          </a:p>
        </p:txBody>
      </p:sp>
      <p:sp>
        <p:nvSpPr>
          <p:cNvPr id="95236" name="Slide Number Placeholder 3"/>
          <p:cNvSpPr>
            <a:spLocks noGrp="1"/>
          </p:cNvSpPr>
          <p:nvPr>
            <p:ph type="sldNum" sz="quarter" idx="5"/>
          </p:nvPr>
        </p:nvSpPr>
        <p:spPr/>
        <p:txBody>
          <a:bodyPr/>
          <a:lstStyle/>
          <a:p>
            <a:pPr>
              <a:defRPr/>
            </a:pPr>
            <a:fld id="{8F74B817-D3F7-43C2-BD00-B23EDC5EC797}" type="slidenum">
              <a:rPr lang="en-US" smtClean="0"/>
              <a:pPr>
                <a:defRPr/>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5236" name="Slide Number Placeholder 3"/>
          <p:cNvSpPr>
            <a:spLocks noGrp="1"/>
          </p:cNvSpPr>
          <p:nvPr>
            <p:ph type="sldNum" sz="quarter" idx="5"/>
          </p:nvPr>
        </p:nvSpPr>
        <p:spPr/>
        <p:txBody>
          <a:bodyPr/>
          <a:lstStyle/>
          <a:p>
            <a:pPr>
              <a:defRPr/>
            </a:pPr>
            <a:fld id="{EC063966-6309-4273-91C2-5933F40FE801}" type="slidenum">
              <a:rPr lang="en-US" smtClean="0"/>
              <a:pPr>
                <a:defRPr/>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map shows which countries have carried out a DHS that included HIV testing.  DISTRIBUTE </a:t>
            </a:r>
            <a:r>
              <a:rPr lang="en-US" altLang="en-US" b="1" smtClean="0"/>
              <a:t>Handout 6.3</a:t>
            </a:r>
            <a:r>
              <a:rPr lang="en-US" altLang="en-US" smtClean="0"/>
              <a:t>, map of </a:t>
            </a:r>
            <a:r>
              <a:rPr lang="en-US" altLang="en-US" i="1" smtClean="0"/>
              <a:t>National HIV Prevalence</a:t>
            </a:r>
            <a:r>
              <a:rPr lang="en-US" altLang="en-US" smtClean="0"/>
              <a:t> These include countries in Latin America and Asia, as well as in Africa. Note that the countries in southern Africa have the highest prevalence rates. </a:t>
            </a:r>
          </a:p>
        </p:txBody>
      </p:sp>
      <p:sp>
        <p:nvSpPr>
          <p:cNvPr id="96260" name="Slide Number Placeholder 3"/>
          <p:cNvSpPr>
            <a:spLocks noGrp="1"/>
          </p:cNvSpPr>
          <p:nvPr>
            <p:ph type="sldNum" sz="quarter" idx="5"/>
          </p:nvPr>
        </p:nvSpPr>
        <p:spPr/>
        <p:txBody>
          <a:bodyPr/>
          <a:lstStyle/>
          <a:p>
            <a:pPr>
              <a:defRPr/>
            </a:pPr>
            <a:fld id="{F10709F9-D48C-4724-A936-A9A4C0A0759D}" type="slidenum">
              <a:rPr lang="en-US" smtClean="0"/>
              <a:pPr>
                <a:defRPr/>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shows the DHS estimates of HIV prevalence for all six countries. Prevalence is lowest in Ethiopia and highest in Zimbabwe.</a:t>
            </a:r>
          </a:p>
        </p:txBody>
      </p:sp>
      <p:sp>
        <p:nvSpPr>
          <p:cNvPr id="97284" name="Slide Number Placeholder 3"/>
          <p:cNvSpPr>
            <a:spLocks noGrp="1"/>
          </p:cNvSpPr>
          <p:nvPr>
            <p:ph type="sldNum" sz="quarter" idx="5"/>
          </p:nvPr>
        </p:nvSpPr>
        <p:spPr/>
        <p:txBody>
          <a:bodyPr/>
          <a:lstStyle/>
          <a:p>
            <a:pPr>
              <a:defRPr/>
            </a:pPr>
            <a:fld id="{FA6D83CC-8BF8-47B9-9017-01443EC75C82}" type="slidenum">
              <a:rPr lang="en-US" smtClean="0"/>
              <a:pPr>
                <a:defRPr/>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most countries women are much more likely than men to be infected with HIV. This is mostly due to biology: women are more susceptible to infection because there is more vulnerable skin exposed to sexual fluids in women than in men and because semen reaches the cervix where many sexually transmitted infections (STIs) arise. Due to this susceptibility, women are also more likely to have STIs and they, in turn, increase a woman’s chance of being infected with HIV. The higher rate of infection in women also stems from gender differences: women are less likely to be able to insist on safer sex than men.</a:t>
            </a:r>
          </a:p>
        </p:txBody>
      </p:sp>
      <p:sp>
        <p:nvSpPr>
          <p:cNvPr id="98308" name="Slide Number Placeholder 3"/>
          <p:cNvSpPr>
            <a:spLocks noGrp="1"/>
          </p:cNvSpPr>
          <p:nvPr>
            <p:ph type="sldNum" sz="quarter" idx="5"/>
          </p:nvPr>
        </p:nvSpPr>
        <p:spPr/>
        <p:txBody>
          <a:bodyPr/>
          <a:lstStyle/>
          <a:p>
            <a:pPr>
              <a:defRPr/>
            </a:pPr>
            <a:fld id="{90EA29FC-2FC2-4E26-8C1F-CBF6CFCC08F6}" type="slidenum">
              <a:rPr lang="en-US" smtClean="0"/>
              <a:pPr>
                <a:defRPr/>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shows differences in HIV prevalence by urban-rural residence. As noted earlier, the DHS has found that HIV prevalence is commonly higher in urban areas than in rural areas. Recall that higher HIV prevalence in urban areas is one of the reasons that HIV prevalence estimates from ANC sentinel surveillance are typically higher than HIV prevalence estimates from national surveys.  Women who live in urban areas are more likely to get ANC than rural women, which can skew HIV prevalence estimates.   </a:t>
            </a:r>
          </a:p>
        </p:txBody>
      </p:sp>
      <p:sp>
        <p:nvSpPr>
          <p:cNvPr id="4" name="Slide Number Placeholder 3"/>
          <p:cNvSpPr>
            <a:spLocks noGrp="1"/>
          </p:cNvSpPr>
          <p:nvPr>
            <p:ph type="sldNum" sz="quarter" idx="5"/>
          </p:nvPr>
        </p:nvSpPr>
        <p:spPr/>
        <p:txBody>
          <a:bodyPr/>
          <a:lstStyle/>
          <a:p>
            <a:pPr>
              <a:defRPr/>
            </a:pPr>
            <a:fld id="{529A35E9-10BA-4038-9D37-5B1F99BEF411}"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prevalence patterns by age are similar in most countries. This figure shows that infection rates generally rise fairly quickly in younger women and peak among 30-year-olds. </a:t>
            </a:r>
          </a:p>
        </p:txBody>
      </p:sp>
      <p:sp>
        <p:nvSpPr>
          <p:cNvPr id="99332" name="Slide Number Placeholder 3"/>
          <p:cNvSpPr>
            <a:spLocks noGrp="1"/>
          </p:cNvSpPr>
          <p:nvPr>
            <p:ph type="sldNum" sz="quarter" idx="5"/>
          </p:nvPr>
        </p:nvSpPr>
        <p:spPr/>
        <p:txBody>
          <a:bodyPr/>
          <a:lstStyle/>
          <a:p>
            <a:pPr>
              <a:defRPr/>
            </a:pPr>
            <a:fld id="{7E92BF5D-0B3F-478E-8389-10C1C900CC16}" type="slidenum">
              <a:rPr lang="en-US" smtClean="0"/>
              <a:pPr>
                <a:defRPr/>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prevalence patterns by age are similar in most countries. This figure shows that infection rates rise later than they do in women and peak HIV prevalence among men generally occurs between age 35 and 44. </a:t>
            </a:r>
          </a:p>
        </p:txBody>
      </p:sp>
      <p:sp>
        <p:nvSpPr>
          <p:cNvPr id="99332" name="Slide Number Placeholder 3"/>
          <p:cNvSpPr>
            <a:spLocks noGrp="1"/>
          </p:cNvSpPr>
          <p:nvPr>
            <p:ph type="sldNum" sz="quarter" idx="5"/>
          </p:nvPr>
        </p:nvSpPr>
        <p:spPr/>
        <p:txBody>
          <a:bodyPr/>
          <a:lstStyle/>
          <a:p>
            <a:pPr>
              <a:defRPr/>
            </a:pPr>
            <a:fld id="{43852B8E-1F7E-470B-82A2-C817375D9D43}" type="slidenum">
              <a:rPr lang="en-US" smtClean="0"/>
              <a:pPr>
                <a:defRPr/>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comprehensive knowledge of HIV is an example of a combined indicator—one that includes multiple parts. This indicator is calculated from answers to five questions. Only if respondents answer all five questions correctly are they considered to have comprehensive knowledge of HIV. DHS reports present data on the knowledge of each indicator separately and for the combined comprehensive knowledge indicator.</a:t>
            </a:r>
          </a:p>
          <a:p>
            <a:endParaRPr lang="en-US" altLang="en-US" smtClean="0"/>
          </a:p>
          <a:p>
            <a:r>
              <a:rPr lang="en-US" altLang="en-US" smtClean="0"/>
              <a:t>EXPLAIN that this indicator is not the same for every country.  The two most common misconceptions are different depending on local beliefs in each country.  In some countries many people believe that HIV is transmitted by mosquitoes but not by supernatural means.  In other countries the opposite is true.  These differences are taken into account when calculating this indicator for different countries. </a:t>
            </a:r>
          </a:p>
        </p:txBody>
      </p:sp>
      <p:sp>
        <p:nvSpPr>
          <p:cNvPr id="83972" name="Slide Number Placeholder 3"/>
          <p:cNvSpPr>
            <a:spLocks noGrp="1"/>
          </p:cNvSpPr>
          <p:nvPr>
            <p:ph type="sldNum" sz="quarter" idx="5"/>
          </p:nvPr>
        </p:nvSpPr>
        <p:spPr/>
        <p:txBody>
          <a:bodyPr/>
          <a:lstStyle/>
          <a:p>
            <a:pPr>
              <a:defRPr/>
            </a:pPr>
            <a:fld id="{9075853C-7602-47EA-B7D9-F032FB7C7B04}" type="slidenum">
              <a:rPr lang="en-US" smtClean="0"/>
              <a:pPr>
                <a:defRPr/>
              </a:pPr>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Kenya, and Zimbabwe HIV prevalence is lowest among the most educated. The other countries do not show a consistent pattern.</a:t>
            </a:r>
          </a:p>
          <a:p>
            <a:r>
              <a:rPr lang="en-US" altLang="en-US" smtClean="0"/>
              <a:t>[Note to moderator:  the percentages in these charts have been rounded, but the chart reflects the actual percentage.  Thus, the bars for Ethiopia are slightly different heights although both equal 1.]</a:t>
            </a:r>
          </a:p>
          <a:p>
            <a:endParaRPr lang="en-US" altLang="en-US" smtClean="0"/>
          </a:p>
        </p:txBody>
      </p:sp>
      <p:sp>
        <p:nvSpPr>
          <p:cNvPr id="100356" name="Slide Number Placeholder 3"/>
          <p:cNvSpPr>
            <a:spLocks noGrp="1"/>
          </p:cNvSpPr>
          <p:nvPr>
            <p:ph type="sldNum" sz="quarter" idx="5"/>
          </p:nvPr>
        </p:nvSpPr>
        <p:spPr/>
        <p:txBody>
          <a:bodyPr/>
          <a:lstStyle/>
          <a:p>
            <a:pPr>
              <a:defRPr/>
            </a:pPr>
            <a:fld id="{ADD4AF17-84AB-4B3B-BA5B-DE4B21BB7BD0}" type="slidenum">
              <a:rPr lang="en-US" smtClean="0"/>
              <a:pPr>
                <a:defRPr/>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shows that wealth is linked to HIV infection in several countries. As household wealth increases, HIV prevalence generally increases.  However, this pattern is changing over time.  In Zimbabwe, for example, there is no consistent pattern between wealth and HIV prevalence. </a:t>
            </a:r>
          </a:p>
        </p:txBody>
      </p:sp>
      <p:sp>
        <p:nvSpPr>
          <p:cNvPr id="101380" name="Slide Number Placeholder 3"/>
          <p:cNvSpPr>
            <a:spLocks noGrp="1"/>
          </p:cNvSpPr>
          <p:nvPr>
            <p:ph type="sldNum" sz="quarter" idx="5"/>
          </p:nvPr>
        </p:nvSpPr>
        <p:spPr/>
        <p:txBody>
          <a:bodyPr/>
          <a:lstStyle/>
          <a:p>
            <a:pPr>
              <a:defRPr/>
            </a:pPr>
            <a:fld id="{470159BE-4F14-4A2A-B122-CED4A108245A}" type="slidenum">
              <a:rPr lang="en-US" smtClean="0"/>
              <a:pPr>
                <a:defRPr/>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this figure clearly shows the impact of sexual exposure on HIV infection. HIV prevalence is considerably higher among women who have ever been married than among women who have never married.  The high rates of infection among widowed women may reflect the death of their partners from HIV.</a:t>
            </a:r>
          </a:p>
        </p:txBody>
      </p:sp>
      <p:sp>
        <p:nvSpPr>
          <p:cNvPr id="102404" name="Slide Number Placeholder 3"/>
          <p:cNvSpPr>
            <a:spLocks noGrp="1"/>
          </p:cNvSpPr>
          <p:nvPr>
            <p:ph type="sldNum" sz="quarter" idx="5"/>
          </p:nvPr>
        </p:nvSpPr>
        <p:spPr/>
        <p:txBody>
          <a:bodyPr/>
          <a:lstStyle/>
          <a:p>
            <a:pPr>
              <a:defRPr/>
            </a:pPr>
            <a:fld id="{DB46E7E2-1FE9-4EF1-86E5-23AA012417D0}" type="slidenum">
              <a:rPr lang="en-US" smtClean="0"/>
              <a:pPr>
                <a:defRPr/>
              </a:pPr>
              <a:t>52</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TELL participants that in order to be able to analyze trends in HIV prevalence, it is important to understand some statistical concepts such as confidence intervals and statistical significance.</a:t>
            </a:r>
          </a:p>
        </p:txBody>
      </p:sp>
      <p:sp>
        <p:nvSpPr>
          <p:cNvPr id="4" name="Slide Number Placeholder 3"/>
          <p:cNvSpPr>
            <a:spLocks noGrp="1"/>
          </p:cNvSpPr>
          <p:nvPr>
            <p:ph type="sldNum" sz="quarter" idx="5"/>
          </p:nvPr>
        </p:nvSpPr>
        <p:spPr/>
        <p:txBody>
          <a:bodyPr/>
          <a:lstStyle/>
          <a:p>
            <a:pPr>
              <a:defRPr/>
            </a:pPr>
            <a:fld id="{1205981B-C289-426C-B0C7-4F9C587BA922}"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as more surveys that include HIV testing are conducted, there is more HIV prevalence data to consider.  People are eager to say that HIV prevalence has changed, to show that a program is working or to request more funding.  However, caution must be taken when determining whether or not HIV prevalence has actually changed.   </a:t>
            </a:r>
          </a:p>
          <a:p>
            <a:endParaRPr lang="en-US" altLang="en-US" smtClean="0"/>
          </a:p>
        </p:txBody>
      </p:sp>
      <p:sp>
        <p:nvSpPr>
          <p:cNvPr id="4" name="Slide Number Placeholder 3"/>
          <p:cNvSpPr>
            <a:spLocks noGrp="1"/>
          </p:cNvSpPr>
          <p:nvPr>
            <p:ph type="sldNum" sz="quarter" idx="5"/>
          </p:nvPr>
        </p:nvSpPr>
        <p:spPr/>
        <p:txBody>
          <a:bodyPr/>
          <a:lstStyle/>
          <a:p>
            <a:pPr>
              <a:defRPr/>
            </a:pPr>
            <a:fld id="{9CBCC740-10B3-45E1-9604-3827689CE8B8}"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800" smtClean="0"/>
              <a:t>EXPLAIN that DHS data are from </a:t>
            </a:r>
            <a:r>
              <a:rPr lang="en-US" altLang="en-US" sz="800" u="sng" smtClean="0"/>
              <a:t>samples</a:t>
            </a:r>
            <a:r>
              <a:rPr lang="en-US" altLang="en-US" sz="800" smtClean="0"/>
              <a:t>—we don’t interview everyone in a country.  If everyone was interviewed, it would be a </a:t>
            </a:r>
            <a:r>
              <a:rPr lang="en-US" altLang="en-US" sz="800" u="sng" smtClean="0"/>
              <a:t>census</a:t>
            </a:r>
            <a:r>
              <a:rPr lang="en-US" altLang="en-US" sz="800" smtClean="0"/>
              <a:t>, rather than a survey. If the DHS were a </a:t>
            </a:r>
            <a:r>
              <a:rPr lang="en-US" altLang="en-US" sz="800" u="sng" smtClean="0"/>
              <a:t>census</a:t>
            </a:r>
            <a:r>
              <a:rPr lang="en-US" altLang="en-US" sz="800" smtClean="0"/>
              <a:t>, there would be no uncertainty around our statistics.</a:t>
            </a:r>
          </a:p>
          <a:p>
            <a:endParaRPr lang="en-US" altLang="en-US" sz="800" smtClean="0"/>
          </a:p>
          <a:p>
            <a:r>
              <a:rPr lang="en-US" altLang="en-US" sz="800" smtClean="0"/>
              <a:t>Because DHS uses a sample of people to make estimates about an entire population, it’s important to remember that DHS statistics represent the “best estimate” of a statistic (such as HIV prevalence), but it is not necessarily “the truth” for the entire population.</a:t>
            </a:r>
          </a:p>
          <a:p>
            <a:endParaRPr lang="en-US" altLang="en-US" smtClean="0"/>
          </a:p>
        </p:txBody>
      </p:sp>
      <p:sp>
        <p:nvSpPr>
          <p:cNvPr id="4" name="Slide Number Placeholder 3"/>
          <p:cNvSpPr>
            <a:spLocks noGrp="1"/>
          </p:cNvSpPr>
          <p:nvPr>
            <p:ph type="sldNum" sz="quarter" idx="5"/>
          </p:nvPr>
        </p:nvSpPr>
        <p:spPr/>
        <p:txBody>
          <a:bodyPr/>
          <a:lstStyle/>
          <a:p>
            <a:pPr>
              <a:defRPr/>
            </a:pPr>
            <a:fld id="{8D7207F9-D7F9-4EC8-BB6A-A12547D7F0EA}"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all survey statistics, from DHS or any other source, are estimates.  Since surveys choose a sample of individuals, rather than interviewing the entire population, the numbers are not exact values. </a:t>
            </a:r>
          </a:p>
          <a:p>
            <a:r>
              <a:rPr lang="en-US" altLang="en-US" smtClean="0"/>
              <a:t>Every estimate is subject to a certain degree of uncertainty.  The numbers shown in a table are the middle of the range of possible values that reflect the degree of uncertainty of the estimate. This range of possible values is called the confidence interval.  Researchers are confident that the truth lies within this range 95% of the time.</a:t>
            </a:r>
          </a:p>
          <a:p>
            <a:endParaRPr lang="en-US" altLang="en-US" smtClean="0"/>
          </a:p>
          <a:p>
            <a:r>
              <a:rPr lang="en-US" altLang="en-US" smtClean="0"/>
              <a:t>[Note to facilitator:  The DHS project actually calculates a slightly wider confidence interval of 95.44% to account for the multi-stage sample sample design and the complexity of some of the indicators.    The difference between the standard 95% confidence interval and those calculated in the DHS is not large enough to be meaningful.]</a:t>
            </a:r>
          </a:p>
        </p:txBody>
      </p:sp>
      <p:sp>
        <p:nvSpPr>
          <p:cNvPr id="4" name="Slide Number Placeholder 3"/>
          <p:cNvSpPr>
            <a:spLocks noGrp="1"/>
          </p:cNvSpPr>
          <p:nvPr>
            <p:ph type="sldNum" sz="quarter" idx="5"/>
          </p:nvPr>
        </p:nvSpPr>
        <p:spPr/>
        <p:txBody>
          <a:bodyPr/>
          <a:lstStyle/>
          <a:p>
            <a:pPr>
              <a:defRPr/>
            </a:pPr>
            <a:fld id="{F5E7CE58-8BC6-496C-ABA6-35806F575504}"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(Note to the instructor: This slide contains animation).</a:t>
            </a:r>
          </a:p>
          <a:p>
            <a:r>
              <a:rPr lang="en-US" altLang="en-US" smtClean="0"/>
              <a:t>EXPLAIN that the 2003-04 Tanzania HIV/AIDS Indicator Survey reported that the HIV prevalence among women and men age 15-49 on the mainland was 7.0%.  </a:t>
            </a:r>
          </a:p>
          <a:p>
            <a:endParaRPr lang="en-US" altLang="en-US" smtClean="0"/>
          </a:p>
          <a:p>
            <a:r>
              <a:rPr lang="en-US" altLang="en-US" smtClean="0"/>
              <a:t>Click to cue the animation.  </a:t>
            </a:r>
          </a:p>
          <a:p>
            <a:r>
              <a:rPr lang="en-US" altLang="en-US" smtClean="0"/>
              <a:t>However, the confidence interval ranges from 6.3% to 7.8%.  Researchers are confident that the true HIV prevalence among all women and men age 15-49 in the population of mainland Tanzania is between 6.3 and 7.8. </a:t>
            </a:r>
          </a:p>
        </p:txBody>
      </p:sp>
      <p:sp>
        <p:nvSpPr>
          <p:cNvPr id="4" name="Slide Number Placeholder 3"/>
          <p:cNvSpPr>
            <a:spLocks noGrp="1"/>
          </p:cNvSpPr>
          <p:nvPr>
            <p:ph type="sldNum" sz="quarter" idx="5"/>
          </p:nvPr>
        </p:nvSpPr>
        <p:spPr/>
        <p:txBody>
          <a:bodyPr/>
          <a:lstStyle/>
          <a:p>
            <a:pPr>
              <a:defRPr/>
            </a:pPr>
            <a:fld id="{A6AE94BB-9FDF-462A-9611-7787D523042D}"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EXPLAIN that the prevalence estimates for women and men are also subject to error and have confidence intervals surrounding the estimate.  To find out the confidence interval we can consult the appendix tables in the DHS. </a:t>
            </a:r>
            <a:endParaRPr lang="en-US" dirty="0"/>
          </a:p>
        </p:txBody>
      </p:sp>
      <p:sp>
        <p:nvSpPr>
          <p:cNvPr id="4" name="Slide Number Placeholder 3"/>
          <p:cNvSpPr>
            <a:spLocks noGrp="1"/>
          </p:cNvSpPr>
          <p:nvPr>
            <p:ph type="sldNum" sz="quarter" idx="5"/>
          </p:nvPr>
        </p:nvSpPr>
        <p:spPr/>
        <p:txBody>
          <a:bodyPr/>
          <a:lstStyle/>
          <a:p>
            <a:pPr>
              <a:defRPr/>
            </a:pPr>
            <a:fld id="{68BBC1B9-BC7A-497E-ABEA-B65E58859F37}"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800" smtClean="0"/>
              <a:t>(Note to the instructor: This slide contains animation).</a:t>
            </a:r>
          </a:p>
          <a:p>
            <a:r>
              <a:rPr lang="en-US" altLang="en-US" sz="800" smtClean="0"/>
              <a:t>TELL participants that in order to locate the confidence intervals in a report, they must find the Appendix on Estimates of Sampling Errors. Click to cue the animation. </a:t>
            </a:r>
          </a:p>
          <a:p>
            <a:endParaRPr lang="en-US" altLang="en-US" sz="800" smtClean="0"/>
          </a:p>
          <a:p>
            <a:r>
              <a:rPr lang="en-US" altLang="en-US" sz="800" smtClean="0"/>
              <a:t>First locate the table which pertains to the sample population of interest. Here we are looking at the sampling errors for women.  Click to cue the animation.   </a:t>
            </a:r>
          </a:p>
          <a:p>
            <a:endParaRPr lang="en-US" altLang="en-US" sz="800" smtClean="0"/>
          </a:p>
          <a:p>
            <a:r>
              <a:rPr lang="en-US" altLang="en-US" sz="800" smtClean="0"/>
              <a:t>Second, find the indicator in the first column, in this case HIV prevalence.</a:t>
            </a:r>
          </a:p>
          <a:p>
            <a:r>
              <a:rPr lang="en-US" altLang="en-US" sz="800" smtClean="0"/>
              <a:t>Click to cue the animation.  </a:t>
            </a:r>
          </a:p>
          <a:p>
            <a:endParaRPr lang="en-US" altLang="en-US" sz="800" smtClean="0"/>
          </a:p>
          <a:p>
            <a:r>
              <a:rPr lang="en-US" altLang="en-US" sz="800" smtClean="0"/>
              <a:t>Third, find the columns R-2SE and R+2SE.  </a:t>
            </a:r>
          </a:p>
          <a:p>
            <a:r>
              <a:rPr lang="en-US" altLang="en-US" sz="800" smtClean="0"/>
              <a:t>Click to cue the animation.</a:t>
            </a:r>
          </a:p>
          <a:p>
            <a:r>
              <a:rPr lang="en-US" altLang="en-US" sz="800" smtClean="0"/>
              <a:t>The R-2SE column shows the lower end of the confidence interval.  In this case it is 6.8%.  The R+2SE column shows the upper end of the confidence interval.  In this case it is 8.6%.  Thus, the confidence interval for HIV prevalence among women age 15-49 on the mainland in the 2003-04 Tanzania HIV/AIDS Indicator Survey is 6.8% to 8.6%.  Researchers are confident that the true HIV prevalence among women age 15-49 on the mainland is between 6.8% and 8.6%</a:t>
            </a:r>
          </a:p>
          <a:p>
            <a:endParaRPr lang="en-US" altLang="en-US" sz="800" smtClean="0"/>
          </a:p>
          <a:p>
            <a:endParaRPr lang="en-US" altLang="en-US" smtClean="0"/>
          </a:p>
        </p:txBody>
      </p:sp>
      <p:sp>
        <p:nvSpPr>
          <p:cNvPr id="4" name="Slide Number Placeholder 3"/>
          <p:cNvSpPr>
            <a:spLocks noGrp="1"/>
          </p:cNvSpPr>
          <p:nvPr>
            <p:ph type="sldNum" sz="quarter" idx="5"/>
          </p:nvPr>
        </p:nvSpPr>
        <p:spPr/>
        <p:txBody>
          <a:bodyPr/>
          <a:lstStyle/>
          <a:p>
            <a:pPr>
              <a:defRPr/>
            </a:pPr>
            <a:fld id="{158B99B5-A9A3-40CD-8C55-41589DA1FD71}"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in almost every country, people are more likely to know that HIV can be transmitted by breastfeeding than they are to know that there are drugs that can reduce the risk of transmission via breast milk and childbirth. These data are very important for people setting up PMTCT projects.</a:t>
            </a:r>
          </a:p>
        </p:txBody>
      </p:sp>
      <p:sp>
        <p:nvSpPr>
          <p:cNvPr id="84996" name="Slide Number Placeholder 3"/>
          <p:cNvSpPr>
            <a:spLocks noGrp="1"/>
          </p:cNvSpPr>
          <p:nvPr>
            <p:ph type="sldNum" sz="quarter" idx="5"/>
          </p:nvPr>
        </p:nvSpPr>
        <p:spPr/>
        <p:txBody>
          <a:bodyPr/>
          <a:lstStyle/>
          <a:p>
            <a:pPr>
              <a:defRPr/>
            </a:pPr>
            <a:fld id="{F2F7A24B-61DC-4AEF-A55E-AEAF6C530969}" type="slidenum">
              <a:rPr lang="en-US" smtClean="0"/>
              <a:pPr>
                <a:defRPr/>
              </a:pPr>
              <a:t>6</a:t>
            </a:fld>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a:t>
            </a:r>
            <a:r>
              <a:rPr lang="en-US" altLang="en-US" sz="800" dirty="0" smtClean="0"/>
              <a:t>in statistics, a conclusion that is unlikely to have occurred simply by chance is called statistically significant. </a:t>
            </a:r>
          </a:p>
          <a:p>
            <a:endParaRPr lang="en-US" altLang="en-US" sz="800" dirty="0" smtClean="0"/>
          </a:p>
          <a:p>
            <a:r>
              <a:rPr lang="en-US" altLang="en-US" sz="800" dirty="0" smtClean="0"/>
              <a:t>If a measure is statistically significant, researchers are confident that the difference between two figures is actually real, and not just a result of chance.</a:t>
            </a:r>
          </a:p>
          <a:p>
            <a:endParaRPr lang="en-US" altLang="en-US" sz="800" dirty="0" smtClean="0"/>
          </a:p>
          <a:p>
            <a:r>
              <a:rPr lang="en-US" altLang="en-US" sz="800" dirty="0" smtClean="0"/>
              <a:t>In order to determine if HIV prevalence has really changed, statistical tests need to be performed to determine if the difference in HIV prevalence estimates is statistically significant.</a:t>
            </a:r>
          </a:p>
          <a:p>
            <a:endParaRPr lang="en-US" altLang="en-US" dirty="0" smtClean="0"/>
          </a:p>
        </p:txBody>
      </p:sp>
      <p:sp>
        <p:nvSpPr>
          <p:cNvPr id="4" name="Slide Number Placeholder 3"/>
          <p:cNvSpPr>
            <a:spLocks noGrp="1"/>
          </p:cNvSpPr>
          <p:nvPr>
            <p:ph type="sldNum" sz="quarter" idx="5"/>
          </p:nvPr>
        </p:nvSpPr>
        <p:spPr/>
        <p:txBody>
          <a:bodyPr/>
          <a:lstStyle/>
          <a:p>
            <a:pPr>
              <a:defRPr/>
            </a:pPr>
            <a:fld id="{7C1CC073-713F-435A-82A5-8693EC6A8F5D}"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TELL participants that when looking at estimates of HIV prevalence from different years, statistical significance must be determined in order to be able to say that HIV prevalence has really changed. </a:t>
            </a:r>
          </a:p>
          <a:p>
            <a:pPr>
              <a:defRPr/>
            </a:pPr>
            <a:endParaRPr lang="en-US" dirty="0" smtClean="0"/>
          </a:p>
          <a:p>
            <a:pPr>
              <a:defRPr/>
            </a:pPr>
            <a:r>
              <a:rPr lang="en-US" dirty="0" smtClean="0"/>
              <a:t>In Tanzania in 2003-04, the HIV/AIDS Indicator Survey reported that HIV prevalence was 7.0% among Tanzanians age 15-49 on the Mainland. But the confidence interval for this figure is 6.3%-7.8%, meaning that researchers are confident that the true national prevalence rate in Tanzania is within this range. </a:t>
            </a:r>
          </a:p>
          <a:p>
            <a:pPr>
              <a:defRPr/>
            </a:pPr>
            <a:endParaRPr lang="en-US" dirty="0" smtClean="0"/>
          </a:p>
          <a:p>
            <a:pPr>
              <a:defRPr/>
            </a:pPr>
            <a:r>
              <a:rPr lang="en-US" dirty="0" smtClean="0"/>
              <a:t>HIV testing was repeated in the 2007-2008 Tanzania HIV and Malaria Indicator Survey.  At this time, the national HIV prevalence rate was reported as 5.8 % for 15-49 year olds. This seems much lower, and many people rushed to celebrate a huge victory. But in 2007-2008, the confidence interval was 5.3% to 6.4%. </a:t>
            </a:r>
          </a:p>
          <a:p>
            <a:pPr>
              <a:defRPr/>
            </a:pPr>
            <a:endParaRPr lang="en-US" dirty="0" smtClean="0"/>
          </a:p>
          <a:p>
            <a:pPr>
              <a:defRPr/>
            </a:pPr>
            <a:r>
              <a:rPr lang="en-US" dirty="0" smtClean="0"/>
              <a:t>Note that the two ranges overlap, but just slightly, which requires additional statistical analysis. The statistical test concluded that the decrease in overall HIV prevalence between the two surveys is indeed statistically significant. This means that researchers are confident that the total HIV prevalence for 15-49 years really did decrease between 2003-04 and 2007-08.</a:t>
            </a:r>
          </a:p>
          <a:p>
            <a:pPr>
              <a:defRPr/>
            </a:pPr>
            <a:endParaRPr lang="en-US" dirty="0" smtClean="0"/>
          </a:p>
          <a:p>
            <a:pPr>
              <a:defRPr/>
            </a:pPr>
            <a:r>
              <a:rPr lang="en-US" dirty="0" smtClean="0"/>
              <a:t>Now look at the bars for men age 15-49.  In 2003-04 the HIV prevalence among men was 6.3%.  The confidence interval was 5.4% and 7.1%.  In 2007-08, the HIV prevalence among men was 4.7%.  The confidence interval was 3.9% to 5.4%.  Again the two ranges barely overlap, which require additional statistical analysis.  The statistical test concluded that decrease among men is also statistically significant.  This means that researchers are confident HIV prevalence among men age 15-49 really did decrease between 2003-04 and 2007-08.   </a:t>
            </a:r>
          </a:p>
          <a:p>
            <a:pPr>
              <a:defRPr/>
            </a:pPr>
            <a:endParaRPr lang="en-US" dirty="0" smtClean="0"/>
          </a:p>
          <a:p>
            <a:pPr>
              <a:defRPr/>
            </a:pPr>
            <a:r>
              <a:rPr lang="en-US" dirty="0" smtClean="0"/>
              <a:t>Finally, look at the bars for women age 15-49. In 2003-04 the HIV prevalence among women was 7.7%.  The confidence interval was 6.8% and 8.6%.  In 2007-08, the HIV prevalence among women was 6.8%.  The confidence interval was 6.0% to 7.6%.  However, we cannot say with confidence that HIV prevalence among women in Tanzania decreased during this time period, as the two confidence intervals overlap quite a bit. </a:t>
            </a:r>
          </a:p>
        </p:txBody>
      </p:sp>
      <p:sp>
        <p:nvSpPr>
          <p:cNvPr id="4" name="Slide Number Placeholder 3"/>
          <p:cNvSpPr>
            <a:spLocks noGrp="1"/>
          </p:cNvSpPr>
          <p:nvPr>
            <p:ph type="sldNum" sz="quarter" idx="5"/>
          </p:nvPr>
        </p:nvSpPr>
        <p:spPr/>
        <p:txBody>
          <a:bodyPr/>
          <a:lstStyle/>
          <a:p>
            <a:pPr>
              <a:defRPr/>
            </a:pPr>
            <a:fld id="{70F8D5D7-CDE8-4258-9AAB-498EB94D172F}"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TELL participants that </a:t>
            </a:r>
            <a:r>
              <a:rPr lang="en-US" altLang="en-US" sz="800" dirty="0" smtClean="0"/>
              <a:t>apparent decreases in HIV prevalence estimates for different years, we cannot be certain that HIV prevalence has really changed unless statistical tests determine that the changes are statistically significant.</a:t>
            </a:r>
          </a:p>
          <a:p>
            <a:endParaRPr lang="en-US" altLang="en-US" sz="800" dirty="0" smtClean="0"/>
          </a:p>
          <a:p>
            <a:r>
              <a:rPr lang="en-US" altLang="en-US" sz="800" dirty="0" smtClean="0"/>
              <a:t>Thus it is important to be very careful when drawing conclusions about trends in HIV prevalence.  Statistically significant decreases have been seen only in Tanzania (among men and the total prevalence) and among the total population in the Dominican Republic.  Changes in HIV prevalence in Kenya, Mali, and Zambia are not statistically significant; we can not be certain that the true HIV prevalence in these 3 countries has changed between surveys.</a:t>
            </a:r>
          </a:p>
          <a:p>
            <a:endParaRPr lang="en-US" altLang="en-US" sz="800" dirty="0" smtClean="0"/>
          </a:p>
          <a:p>
            <a:endParaRPr lang="en-US" altLang="en-US" sz="800" dirty="0" smtClean="0"/>
          </a:p>
          <a:p>
            <a:endParaRPr lang="en-US" altLang="en-US" dirty="0" smtClean="0"/>
          </a:p>
        </p:txBody>
      </p:sp>
      <p:sp>
        <p:nvSpPr>
          <p:cNvPr id="4" name="Slide Number Placeholder 3"/>
          <p:cNvSpPr>
            <a:spLocks noGrp="1"/>
          </p:cNvSpPr>
          <p:nvPr>
            <p:ph type="sldNum" sz="quarter" idx="5"/>
          </p:nvPr>
        </p:nvSpPr>
        <p:spPr/>
        <p:txBody>
          <a:bodyPr/>
          <a:lstStyle/>
          <a:p>
            <a:pPr>
              <a:defRPr/>
            </a:pPr>
            <a:fld id="{AB8769CD-DAC2-4B5A-96BB-2B45FA4E0E98}" type="slidenum">
              <a:rPr lang="en-US" smtClean="0"/>
              <a:pPr>
                <a:defRPr/>
              </a:pPr>
              <a:t>62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measuring stigma in a quantitative survey like the DHS is not easy. The DHS uses four questions that probe attitudes toward people living with HIV/AIDS to assess stigma. Of these four, in most countries people are most likely to agree that they would care for a family member with HIV in their homes. </a:t>
            </a:r>
          </a:p>
          <a:p>
            <a:endParaRPr lang="en-US" altLang="en-US" smtClean="0"/>
          </a:p>
          <a:p>
            <a:r>
              <a:rPr lang="en-US" altLang="en-US" smtClean="0"/>
              <a:t>In some countries, the percent of women and men who express positive attitudes on all four indicators is very low. In Zimbabwe, for example, where 18% of women and men age 15–49 are HIV-positive, the 2005–2006 DHS found that only 17% of women and 11% of men agreed with all four statements.</a:t>
            </a:r>
          </a:p>
        </p:txBody>
      </p:sp>
      <p:sp>
        <p:nvSpPr>
          <p:cNvPr id="86020" name="Slide Number Placeholder 3"/>
          <p:cNvSpPr>
            <a:spLocks noGrp="1"/>
          </p:cNvSpPr>
          <p:nvPr>
            <p:ph type="sldNum" sz="quarter" idx="5"/>
          </p:nvPr>
        </p:nvSpPr>
        <p:spPr/>
        <p:txBody>
          <a:bodyPr/>
          <a:lstStyle/>
          <a:p>
            <a:pPr>
              <a:defRPr/>
            </a:pPr>
            <a:fld id="{CF96CB15-9C63-4CDB-8E54-1C3912C1C4D2}" type="slidenum">
              <a:rPr lang="en-US" smtClean="0"/>
              <a:pPr>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these indicators are designed to identify behaviors that increase or decrease the risk of HIV transmission, including sex with multiple partners, and condom use. TELL participants that UNAIDS has recently changed the definition of higher-risk sex to having sex with more than one partner in the previous 12 months. Previous DHS surveys define higher-risk sex as sex with a person who is not a spouse or who does not live with the respondent. New interest has emerged in concurrency; that is having 2 sexual partners in the same time period. </a:t>
            </a:r>
          </a:p>
          <a:p>
            <a:endParaRPr lang="en-US" altLang="en-US" smtClean="0"/>
          </a:p>
          <a:p>
            <a:r>
              <a:rPr lang="en-US" altLang="en-US" smtClean="0"/>
              <a:t>It is important to remember that people may not always be honest about their own sexual activities, but that the DHS ensures confidentiality so that respondents can feel safe being honest.</a:t>
            </a:r>
          </a:p>
          <a:p>
            <a:endParaRPr lang="en-US" altLang="en-US" smtClean="0"/>
          </a:p>
        </p:txBody>
      </p:sp>
      <p:sp>
        <p:nvSpPr>
          <p:cNvPr id="87044" name="Slide Number Placeholder 3"/>
          <p:cNvSpPr>
            <a:spLocks noGrp="1"/>
          </p:cNvSpPr>
          <p:nvPr>
            <p:ph type="sldNum" sz="quarter" idx="5"/>
          </p:nvPr>
        </p:nvSpPr>
        <p:spPr/>
        <p:txBody>
          <a:bodyPr/>
          <a:lstStyle/>
          <a:p>
            <a:pPr>
              <a:defRPr/>
            </a:pPr>
            <a:fld id="{38BB7D0D-42AC-45B2-82FC-1D762B054F43}" type="slidenum">
              <a:rPr lang="en-US" smtClean="0"/>
              <a:pPr>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EXPLAIN that these questions are designed to get information about how many people in a country have ever been tested for HIV. This information helps program planners evaluate the success of their testing programs on a national and regional basis. </a:t>
            </a:r>
          </a:p>
          <a:p>
            <a:endParaRPr lang="en-US" altLang="en-US" smtClean="0"/>
          </a:p>
          <a:p>
            <a:r>
              <a:rPr lang="en-US" altLang="en-US" smtClean="0"/>
              <a:t>It is important to note that those who have been tested and received the results of their HIV test do NOT necessarily know their current status.  Someone who tested negative a year ago may have become infected since the time of their last test.  This indicator is often used as a proxy for the percentage of people who know their status, but this should be interpreted with caution. </a:t>
            </a:r>
          </a:p>
        </p:txBody>
      </p:sp>
      <p:sp>
        <p:nvSpPr>
          <p:cNvPr id="88068" name="Slide Number Placeholder 3"/>
          <p:cNvSpPr>
            <a:spLocks noGrp="1"/>
          </p:cNvSpPr>
          <p:nvPr>
            <p:ph type="sldNum" sz="quarter" idx="5"/>
          </p:nvPr>
        </p:nvSpPr>
        <p:spPr/>
        <p:txBody>
          <a:bodyPr/>
          <a:lstStyle/>
          <a:p>
            <a:pPr>
              <a:defRPr/>
            </a:pPr>
            <a:fld id="{185034BD-2288-4464-A122-4D4B55D3BC96}" type="slidenum">
              <a:rPr lang="en-US" smtClean="0"/>
              <a:pPr>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a:spLocks noChangeArrowheads="1"/>
          </p:cNvSpPr>
          <p:nvPr userDrawn="1"/>
        </p:nvSpPr>
        <p:spPr bwMode="auto">
          <a:xfrm>
            <a:off x="152400" y="1752600"/>
            <a:ext cx="8991600" cy="5105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5" name="Rectangle 8"/>
          <p:cNvSpPr>
            <a:spLocks noChangeArrowheads="1"/>
          </p:cNvSpPr>
          <p:nvPr userDrawn="1"/>
        </p:nvSpPr>
        <p:spPr bwMode="auto">
          <a:xfrm>
            <a:off x="0" y="17526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6" name="Rectangle 9"/>
          <p:cNvSpPr>
            <a:spLocks noChangeArrowheads="1"/>
          </p:cNvSpPr>
          <p:nvPr userDrawn="1"/>
        </p:nvSpPr>
        <p:spPr bwMode="auto">
          <a:xfrm>
            <a:off x="0" y="1905000"/>
            <a:ext cx="152400" cy="49530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pic>
        <p:nvPicPr>
          <p:cNvPr id="7" name="Picture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63464"/>
          <a:stretch>
            <a:fillRect/>
          </a:stretch>
        </p:blipFill>
        <p:spPr bwMode="auto">
          <a:xfrm>
            <a:off x="455613" y="455613"/>
            <a:ext cx="300513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85800" y="3429000"/>
            <a:ext cx="7772400" cy="1143000"/>
          </a:xfrm>
        </p:spPr>
        <p:txBody>
          <a:bodyPr/>
          <a:lstStyle>
            <a:lvl1pPr algn="ctr">
              <a:defRPr sz="4000"/>
            </a:lvl1pPr>
          </a:lstStyle>
          <a:p>
            <a:r>
              <a:rPr lang="en-US"/>
              <a:t>Click to edit Master title style</a:t>
            </a:r>
          </a:p>
        </p:txBody>
      </p:sp>
      <p:sp>
        <p:nvSpPr>
          <p:cNvPr id="5123" name="Rectangle 3"/>
          <p:cNvSpPr>
            <a:spLocks noGrp="1" noChangeArrowheads="1"/>
          </p:cNvSpPr>
          <p:nvPr>
            <p:ph type="subTitle" idx="1"/>
          </p:nvPr>
        </p:nvSpPr>
        <p:spPr>
          <a:xfrm>
            <a:off x="1371600" y="4114800"/>
            <a:ext cx="6400800" cy="1752600"/>
          </a:xfrm>
        </p:spPr>
        <p:txBody>
          <a:bodyPr/>
          <a:lstStyle>
            <a:lvl1pPr marL="0" indent="0" algn="ctr">
              <a:buFontTx/>
              <a:buNone/>
              <a:defRPr/>
            </a:lvl1pPr>
          </a:lstStyle>
          <a:p>
            <a:r>
              <a:rPr lang="en-US"/>
              <a:t>Click to edit Master subtitle style</a:t>
            </a:r>
          </a:p>
        </p:txBody>
      </p:sp>
      <p:sp>
        <p:nvSpPr>
          <p:cNvPr id="8" name="Rectangle 4"/>
          <p:cNvSpPr>
            <a:spLocks noGrp="1" noChangeArrowheads="1"/>
          </p:cNvSpPr>
          <p:nvPr>
            <p:ph type="dt" sz="half" idx="10"/>
          </p:nvPr>
        </p:nvSpPr>
        <p:spPr/>
        <p:txBody>
          <a:bodyPr/>
          <a:lstStyle>
            <a:lvl1pPr>
              <a:defRPr/>
            </a:lvl1pPr>
          </a:lstStyle>
          <a:p>
            <a:pPr>
              <a:defRPr/>
            </a:pPr>
            <a:endParaRPr lang="en-US"/>
          </a:p>
        </p:txBody>
      </p:sp>
      <p:sp>
        <p:nvSpPr>
          <p:cNvPr id="9" name="Rectangle 5"/>
          <p:cNvSpPr>
            <a:spLocks noGrp="1" noChangeArrowheads="1"/>
          </p:cNvSpPr>
          <p:nvPr>
            <p:ph type="ftr" sz="quarter" idx="11"/>
          </p:nvPr>
        </p:nvSpPr>
        <p:spPr/>
        <p:txBody>
          <a:bodyPr/>
          <a:lstStyle>
            <a:lvl1pPr>
              <a:defRPr/>
            </a:lvl1pPr>
          </a:lstStyle>
          <a:p>
            <a:pPr>
              <a:defRPr/>
            </a:pPr>
            <a:endParaRPr lang="en-US"/>
          </a:p>
        </p:txBody>
      </p:sp>
      <p:sp>
        <p:nvSpPr>
          <p:cNvPr id="10" name="Rectangle 6"/>
          <p:cNvSpPr>
            <a:spLocks noGrp="1" noChangeArrowheads="1"/>
          </p:cNvSpPr>
          <p:nvPr>
            <p:ph type="sldNum" sz="quarter" idx="12"/>
          </p:nvPr>
        </p:nvSpPr>
        <p:spPr/>
        <p:txBody>
          <a:bodyPr/>
          <a:lstStyle>
            <a:lvl1pPr>
              <a:defRPr/>
            </a:lvl1pPr>
          </a:lstStyle>
          <a:p>
            <a:pPr>
              <a:defRPr/>
            </a:pPr>
            <a:fld id="{7C360BCD-D47D-4510-8B3E-691DB9F5CEF8}" type="slidenum">
              <a:rPr lang="en-US"/>
              <a:pPr>
                <a:defRPr/>
              </a:pPr>
              <a:t>‹#›</a:t>
            </a:fld>
            <a:r>
              <a:rPr lang="en-US"/>
              <a:t>a</a:t>
            </a:r>
          </a:p>
        </p:txBody>
      </p:sp>
    </p:spTree>
    <p:extLst>
      <p:ext uri="{BB962C8B-B14F-4D97-AF65-F5344CB8AC3E}">
        <p14:creationId xmlns:p14="http://schemas.microsoft.com/office/powerpoint/2010/main" val="3494009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B6DD75-C67E-4491-A526-D67E23D925A4}" type="slidenum">
              <a:rPr lang="en-US"/>
              <a:pPr>
                <a:defRPr/>
              </a:pPr>
              <a:t>‹#›</a:t>
            </a:fld>
            <a:endParaRPr lang="en-US"/>
          </a:p>
        </p:txBody>
      </p:sp>
    </p:spTree>
    <p:extLst>
      <p:ext uri="{BB962C8B-B14F-4D97-AF65-F5344CB8AC3E}">
        <p14:creationId xmlns:p14="http://schemas.microsoft.com/office/powerpoint/2010/main" val="123465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447800"/>
            <a:ext cx="194310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447800"/>
            <a:ext cx="567690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9BCE197-70AA-40D5-AC1E-41CC08FE6A7A}" type="slidenum">
              <a:rPr lang="en-US"/>
              <a:pPr>
                <a:defRPr/>
              </a:pPr>
              <a:t>‹#›</a:t>
            </a:fld>
            <a:endParaRPr lang="en-US"/>
          </a:p>
        </p:txBody>
      </p:sp>
    </p:spTree>
    <p:extLst>
      <p:ext uri="{BB962C8B-B14F-4D97-AF65-F5344CB8AC3E}">
        <p14:creationId xmlns:p14="http://schemas.microsoft.com/office/powerpoint/2010/main" val="3902482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514DF22-9009-4A78-AA47-EF7B12B1EAD0}" type="slidenum">
              <a:rPr lang="en-US"/>
              <a:pPr>
                <a:defRPr/>
              </a:pPr>
              <a:t>‹#›</a:t>
            </a:fld>
            <a:endParaRPr lang="en-US"/>
          </a:p>
        </p:txBody>
      </p:sp>
    </p:spTree>
    <p:extLst>
      <p:ext uri="{BB962C8B-B14F-4D97-AF65-F5344CB8AC3E}">
        <p14:creationId xmlns:p14="http://schemas.microsoft.com/office/powerpoint/2010/main" val="323528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A8D6AB-6C8B-4D9B-A825-DC61D25D16F1}" type="slidenum">
              <a:rPr lang="en-US"/>
              <a:pPr>
                <a:defRPr/>
              </a:pPr>
              <a:t>‹#›</a:t>
            </a:fld>
            <a:endParaRPr lang="en-US"/>
          </a:p>
        </p:txBody>
      </p:sp>
    </p:spTree>
    <p:extLst>
      <p:ext uri="{BB962C8B-B14F-4D97-AF65-F5344CB8AC3E}">
        <p14:creationId xmlns:p14="http://schemas.microsoft.com/office/powerpoint/2010/main" val="1854906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0FB97BA-96A2-4EDD-A9F0-8F705A580545}" type="slidenum">
              <a:rPr lang="en-US"/>
              <a:pPr>
                <a:defRPr/>
              </a:pPr>
              <a:t>‹#›</a:t>
            </a:fld>
            <a:endParaRPr lang="en-US"/>
          </a:p>
        </p:txBody>
      </p:sp>
    </p:spTree>
    <p:extLst>
      <p:ext uri="{BB962C8B-B14F-4D97-AF65-F5344CB8AC3E}">
        <p14:creationId xmlns:p14="http://schemas.microsoft.com/office/powerpoint/2010/main" val="3610094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62D8FE-E4CB-4C33-86D5-FA5D22AB7F71}" type="slidenum">
              <a:rPr lang="en-US"/>
              <a:pPr>
                <a:defRPr/>
              </a:pPr>
              <a:t>‹#›</a:t>
            </a:fld>
            <a:endParaRPr lang="en-US"/>
          </a:p>
        </p:txBody>
      </p:sp>
    </p:spTree>
    <p:extLst>
      <p:ext uri="{BB962C8B-B14F-4D97-AF65-F5344CB8AC3E}">
        <p14:creationId xmlns:p14="http://schemas.microsoft.com/office/powerpoint/2010/main" val="2144046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4D055AE-28E7-4E7A-A5CE-F1DEB505DE25}" type="slidenum">
              <a:rPr lang="en-US"/>
              <a:pPr>
                <a:defRPr/>
              </a:pPr>
              <a:t>‹#›</a:t>
            </a:fld>
            <a:endParaRPr lang="en-US"/>
          </a:p>
        </p:txBody>
      </p:sp>
    </p:spTree>
    <p:extLst>
      <p:ext uri="{BB962C8B-B14F-4D97-AF65-F5344CB8AC3E}">
        <p14:creationId xmlns:p14="http://schemas.microsoft.com/office/powerpoint/2010/main" val="32266251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B24C2D1-039E-4265-A286-A3BAF03BC0DE}" type="slidenum">
              <a:rPr lang="en-US"/>
              <a:pPr>
                <a:defRPr/>
              </a:pPr>
              <a:t>‹#›</a:t>
            </a:fld>
            <a:endParaRPr lang="en-US"/>
          </a:p>
        </p:txBody>
      </p:sp>
    </p:spTree>
    <p:extLst>
      <p:ext uri="{BB962C8B-B14F-4D97-AF65-F5344CB8AC3E}">
        <p14:creationId xmlns:p14="http://schemas.microsoft.com/office/powerpoint/2010/main" val="3476879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5342675-EF91-492E-AE9F-06BD90F05F64}" type="slidenum">
              <a:rPr lang="en-US"/>
              <a:pPr>
                <a:defRPr/>
              </a:pPr>
              <a:t>‹#›</a:t>
            </a:fld>
            <a:endParaRPr lang="en-US"/>
          </a:p>
        </p:txBody>
      </p:sp>
    </p:spTree>
    <p:extLst>
      <p:ext uri="{BB962C8B-B14F-4D97-AF65-F5344CB8AC3E}">
        <p14:creationId xmlns:p14="http://schemas.microsoft.com/office/powerpoint/2010/main" val="2466633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A10C06E-C5A2-4ABF-9AA7-B807718E0539}" type="slidenum">
              <a:rPr lang="en-US"/>
              <a:pPr>
                <a:defRPr/>
              </a:pPr>
              <a:t>‹#›</a:t>
            </a:fld>
            <a:endParaRPr lang="en-US"/>
          </a:p>
        </p:txBody>
      </p:sp>
    </p:spTree>
    <p:extLst>
      <p:ext uri="{BB962C8B-B14F-4D97-AF65-F5344CB8AC3E}">
        <p14:creationId xmlns:p14="http://schemas.microsoft.com/office/powerpoint/2010/main" val="3850062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E18261-00DF-4BA3-A5E7-C1802905D778}" type="slidenum">
              <a:rPr lang="en-US"/>
              <a:pPr>
                <a:defRPr/>
              </a:pPr>
              <a:t>‹#›</a:t>
            </a:fld>
            <a:endParaRPr lang="en-US"/>
          </a:p>
        </p:txBody>
      </p:sp>
    </p:spTree>
    <p:extLst>
      <p:ext uri="{BB962C8B-B14F-4D97-AF65-F5344CB8AC3E}">
        <p14:creationId xmlns:p14="http://schemas.microsoft.com/office/powerpoint/2010/main" val="3901767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60A9C7D-DDF1-42DE-BBC4-D104D3F547B8}" type="slidenum">
              <a:rPr lang="en-US"/>
              <a:pPr>
                <a:defRPr/>
              </a:pPr>
              <a:t>‹#›</a:t>
            </a:fld>
            <a:endParaRPr lang="en-US"/>
          </a:p>
        </p:txBody>
      </p:sp>
    </p:spTree>
    <p:extLst>
      <p:ext uri="{BB962C8B-B14F-4D97-AF65-F5344CB8AC3E}">
        <p14:creationId xmlns:p14="http://schemas.microsoft.com/office/powerpoint/2010/main" val="3274524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A71A1A0-CE5B-4BE4-BD8A-FB435E9C94FD}" type="slidenum">
              <a:rPr lang="en-US"/>
              <a:pPr>
                <a:defRPr/>
              </a:pPr>
              <a:t>‹#›</a:t>
            </a:fld>
            <a:endParaRPr lang="en-US"/>
          </a:p>
        </p:txBody>
      </p:sp>
    </p:spTree>
    <p:extLst>
      <p:ext uri="{BB962C8B-B14F-4D97-AF65-F5344CB8AC3E}">
        <p14:creationId xmlns:p14="http://schemas.microsoft.com/office/powerpoint/2010/main" val="33495557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301625"/>
            <a:ext cx="2038350" cy="54117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625" y="301625"/>
            <a:ext cx="5965825" cy="54117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A43CAC-7998-4E7A-864C-525CEA76AB2A}" type="slidenum">
              <a:rPr lang="en-US"/>
              <a:pPr>
                <a:defRPr/>
              </a:pPr>
              <a:t>‹#›</a:t>
            </a:fld>
            <a:endParaRPr lang="en-US"/>
          </a:p>
        </p:txBody>
      </p:sp>
    </p:spTree>
    <p:extLst>
      <p:ext uri="{BB962C8B-B14F-4D97-AF65-F5344CB8AC3E}">
        <p14:creationId xmlns:p14="http://schemas.microsoft.com/office/powerpoint/2010/main" val="32247227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7213"/>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827213"/>
            <a:ext cx="3810000" cy="3886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3D6E81-3E51-46B9-ADEC-05099864B16D}" type="slidenum">
              <a:rPr lang="en-US"/>
              <a:pPr>
                <a:defRPr/>
              </a:pPr>
              <a:t>‹#›</a:t>
            </a:fld>
            <a:endParaRPr lang="en-US"/>
          </a:p>
        </p:txBody>
      </p:sp>
    </p:spTree>
    <p:extLst>
      <p:ext uri="{BB962C8B-B14F-4D97-AF65-F5344CB8AC3E}">
        <p14:creationId xmlns:p14="http://schemas.microsoft.com/office/powerpoint/2010/main" val="2532042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376673D3-CB4D-429D-86EE-C15AD4F961D9}" type="slidenum">
              <a:rPr lang="en-US"/>
              <a:pPr>
                <a:defRPr/>
              </a:pPr>
              <a:t>‹#›</a:t>
            </a:fld>
            <a:endParaRPr lang="en-US"/>
          </a:p>
        </p:txBody>
      </p:sp>
    </p:spTree>
    <p:extLst>
      <p:ext uri="{BB962C8B-B14F-4D97-AF65-F5344CB8AC3E}">
        <p14:creationId xmlns:p14="http://schemas.microsoft.com/office/powerpoint/2010/main" val="2165207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827213"/>
            <a:ext cx="7772400" cy="38862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A187924-6025-4C3E-A5BF-0511C0182D60}" type="slidenum">
              <a:rPr lang="en-US"/>
              <a:pPr>
                <a:defRPr/>
              </a:pPr>
              <a:t>‹#›</a:t>
            </a:fld>
            <a:endParaRPr lang="en-US"/>
          </a:p>
        </p:txBody>
      </p:sp>
    </p:spTree>
    <p:extLst>
      <p:ext uri="{BB962C8B-B14F-4D97-AF65-F5344CB8AC3E}">
        <p14:creationId xmlns:p14="http://schemas.microsoft.com/office/powerpoint/2010/main" val="3402922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6333C7-F573-4DC9-8B96-236AA3E32140}" type="slidenum">
              <a:rPr lang="en-US"/>
              <a:pPr>
                <a:defRPr/>
              </a:pPr>
              <a:t>‹#›</a:t>
            </a:fld>
            <a:endParaRPr lang="en-US"/>
          </a:p>
        </p:txBody>
      </p:sp>
    </p:spTree>
    <p:extLst>
      <p:ext uri="{BB962C8B-B14F-4D97-AF65-F5344CB8AC3E}">
        <p14:creationId xmlns:p14="http://schemas.microsoft.com/office/powerpoint/2010/main" val="4178958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5B0C6B-2A24-4344-9A21-C01EF63F4B02}" type="slidenum">
              <a:rPr lang="en-US"/>
              <a:pPr>
                <a:defRPr/>
              </a:pPr>
              <a:t>‹#›</a:t>
            </a:fld>
            <a:endParaRPr lang="en-US"/>
          </a:p>
        </p:txBody>
      </p:sp>
    </p:spTree>
    <p:extLst>
      <p:ext uri="{BB962C8B-B14F-4D97-AF65-F5344CB8AC3E}">
        <p14:creationId xmlns:p14="http://schemas.microsoft.com/office/powerpoint/2010/main" val="1938788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67E2E0F-FCB2-49B4-BDB8-EDF65290C9EE}" type="slidenum">
              <a:rPr lang="en-US"/>
              <a:pPr>
                <a:defRPr/>
              </a:pPr>
              <a:t>‹#›</a:t>
            </a:fld>
            <a:endParaRPr lang="en-US"/>
          </a:p>
        </p:txBody>
      </p:sp>
    </p:spTree>
    <p:extLst>
      <p:ext uri="{BB962C8B-B14F-4D97-AF65-F5344CB8AC3E}">
        <p14:creationId xmlns:p14="http://schemas.microsoft.com/office/powerpoint/2010/main" val="227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516E307-3D22-4883-AFDF-0504A49F16D8}" type="slidenum">
              <a:rPr lang="en-US"/>
              <a:pPr>
                <a:defRPr/>
              </a:pPr>
              <a:t>‹#›</a:t>
            </a:fld>
            <a:endParaRPr lang="en-US"/>
          </a:p>
        </p:txBody>
      </p:sp>
    </p:spTree>
    <p:extLst>
      <p:ext uri="{BB962C8B-B14F-4D97-AF65-F5344CB8AC3E}">
        <p14:creationId xmlns:p14="http://schemas.microsoft.com/office/powerpoint/2010/main" val="1038688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39976D-6D22-47CF-B236-782BDB604185}" type="slidenum">
              <a:rPr lang="en-US"/>
              <a:pPr>
                <a:defRPr/>
              </a:pPr>
              <a:t>‹#›</a:t>
            </a:fld>
            <a:endParaRPr lang="en-US"/>
          </a:p>
        </p:txBody>
      </p:sp>
    </p:spTree>
    <p:extLst>
      <p:ext uri="{BB962C8B-B14F-4D97-AF65-F5344CB8AC3E}">
        <p14:creationId xmlns:p14="http://schemas.microsoft.com/office/powerpoint/2010/main" val="147678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075BFA-22BB-414F-AB95-5031083102EC}" type="slidenum">
              <a:rPr lang="en-US"/>
              <a:pPr>
                <a:defRPr/>
              </a:pPr>
              <a:t>‹#›</a:t>
            </a:fld>
            <a:endParaRPr lang="en-US"/>
          </a:p>
        </p:txBody>
      </p:sp>
    </p:spTree>
    <p:extLst>
      <p:ext uri="{BB962C8B-B14F-4D97-AF65-F5344CB8AC3E}">
        <p14:creationId xmlns:p14="http://schemas.microsoft.com/office/powerpoint/2010/main" val="1370101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792333F-CAAB-4ACF-8BA0-A334A8E4A692}" type="slidenum">
              <a:rPr lang="en-US"/>
              <a:pPr>
                <a:defRPr/>
              </a:pPr>
              <a:t>‹#›</a:t>
            </a:fld>
            <a:endParaRPr lang="en-US"/>
          </a:p>
        </p:txBody>
      </p:sp>
    </p:spTree>
    <p:extLst>
      <p:ext uri="{BB962C8B-B14F-4D97-AF65-F5344CB8AC3E}">
        <p14:creationId xmlns:p14="http://schemas.microsoft.com/office/powerpoint/2010/main" val="3613162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2209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mn-lt"/>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B789E780-034B-4CA8-82F1-6145023479DA}" type="slidenum">
              <a:rPr lang="en-US"/>
              <a:pPr>
                <a:defRPr/>
              </a:pPr>
              <a:t>‹#›</a:t>
            </a:fld>
            <a:endParaRPr lang="en-US"/>
          </a:p>
        </p:txBody>
      </p:sp>
      <p:sp>
        <p:nvSpPr>
          <p:cNvPr id="1031" name="Rectangle 10"/>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1032" name="Rectangle 11"/>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solidFill>
                <a:srgbClr val="002A6C"/>
              </a:solidFill>
            </a:endParaRPr>
          </a:p>
        </p:txBody>
      </p:sp>
      <p:pic>
        <p:nvPicPr>
          <p:cNvPr id="1033" name="Picture 20"/>
          <p:cNvPicPr>
            <a:picLocks noChangeAspect="1" noChangeArrowheads="1"/>
          </p:cNvPicPr>
          <p:nvPr/>
        </p:nvPicPr>
        <p:blipFill>
          <a:blip r:embed="rId13" cstate="print">
            <a:extLst>
              <a:ext uri="{28A0092B-C50C-407E-A947-70E740481C1C}">
                <a14:useLocalDpi xmlns:a14="http://schemas.microsoft.com/office/drawing/2010/main" val="0"/>
              </a:ext>
            </a:extLst>
          </a:blip>
          <a:srcRect r="63464"/>
          <a:stretch>
            <a:fillRect/>
          </a:stretch>
        </p:blipFill>
        <p:spPr bwMode="auto">
          <a:xfrm>
            <a:off x="227013" y="228600"/>
            <a:ext cx="2422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10" r:id="rId1"/>
    <p:sldLayoutId id="2147485187" r:id="rId2"/>
    <p:sldLayoutId id="2147485188" r:id="rId3"/>
    <p:sldLayoutId id="2147485189" r:id="rId4"/>
    <p:sldLayoutId id="2147485190" r:id="rId5"/>
    <p:sldLayoutId id="2147485191" r:id="rId6"/>
    <p:sldLayoutId id="2147485192" r:id="rId7"/>
    <p:sldLayoutId id="2147485193" r:id="rId8"/>
    <p:sldLayoutId id="2147485194" r:id="rId9"/>
    <p:sldLayoutId id="2147485195" r:id="rId10"/>
    <p:sldLayoutId id="2147485196" r:id="rId11"/>
  </p:sldLayoutIdLst>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1625" y="30162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685800" y="1827213"/>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51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mn-lt"/>
                <a:cs typeface="+mn-cs"/>
              </a:defRPr>
            </a:lvl1pPr>
          </a:lstStyle>
          <a:p>
            <a:pPr>
              <a:defRPr/>
            </a:pPr>
            <a:endParaRPr lang="en-US"/>
          </a:p>
        </p:txBody>
      </p:sp>
      <p:sp>
        <p:nvSpPr>
          <p:cNvPr id="1351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endParaRPr lang="en-US"/>
          </a:p>
        </p:txBody>
      </p:sp>
      <p:sp>
        <p:nvSpPr>
          <p:cNvPr id="1351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C5B4521D-E363-4BED-B4FC-3BBD9A9A2A6E}" type="slidenum">
              <a:rPr lang="en-US"/>
              <a:pPr>
                <a:defRPr/>
              </a:pPr>
              <a:t>‹#›</a:t>
            </a:fld>
            <a:endParaRPr lang="en-US"/>
          </a:p>
        </p:txBody>
      </p:sp>
      <p:sp>
        <p:nvSpPr>
          <p:cNvPr id="2055" name="Rectangle 7"/>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2056" name="Rectangle 8"/>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endParaRPr lang="en-US" altLang="en-US">
              <a:solidFill>
                <a:srgbClr val="002A6C"/>
              </a:solidFill>
            </a:endParaRPr>
          </a:p>
        </p:txBody>
      </p:sp>
    </p:spTree>
  </p:cSld>
  <p:clrMap bg1="lt1" tx1="dk1" bg2="lt2" tx2="dk2" accent1="accent1" accent2="accent2" accent3="accent3" accent4="accent4" accent5="accent5" accent6="accent6" hlink="hlink" folHlink="folHlink"/>
  <p:sldLayoutIdLst>
    <p:sldLayoutId id="2147485197" r:id="rId1"/>
    <p:sldLayoutId id="2147485198" r:id="rId2"/>
    <p:sldLayoutId id="2147485199" r:id="rId3"/>
    <p:sldLayoutId id="2147485200" r:id="rId4"/>
    <p:sldLayoutId id="2147485201" r:id="rId5"/>
    <p:sldLayoutId id="2147485202" r:id="rId6"/>
    <p:sldLayoutId id="2147485203" r:id="rId7"/>
    <p:sldLayoutId id="2147485204" r:id="rId8"/>
    <p:sldLayoutId id="2147485205" r:id="rId9"/>
    <p:sldLayoutId id="2147485206" r:id="rId10"/>
    <p:sldLayoutId id="2147485207" r:id="rId11"/>
    <p:sldLayoutId id="2147485208" r:id="rId12"/>
    <p:sldLayoutId id="2147485211" r:id="rId13"/>
    <p:sldLayoutId id="2147485209" r:id="rId14"/>
  </p:sldLayoutIdLst>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8.png"/><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9.png"/><Relationship Id="rId4" Type="http://schemas.openxmlformats.org/officeDocument/2006/relationships/oleObject" Target="../embeddings/oleObject3.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10.png"/><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11.png"/><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vmlDrawing" Target="../drawings/vmlDrawing6.vml"/><Relationship Id="rId5" Type="http://schemas.openxmlformats.org/officeDocument/2006/relationships/image" Target="../media/image12.png"/><Relationship Id="rId4" Type="http://schemas.openxmlformats.org/officeDocument/2006/relationships/oleObject" Target="../embeddings/oleObject6.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image" Target="../media/image13.png"/><Relationship Id="rId5" Type="http://schemas.openxmlformats.org/officeDocument/2006/relationships/oleObject" Target="../embeddings/Microsoft_Excel_97-2003_Worksheet1.xls"/><Relationship Id="rId4" Type="http://schemas.openxmlformats.org/officeDocument/2006/relationships/oleObject" Target="../embeddings/oleObject7.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image" Target="../media/image14.png"/><Relationship Id="rId5" Type="http://schemas.openxmlformats.org/officeDocument/2006/relationships/oleObject" Target="../embeddings/Microsoft_Excel_97-2003_Worksheet2.xls"/><Relationship Id="rId4"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image" Target="../media/image15.png"/><Relationship Id="rId5" Type="http://schemas.openxmlformats.org/officeDocument/2006/relationships/oleObject" Target="../embeddings/Microsoft_Excel_97-2003_Worksheet3.xls"/><Relationship Id="rId4" Type="http://schemas.openxmlformats.org/officeDocument/2006/relationships/oleObject" Target="../embeddings/oleObject9.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vmlDrawing" Target="../drawings/vmlDrawing10.vml"/><Relationship Id="rId6" Type="http://schemas.openxmlformats.org/officeDocument/2006/relationships/image" Target="../media/image16.png"/><Relationship Id="rId5" Type="http://schemas.openxmlformats.org/officeDocument/2006/relationships/oleObject" Target="../embeddings/Microsoft_Excel_97-2003_Worksheet4.xls"/><Relationship Id="rId4" Type="http://schemas.openxmlformats.org/officeDocument/2006/relationships/oleObject" Target="../embeddings/oleObject10.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image" Target="../media/image17.png"/><Relationship Id="rId5" Type="http://schemas.openxmlformats.org/officeDocument/2006/relationships/oleObject" Target="../embeddings/Microsoft_Excel_97-2003_Worksheet5.xls"/><Relationship Id="rId4" Type="http://schemas.openxmlformats.org/officeDocument/2006/relationships/oleObject" Target="../embeddings/oleObject11.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image" Target="../media/image18.png"/><Relationship Id="rId5" Type="http://schemas.openxmlformats.org/officeDocument/2006/relationships/oleObject" Target="../embeddings/Microsoft_Excel_97-2003_Worksheet6.xls"/><Relationship Id="rId4" Type="http://schemas.openxmlformats.org/officeDocument/2006/relationships/oleObject" Target="../embeddings/oleObject12.bin"/></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3.xml"/><Relationship Id="rId1" Type="http://schemas.openxmlformats.org/officeDocument/2006/relationships/vmlDrawing" Target="../drawings/vmlDrawing13.vml"/><Relationship Id="rId6" Type="http://schemas.openxmlformats.org/officeDocument/2006/relationships/image" Target="../media/image20.png"/><Relationship Id="rId5" Type="http://schemas.openxmlformats.org/officeDocument/2006/relationships/oleObject" Target="../embeddings/Microsoft_Excel_97-2003_Worksheet7.xls"/><Relationship Id="rId4" Type="http://schemas.openxmlformats.org/officeDocument/2006/relationships/oleObject" Target="../embeddings/oleObject13.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vmlDrawing" Target="../drawings/vmlDrawing14.vml"/><Relationship Id="rId6" Type="http://schemas.openxmlformats.org/officeDocument/2006/relationships/image" Target="../media/image21.png"/><Relationship Id="rId5" Type="http://schemas.openxmlformats.org/officeDocument/2006/relationships/oleObject" Target="../embeddings/Microsoft_Excel_97-2003_Worksheet8.xls"/><Relationship Id="rId4" Type="http://schemas.openxmlformats.org/officeDocument/2006/relationships/oleObject" Target="../embeddings/oleObject14.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vmlDrawing" Target="../drawings/vmlDrawing15.vml"/><Relationship Id="rId6" Type="http://schemas.openxmlformats.org/officeDocument/2006/relationships/image" Target="../media/image22.png"/><Relationship Id="rId5" Type="http://schemas.openxmlformats.org/officeDocument/2006/relationships/oleObject" Target="../embeddings/Microsoft_Excel_97-2003_Worksheet9.xls"/><Relationship Id="rId4" Type="http://schemas.openxmlformats.org/officeDocument/2006/relationships/oleObject" Target="../embeddings/oleObject15.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3.xml"/><Relationship Id="rId1" Type="http://schemas.openxmlformats.org/officeDocument/2006/relationships/vmlDrawing" Target="../drawings/vmlDrawing16.vml"/><Relationship Id="rId6" Type="http://schemas.openxmlformats.org/officeDocument/2006/relationships/image" Target="../media/image23.png"/><Relationship Id="rId5" Type="http://schemas.openxmlformats.org/officeDocument/2006/relationships/oleObject" Target="../embeddings/Microsoft_Excel_97-2003_Worksheet10.xls"/><Relationship Id="rId4" Type="http://schemas.openxmlformats.org/officeDocument/2006/relationships/oleObject" Target="../embeddings/oleObject16.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3.xml"/><Relationship Id="rId1" Type="http://schemas.openxmlformats.org/officeDocument/2006/relationships/vmlDrawing" Target="../drawings/vmlDrawing17.vml"/><Relationship Id="rId6" Type="http://schemas.openxmlformats.org/officeDocument/2006/relationships/image" Target="../media/image24.png"/><Relationship Id="rId5" Type="http://schemas.openxmlformats.org/officeDocument/2006/relationships/oleObject" Target="../embeddings/Microsoft_Excel_97-2003_Worksheet11.xls"/><Relationship Id="rId4" Type="http://schemas.openxmlformats.org/officeDocument/2006/relationships/oleObject" Target="../embeddings/oleObject17.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3.xml"/><Relationship Id="rId1" Type="http://schemas.openxmlformats.org/officeDocument/2006/relationships/vmlDrawing" Target="../drawings/vmlDrawing18.vml"/><Relationship Id="rId6" Type="http://schemas.openxmlformats.org/officeDocument/2006/relationships/image" Target="../media/image25.png"/><Relationship Id="rId5" Type="http://schemas.openxmlformats.org/officeDocument/2006/relationships/oleObject" Target="../embeddings/Microsoft_Excel_97-2003_Worksheet12.xls"/><Relationship Id="rId4" Type="http://schemas.openxmlformats.org/officeDocument/2006/relationships/oleObject" Target="../embeddings/oleObject18.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3.xml"/><Relationship Id="rId1" Type="http://schemas.openxmlformats.org/officeDocument/2006/relationships/vmlDrawing" Target="../drawings/vmlDrawing19.vml"/><Relationship Id="rId6" Type="http://schemas.openxmlformats.org/officeDocument/2006/relationships/image" Target="../media/image26.png"/><Relationship Id="rId5" Type="http://schemas.openxmlformats.org/officeDocument/2006/relationships/oleObject" Target="../embeddings/Microsoft_Excel_97-2003_Worksheet13.xls"/><Relationship Id="rId4" Type="http://schemas.openxmlformats.org/officeDocument/2006/relationships/oleObject" Target="../embeddings/oleObject19.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vmlDrawing" Target="../drawings/vmlDrawing20.vml"/><Relationship Id="rId6" Type="http://schemas.openxmlformats.org/officeDocument/2006/relationships/image" Target="../media/image27.png"/><Relationship Id="rId5" Type="http://schemas.openxmlformats.org/officeDocument/2006/relationships/oleObject" Target="../embeddings/Microsoft_Excel_97-2003_Worksheet14.xls"/><Relationship Id="rId4" Type="http://schemas.openxmlformats.org/officeDocument/2006/relationships/oleObject" Target="../embeddings/oleObject20.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7.xml"/><Relationship Id="rId1" Type="http://schemas.openxmlformats.org/officeDocument/2006/relationships/vmlDrawing" Target="../drawings/vmlDrawing21.vml"/><Relationship Id="rId5" Type="http://schemas.openxmlformats.org/officeDocument/2006/relationships/image" Target="../media/image28.png"/><Relationship Id="rId4" Type="http://schemas.openxmlformats.org/officeDocument/2006/relationships/oleObject" Target="../embeddings/oleObject21.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7.xml"/><Relationship Id="rId1" Type="http://schemas.openxmlformats.org/officeDocument/2006/relationships/vmlDrawing" Target="../drawings/vmlDrawing22.vml"/><Relationship Id="rId5" Type="http://schemas.openxmlformats.org/officeDocument/2006/relationships/image" Target="../media/image29.png"/><Relationship Id="rId4" Type="http://schemas.openxmlformats.org/officeDocument/2006/relationships/oleObject" Target="../embeddings/oleObject22.bin"/></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vmlDrawing" Target="../drawings/vmlDrawing23.vml"/><Relationship Id="rId5" Type="http://schemas.openxmlformats.org/officeDocument/2006/relationships/image" Target="../media/image31.png"/><Relationship Id="rId4" Type="http://schemas.openxmlformats.org/officeDocument/2006/relationships/oleObject" Target="../embeddings/oleObject23.bin"/></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362200"/>
            <a:ext cx="8305800" cy="3886200"/>
          </a:xfrm>
        </p:spPr>
        <p:txBody>
          <a:bodyPr/>
          <a:lstStyle/>
          <a:p>
            <a:pPr eaLnBrk="1" hangingPunct="1"/>
            <a:r>
              <a:rPr lang="en-US" altLang="en-US" sz="7000" smtClean="0"/>
              <a:t>Module 6</a:t>
            </a:r>
            <a:r>
              <a:rPr lang="en-US" altLang="en-US" sz="6000" smtClean="0"/>
              <a:t/>
            </a:r>
            <a:br>
              <a:rPr lang="en-US" altLang="en-US" sz="6000" smtClean="0"/>
            </a:br>
            <a:r>
              <a:rPr lang="en-US" altLang="en-US" sz="4800" smtClean="0"/>
              <a:t/>
            </a:r>
            <a:br>
              <a:rPr lang="en-US" altLang="en-US" sz="4800" smtClean="0"/>
            </a:br>
            <a:r>
              <a:rPr lang="en-US" altLang="en-US" b="0" smtClean="0"/>
              <a:t> </a:t>
            </a:r>
            <a:r>
              <a:rPr lang="en-US" altLang="en-US" sz="4400" b="0" smtClean="0"/>
              <a:t>Collecting Data on HIV / AIDS in National Surveys</a:t>
            </a:r>
            <a:endParaRPr lang="en-US" altLang="en-US" sz="3200" b="0" smtClean="0"/>
          </a:p>
        </p:txBody>
      </p:sp>
      <p:pic>
        <p:nvPicPr>
          <p:cNvPr id="5123" name="Picture 2" descr="PEPFAR Logo (JPG format).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smtClean="0"/>
              <a:t>Behavior: Youth</a:t>
            </a:r>
          </a:p>
        </p:txBody>
      </p:sp>
      <p:sp>
        <p:nvSpPr>
          <p:cNvPr id="14339" name="Content Placeholder 2"/>
          <p:cNvSpPr>
            <a:spLocks noGrp="1"/>
          </p:cNvSpPr>
          <p:nvPr>
            <p:ph idx="1"/>
          </p:nvPr>
        </p:nvSpPr>
        <p:spPr>
          <a:xfrm>
            <a:off x="457200" y="1524000"/>
            <a:ext cx="7772400" cy="3886200"/>
          </a:xfrm>
        </p:spPr>
        <p:txBody>
          <a:bodyPr/>
          <a:lstStyle/>
          <a:p>
            <a:pPr>
              <a:spcAft>
                <a:spcPct val="20000"/>
              </a:spcAft>
            </a:pPr>
            <a:r>
              <a:rPr lang="en-US" altLang="en-US" sz="2800" smtClean="0"/>
              <a:t>Had sex before age 15, or before age 18</a:t>
            </a:r>
          </a:p>
          <a:p>
            <a:pPr>
              <a:spcAft>
                <a:spcPct val="20000"/>
              </a:spcAft>
            </a:pPr>
            <a:r>
              <a:rPr lang="en-US" altLang="en-US" sz="2800" smtClean="0"/>
              <a:t>Used a condom at first intercourse</a:t>
            </a:r>
          </a:p>
          <a:p>
            <a:pPr>
              <a:spcAft>
                <a:spcPct val="20000"/>
              </a:spcAft>
            </a:pPr>
            <a:r>
              <a:rPr lang="en-US" altLang="en-US" sz="2800" smtClean="0"/>
              <a:t>Used a condom at most recent intercourse</a:t>
            </a:r>
          </a:p>
          <a:p>
            <a:pPr>
              <a:spcAft>
                <a:spcPct val="20000"/>
              </a:spcAft>
            </a:pPr>
            <a:r>
              <a:rPr lang="en-US" altLang="en-US" sz="2800" smtClean="0"/>
              <a:t>Has had sex with more than 1 partner in the last 12 months</a:t>
            </a:r>
          </a:p>
        </p:txBody>
      </p:sp>
      <p:sp>
        <p:nvSpPr>
          <p:cNvPr id="4" name="Slide Number Placeholder 3"/>
          <p:cNvSpPr>
            <a:spLocks noGrp="1"/>
          </p:cNvSpPr>
          <p:nvPr>
            <p:ph type="sldNum" sz="quarter" idx="12"/>
          </p:nvPr>
        </p:nvSpPr>
        <p:spPr/>
        <p:txBody>
          <a:bodyPr/>
          <a:lstStyle/>
          <a:p>
            <a:pPr>
              <a:defRPr/>
            </a:pPr>
            <a:r>
              <a:rPr lang="en-US" dirty="0" smtClean="0"/>
              <a:t>Module 6, Slide </a:t>
            </a:r>
            <a:fld id="{915FCEFA-0165-4EB6-904F-9FA0E0D86A43}"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smtClean="0"/>
              <a:t>HIV Prevalence</a:t>
            </a:r>
          </a:p>
        </p:txBody>
      </p:sp>
      <p:sp>
        <p:nvSpPr>
          <p:cNvPr id="15363" name="Content Placeholder 2"/>
          <p:cNvSpPr>
            <a:spLocks noGrp="1"/>
          </p:cNvSpPr>
          <p:nvPr>
            <p:ph idx="1"/>
          </p:nvPr>
        </p:nvSpPr>
        <p:spPr>
          <a:xfrm>
            <a:off x="457200" y="1524000"/>
            <a:ext cx="7772400" cy="4343400"/>
          </a:xfrm>
        </p:spPr>
        <p:txBody>
          <a:bodyPr/>
          <a:lstStyle/>
          <a:p>
            <a:r>
              <a:rPr lang="en-US" altLang="en-US" sz="2600" smtClean="0"/>
              <a:t>HIV prevalence by background characteristics:</a:t>
            </a:r>
          </a:p>
          <a:p>
            <a:pPr marL="914400" lvl="1" indent="-393700"/>
            <a:r>
              <a:rPr lang="en-US" altLang="en-US" sz="2600" smtClean="0"/>
              <a:t>Age</a:t>
            </a:r>
          </a:p>
          <a:p>
            <a:pPr marL="914400" lvl="1" indent="-393700"/>
            <a:r>
              <a:rPr lang="en-US" altLang="en-US" sz="2600" smtClean="0"/>
              <a:t>Sex</a:t>
            </a:r>
          </a:p>
          <a:p>
            <a:pPr marL="914400" lvl="1" indent="-393700"/>
            <a:r>
              <a:rPr lang="en-US" altLang="en-US" sz="2600" smtClean="0"/>
              <a:t>Education</a:t>
            </a:r>
          </a:p>
          <a:p>
            <a:pPr marL="914400" lvl="1" indent="-393700"/>
            <a:r>
              <a:rPr lang="en-US" altLang="en-US" sz="2600" smtClean="0"/>
              <a:t>Marital Status</a:t>
            </a:r>
          </a:p>
          <a:p>
            <a:pPr marL="914400" lvl="1" indent="-393700"/>
            <a:r>
              <a:rPr lang="en-US" altLang="en-US" sz="2600" smtClean="0"/>
              <a:t>Wealth</a:t>
            </a:r>
          </a:p>
          <a:p>
            <a:pPr marL="914400" lvl="1" indent="-393700"/>
            <a:r>
              <a:rPr lang="en-US" altLang="en-US" sz="2600" smtClean="0"/>
              <a:t>Sexual behavior</a:t>
            </a:r>
          </a:p>
          <a:p>
            <a:pPr marL="914400" lvl="1" indent="-393700">
              <a:spcAft>
                <a:spcPct val="20000"/>
              </a:spcAft>
            </a:pPr>
            <a:r>
              <a:rPr lang="en-US" altLang="en-US" sz="2600" smtClean="0"/>
              <a:t>Male circumcision</a:t>
            </a:r>
          </a:p>
          <a:p>
            <a:r>
              <a:rPr lang="en-US" altLang="en-US" sz="2600" smtClean="0"/>
              <a:t>Couples: HIV status of partners</a:t>
            </a:r>
          </a:p>
          <a:p>
            <a:pPr marL="914400" lvl="1" indent="-393700"/>
            <a:endParaRPr lang="en-US" altLang="en-US" sz="2600" smtClean="0"/>
          </a:p>
        </p:txBody>
      </p:sp>
      <p:sp>
        <p:nvSpPr>
          <p:cNvPr id="5" name="Slide Number Placeholder 3"/>
          <p:cNvSpPr>
            <a:spLocks noGrp="1"/>
          </p:cNvSpPr>
          <p:nvPr>
            <p:ph type="sldNum" sz="quarter" idx="12"/>
          </p:nvPr>
        </p:nvSpPr>
        <p:spPr/>
        <p:txBody>
          <a:bodyPr/>
          <a:lstStyle/>
          <a:p>
            <a:pPr>
              <a:defRPr/>
            </a:pPr>
            <a:r>
              <a:rPr lang="en-US" dirty="0" smtClean="0"/>
              <a:t>Module 6, Slide </a:t>
            </a:r>
            <a:fld id="{96DFB376-CBD9-475D-A83A-1EB252FAAC6F}" type="slidenum">
              <a:rPr lang="en-US" smtClean="0"/>
              <a:pPr>
                <a:defRPr/>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txBox="1">
            <a:spLocks noChangeArrowheads="1"/>
          </p:cNvSpPr>
          <p:nvPr/>
        </p:nvSpPr>
        <p:spPr bwMode="auto">
          <a:xfrm>
            <a:off x="457200" y="1828800"/>
            <a:ext cx="8305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sz="6000" b="1" dirty="0">
                <a:solidFill>
                  <a:schemeClr val="tx2"/>
                </a:solidFill>
                <a:latin typeface="Arial" charset="0"/>
              </a:rPr>
              <a:t>Module 6</a:t>
            </a:r>
            <a:br>
              <a:rPr lang="en-US" altLang="en-US" sz="6000" b="1" dirty="0">
                <a:solidFill>
                  <a:schemeClr val="tx2"/>
                </a:solidFill>
                <a:latin typeface="Arial" charset="0"/>
              </a:rPr>
            </a:br>
            <a:r>
              <a:rPr lang="en-US" altLang="en-US" sz="6000" b="1" dirty="0">
                <a:solidFill>
                  <a:schemeClr val="tx2"/>
                </a:solidFill>
                <a:latin typeface="Arial" charset="0"/>
              </a:rPr>
              <a:t>Session 2</a:t>
            </a:r>
            <a:r>
              <a:rPr lang="en-US" altLang="en-US" sz="4800" b="1" dirty="0">
                <a:solidFill>
                  <a:schemeClr val="tx2"/>
                </a:solidFill>
                <a:latin typeface="Arial" charset="0"/>
              </a:rPr>
              <a:t/>
            </a:r>
            <a:br>
              <a:rPr lang="en-US" altLang="en-US" sz="4800" b="1" dirty="0">
                <a:solidFill>
                  <a:schemeClr val="tx2"/>
                </a:solidFill>
                <a:latin typeface="Arial" charset="0"/>
              </a:rPr>
            </a:br>
            <a:r>
              <a:rPr lang="en-US" altLang="en-US" sz="4800" b="1" dirty="0">
                <a:solidFill>
                  <a:schemeClr val="tx2"/>
                </a:solidFill>
                <a:latin typeface="Arial" charset="0"/>
              </a:rPr>
              <a:t/>
            </a:r>
            <a:br>
              <a:rPr lang="en-US" altLang="en-US" sz="4800" b="1" dirty="0">
                <a:solidFill>
                  <a:schemeClr val="tx2"/>
                </a:solidFill>
                <a:latin typeface="Arial" charset="0"/>
              </a:rPr>
            </a:br>
            <a:r>
              <a:rPr lang="en-US" altLang="en-US" sz="4000" dirty="0" smtClean="0">
                <a:solidFill>
                  <a:schemeClr val="tx2"/>
                </a:solidFill>
                <a:latin typeface="Arial" charset="0"/>
              </a:rPr>
              <a:t>The DHS Program </a:t>
            </a:r>
            <a:r>
              <a:rPr lang="en-US" altLang="en-US" sz="4000" dirty="0">
                <a:solidFill>
                  <a:schemeClr val="tx2"/>
                </a:solidFill>
                <a:latin typeface="Arial" charset="0"/>
              </a:rPr>
              <a:t>Estimates of HIV Prevalence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457200" y="274638"/>
            <a:ext cx="8991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eaLnBrk="1" hangingPunct="1"/>
            <a:r>
              <a:rPr lang="en-US" altLang="en-US" sz="3200" b="1">
                <a:solidFill>
                  <a:schemeClr val="tx2"/>
                </a:solidFill>
                <a:latin typeface="Arial" charset="0"/>
              </a:rPr>
              <a:t>HIV Testing in the DHS and AIS 	</a:t>
            </a:r>
            <a:endParaRPr lang="en-US" altLang="en-US" sz="2000">
              <a:solidFill>
                <a:schemeClr val="tx2"/>
              </a:solidFill>
              <a:latin typeface="Arial" charset="0"/>
            </a:endParaRPr>
          </a:p>
        </p:txBody>
      </p:sp>
      <p:sp>
        <p:nvSpPr>
          <p:cNvPr id="17411" name="Content Placeholder 4"/>
          <p:cNvSpPr txBox="1">
            <a:spLocks/>
          </p:cNvSpPr>
          <p:nvPr/>
        </p:nvSpPr>
        <p:spPr bwMode="auto">
          <a:xfrm>
            <a:off x="381000" y="1219200"/>
            <a:ext cx="4572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lvl="1" algn="l" eaLnBrk="1" hangingPunct="1">
              <a:spcBef>
                <a:spcPct val="20000"/>
              </a:spcBef>
              <a:buFontTx/>
              <a:buChar char="–"/>
            </a:pPr>
            <a:r>
              <a:rPr lang="en-US" altLang="en-US" sz="1400" dirty="0">
                <a:latin typeface="Arial" charset="0"/>
              </a:rPr>
              <a:t>Benin*</a:t>
            </a:r>
          </a:p>
          <a:p>
            <a:pPr lvl="1" algn="l" eaLnBrk="1" hangingPunct="1">
              <a:spcBef>
                <a:spcPct val="20000"/>
              </a:spcBef>
              <a:buFontTx/>
              <a:buChar char="–"/>
            </a:pPr>
            <a:r>
              <a:rPr lang="en-US" altLang="en-US" sz="1400" dirty="0">
                <a:latin typeface="Arial" charset="0"/>
              </a:rPr>
              <a:t>Burkina Faso*</a:t>
            </a:r>
          </a:p>
          <a:p>
            <a:pPr lvl="1" algn="l" eaLnBrk="1" hangingPunct="1">
              <a:spcBef>
                <a:spcPct val="20000"/>
              </a:spcBef>
              <a:buFontTx/>
              <a:buChar char="–"/>
            </a:pPr>
            <a:r>
              <a:rPr lang="en-US" altLang="en-US" sz="1400" dirty="0">
                <a:latin typeface="Arial" charset="0"/>
              </a:rPr>
              <a:t>Burundi</a:t>
            </a:r>
          </a:p>
          <a:p>
            <a:pPr lvl="1" algn="l" eaLnBrk="1" hangingPunct="1">
              <a:spcBef>
                <a:spcPct val="20000"/>
              </a:spcBef>
              <a:buFontTx/>
              <a:buChar char="–"/>
            </a:pPr>
            <a:r>
              <a:rPr lang="en-US" altLang="en-US" sz="1400" dirty="0">
                <a:latin typeface="Arial" charset="0"/>
              </a:rPr>
              <a:t>Cambodia</a:t>
            </a:r>
          </a:p>
          <a:p>
            <a:pPr lvl="1" algn="l" eaLnBrk="1" hangingPunct="1">
              <a:spcBef>
                <a:spcPct val="20000"/>
              </a:spcBef>
              <a:buFontTx/>
              <a:buChar char="–"/>
            </a:pPr>
            <a:r>
              <a:rPr lang="en-US" altLang="en-US" sz="1400" dirty="0">
                <a:latin typeface="Arial" charset="0"/>
              </a:rPr>
              <a:t>Cameroon*</a:t>
            </a:r>
          </a:p>
          <a:p>
            <a:pPr lvl="1" algn="l" eaLnBrk="1" hangingPunct="1">
              <a:spcBef>
                <a:spcPct val="20000"/>
              </a:spcBef>
              <a:buFontTx/>
              <a:buChar char="–"/>
            </a:pPr>
            <a:r>
              <a:rPr lang="en-US" altLang="en-US" sz="1400" dirty="0">
                <a:latin typeface="Arial" charset="0"/>
              </a:rPr>
              <a:t>Cape </a:t>
            </a:r>
            <a:r>
              <a:rPr lang="en-US" altLang="en-US" sz="1400" dirty="0" smtClean="0">
                <a:latin typeface="Arial" charset="0"/>
              </a:rPr>
              <a:t>Verde</a:t>
            </a:r>
          </a:p>
          <a:p>
            <a:pPr lvl="1" algn="l" eaLnBrk="1" hangingPunct="1">
              <a:spcBef>
                <a:spcPct val="20000"/>
              </a:spcBef>
              <a:buFontTx/>
              <a:buChar char="–"/>
            </a:pPr>
            <a:r>
              <a:rPr lang="en-US" altLang="en-US" sz="1400" dirty="0" smtClean="0">
                <a:latin typeface="Arial" charset="0"/>
              </a:rPr>
              <a:t>Central </a:t>
            </a:r>
            <a:r>
              <a:rPr lang="en-US" altLang="en-US" sz="1400" dirty="0">
                <a:latin typeface="Arial" charset="0"/>
              </a:rPr>
              <a:t>African </a:t>
            </a:r>
            <a:r>
              <a:rPr lang="en-US" altLang="en-US" sz="1400" dirty="0" smtClean="0">
                <a:latin typeface="Arial" charset="0"/>
              </a:rPr>
              <a:t>Republic</a:t>
            </a:r>
            <a:endParaRPr lang="en-US" altLang="en-US" sz="1400" dirty="0">
              <a:latin typeface="Arial" charset="0"/>
            </a:endParaRPr>
          </a:p>
          <a:p>
            <a:pPr lvl="1" algn="l" eaLnBrk="1" hangingPunct="1">
              <a:spcBef>
                <a:spcPct val="20000"/>
              </a:spcBef>
              <a:buFontTx/>
              <a:buChar char="–"/>
            </a:pPr>
            <a:r>
              <a:rPr lang="en-US" altLang="en-US" sz="1400" dirty="0" smtClean="0">
                <a:latin typeface="Arial" charset="0"/>
              </a:rPr>
              <a:t>Chad (ongoing)</a:t>
            </a:r>
            <a:endParaRPr lang="en-US" altLang="en-US" sz="1400" dirty="0" smtClean="0">
              <a:latin typeface="Arial" charset="0"/>
            </a:endParaRPr>
          </a:p>
          <a:p>
            <a:pPr lvl="1" algn="l" eaLnBrk="1" hangingPunct="1">
              <a:spcBef>
                <a:spcPct val="20000"/>
              </a:spcBef>
              <a:buFontTx/>
              <a:buChar char="–"/>
            </a:pPr>
            <a:r>
              <a:rPr lang="en-US" altLang="en-US" sz="1400" dirty="0" smtClean="0">
                <a:latin typeface="Arial" charset="0"/>
              </a:rPr>
              <a:t>Congo </a:t>
            </a:r>
            <a:r>
              <a:rPr lang="en-US" altLang="en-US" sz="1400" dirty="0">
                <a:latin typeface="Arial" charset="0"/>
              </a:rPr>
              <a:t>(Brazzaville)</a:t>
            </a:r>
          </a:p>
          <a:p>
            <a:pPr lvl="1" algn="l" eaLnBrk="1" hangingPunct="1">
              <a:spcBef>
                <a:spcPct val="20000"/>
              </a:spcBef>
              <a:buFontTx/>
              <a:buChar char="–"/>
            </a:pPr>
            <a:r>
              <a:rPr lang="en-US" altLang="en-US" sz="1400" dirty="0">
                <a:latin typeface="Arial" charset="0"/>
              </a:rPr>
              <a:t>Cote d’Ivoire*</a:t>
            </a:r>
          </a:p>
          <a:p>
            <a:pPr lvl="1" algn="l" eaLnBrk="1" hangingPunct="1">
              <a:spcBef>
                <a:spcPct val="20000"/>
              </a:spcBef>
              <a:buFontTx/>
              <a:buChar char="–"/>
            </a:pPr>
            <a:r>
              <a:rPr lang="en-US" altLang="en-US" sz="1400" dirty="0">
                <a:latin typeface="Arial" charset="0"/>
              </a:rPr>
              <a:t>Democratic Republic of Congo*</a:t>
            </a:r>
          </a:p>
          <a:p>
            <a:pPr lvl="1" algn="l" eaLnBrk="1" hangingPunct="1">
              <a:spcBef>
                <a:spcPct val="20000"/>
              </a:spcBef>
              <a:buFontTx/>
              <a:buChar char="–"/>
            </a:pPr>
            <a:r>
              <a:rPr lang="en-US" altLang="en-US" sz="1400" dirty="0">
                <a:latin typeface="Arial" charset="0"/>
              </a:rPr>
              <a:t>Dominican Republic*</a:t>
            </a:r>
          </a:p>
          <a:p>
            <a:pPr lvl="1" algn="l" eaLnBrk="1" hangingPunct="1">
              <a:spcBef>
                <a:spcPct val="20000"/>
              </a:spcBef>
              <a:buFontTx/>
              <a:buChar char="–"/>
            </a:pPr>
            <a:r>
              <a:rPr lang="en-US" altLang="en-US" sz="1400" dirty="0">
                <a:latin typeface="Arial" charset="0"/>
              </a:rPr>
              <a:t>Equatorial Guinea</a:t>
            </a:r>
          </a:p>
          <a:p>
            <a:pPr lvl="1" algn="l" eaLnBrk="1" hangingPunct="1">
              <a:spcBef>
                <a:spcPct val="20000"/>
              </a:spcBef>
              <a:buFontTx/>
              <a:buChar char="–"/>
            </a:pPr>
            <a:r>
              <a:rPr lang="en-US" altLang="en-US" sz="1400" dirty="0">
                <a:latin typeface="Arial" charset="0"/>
              </a:rPr>
              <a:t>Ethiopia*</a:t>
            </a:r>
          </a:p>
          <a:p>
            <a:pPr lvl="1" algn="l" eaLnBrk="1" hangingPunct="1">
              <a:spcBef>
                <a:spcPct val="20000"/>
              </a:spcBef>
              <a:buFontTx/>
              <a:buChar char="–"/>
            </a:pPr>
            <a:r>
              <a:rPr lang="en-US" altLang="en-US" sz="1400" dirty="0">
                <a:latin typeface="Arial" charset="0"/>
              </a:rPr>
              <a:t>Gabon</a:t>
            </a:r>
          </a:p>
          <a:p>
            <a:pPr lvl="1" algn="l" eaLnBrk="1" hangingPunct="1">
              <a:spcBef>
                <a:spcPct val="20000"/>
              </a:spcBef>
              <a:buFontTx/>
              <a:buChar char="–"/>
            </a:pPr>
            <a:r>
              <a:rPr lang="en-US" altLang="en-US" sz="1400" dirty="0">
                <a:latin typeface="Arial" charset="0"/>
              </a:rPr>
              <a:t>Gambia</a:t>
            </a:r>
          </a:p>
          <a:p>
            <a:pPr lvl="1" algn="l" eaLnBrk="1" hangingPunct="1">
              <a:spcBef>
                <a:spcPct val="20000"/>
              </a:spcBef>
              <a:buFontTx/>
              <a:buChar char="–"/>
            </a:pPr>
            <a:r>
              <a:rPr lang="en-US" altLang="en-US" sz="1400" dirty="0">
                <a:latin typeface="Arial" charset="0"/>
              </a:rPr>
              <a:t>Ghana</a:t>
            </a:r>
          </a:p>
          <a:p>
            <a:pPr lvl="1" algn="l" eaLnBrk="1" hangingPunct="1">
              <a:spcBef>
                <a:spcPct val="20000"/>
              </a:spcBef>
              <a:buFontTx/>
              <a:buChar char="–"/>
            </a:pPr>
            <a:r>
              <a:rPr lang="en-US" altLang="en-US" sz="1400" dirty="0" smtClean="0">
                <a:latin typeface="Arial" charset="0"/>
              </a:rPr>
              <a:t>Guinea*</a:t>
            </a:r>
            <a:endParaRPr lang="en-US" altLang="en-US" sz="1400" dirty="0">
              <a:latin typeface="Arial" charset="0"/>
            </a:endParaRPr>
          </a:p>
          <a:p>
            <a:pPr lvl="1" algn="l" eaLnBrk="1" hangingPunct="1">
              <a:spcBef>
                <a:spcPct val="20000"/>
              </a:spcBef>
              <a:buFontTx/>
              <a:buChar char="–"/>
            </a:pPr>
            <a:r>
              <a:rPr lang="en-US" altLang="en-US" sz="1400" dirty="0" smtClean="0">
                <a:latin typeface="Arial" charset="0"/>
              </a:rPr>
              <a:t>Haiti*</a:t>
            </a:r>
            <a:endParaRPr lang="en-US" altLang="en-US" sz="1400" dirty="0">
              <a:latin typeface="Arial" charset="0"/>
            </a:endParaRPr>
          </a:p>
          <a:p>
            <a:pPr lvl="1" algn="l" eaLnBrk="1" hangingPunct="1">
              <a:spcBef>
                <a:spcPct val="20000"/>
              </a:spcBef>
              <a:buFontTx/>
              <a:buChar char="–"/>
            </a:pPr>
            <a:r>
              <a:rPr lang="en-US" altLang="en-US" sz="1400" dirty="0" smtClean="0">
                <a:latin typeface="Arial" charset="0"/>
              </a:rPr>
              <a:t>India*</a:t>
            </a:r>
          </a:p>
          <a:p>
            <a:pPr lvl="1" algn="l" eaLnBrk="1" hangingPunct="1">
              <a:spcBef>
                <a:spcPct val="20000"/>
              </a:spcBef>
              <a:buFontTx/>
              <a:buChar char="–"/>
            </a:pPr>
            <a:r>
              <a:rPr lang="en-US" altLang="en-US" sz="1400" dirty="0">
                <a:latin typeface="Arial" charset="0"/>
              </a:rPr>
              <a:t>Kenya* </a:t>
            </a:r>
          </a:p>
        </p:txBody>
      </p:sp>
      <p:sp>
        <p:nvSpPr>
          <p:cNvPr id="17412" name="Content Placeholder 6"/>
          <p:cNvSpPr txBox="1">
            <a:spLocks/>
          </p:cNvSpPr>
          <p:nvPr/>
        </p:nvSpPr>
        <p:spPr bwMode="auto">
          <a:xfrm>
            <a:off x="4572000" y="1219200"/>
            <a:ext cx="40417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lvl="1" algn="l" eaLnBrk="1" hangingPunct="1">
              <a:spcBef>
                <a:spcPct val="20000"/>
              </a:spcBef>
              <a:buFontTx/>
              <a:buChar char="–"/>
            </a:pPr>
            <a:r>
              <a:rPr lang="en-US" altLang="en-US" sz="1400" dirty="0" smtClean="0">
                <a:latin typeface="Arial" charset="0"/>
              </a:rPr>
              <a:t>Lesotho</a:t>
            </a:r>
            <a:r>
              <a:rPr lang="en-US" altLang="en-US" sz="1400" dirty="0">
                <a:latin typeface="Arial" charset="0"/>
              </a:rPr>
              <a:t>*</a:t>
            </a:r>
          </a:p>
          <a:p>
            <a:pPr lvl="1" algn="l" eaLnBrk="1" hangingPunct="1">
              <a:spcBef>
                <a:spcPct val="20000"/>
              </a:spcBef>
              <a:buFontTx/>
              <a:buChar char="–"/>
            </a:pPr>
            <a:r>
              <a:rPr lang="en-US" altLang="en-US" sz="1400" dirty="0">
                <a:latin typeface="Arial" charset="0"/>
              </a:rPr>
              <a:t>Liberia*</a:t>
            </a:r>
          </a:p>
          <a:p>
            <a:pPr lvl="1" algn="l" eaLnBrk="1" hangingPunct="1">
              <a:spcBef>
                <a:spcPct val="20000"/>
              </a:spcBef>
              <a:buFontTx/>
              <a:buChar char="–"/>
            </a:pPr>
            <a:r>
              <a:rPr lang="en-US" altLang="en-US" sz="1400" dirty="0">
                <a:latin typeface="Arial" charset="0"/>
              </a:rPr>
              <a:t>Malawi*</a:t>
            </a:r>
          </a:p>
          <a:p>
            <a:pPr lvl="1" algn="l" eaLnBrk="1" hangingPunct="1">
              <a:spcBef>
                <a:spcPct val="20000"/>
              </a:spcBef>
              <a:buFontTx/>
              <a:buChar char="–"/>
            </a:pPr>
            <a:r>
              <a:rPr lang="en-US" altLang="en-US" sz="1400" dirty="0">
                <a:latin typeface="Arial" charset="0"/>
              </a:rPr>
              <a:t>Mali*</a:t>
            </a:r>
          </a:p>
          <a:p>
            <a:pPr lvl="1" algn="l" eaLnBrk="1" hangingPunct="1">
              <a:spcBef>
                <a:spcPct val="20000"/>
              </a:spcBef>
              <a:buFontTx/>
              <a:buChar char="–"/>
            </a:pPr>
            <a:r>
              <a:rPr lang="en-US" altLang="en-US" sz="1400" dirty="0">
                <a:latin typeface="Arial" charset="0"/>
              </a:rPr>
              <a:t>Mozambique</a:t>
            </a:r>
          </a:p>
          <a:p>
            <a:pPr lvl="1" algn="l" eaLnBrk="1" hangingPunct="1">
              <a:spcBef>
                <a:spcPct val="20000"/>
              </a:spcBef>
              <a:buFontTx/>
              <a:buChar char="–"/>
            </a:pPr>
            <a:r>
              <a:rPr lang="en-US" altLang="en-US" sz="1400" dirty="0" smtClean="0">
                <a:latin typeface="Arial" charset="0"/>
              </a:rPr>
              <a:t>Namibia </a:t>
            </a:r>
            <a:r>
              <a:rPr lang="en-US" altLang="en-US" sz="1400" dirty="0" smtClean="0">
                <a:latin typeface="Arial" charset="0"/>
              </a:rPr>
              <a:t>(ongoing)</a:t>
            </a:r>
            <a:endParaRPr lang="en-US" altLang="en-US" sz="1400" dirty="0" smtClean="0">
              <a:latin typeface="Arial" charset="0"/>
            </a:endParaRPr>
          </a:p>
          <a:p>
            <a:pPr lvl="1" algn="l" eaLnBrk="1" hangingPunct="1">
              <a:spcBef>
                <a:spcPct val="20000"/>
              </a:spcBef>
              <a:buFontTx/>
              <a:buChar char="–"/>
            </a:pPr>
            <a:r>
              <a:rPr lang="en-US" altLang="en-US" sz="1400" dirty="0" smtClean="0">
                <a:latin typeface="Arial" charset="0"/>
              </a:rPr>
              <a:t>Niger*</a:t>
            </a:r>
            <a:endParaRPr lang="en-US" altLang="en-US" sz="1400" dirty="0">
              <a:latin typeface="Arial" charset="0"/>
            </a:endParaRPr>
          </a:p>
          <a:p>
            <a:pPr lvl="1" algn="l" eaLnBrk="1" hangingPunct="1">
              <a:spcBef>
                <a:spcPct val="20000"/>
              </a:spcBef>
              <a:buFontTx/>
              <a:buChar char="–"/>
            </a:pPr>
            <a:r>
              <a:rPr lang="en-US" altLang="en-US" sz="1400" dirty="0">
                <a:latin typeface="Arial" charset="0"/>
              </a:rPr>
              <a:t>Rwanda*</a:t>
            </a:r>
          </a:p>
          <a:p>
            <a:pPr lvl="1" algn="l" eaLnBrk="1" hangingPunct="1">
              <a:spcBef>
                <a:spcPct val="20000"/>
              </a:spcBef>
              <a:buFontTx/>
              <a:buChar char="–"/>
            </a:pPr>
            <a:r>
              <a:rPr lang="en-US" altLang="en-US" sz="1400" dirty="0">
                <a:latin typeface="Arial" charset="0"/>
              </a:rPr>
              <a:t>Sao Tome e Principe</a:t>
            </a:r>
          </a:p>
          <a:p>
            <a:pPr lvl="1" algn="l" eaLnBrk="1" hangingPunct="1">
              <a:spcBef>
                <a:spcPct val="20000"/>
              </a:spcBef>
              <a:buFontTx/>
              <a:buChar char="–"/>
            </a:pPr>
            <a:r>
              <a:rPr lang="en-US" altLang="en-US" sz="1400" dirty="0">
                <a:latin typeface="Arial" charset="0"/>
              </a:rPr>
              <a:t>Senegal*</a:t>
            </a:r>
          </a:p>
          <a:p>
            <a:pPr lvl="1" algn="l" eaLnBrk="1" hangingPunct="1">
              <a:spcBef>
                <a:spcPct val="20000"/>
              </a:spcBef>
              <a:buFontTx/>
              <a:buChar char="–"/>
            </a:pPr>
            <a:r>
              <a:rPr lang="en-US" altLang="en-US" sz="1400" dirty="0">
                <a:latin typeface="Arial" charset="0"/>
              </a:rPr>
              <a:t>Sierra </a:t>
            </a:r>
            <a:r>
              <a:rPr lang="en-US" altLang="en-US" sz="1400" dirty="0" smtClean="0">
                <a:latin typeface="Arial" charset="0"/>
              </a:rPr>
              <a:t>Leone*</a:t>
            </a:r>
            <a:endParaRPr lang="en-US" altLang="en-US" sz="1400" dirty="0">
              <a:latin typeface="Arial" charset="0"/>
            </a:endParaRPr>
          </a:p>
          <a:p>
            <a:pPr lvl="1" algn="l" eaLnBrk="1" hangingPunct="1">
              <a:spcBef>
                <a:spcPct val="20000"/>
              </a:spcBef>
              <a:buFontTx/>
              <a:buChar char="–"/>
            </a:pPr>
            <a:r>
              <a:rPr lang="en-US" altLang="en-US" sz="1400" dirty="0">
                <a:latin typeface="Arial" charset="0"/>
              </a:rPr>
              <a:t>Swaziland </a:t>
            </a:r>
          </a:p>
          <a:p>
            <a:pPr lvl="1" algn="l" eaLnBrk="1" hangingPunct="1">
              <a:spcBef>
                <a:spcPct val="20000"/>
              </a:spcBef>
              <a:buFontTx/>
              <a:buChar char="–"/>
            </a:pPr>
            <a:r>
              <a:rPr lang="en-US" altLang="en-US" sz="1400" dirty="0">
                <a:latin typeface="Arial" charset="0"/>
              </a:rPr>
              <a:t>Tanzania</a:t>
            </a:r>
            <a:r>
              <a:rPr lang="en-US" altLang="en-US" sz="1400" dirty="0" smtClean="0">
                <a:latin typeface="Arial" charset="0"/>
              </a:rPr>
              <a:t>*</a:t>
            </a:r>
          </a:p>
          <a:p>
            <a:pPr lvl="1" algn="l" eaLnBrk="1" hangingPunct="1">
              <a:spcBef>
                <a:spcPct val="20000"/>
              </a:spcBef>
              <a:buFontTx/>
              <a:buChar char="–"/>
            </a:pPr>
            <a:r>
              <a:rPr lang="en-US" altLang="en-US" sz="1400" dirty="0" smtClean="0">
                <a:latin typeface="Arial" charset="0"/>
              </a:rPr>
              <a:t>Togo (ongoing)</a:t>
            </a:r>
            <a:endParaRPr lang="en-US" altLang="en-US" sz="1400" dirty="0">
              <a:latin typeface="Arial" charset="0"/>
            </a:endParaRPr>
          </a:p>
          <a:p>
            <a:pPr lvl="1" algn="l" eaLnBrk="1" hangingPunct="1">
              <a:spcBef>
                <a:spcPct val="20000"/>
              </a:spcBef>
              <a:buFontTx/>
              <a:buChar char="–"/>
            </a:pPr>
            <a:r>
              <a:rPr lang="en-US" altLang="en-US" sz="1400" dirty="0">
                <a:latin typeface="Arial" charset="0"/>
              </a:rPr>
              <a:t>Uganda</a:t>
            </a:r>
            <a:r>
              <a:rPr lang="en-US" altLang="en-US" sz="1400" dirty="0" smtClean="0">
                <a:latin typeface="Arial" charset="0"/>
              </a:rPr>
              <a:t>*</a:t>
            </a:r>
          </a:p>
          <a:p>
            <a:pPr lvl="1" algn="l" eaLnBrk="1" hangingPunct="1">
              <a:spcBef>
                <a:spcPct val="20000"/>
              </a:spcBef>
              <a:buFontTx/>
              <a:buChar char="–"/>
            </a:pPr>
            <a:r>
              <a:rPr lang="en-US" altLang="en-US" sz="1400" dirty="0" smtClean="0">
                <a:latin typeface="Arial" charset="0"/>
              </a:rPr>
              <a:t>Vietnam</a:t>
            </a:r>
            <a:endParaRPr lang="en-US" altLang="en-US" sz="1400" dirty="0">
              <a:latin typeface="Arial" charset="0"/>
            </a:endParaRPr>
          </a:p>
          <a:p>
            <a:pPr lvl="1" algn="l" eaLnBrk="1" hangingPunct="1">
              <a:spcBef>
                <a:spcPct val="20000"/>
              </a:spcBef>
              <a:buFontTx/>
              <a:buChar char="–"/>
            </a:pPr>
            <a:r>
              <a:rPr lang="en-US" altLang="en-US" sz="1400" dirty="0">
                <a:latin typeface="Arial" charset="0"/>
              </a:rPr>
              <a:t>Zambia*</a:t>
            </a:r>
          </a:p>
          <a:p>
            <a:pPr lvl="1" algn="l" eaLnBrk="1" hangingPunct="1">
              <a:spcBef>
                <a:spcPct val="20000"/>
              </a:spcBef>
              <a:buFontTx/>
              <a:buChar char="–"/>
            </a:pPr>
            <a:r>
              <a:rPr lang="en-US" altLang="en-US" sz="1400" dirty="0">
                <a:latin typeface="Arial" charset="0"/>
              </a:rPr>
              <a:t>Zimbabwe*</a:t>
            </a:r>
          </a:p>
          <a:p>
            <a:pPr algn="l">
              <a:spcBef>
                <a:spcPct val="20000"/>
              </a:spcBef>
              <a:buFontTx/>
              <a:buChar char="•"/>
            </a:pPr>
            <a:endParaRPr lang="en-US" altLang="en-US" sz="1400" dirty="0">
              <a:latin typeface="Arial" charset="0"/>
            </a:endParaRPr>
          </a:p>
        </p:txBody>
      </p:sp>
      <p:sp>
        <p:nvSpPr>
          <p:cNvPr id="8" name="Slide Number Placeholder 7"/>
          <p:cNvSpPr txBox="1">
            <a:spLocks/>
          </p:cNvSpPr>
          <p:nvPr/>
        </p:nvSpPr>
        <p:spPr bwMode="auto">
          <a:xfrm>
            <a:off x="7239000" y="6400800"/>
            <a:ext cx="1905000" cy="457200"/>
          </a:xfrm>
          <a:prstGeom prst="rect">
            <a:avLst/>
          </a:prstGeom>
          <a:noFill/>
          <a:ln w="9525">
            <a:noFill/>
            <a:miter lim="800000"/>
            <a:headEnd/>
            <a:tailEnd/>
          </a:ln>
          <a:effectLst/>
        </p:spPr>
        <p:txBody>
          <a:bodyPr/>
          <a:lstStyle/>
          <a:p>
            <a:pPr algn="r" eaLnBrk="0" hangingPunct="0">
              <a:defRPr/>
            </a:pPr>
            <a:r>
              <a:rPr lang="en-US" sz="1200" dirty="0">
                <a:latin typeface="+mn-lt"/>
                <a:cs typeface="+mn-cs"/>
              </a:rPr>
              <a:t>Module 6 Slide </a:t>
            </a:r>
            <a:fld id="{7B6B2FE1-B843-4D06-98FB-9206807A76F5}" type="slidenum">
              <a:rPr lang="en-US" sz="1200">
                <a:latin typeface="+mn-lt"/>
                <a:cs typeface="+mn-cs"/>
              </a:rPr>
              <a:pPr algn="r" eaLnBrk="0" hangingPunct="0">
                <a:defRPr/>
              </a:pPr>
              <a:t>13</a:t>
            </a:fld>
            <a:endParaRPr lang="en-US" sz="1200" dirty="0">
              <a:latin typeface="+mn-lt"/>
              <a:cs typeface="+mn-cs"/>
            </a:endParaRPr>
          </a:p>
        </p:txBody>
      </p:sp>
      <p:sp>
        <p:nvSpPr>
          <p:cNvPr id="17414" name="TextBox 6"/>
          <p:cNvSpPr txBox="1">
            <a:spLocks noChangeArrowheads="1"/>
          </p:cNvSpPr>
          <p:nvPr/>
        </p:nvSpPr>
        <p:spPr bwMode="auto">
          <a:xfrm>
            <a:off x="2949575" y="6596063"/>
            <a:ext cx="23844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sz="1100"/>
              <a:t>*Testing in more than one survey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mtClean="0"/>
              <a:t>Key Questions on HIV Estimates</a:t>
            </a:r>
          </a:p>
        </p:txBody>
      </p:sp>
      <p:sp>
        <p:nvSpPr>
          <p:cNvPr id="18435" name="Content Placeholder 2"/>
          <p:cNvSpPr>
            <a:spLocks noGrp="1"/>
          </p:cNvSpPr>
          <p:nvPr>
            <p:ph idx="1"/>
          </p:nvPr>
        </p:nvSpPr>
        <p:spPr>
          <a:xfrm>
            <a:off x="533400" y="1600200"/>
            <a:ext cx="7924800" cy="4724400"/>
          </a:xfrm>
        </p:spPr>
        <p:txBody>
          <a:bodyPr/>
          <a:lstStyle/>
          <a:p>
            <a:pPr marL="457200" indent="-457200">
              <a:spcAft>
                <a:spcPct val="20000"/>
              </a:spcAft>
              <a:buFontTx/>
              <a:buAutoNum type="arabicPeriod"/>
            </a:pPr>
            <a:r>
              <a:rPr lang="en-US" altLang="en-US" sz="2800" smtClean="0"/>
              <a:t>What source of data have most countries relied on to estimate levels of HIV infection?</a:t>
            </a:r>
          </a:p>
          <a:p>
            <a:pPr marL="457200" indent="-457200">
              <a:spcAft>
                <a:spcPct val="20000"/>
              </a:spcAft>
              <a:buFontTx/>
              <a:buAutoNum type="arabicPeriod"/>
            </a:pPr>
            <a:r>
              <a:rPr lang="en-US" altLang="en-US" sz="2800" smtClean="0"/>
              <a:t>What other sources of data are available on the prevalence of HIV and AIDS?</a:t>
            </a:r>
          </a:p>
          <a:p>
            <a:pPr marL="457200" indent="-457200">
              <a:buFontTx/>
              <a:buNone/>
            </a:pPr>
            <a:endParaRPr lang="en-US" altLang="en-US" sz="2800" smtClean="0"/>
          </a:p>
        </p:txBody>
      </p:sp>
      <p:sp>
        <p:nvSpPr>
          <p:cNvPr id="4" name="Slide Number Placeholder 3"/>
          <p:cNvSpPr>
            <a:spLocks noGrp="1"/>
          </p:cNvSpPr>
          <p:nvPr>
            <p:ph type="sldNum" sz="quarter" idx="12"/>
          </p:nvPr>
        </p:nvSpPr>
        <p:spPr/>
        <p:txBody>
          <a:bodyPr/>
          <a:lstStyle/>
          <a:p>
            <a:pPr>
              <a:defRPr/>
            </a:pPr>
            <a:r>
              <a:rPr lang="en-US" smtClean="0"/>
              <a:t>Module 6, Slide </a:t>
            </a:r>
            <a:fld id="{F592EDC8-4536-49EF-842A-78D5328EBE30}"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mtClean="0"/>
              <a:t>Key Questions on HIV Estimates</a:t>
            </a:r>
          </a:p>
        </p:txBody>
      </p:sp>
      <p:sp>
        <p:nvSpPr>
          <p:cNvPr id="19459" name="Content Placeholder 2"/>
          <p:cNvSpPr>
            <a:spLocks noGrp="1"/>
          </p:cNvSpPr>
          <p:nvPr>
            <p:ph idx="1"/>
          </p:nvPr>
        </p:nvSpPr>
        <p:spPr>
          <a:xfrm>
            <a:off x="533400" y="1600200"/>
            <a:ext cx="7924800" cy="4724400"/>
          </a:xfrm>
        </p:spPr>
        <p:txBody>
          <a:bodyPr/>
          <a:lstStyle/>
          <a:p>
            <a:pPr marL="457200" indent="-457200">
              <a:spcAft>
                <a:spcPct val="20000"/>
              </a:spcAft>
            </a:pPr>
            <a:r>
              <a:rPr lang="en-US" altLang="en-US" sz="2800" smtClean="0"/>
              <a:t>What is the difference between HIV  prevalence and HIV incidence? How are they calculated?</a:t>
            </a:r>
          </a:p>
          <a:p>
            <a:pPr marL="457200" indent="-457200"/>
            <a:endParaRPr lang="en-US" altLang="en-US" sz="2800" smtClean="0"/>
          </a:p>
        </p:txBody>
      </p:sp>
      <p:sp>
        <p:nvSpPr>
          <p:cNvPr id="4" name="Slide Number Placeholder 3"/>
          <p:cNvSpPr>
            <a:spLocks noGrp="1"/>
          </p:cNvSpPr>
          <p:nvPr>
            <p:ph type="sldNum" sz="quarter" idx="12"/>
          </p:nvPr>
        </p:nvSpPr>
        <p:spPr/>
        <p:txBody>
          <a:bodyPr/>
          <a:lstStyle/>
          <a:p>
            <a:pPr>
              <a:defRPr/>
            </a:pPr>
            <a:r>
              <a:rPr lang="en-US" smtClean="0"/>
              <a:t>Module 6, Slide </a:t>
            </a:r>
            <a:fld id="{B2EA2D41-FF7E-4AB7-95C5-B4CC4CD2A270}"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smtClean="0"/>
              <a:t>HIV Testing in the DHS and AIS</a:t>
            </a:r>
          </a:p>
        </p:txBody>
      </p:sp>
      <p:sp>
        <p:nvSpPr>
          <p:cNvPr id="20483" name="Rectangle 3"/>
          <p:cNvSpPr>
            <a:spLocks noGrp="1" noChangeArrowheads="1"/>
          </p:cNvSpPr>
          <p:nvPr>
            <p:ph type="body" idx="1"/>
          </p:nvPr>
        </p:nvSpPr>
        <p:spPr>
          <a:xfrm>
            <a:off x="381000" y="1600200"/>
            <a:ext cx="7772400" cy="3886200"/>
          </a:xfrm>
        </p:spPr>
        <p:txBody>
          <a:bodyPr/>
          <a:lstStyle/>
          <a:p>
            <a:pPr>
              <a:lnSpc>
                <a:spcPct val="90000"/>
              </a:lnSpc>
              <a:spcAft>
                <a:spcPct val="20000"/>
              </a:spcAft>
            </a:pPr>
            <a:r>
              <a:rPr lang="en-US" altLang="en-US" sz="2800" dirty="0" smtClean="0"/>
              <a:t>Men and women are asked to voluntarily provide drops of blood via a finger prick.</a:t>
            </a:r>
          </a:p>
          <a:p>
            <a:pPr>
              <a:lnSpc>
                <a:spcPct val="90000"/>
              </a:lnSpc>
              <a:spcAft>
                <a:spcPct val="20000"/>
              </a:spcAft>
            </a:pPr>
            <a:r>
              <a:rPr lang="en-US" altLang="en-US" sz="2800" dirty="0" smtClean="0"/>
              <a:t>Dried blood spots are saved on a special specimen collection card.</a:t>
            </a:r>
          </a:p>
          <a:p>
            <a:pPr>
              <a:lnSpc>
                <a:spcPct val="90000"/>
              </a:lnSpc>
              <a:spcAft>
                <a:spcPct val="20000"/>
              </a:spcAft>
            </a:pPr>
            <a:r>
              <a:rPr lang="en-US" altLang="en-US" sz="2800" dirty="0" smtClean="0"/>
              <a:t>An anonymous linked barcode allows for HIV tests to be linked with socio-demographic data from The DHS Program questionnaire without identifying the individual.</a:t>
            </a:r>
          </a:p>
          <a:p>
            <a:pPr>
              <a:lnSpc>
                <a:spcPct val="90000"/>
              </a:lnSpc>
            </a:pPr>
            <a:endParaRPr lang="en-US" altLang="en-US" sz="2800" dirty="0" smtClean="0"/>
          </a:p>
        </p:txBody>
      </p:sp>
      <p:sp>
        <p:nvSpPr>
          <p:cNvPr id="6" name="Slide Number Placeholder 5"/>
          <p:cNvSpPr>
            <a:spLocks noGrp="1"/>
          </p:cNvSpPr>
          <p:nvPr>
            <p:ph type="sldNum" sz="quarter" idx="12"/>
          </p:nvPr>
        </p:nvSpPr>
        <p:spPr/>
        <p:txBody>
          <a:bodyPr/>
          <a:lstStyle/>
          <a:p>
            <a:pPr>
              <a:defRPr/>
            </a:pPr>
            <a:r>
              <a:rPr lang="en-US" smtClean="0"/>
              <a:t>Module 6, Slide </a:t>
            </a:r>
            <a:fld id="{00C4A760-8632-452F-A22C-463A62CC5A1C}"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Collecting Blood for HIV Tests</a:t>
            </a:r>
          </a:p>
        </p:txBody>
      </p:sp>
      <p:pic>
        <p:nvPicPr>
          <p:cNvPr id="21507" name="Picture 3" descr="testing sho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22438" y="1827213"/>
            <a:ext cx="5699125" cy="3886200"/>
          </a:xfrm>
        </p:spPr>
      </p:pic>
      <p:pic>
        <p:nvPicPr>
          <p:cNvPr id="21508" name="Picture 4" descr="testing sh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0" y="1600200"/>
            <a:ext cx="60356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7B82E86F-2365-4E25-950F-3D2DC01712C4}" type="slidenum">
              <a:rPr lang="en-US"/>
              <a:pPr>
                <a:defRPr/>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mtClean="0"/>
              <a:t>Drying Box with Blood Samples</a:t>
            </a:r>
          </a:p>
        </p:txBody>
      </p:sp>
      <p:pic>
        <p:nvPicPr>
          <p:cNvPr id="22531" name="Picture 3" descr="drying box sho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22438" y="1827213"/>
            <a:ext cx="5699125" cy="3886200"/>
          </a:xfrm>
        </p:spPr>
      </p:pic>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48B56784-C1A2-4D40-8E1E-CD5B4FC652DA}" type="slidenum">
              <a:rPr lang="en-US"/>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28600" y="304800"/>
            <a:ext cx="7772400" cy="609600"/>
          </a:xfrm>
        </p:spPr>
        <p:txBody>
          <a:bodyPr/>
          <a:lstStyle/>
          <a:p>
            <a:pPr eaLnBrk="1" hangingPunct="1"/>
            <a:r>
              <a:rPr lang="en-US" altLang="en-US" smtClean="0"/>
              <a:t>Laboratory Testing for HIV</a:t>
            </a:r>
          </a:p>
        </p:txBody>
      </p:sp>
      <p:sp>
        <p:nvSpPr>
          <p:cNvPr id="23555" name="Rectangle 3"/>
          <p:cNvSpPr>
            <a:spLocks noGrp="1" noChangeArrowheads="1"/>
          </p:cNvSpPr>
          <p:nvPr>
            <p:ph type="body" idx="1"/>
          </p:nvPr>
        </p:nvSpPr>
        <p:spPr>
          <a:xfrm>
            <a:off x="228600" y="1295400"/>
            <a:ext cx="8610600" cy="4494213"/>
          </a:xfrm>
        </p:spPr>
        <p:txBody>
          <a:bodyPr/>
          <a:lstStyle/>
          <a:p>
            <a:pPr eaLnBrk="1" hangingPunct="1"/>
            <a:r>
              <a:rPr lang="en-US" altLang="en-US" sz="2800" smtClean="0"/>
              <a:t>Dried blood spots are sent to a national laboratory for testing.</a:t>
            </a:r>
          </a:p>
          <a:p>
            <a:pPr eaLnBrk="1" hangingPunct="1"/>
            <a:r>
              <a:rPr lang="en-US" altLang="en-US" sz="2800" smtClean="0"/>
              <a:t>Blood spots are tested for HIV with ELISA tests.</a:t>
            </a:r>
          </a:p>
          <a:p>
            <a:pPr eaLnBrk="1" hangingPunct="1"/>
            <a:r>
              <a:rPr lang="en-US" altLang="en-US" sz="2800" smtClean="0"/>
              <a:t>To make sure HIV test results are accurate:</a:t>
            </a:r>
          </a:p>
          <a:p>
            <a:pPr lvl="1" eaLnBrk="1" hangingPunct="1"/>
            <a:r>
              <a:rPr lang="en-US" altLang="en-US" sz="2400" smtClean="0"/>
              <a:t>ALL positive results and 10% of negative results are tested with a different type of ELISA test. </a:t>
            </a:r>
          </a:p>
          <a:p>
            <a:pPr lvl="1" eaLnBrk="1" hangingPunct="1"/>
            <a:r>
              <a:rPr lang="en-US" altLang="en-US" sz="2400" smtClean="0"/>
              <a:t>Discordant results—positive on one and negative on the other test—are retested with two types of ELISA tests.</a:t>
            </a:r>
          </a:p>
          <a:p>
            <a:pPr lvl="1"/>
            <a:r>
              <a:rPr lang="en-US" altLang="en-US" sz="2400" smtClean="0"/>
              <a:t>Results that are still discordant in the second round are tested with the Western Blot test for a final result.</a:t>
            </a:r>
          </a:p>
          <a:p>
            <a:pPr lvl="1" eaLnBrk="1" hangingPunct="1"/>
            <a:r>
              <a:rPr lang="en-US" altLang="en-US" sz="2400" smtClean="0"/>
              <a:t>About 5% of blood samples are tested at a different laboratory to ensure consistent results.</a:t>
            </a:r>
            <a:endParaRPr lang="en-US" altLang="en-US" smtClean="0"/>
          </a:p>
          <a:p>
            <a:pPr>
              <a:buFontTx/>
              <a:buNone/>
            </a:pPr>
            <a:endParaRPr lang="en-US" altLang="en-US" smtClean="0"/>
          </a:p>
          <a:p>
            <a:pPr>
              <a:buFontTx/>
              <a:buNone/>
            </a:pPr>
            <a:r>
              <a:rPr lang="en-US" altLang="en-US" b="1" smtClean="0"/>
              <a:t> </a:t>
            </a:r>
            <a:endParaRPr lang="en-US" altLang="en-US" smtClean="0"/>
          </a:p>
          <a:p>
            <a:pPr eaLnBrk="1" hangingPunct="1"/>
            <a:endParaRPr lang="en-US" altLang="en-US" smtClean="0"/>
          </a:p>
          <a:p>
            <a:pPr eaLnBrk="1" hangingPunct="1">
              <a:buFontTx/>
              <a:buNone/>
            </a:pPr>
            <a:endParaRPr lang="en-US" altLang="en-US" smtClean="0"/>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smtClean="0"/>
              <a:t>Module 6, </a:t>
            </a:r>
            <a:r>
              <a:rPr lang="en-US" dirty="0"/>
              <a:t>Slide </a:t>
            </a:r>
            <a:fld id="{C153472C-7578-4E62-BF4C-1196EE63F552}" type="slidenum">
              <a:rPr lang="en-US"/>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smtClean="0"/>
              <a:t>Objectives for Module 6</a:t>
            </a:r>
          </a:p>
        </p:txBody>
      </p:sp>
      <p:sp>
        <p:nvSpPr>
          <p:cNvPr id="27651" name="Content Placeholder 2"/>
          <p:cNvSpPr>
            <a:spLocks noGrp="1"/>
          </p:cNvSpPr>
          <p:nvPr>
            <p:ph idx="1"/>
          </p:nvPr>
        </p:nvSpPr>
        <p:spPr>
          <a:xfrm>
            <a:off x="457200" y="1371600"/>
            <a:ext cx="8991600" cy="5105400"/>
          </a:xfrm>
        </p:spPr>
        <p:txBody>
          <a:bodyPr/>
          <a:lstStyle/>
          <a:p>
            <a:pPr marL="457200" indent="-457200">
              <a:buFontTx/>
              <a:buNone/>
              <a:defRPr/>
            </a:pPr>
            <a:r>
              <a:rPr lang="en-US" sz="2600" dirty="0" smtClean="0"/>
              <a:t>By the end of this module, participants should</a:t>
            </a:r>
          </a:p>
          <a:p>
            <a:pPr marL="457200" indent="-457200">
              <a:spcBef>
                <a:spcPct val="0"/>
              </a:spcBef>
              <a:spcAft>
                <a:spcPct val="20000"/>
              </a:spcAft>
              <a:buFontTx/>
              <a:buNone/>
              <a:defRPr/>
            </a:pPr>
            <a:r>
              <a:rPr lang="en-US" sz="2600" dirty="0" smtClean="0"/>
              <a:t>be able to:</a:t>
            </a:r>
          </a:p>
          <a:p>
            <a:pPr marL="457200" indent="-457200">
              <a:spcAft>
                <a:spcPct val="20000"/>
              </a:spcAft>
              <a:defRPr/>
            </a:pPr>
            <a:r>
              <a:rPr lang="en-US" sz="2600" dirty="0" smtClean="0"/>
              <a:t>Discuss the type of data The DHS Program collects</a:t>
            </a:r>
          </a:p>
          <a:p>
            <a:pPr marL="457200" indent="-457200">
              <a:spcAft>
                <a:spcPct val="20000"/>
              </a:spcAft>
              <a:defRPr/>
            </a:pPr>
            <a:r>
              <a:rPr lang="en-US" sz="2600" dirty="0" smtClean="0"/>
              <a:t>Describe how The DHS Program estimates HIV prevalence</a:t>
            </a:r>
          </a:p>
          <a:p>
            <a:pPr marL="457200" indent="-457200">
              <a:spcAft>
                <a:spcPct val="20000"/>
              </a:spcAft>
              <a:defRPr/>
            </a:pPr>
            <a:r>
              <a:rPr lang="en-US" sz="2600" dirty="0" smtClean="0"/>
              <a:t>Compare The DHS Program HIV prevalence estimates to other HIV prevalence estimates</a:t>
            </a:r>
          </a:p>
          <a:p>
            <a:pPr>
              <a:defRPr/>
            </a:pPr>
            <a:r>
              <a:rPr lang="en-US" sz="2600" dirty="0" smtClean="0"/>
              <a:t>Discuss The DHS Program’s latest HIV knowledge, behavior, and prevalence results in six countries</a:t>
            </a:r>
          </a:p>
          <a:p>
            <a:pPr marL="457200" indent="-457200">
              <a:spcAft>
                <a:spcPct val="20000"/>
              </a:spcAft>
              <a:defRPr/>
            </a:pPr>
            <a:r>
              <a:rPr lang="en-US" sz="2600" dirty="0" smtClean="0"/>
              <a:t>Explain how to correctly interpret trends in HIV prevalence</a:t>
            </a:r>
          </a:p>
        </p:txBody>
      </p:sp>
      <p:sp>
        <p:nvSpPr>
          <p:cNvPr id="5" name="Slide Number Placeholder 7"/>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D4447FF0-CF28-43C3-99DD-CF42A3D9462A}" type="slidenum">
              <a:rPr lang="en-US"/>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1625" y="301625"/>
            <a:ext cx="8842375" cy="609600"/>
          </a:xfrm>
        </p:spPr>
        <p:txBody>
          <a:bodyPr/>
          <a:lstStyle/>
          <a:p>
            <a:pPr eaLnBrk="1" hangingPunct="1"/>
            <a:r>
              <a:rPr lang="en-US" altLang="en-US" smtClean="0"/>
              <a:t>Merging Test Results &amp; Demographic Data</a:t>
            </a:r>
          </a:p>
        </p:txBody>
      </p:sp>
      <p:sp>
        <p:nvSpPr>
          <p:cNvPr id="24579" name="Rectangle 3"/>
          <p:cNvSpPr>
            <a:spLocks noGrp="1" noChangeArrowheads="1"/>
          </p:cNvSpPr>
          <p:nvPr>
            <p:ph type="body" idx="1"/>
          </p:nvPr>
        </p:nvSpPr>
        <p:spPr>
          <a:xfrm>
            <a:off x="381000" y="1447800"/>
            <a:ext cx="7772400" cy="3886200"/>
          </a:xfrm>
        </p:spPr>
        <p:txBody>
          <a:bodyPr/>
          <a:lstStyle/>
          <a:p>
            <a:pPr eaLnBrk="1" hangingPunct="1">
              <a:spcAft>
                <a:spcPct val="20000"/>
              </a:spcAft>
              <a:buFontTx/>
              <a:buNone/>
            </a:pPr>
            <a:r>
              <a:rPr lang="en-US" altLang="en-US" smtClean="0"/>
              <a:t>	</a:t>
            </a:r>
            <a:r>
              <a:rPr lang="en-US" altLang="en-US" sz="2600" smtClean="0"/>
              <a:t>After the HIV test results are finalized, they are merged with data from interviews. This permits analysis of HIV prevalence by: </a:t>
            </a:r>
          </a:p>
          <a:p>
            <a:pPr marL="1371600" lvl="1" indent="-457200" eaLnBrk="1" hangingPunct="1"/>
            <a:r>
              <a:rPr lang="en-US" altLang="en-US" sz="2600" smtClean="0"/>
              <a:t>Age </a:t>
            </a:r>
          </a:p>
          <a:p>
            <a:pPr marL="1371600" lvl="1" indent="-457200" eaLnBrk="1" hangingPunct="1"/>
            <a:r>
              <a:rPr lang="en-US" altLang="en-US" sz="2600" smtClean="0"/>
              <a:t>Sex</a:t>
            </a:r>
          </a:p>
          <a:p>
            <a:pPr marL="1371600" lvl="1" indent="-457200" eaLnBrk="1" hangingPunct="1"/>
            <a:r>
              <a:rPr lang="en-US" altLang="en-US" sz="2600" smtClean="0"/>
              <a:t>Residence</a:t>
            </a:r>
          </a:p>
          <a:p>
            <a:pPr marL="1371600" lvl="1" indent="-457200" eaLnBrk="1" hangingPunct="1"/>
            <a:r>
              <a:rPr lang="en-US" altLang="en-US" sz="2600" smtClean="0"/>
              <a:t>Education</a:t>
            </a:r>
          </a:p>
          <a:p>
            <a:pPr marL="1371600" lvl="1" indent="-457200" eaLnBrk="1" hangingPunct="1"/>
            <a:r>
              <a:rPr lang="en-US" altLang="en-US" sz="2600" smtClean="0"/>
              <a:t>Ethnicity</a:t>
            </a:r>
          </a:p>
          <a:p>
            <a:pPr marL="1371600" lvl="1" indent="-457200" eaLnBrk="1" hangingPunct="1"/>
            <a:r>
              <a:rPr lang="en-US" altLang="en-US" sz="2600" smtClean="0"/>
              <a:t>Wealth</a:t>
            </a:r>
          </a:p>
          <a:p>
            <a:pPr marL="1371600" lvl="1" indent="-457200" eaLnBrk="1" hangingPunct="1"/>
            <a:r>
              <a:rPr lang="en-US" altLang="en-US" sz="2600" smtClean="0"/>
              <a:t>Other background characteristics</a:t>
            </a:r>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4DE88CC4-3DA8-4A1D-9408-AE05BA57B078}" type="slidenum">
              <a:rPr lang="en-US"/>
              <a:pPr>
                <a:defRPr/>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04800" y="304800"/>
            <a:ext cx="7772400" cy="609600"/>
          </a:xfrm>
        </p:spPr>
        <p:txBody>
          <a:bodyPr/>
          <a:lstStyle/>
          <a:p>
            <a:pPr eaLnBrk="1" hangingPunct="1"/>
            <a:r>
              <a:rPr lang="en-US" altLang="en-US" smtClean="0"/>
              <a:t>Addressing Ethical Issues</a:t>
            </a:r>
          </a:p>
        </p:txBody>
      </p:sp>
      <p:sp>
        <p:nvSpPr>
          <p:cNvPr id="25603" name="Rectangle 3"/>
          <p:cNvSpPr>
            <a:spLocks noGrp="1" noChangeArrowheads="1"/>
          </p:cNvSpPr>
          <p:nvPr>
            <p:ph type="body" idx="1"/>
          </p:nvPr>
        </p:nvSpPr>
        <p:spPr>
          <a:xfrm>
            <a:off x="304800" y="1524000"/>
            <a:ext cx="8382000" cy="4343400"/>
          </a:xfrm>
        </p:spPr>
        <p:txBody>
          <a:bodyPr/>
          <a:lstStyle/>
          <a:p>
            <a:pPr lvl="1" eaLnBrk="1" hangingPunct="1">
              <a:spcAft>
                <a:spcPct val="20000"/>
              </a:spcAft>
              <a:buFontTx/>
              <a:buChar char="•"/>
            </a:pPr>
            <a:r>
              <a:rPr lang="en-US" altLang="en-US" sz="2800" smtClean="0"/>
              <a:t>All HIV testing procedures are reviewed by the country’s ethical review board and by review boards at all implementing partners.</a:t>
            </a:r>
          </a:p>
          <a:p>
            <a:pPr lvl="1" eaLnBrk="1" hangingPunct="1">
              <a:spcAft>
                <a:spcPct val="20000"/>
              </a:spcAft>
              <a:buFontTx/>
              <a:buChar char="•"/>
            </a:pPr>
            <a:r>
              <a:rPr lang="en-US" altLang="en-US" sz="2800" smtClean="0"/>
              <a:t>Survey respondents always give informed consent for HIV testing.</a:t>
            </a:r>
          </a:p>
          <a:p>
            <a:pPr lvl="1" eaLnBrk="1" hangingPunct="1">
              <a:spcAft>
                <a:spcPct val="20000"/>
              </a:spcAft>
              <a:buFontTx/>
              <a:buChar char="•"/>
            </a:pPr>
            <a:r>
              <a:rPr lang="en-US" altLang="en-US" sz="2800" smtClean="0"/>
              <a:t>Every effort is made to safeguard respondents’ confidentiality.  </a:t>
            </a:r>
          </a:p>
          <a:p>
            <a:pPr lvl="1" eaLnBrk="1" hangingPunct="1">
              <a:spcAft>
                <a:spcPct val="20000"/>
              </a:spcAft>
              <a:buFontTx/>
              <a:buChar char="•"/>
            </a:pPr>
            <a:r>
              <a:rPr lang="en-US" altLang="en-US" sz="2800" smtClean="0"/>
              <a:t>Safe procedures are used to collect and test blood to prevent accidental infection.</a:t>
            </a:r>
          </a:p>
          <a:p>
            <a:pPr eaLnBrk="1" hangingPunct="1">
              <a:buFontTx/>
              <a:buNone/>
            </a:pPr>
            <a:endParaRPr lang="en-US" altLang="en-US" sz="2800" smtClean="0"/>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EBDE7B20-26E6-4C1C-92BA-1BF530EC293C}" type="slidenum">
              <a:rPr lang="en-US"/>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01625" y="301625"/>
            <a:ext cx="8385175" cy="609600"/>
          </a:xfrm>
        </p:spPr>
        <p:txBody>
          <a:bodyPr/>
          <a:lstStyle/>
          <a:p>
            <a:r>
              <a:rPr lang="en-US" altLang="en-US" sz="3000" smtClean="0"/>
              <a:t>Returning the Results of HIV Tests: A Debate</a:t>
            </a:r>
          </a:p>
        </p:txBody>
      </p:sp>
      <p:sp>
        <p:nvSpPr>
          <p:cNvPr id="26627" name="Rectangle 3"/>
          <p:cNvSpPr>
            <a:spLocks noGrp="1" noChangeArrowheads="1"/>
          </p:cNvSpPr>
          <p:nvPr>
            <p:ph type="body" idx="1"/>
          </p:nvPr>
        </p:nvSpPr>
        <p:spPr>
          <a:xfrm>
            <a:off x="533400" y="1447800"/>
            <a:ext cx="7772400" cy="3886200"/>
          </a:xfrm>
        </p:spPr>
        <p:txBody>
          <a:bodyPr/>
          <a:lstStyle/>
          <a:p>
            <a:pPr marL="0" indent="0" eaLnBrk="1" hangingPunct="1">
              <a:spcAft>
                <a:spcPct val="20000"/>
              </a:spcAft>
              <a:buFontTx/>
              <a:buNone/>
            </a:pPr>
            <a:r>
              <a:rPr lang="en-US" altLang="en-US" sz="2800" smtClean="0"/>
              <a:t>Should respondents be told their HIV status during the  survey? Consider the following issues in your decision:</a:t>
            </a:r>
          </a:p>
          <a:p>
            <a:pPr marL="914400" lvl="1" indent="-457200" eaLnBrk="1" hangingPunct="1"/>
            <a:r>
              <a:rPr lang="en-US" altLang="en-US" sz="2800" smtClean="0"/>
              <a:t>Respondent confidentiality </a:t>
            </a:r>
          </a:p>
          <a:p>
            <a:pPr marL="914400" lvl="1" indent="-457200" eaLnBrk="1" hangingPunct="1"/>
            <a:r>
              <a:rPr lang="en-US" altLang="en-US" sz="2800" smtClean="0"/>
              <a:t>Access to health care</a:t>
            </a:r>
          </a:p>
          <a:p>
            <a:pPr marL="914400" lvl="1" indent="-457200" eaLnBrk="1" hangingPunct="1"/>
            <a:r>
              <a:rPr lang="en-US" altLang="en-US" sz="2800" smtClean="0"/>
              <a:t>Logistics</a:t>
            </a:r>
          </a:p>
          <a:p>
            <a:pPr marL="914400" lvl="1" indent="-457200" eaLnBrk="1" hangingPunct="1"/>
            <a:r>
              <a:rPr lang="en-US" altLang="en-US" sz="2800" smtClean="0"/>
              <a:t>Cost</a:t>
            </a:r>
          </a:p>
          <a:p>
            <a:pPr marL="914400" lvl="1" indent="-457200" eaLnBrk="1" hangingPunct="1"/>
            <a:r>
              <a:rPr lang="en-US" altLang="en-US" sz="2800" smtClean="0"/>
              <a:t>National policies</a:t>
            </a:r>
          </a:p>
          <a:p>
            <a:pPr marL="0" indent="0">
              <a:buFontTx/>
              <a:buNone/>
            </a:pPr>
            <a:endParaRPr lang="en-US" altLang="en-US" sz="2800" smtClean="0"/>
          </a:p>
        </p:txBody>
      </p:sp>
      <p:sp>
        <p:nvSpPr>
          <p:cNvPr id="4"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A37EC78A-577E-4692-9862-A611DB7F307B}" type="slidenum">
              <a:rPr lang="en-US"/>
              <a:pPr>
                <a:defRPr/>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1676400"/>
            <a:ext cx="7772400" cy="3886200"/>
          </a:xfrm>
        </p:spPr>
        <p:txBody>
          <a:bodyPr/>
          <a:lstStyle/>
          <a:p>
            <a:pPr>
              <a:spcAft>
                <a:spcPct val="20000"/>
              </a:spcAft>
            </a:pPr>
            <a:r>
              <a:rPr lang="en-US" altLang="en-US" sz="2800" dirty="0" smtClean="0"/>
              <a:t>The DHS Program follows the policies and requests of the country regarding the return of HIV test results to respondents.</a:t>
            </a:r>
          </a:p>
          <a:p>
            <a:pPr>
              <a:spcAft>
                <a:spcPct val="20000"/>
              </a:spcAft>
            </a:pPr>
            <a:r>
              <a:rPr lang="en-US" altLang="en-US" sz="2800" dirty="0" smtClean="0"/>
              <a:t>Different methods are used to follow up with respondents after HIV testing, depending on the country.</a:t>
            </a:r>
          </a:p>
          <a:p>
            <a:pPr lvl="1"/>
            <a:endParaRPr lang="en-US" altLang="en-US" dirty="0" smtClean="0"/>
          </a:p>
        </p:txBody>
      </p:sp>
      <p:sp>
        <p:nvSpPr>
          <p:cNvPr id="27651" name="Title 4"/>
          <p:cNvSpPr>
            <a:spLocks noGrp="1"/>
          </p:cNvSpPr>
          <p:nvPr>
            <p:ph type="title"/>
          </p:nvPr>
        </p:nvSpPr>
        <p:spPr/>
        <p:txBody>
          <a:bodyPr/>
          <a:lstStyle/>
          <a:p>
            <a:r>
              <a:rPr lang="en-US" altLang="en-US" smtClean="0"/>
              <a:t>Follow-up After HIV Testing</a:t>
            </a:r>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B9D275D9-25E5-4951-BE24-34C72079C48A}" type="slidenum">
              <a:rPr lang="en-US"/>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a:xfrm>
            <a:off x="304800" y="0"/>
            <a:ext cx="7772400" cy="609600"/>
          </a:xfrm>
        </p:spPr>
        <p:txBody>
          <a:bodyPr/>
          <a:lstStyle/>
          <a:p>
            <a:r>
              <a:rPr lang="en-US" altLang="en-US" sz="3000" dirty="0" smtClean="0">
                <a:solidFill>
                  <a:schemeClr val="tx1"/>
                </a:solidFill>
              </a:rPr>
              <a:t>Country Approaches to Following Up HIV Testing in The DHS Program</a:t>
            </a:r>
          </a:p>
        </p:txBody>
      </p:sp>
      <p:graphicFrame>
        <p:nvGraphicFramePr>
          <p:cNvPr id="137285" name="Group 69"/>
          <p:cNvGraphicFramePr>
            <a:graphicFrameLocks noGrp="1"/>
          </p:cNvGraphicFramePr>
          <p:nvPr>
            <p:ph type="tbl" idx="1"/>
            <p:extLst>
              <p:ext uri="{D42A27DB-BD31-4B8C-83A1-F6EECF244321}">
                <p14:modId xmlns:p14="http://schemas.microsoft.com/office/powerpoint/2010/main" val="753475486"/>
              </p:ext>
            </p:extLst>
          </p:nvPr>
        </p:nvGraphicFramePr>
        <p:xfrm>
          <a:off x="685800" y="1676400"/>
          <a:ext cx="7772400" cy="4449780"/>
        </p:xfrm>
        <a:graphic>
          <a:graphicData uri="http://schemas.openxmlformats.org/drawingml/2006/table">
            <a:tbl>
              <a:tblPr/>
              <a:tblGrid>
                <a:gridCol w="4724400"/>
                <a:gridCol w="3048000"/>
              </a:tblGrid>
              <a:tr h="67045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Approach to providing VCT</a:t>
                      </a:r>
                    </a:p>
                  </a:txBody>
                  <a:tcPr marT="182830" marB="18283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1E4ABD"/>
                    </a:solidFill>
                  </a:tcPr>
                </a:tc>
                <a:tc>
                  <a:txBody>
                    <a:bodyPr/>
                    <a:lstStyle/>
                    <a:p>
                      <a:pPr marL="114300" marR="0" lvl="1"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Survey</a:t>
                      </a:r>
                    </a:p>
                  </a:txBody>
                  <a:tcPr marT="182830" marB="18283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1E4ABD"/>
                    </a:solidFill>
                  </a:tcPr>
                </a:tc>
              </a:tr>
              <a:tr h="7558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VCT sites set up in response to the DHS</a:t>
                      </a:r>
                    </a:p>
                  </a:txBody>
                  <a:tcPr marT="73132" marB="731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Mali 2001</a:t>
                      </a:r>
                    </a:p>
                  </a:txBody>
                  <a:tcPr marT="73132" marB="731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8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Existing VCT sites equipped and/or updated</a:t>
                      </a:r>
                    </a:p>
                  </a:txBody>
                  <a:tcPr marT="73132" marB="731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Ethiopia 2005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Uganda 2004-05</a:t>
                      </a:r>
                    </a:p>
                  </a:txBody>
                  <a:tcPr marT="73132" marB="731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8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Respondents reimbursed for travel cost to a VCT site</a:t>
                      </a:r>
                    </a:p>
                  </a:txBody>
                  <a:tcPr marT="73132" marB="731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Malawi  2004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Cambodia 2005</a:t>
                      </a:r>
                    </a:p>
                  </a:txBody>
                  <a:tcPr marT="73132" marB="731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8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Mobile VCT units follow the survey teams during fieldwork</a:t>
                      </a:r>
                    </a:p>
                  </a:txBody>
                  <a:tcPr marT="73132" marB="731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Kenya 2003</a:t>
                      </a:r>
                    </a:p>
                  </a:txBody>
                  <a:tcPr marT="73132" marB="731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8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Temporary VCT sites established during the survey at fixed locations</a:t>
                      </a:r>
                    </a:p>
                  </a:txBody>
                  <a:tcPr marT="73132" marB="731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Uganda 2004-05</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DRC 2007</a:t>
                      </a:r>
                    </a:p>
                  </a:txBody>
                  <a:tcPr marT="73132" marB="731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 name="Slide Number Placeholder 3"/>
          <p:cNvSpPr>
            <a:spLocks noGrp="1"/>
          </p:cNvSpPr>
          <p:nvPr>
            <p:ph type="sldNum" sz="quarter" idx="12"/>
          </p:nvPr>
        </p:nvSpPr>
        <p:spPr/>
        <p:txBody>
          <a:bodyPr/>
          <a:lstStyle/>
          <a:p>
            <a:pPr>
              <a:defRPr/>
            </a:pPr>
            <a:r>
              <a:rPr lang="en-US" dirty="0" smtClean="0"/>
              <a:t>Module 6, Slide </a:t>
            </a:r>
            <a:fld id="{556693D6-F767-45A3-8472-FDBB8397998F}" type="slidenum">
              <a:rPr lang="en-US" smtClean="0"/>
              <a:pPr>
                <a:defRPr/>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304800" y="2895600"/>
            <a:ext cx="8686800" cy="3581400"/>
          </a:xfrm>
        </p:spPr>
        <p:txBody>
          <a:bodyPr/>
          <a:lstStyle/>
          <a:p>
            <a:pPr marL="457200" indent="-457200" eaLnBrk="1" hangingPunct="1">
              <a:lnSpc>
                <a:spcPct val="80000"/>
              </a:lnSpc>
              <a:buClr>
                <a:schemeClr val="accent1"/>
              </a:buClr>
              <a:buSzPct val="150000"/>
              <a:buFont typeface="Wingdings" pitchFamily="2" charset="2"/>
              <a:buNone/>
            </a:pPr>
            <a:endParaRPr lang="en-US" altLang="en-US" sz="2800" b="1" smtClean="0"/>
          </a:p>
          <a:p>
            <a:pPr marL="457200" indent="-457200" eaLnBrk="1" hangingPunct="1">
              <a:lnSpc>
                <a:spcPct val="80000"/>
              </a:lnSpc>
              <a:buClr>
                <a:schemeClr val="accent1"/>
              </a:buClr>
              <a:buSzPct val="150000"/>
              <a:buFont typeface="Wingdings" pitchFamily="2" charset="2"/>
              <a:buNone/>
            </a:pPr>
            <a:endParaRPr lang="en-US" altLang="en-US" sz="2800" b="1" smtClean="0"/>
          </a:p>
          <a:p>
            <a:pPr marL="457200" indent="-457200" eaLnBrk="1" hangingPunct="1">
              <a:lnSpc>
                <a:spcPct val="80000"/>
              </a:lnSpc>
              <a:buClr>
                <a:schemeClr val="accent1"/>
              </a:buClr>
              <a:buSzPct val="150000"/>
              <a:buFont typeface="Wingdings" pitchFamily="2" charset="2"/>
              <a:buNone/>
            </a:pPr>
            <a:endParaRPr lang="en-US" altLang="en-US" sz="1800" b="1" smtClean="0"/>
          </a:p>
        </p:txBody>
      </p:sp>
      <p:sp>
        <p:nvSpPr>
          <p:cNvPr id="29699" name="Text Box 8"/>
          <p:cNvSpPr txBox="1">
            <a:spLocks noChangeArrowheads="1"/>
          </p:cNvSpPr>
          <p:nvPr/>
        </p:nvSpPr>
        <p:spPr bwMode="auto">
          <a:xfrm>
            <a:off x="152400" y="381000"/>
            <a:ext cx="8991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3500" indent="-63500"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eaLnBrk="1" hangingPunct="1">
              <a:lnSpc>
                <a:spcPct val="80000"/>
              </a:lnSpc>
              <a:buClr>
                <a:schemeClr val="accent1"/>
              </a:buClr>
              <a:buSzPct val="110000"/>
            </a:pPr>
            <a:r>
              <a:rPr lang="en-US" altLang="en-US" sz="3200" b="1">
                <a:latin typeface="Arial" charset="0"/>
              </a:rPr>
              <a:t>Ethical and Practical Challenges</a:t>
            </a:r>
          </a:p>
        </p:txBody>
      </p:sp>
      <p:graphicFrame>
        <p:nvGraphicFramePr>
          <p:cNvPr id="42079" name="Group 95"/>
          <p:cNvGraphicFramePr>
            <a:graphicFrameLocks noGrp="1"/>
          </p:cNvGraphicFramePr>
          <p:nvPr/>
        </p:nvGraphicFramePr>
        <p:xfrm>
          <a:off x="288925" y="1295400"/>
          <a:ext cx="8686800" cy="5219700"/>
        </p:xfrm>
        <a:graphic>
          <a:graphicData uri="http://schemas.openxmlformats.org/drawingml/2006/table">
            <a:tbl>
              <a:tblPr/>
              <a:tblGrid>
                <a:gridCol w="3063875"/>
                <a:gridCol w="1447800"/>
                <a:gridCol w="1143000"/>
                <a:gridCol w="1676400"/>
                <a:gridCol w="1355725"/>
              </a:tblGrid>
              <a:tr h="1142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1" i="0" u="none" strike="noStrike" cap="none" normalizeH="0" baseline="0" dirty="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1"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Referral to existing VCT sites</a:t>
                      </a:r>
                      <a:endParaRPr kumimoji="0" lang="en-US" sz="1600" b="0" i="0" u="none" strike="noStrike" cap="none" normalizeH="0" baseline="0" smtClean="0">
                        <a:ln>
                          <a:noFill/>
                        </a:ln>
                        <a:solidFill>
                          <a:schemeClr val="tx1"/>
                        </a:solidFill>
                        <a:effectLst/>
                        <a:latin typeface="Arial" charset="0"/>
                        <a:cs typeface="Arial"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1"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Mobile VCT</a:t>
                      </a:r>
                      <a:endParaRPr kumimoji="0" lang="en-US" sz="1600" b="0" i="0" u="none" strike="noStrike" cap="none" normalizeH="0" baseline="0" smtClean="0">
                        <a:ln>
                          <a:noFill/>
                        </a:ln>
                        <a:solidFill>
                          <a:schemeClr val="tx1"/>
                        </a:solidFill>
                        <a:effectLst/>
                        <a:latin typeface="Arial" charset="0"/>
                        <a:cs typeface="Arial"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Returning results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health facilities</a:t>
                      </a:r>
                      <a:endParaRPr kumimoji="0" lang="fr-FR" sz="1600" b="0" i="0" u="none" strike="noStrike" cap="none" normalizeH="0" baseline="0" smtClean="0">
                        <a:ln>
                          <a:noFill/>
                        </a:ln>
                        <a:solidFill>
                          <a:schemeClr val="tx1"/>
                        </a:solidFill>
                        <a:effectLst/>
                        <a:latin typeface="Arial" charset="0"/>
                        <a:cs typeface="Arial"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Returning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results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Home</a:t>
                      </a:r>
                      <a:endParaRPr kumimoji="0" lang="fr-FR" sz="1600" b="0" i="0" u="none" strike="noStrike" cap="none" normalizeH="0" baseline="0" smtClean="0">
                        <a:ln>
                          <a:noFill/>
                        </a:ln>
                        <a:solidFill>
                          <a:schemeClr val="tx1"/>
                        </a:solidFill>
                        <a:effectLst/>
                        <a:latin typeface="Arial" charset="0"/>
                        <a:cs typeface="Arial" charset="0"/>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r>
              <a:tr h="457168">
                <a:tc>
                  <a:txBody>
                    <a:bodyPr/>
                    <a:lstStyle/>
                    <a:p>
                      <a:pPr marL="0" marR="0" lvl="0" indent="0" algn="l" defTabSz="914400" rtl="0" eaLnBrk="1" fontAlgn="base" latinLnBrk="0" hangingPunct="1">
                        <a:lnSpc>
                          <a:spcPct val="80000"/>
                        </a:lnSpc>
                        <a:spcBef>
                          <a:spcPct val="0"/>
                        </a:spcBef>
                        <a:spcAft>
                          <a:spcPct val="0"/>
                        </a:spcAft>
                        <a:buClr>
                          <a:schemeClr val="accent1"/>
                        </a:buClr>
                        <a:buSzPct val="110000"/>
                        <a:buFont typeface="Wingdings" pitchFamily="2" charset="2"/>
                        <a:buNone/>
                        <a:tabLst/>
                      </a:pPr>
                      <a:r>
                        <a:rPr kumimoji="0" lang="en-US" sz="1600" b="1" i="0" u="none" strike="noStrike" cap="none" normalizeH="0" baseline="0" smtClean="0">
                          <a:ln>
                            <a:noFill/>
                          </a:ln>
                          <a:solidFill>
                            <a:schemeClr val="tx1"/>
                          </a:solidFill>
                          <a:effectLst/>
                          <a:latin typeface="Arial" charset="0"/>
                          <a:cs typeface="Arial" charset="0"/>
                        </a:rPr>
                        <a:t>Availability and accessibility</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r h="457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Follow-up and treatment</a:t>
                      </a:r>
                      <a:endParaRPr kumimoji="0" lang="fr-FR" sz="16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Privacy (potential harm)</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r h="4111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Household pressure</a:t>
                      </a:r>
                      <a:endParaRPr kumimoji="0" lang="fr-FR" sz="16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34">
                <a:tc>
                  <a:txBody>
                    <a:bodyPr/>
                    <a:lstStyle/>
                    <a:p>
                      <a:pPr marL="0" marR="0" lvl="1"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Confidentiality</a:t>
                      </a:r>
                      <a:endParaRPr kumimoji="0" lang="fr-FR" sz="14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r h="639718">
                <a:tc>
                  <a:txBody>
                    <a:bodyPr/>
                    <a:lstStyle/>
                    <a:p>
                      <a:pPr marL="0" marR="0" lvl="1"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Right result to right respondent</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34">
                <a:tc>
                  <a:txBody>
                    <a:bodyPr/>
                    <a:lstStyle/>
                    <a:p>
                      <a:pPr marL="0" marR="0" lvl="1"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Timing</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r h="461931">
                <a:tc>
                  <a:txBody>
                    <a:bodyPr/>
                    <a:lstStyle/>
                    <a:p>
                      <a:pPr marL="0" marR="0" lvl="1"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Availability of counselors</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168">
                <a:tc>
                  <a:txBody>
                    <a:bodyPr/>
                    <a:lstStyle/>
                    <a:p>
                      <a:pPr marL="0" marR="0" lvl="1"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Complex and costly</a:t>
                      </a:r>
                      <a:endParaRPr kumimoji="0" lang="en-US" sz="1600" b="1" i="0" u="none" strike="noStrike" cap="none" normalizeH="0" baseline="0" smtClean="0">
                        <a:ln>
                          <a:noFill/>
                        </a:ln>
                        <a:solidFill>
                          <a:srgbClr val="003366"/>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dirty="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X</a:t>
                      </a:r>
                      <a:endParaRPr kumimoji="0" lang="fr-FR" sz="2000" b="1" i="0" u="none" strike="noStrike" cap="none" normalizeH="0" baseline="0" smtClean="0">
                        <a:ln>
                          <a:noFill/>
                        </a:ln>
                        <a:solidFill>
                          <a:schemeClr val="tx1"/>
                        </a:solidFill>
                        <a:effectLst/>
                        <a:latin typeface="Arial" charset="0"/>
                        <a:cs typeface="Arial"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alpha val="20000"/>
                      </a:schemeClr>
                    </a:solidFill>
                  </a:tcPr>
                </a:tc>
              </a:tr>
            </a:tbl>
          </a:graphicData>
        </a:graphic>
      </p:graphicFrame>
      <p:sp>
        <p:nvSpPr>
          <p:cNvPr id="5" name="Slide Number Placeholder 3"/>
          <p:cNvSpPr>
            <a:spLocks noGrp="1"/>
          </p:cNvSpPr>
          <p:nvPr>
            <p:ph type="sldNum" sz="quarter" idx="12"/>
          </p:nvPr>
        </p:nvSpPr>
        <p:spPr>
          <a:xfrm>
            <a:off x="7239000" y="6629400"/>
            <a:ext cx="1905000" cy="228600"/>
          </a:xfrm>
        </p:spPr>
        <p:txBody>
          <a:bodyPr/>
          <a:lstStyle/>
          <a:p>
            <a:pPr>
              <a:defRPr/>
            </a:pPr>
            <a:r>
              <a:rPr lang="en-US" dirty="0" smtClean="0"/>
              <a:t>Module 6, Slide </a:t>
            </a:r>
            <a:fld id="{D57FE5BA-AAA2-4C5B-90E2-C175E60FBDBE}"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228600" y="0"/>
            <a:ext cx="9144000" cy="1066800"/>
          </a:xfrm>
        </p:spPr>
        <p:txBody>
          <a:bodyPr/>
          <a:lstStyle/>
          <a:p>
            <a:r>
              <a:rPr lang="en-US" altLang="en-US" dirty="0" smtClean="0"/>
              <a:t>The DHS Program’s Standard Protocol for </a:t>
            </a:r>
            <a:br>
              <a:rPr lang="en-US" altLang="en-US" dirty="0" smtClean="0"/>
            </a:br>
            <a:r>
              <a:rPr lang="en-US" altLang="en-US" dirty="0" smtClean="0"/>
              <a:t>Follow-up</a:t>
            </a:r>
          </a:p>
        </p:txBody>
      </p:sp>
      <p:sp>
        <p:nvSpPr>
          <p:cNvPr id="30723" name="Content Placeholder 2"/>
          <p:cNvSpPr>
            <a:spLocks noGrp="1"/>
          </p:cNvSpPr>
          <p:nvPr>
            <p:ph idx="1"/>
          </p:nvPr>
        </p:nvSpPr>
        <p:spPr>
          <a:xfrm>
            <a:off x="457200" y="1676400"/>
            <a:ext cx="7772400" cy="3886200"/>
          </a:xfrm>
        </p:spPr>
        <p:txBody>
          <a:bodyPr/>
          <a:lstStyle/>
          <a:p>
            <a:pPr>
              <a:spcAft>
                <a:spcPct val="20000"/>
              </a:spcAft>
            </a:pPr>
            <a:r>
              <a:rPr lang="en-US" altLang="en-US" sz="2800" smtClean="0"/>
              <a:t>Respondents are told that they will not get their test results back.</a:t>
            </a:r>
          </a:p>
          <a:p>
            <a:pPr>
              <a:spcAft>
                <a:spcPct val="20000"/>
              </a:spcAft>
            </a:pPr>
            <a:r>
              <a:rPr lang="en-US" altLang="en-US" sz="2800" smtClean="0"/>
              <a:t>Respondents and family members are referred to the nearest testing facility for free testing and counseling.</a:t>
            </a:r>
          </a:p>
          <a:p>
            <a:pPr>
              <a:spcAft>
                <a:spcPct val="20000"/>
              </a:spcAft>
            </a:pPr>
            <a:r>
              <a:rPr lang="en-US" altLang="en-US" sz="2800" smtClean="0"/>
              <a:t>All respondents are given educational materials on HIV prevention.</a:t>
            </a:r>
          </a:p>
          <a:p>
            <a:pPr>
              <a:buFontTx/>
              <a:buNone/>
            </a:pPr>
            <a:endParaRPr lang="en-US" altLang="en-US" sz="2800" smtClean="0"/>
          </a:p>
        </p:txBody>
      </p:sp>
      <p:sp>
        <p:nvSpPr>
          <p:cNvPr id="4" name="Slide Number Placeholder 3"/>
          <p:cNvSpPr>
            <a:spLocks noGrp="1"/>
          </p:cNvSpPr>
          <p:nvPr>
            <p:ph type="sldNum" sz="quarter" idx="12"/>
          </p:nvPr>
        </p:nvSpPr>
        <p:spPr/>
        <p:txBody>
          <a:bodyPr/>
          <a:lstStyle/>
          <a:p>
            <a:pPr>
              <a:defRPr/>
            </a:pPr>
            <a:r>
              <a:rPr lang="en-US" dirty="0" smtClean="0"/>
              <a:t>Module 6, Slide </a:t>
            </a:r>
            <a:fld id="{94715DFF-C6AA-4846-A5A6-1F51F436ADED}"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28600" y="381000"/>
            <a:ext cx="8461375" cy="609600"/>
          </a:xfrm>
        </p:spPr>
        <p:txBody>
          <a:bodyPr/>
          <a:lstStyle/>
          <a:p>
            <a:pPr marL="63500" indent="-63500">
              <a:lnSpc>
                <a:spcPct val="80000"/>
              </a:lnSpc>
            </a:pPr>
            <a:r>
              <a:rPr lang="en-US" altLang="en-US" smtClean="0">
                <a:solidFill>
                  <a:schemeClr val="tx1"/>
                </a:solidFill>
              </a:rPr>
              <a:t>Conclusions Regarding Follow-up</a:t>
            </a:r>
          </a:p>
        </p:txBody>
      </p:sp>
      <p:sp>
        <p:nvSpPr>
          <p:cNvPr id="31747" name="Content Placeholder 2"/>
          <p:cNvSpPr>
            <a:spLocks noGrp="1"/>
          </p:cNvSpPr>
          <p:nvPr>
            <p:ph idx="1"/>
          </p:nvPr>
        </p:nvSpPr>
        <p:spPr>
          <a:xfrm>
            <a:off x="381000" y="1981200"/>
            <a:ext cx="7772400" cy="3886200"/>
          </a:xfrm>
        </p:spPr>
        <p:txBody>
          <a:bodyPr/>
          <a:lstStyle/>
          <a:p>
            <a:pPr>
              <a:spcAft>
                <a:spcPct val="20000"/>
              </a:spcAft>
            </a:pPr>
            <a:r>
              <a:rPr lang="en-US" altLang="en-US" sz="2800" dirty="0" smtClean="0"/>
              <a:t>There is no single, absolutely right answer to how to handle HIV test results in population-based surveys.</a:t>
            </a:r>
          </a:p>
          <a:p>
            <a:pPr>
              <a:spcAft>
                <a:spcPct val="20000"/>
              </a:spcAft>
            </a:pPr>
            <a:r>
              <a:rPr lang="en-US" altLang="en-US" sz="2800" dirty="0" smtClean="0"/>
              <a:t>All approaches raise some ethical issues.</a:t>
            </a:r>
          </a:p>
          <a:p>
            <a:pPr>
              <a:spcAft>
                <a:spcPct val="20000"/>
              </a:spcAft>
            </a:pPr>
            <a:r>
              <a:rPr lang="en-US" altLang="en-US" sz="2800" dirty="0" smtClean="0"/>
              <a:t>Country settings differ widely; no one approach fits all.</a:t>
            </a:r>
          </a:p>
          <a:p>
            <a:pPr>
              <a:spcAft>
                <a:spcPct val="20000"/>
              </a:spcAft>
            </a:pPr>
            <a:r>
              <a:rPr lang="en-US" altLang="en-US" sz="2800" dirty="0" smtClean="0"/>
              <a:t>The DHS Program protocol is in compliance with internationally approved guidelines.</a:t>
            </a:r>
          </a:p>
          <a:p>
            <a:pPr lvl="1">
              <a:spcAft>
                <a:spcPct val="20000"/>
              </a:spcAft>
              <a:buFontTx/>
              <a:buNone/>
            </a:pPr>
            <a:endParaRPr lang="en-US" altLang="en-US" sz="2800" dirty="0" smtClean="0"/>
          </a:p>
          <a:p>
            <a:pPr lvl="1"/>
            <a:endParaRPr lang="en-US" altLang="en-US" sz="2800" dirty="0" smtClean="0"/>
          </a:p>
        </p:txBody>
      </p:sp>
      <p:sp>
        <p:nvSpPr>
          <p:cNvPr id="5" name="Slide Number Placeholder 3"/>
          <p:cNvSpPr>
            <a:spLocks noGrp="1"/>
          </p:cNvSpPr>
          <p:nvPr>
            <p:ph type="sldNum" sz="quarter" idx="12"/>
          </p:nvPr>
        </p:nvSpPr>
        <p:spPr/>
        <p:txBody>
          <a:bodyPr/>
          <a:lstStyle/>
          <a:p>
            <a:pPr>
              <a:defRPr/>
            </a:pPr>
            <a:r>
              <a:rPr lang="en-US" dirty="0" smtClean="0"/>
              <a:t>Module 6, Slide </a:t>
            </a:r>
            <a:fld id="{297CD1EA-BA5C-4943-A2ED-334B9BF598A0}" type="slidenum">
              <a:rPr lang="en-US" smtClean="0"/>
              <a:pPr>
                <a:defRPr/>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txBox="1">
            <a:spLocks noChangeArrowheads="1"/>
          </p:cNvSpPr>
          <p:nvPr/>
        </p:nvSpPr>
        <p:spPr bwMode="auto">
          <a:xfrm>
            <a:off x="304800" y="1752600"/>
            <a:ext cx="8458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sz="6000" b="1">
                <a:solidFill>
                  <a:schemeClr val="tx2"/>
                </a:solidFill>
                <a:latin typeface="Arial" charset="0"/>
              </a:rPr>
              <a:t>Module 6</a:t>
            </a:r>
            <a:br>
              <a:rPr lang="en-US" altLang="en-US" sz="6000" b="1">
                <a:solidFill>
                  <a:schemeClr val="tx2"/>
                </a:solidFill>
                <a:latin typeface="Arial" charset="0"/>
              </a:rPr>
            </a:br>
            <a:r>
              <a:rPr lang="en-US" altLang="en-US" sz="6000" b="1">
                <a:solidFill>
                  <a:schemeClr val="tx2"/>
                </a:solidFill>
                <a:latin typeface="Arial" charset="0"/>
              </a:rPr>
              <a:t>Session 3</a:t>
            </a:r>
            <a:r>
              <a:rPr lang="en-US" altLang="en-US" sz="4800" b="1">
                <a:solidFill>
                  <a:schemeClr val="tx2"/>
                </a:solidFill>
                <a:latin typeface="Arial" charset="0"/>
              </a:rPr>
              <a:t/>
            </a:r>
            <a:br>
              <a:rPr lang="en-US" altLang="en-US" sz="4800" b="1">
                <a:solidFill>
                  <a:schemeClr val="tx2"/>
                </a:solidFill>
                <a:latin typeface="Arial" charset="0"/>
              </a:rPr>
            </a:br>
            <a:r>
              <a:rPr lang="en-US" altLang="en-US" sz="4800" b="1">
                <a:solidFill>
                  <a:schemeClr val="tx2"/>
                </a:solidFill>
                <a:latin typeface="Arial" charset="0"/>
              </a:rPr>
              <a:t/>
            </a:r>
            <a:br>
              <a:rPr lang="en-US" altLang="en-US" sz="4800" b="1">
                <a:solidFill>
                  <a:schemeClr val="tx2"/>
                </a:solidFill>
                <a:latin typeface="Arial" charset="0"/>
              </a:rPr>
            </a:br>
            <a:r>
              <a:rPr lang="en-US" altLang="en-US" sz="4000">
                <a:latin typeface="Arial" charset="0"/>
              </a:rPr>
              <a:t> </a:t>
            </a:r>
            <a:r>
              <a:rPr lang="en-US" altLang="en-US" sz="4400">
                <a:latin typeface="Arial" charset="0"/>
              </a:rPr>
              <a:t>Comparing DHS and Other Estimates of HIV Prevalence</a:t>
            </a:r>
            <a:endParaRPr lang="en-US" altLang="en-US" sz="4400">
              <a:solidFill>
                <a:schemeClr val="tx2"/>
              </a:solidFill>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28600" y="0"/>
            <a:ext cx="8534400" cy="758825"/>
          </a:xfrm>
        </p:spPr>
        <p:txBody>
          <a:bodyPr/>
          <a:lstStyle/>
          <a:p>
            <a:pPr eaLnBrk="1" hangingPunct="1"/>
            <a:r>
              <a:rPr lang="en-US" altLang="en-US" smtClean="0"/>
              <a:t>Population-based Surveys Versus </a:t>
            </a:r>
            <a:br>
              <a:rPr lang="en-US" altLang="en-US" smtClean="0"/>
            </a:br>
            <a:r>
              <a:rPr lang="en-US" altLang="en-US" smtClean="0"/>
              <a:t>Sentinel Surveillance</a:t>
            </a:r>
          </a:p>
        </p:txBody>
      </p:sp>
      <p:graphicFrame>
        <p:nvGraphicFramePr>
          <p:cNvPr id="45098" name="Group 42"/>
          <p:cNvGraphicFramePr>
            <a:graphicFrameLocks noGrp="1"/>
          </p:cNvGraphicFramePr>
          <p:nvPr>
            <p:ph idx="1"/>
          </p:nvPr>
        </p:nvGraphicFramePr>
        <p:xfrm>
          <a:off x="304800" y="1371600"/>
          <a:ext cx="8382000" cy="4824414"/>
        </p:xfrm>
        <a:graphic>
          <a:graphicData uri="http://schemas.openxmlformats.org/drawingml/2006/table">
            <a:tbl>
              <a:tblPr/>
              <a:tblGrid>
                <a:gridCol w="1295400"/>
                <a:gridCol w="3352800"/>
                <a:gridCol w="3733800"/>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FFFFFF"/>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Arial" charset="0"/>
                          <a:cs typeface="Arial" charset="0"/>
                        </a:rPr>
                        <a:t>Sentinel Surveillance at ANC Sites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Arial" charset="0"/>
                          <a:cs typeface="Arial" charset="0"/>
                        </a:rPr>
                        <a:t>Population-based Surveys (DHS / AIS)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25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Population studied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Pregnant women attending antenatal clinics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Representative sample of men and women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357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Frequency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Usually every two years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Every four to five years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57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Location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Antenatal clinics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Country-wide, in rural and urban areas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r h="1831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Strengths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Arial" charset="0"/>
                          <a:cs typeface="Arial" charset="0"/>
                        </a:rPr>
                        <a:t> Available every two years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Arial" charset="0"/>
                          <a:cs typeface="Arial" charset="0"/>
                        </a:rPr>
                        <a:t> Part of the health system and used to guide national decision-making.</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Arial" charset="0"/>
                          <a:cs typeface="Arial" charset="0"/>
                        </a:rPr>
                        <a:t> Can be more sustainable when built into systems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Arial" charset="0"/>
                          <a:cs typeface="Arial" charset="0"/>
                        </a:rPr>
                        <a:t> People are familiar with and use sentinel surveillance data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Arial" charset="0"/>
                          <a:cs typeface="Arial" charset="0"/>
                        </a:rPr>
                        <a:t> Less expensive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Representative of the national picture</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Provides data at the regional level</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Provides clear understanding of urban versus rural HIV prevalence</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Tests both men and women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Provides more information on links between prevalence and poverty, education, etc.</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14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44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Weaknesses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Not representative of national picture</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Excludes men in most countries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Covers a relatively small number of health facilities that often are not representative of the whole country</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May cover only select regions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Costly and labor-intensive</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Takes a long time to conduct</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Cannot be done every year</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400" b="0" i="0" u="none" strike="noStrike" cap="none" normalizeH="0" baseline="0" smtClean="0">
                          <a:ln>
                            <a:noFill/>
                          </a:ln>
                          <a:solidFill>
                            <a:srgbClr val="000000"/>
                          </a:solidFill>
                          <a:effectLst/>
                          <a:latin typeface="Arial" charset="0"/>
                          <a:cs typeface="Arial" charset="0"/>
                        </a:rPr>
                        <a:t> Not everyone is at home or agrees to be tested</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US" sz="1400" b="0" i="0" u="none" strike="noStrike" cap="none" normalizeH="0" baseline="0" smtClean="0">
                        <a:ln>
                          <a:noFill/>
                        </a:ln>
                        <a:solidFill>
                          <a:srgbClr val="000000"/>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4" name="Slide Number Placeholder 3"/>
          <p:cNvSpPr>
            <a:spLocks noGrp="1"/>
          </p:cNvSpPr>
          <p:nvPr>
            <p:ph type="sldNum" sz="quarter" idx="12"/>
          </p:nvPr>
        </p:nvSpPr>
        <p:spPr>
          <a:xfrm>
            <a:off x="7620000" y="6324600"/>
            <a:ext cx="1524000" cy="533400"/>
          </a:xfrm>
        </p:spPr>
        <p:txBody>
          <a:bodyPr/>
          <a:lstStyle/>
          <a:p>
            <a:pPr>
              <a:defRPr/>
            </a:pPr>
            <a:r>
              <a:rPr lang="en-US" dirty="0"/>
              <a:t>Module </a:t>
            </a:r>
            <a:r>
              <a:rPr lang="en-US" dirty="0" smtClean="0"/>
              <a:t>6, </a:t>
            </a:r>
            <a:r>
              <a:rPr lang="en-US" dirty="0"/>
              <a:t>Slide </a:t>
            </a:r>
            <a:fld id="{1E623D4A-5256-4A9E-9DBE-50FF7F596181}" type="slidenum">
              <a:rPr lang="en-US"/>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85800" y="1676400"/>
            <a:ext cx="7772400" cy="3886200"/>
          </a:xfrm>
        </p:spPr>
        <p:txBody>
          <a:bodyPr/>
          <a:lstStyle/>
          <a:p>
            <a:pPr algn="ctr">
              <a:buFontTx/>
              <a:buNone/>
            </a:pPr>
            <a:r>
              <a:rPr lang="en-US" altLang="en-US" sz="6000" b="1" dirty="0" smtClean="0">
                <a:solidFill>
                  <a:schemeClr val="tx2"/>
                </a:solidFill>
              </a:rPr>
              <a:t>Module 6</a:t>
            </a:r>
            <a:br>
              <a:rPr lang="en-US" altLang="en-US" sz="6000" b="1" dirty="0" smtClean="0">
                <a:solidFill>
                  <a:schemeClr val="tx2"/>
                </a:solidFill>
              </a:rPr>
            </a:br>
            <a:r>
              <a:rPr lang="en-US" altLang="en-US" sz="6000" b="1" dirty="0" smtClean="0">
                <a:solidFill>
                  <a:schemeClr val="tx2"/>
                </a:solidFill>
              </a:rPr>
              <a:t>Session 1</a:t>
            </a:r>
          </a:p>
          <a:p>
            <a:pPr algn="ctr">
              <a:buFontTx/>
              <a:buNone/>
            </a:pPr>
            <a:endParaRPr lang="en-US" altLang="en-US" sz="3200" b="1" dirty="0" smtClean="0">
              <a:solidFill>
                <a:schemeClr val="tx2"/>
              </a:solidFill>
            </a:endParaRPr>
          </a:p>
          <a:p>
            <a:pPr algn="ctr">
              <a:buFontTx/>
              <a:buNone/>
            </a:pPr>
            <a:r>
              <a:rPr lang="en-US" altLang="en-US" sz="4400" dirty="0" smtClean="0">
                <a:solidFill>
                  <a:schemeClr val="tx2"/>
                </a:solidFill>
              </a:rPr>
              <a:t>Key HIV-related Data Collected by The DHS Program</a:t>
            </a:r>
            <a:endParaRPr lang="en-US" altLang="en-US" sz="44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p:txBody>
          <a:bodyPr/>
          <a:lstStyle/>
          <a:p>
            <a:pPr eaLnBrk="1" hangingPunct="1"/>
            <a:r>
              <a:rPr lang="en-US" altLang="en-US" smtClean="0"/>
              <a:t>HIV Prevalence, Ethiopia DHS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8CED3A53-B27C-41E6-8194-0065E30E7191}" type="slidenum">
              <a:rPr lang="en-US"/>
              <a:pPr>
                <a:defRPr/>
              </a:pPr>
              <a:t>30</a:t>
            </a:fld>
            <a:endParaRPr lang="en-US" dirty="0"/>
          </a:p>
        </p:txBody>
      </p:sp>
      <p:graphicFrame>
        <p:nvGraphicFramePr>
          <p:cNvPr id="34820" name="Object 2"/>
          <p:cNvGraphicFramePr>
            <a:graphicFrameLocks noGrp="1" noChangeAspect="1"/>
          </p:cNvGraphicFramePr>
          <p:nvPr>
            <p:ph idx="1"/>
          </p:nvPr>
        </p:nvGraphicFramePr>
        <p:xfrm>
          <a:off x="609600" y="1673225"/>
          <a:ext cx="7772400" cy="4375150"/>
        </p:xfrm>
        <a:graphic>
          <a:graphicData uri="http://schemas.openxmlformats.org/presentationml/2006/ole">
            <mc:AlternateContent xmlns:mc="http://schemas.openxmlformats.org/markup-compatibility/2006">
              <mc:Choice xmlns:v="urn:schemas-microsoft-com:vml" Requires="v">
                <p:oleObj spid="_x0000_s34830" r:id="rId4" imgW="7773074" imgH="4377307" progId="Excel.Chart.8">
                  <p:embed/>
                </p:oleObj>
              </mc:Choice>
              <mc:Fallback>
                <p:oleObj r:id="rId4" imgW="7773074" imgH="4377307" progId="Excel.Chart.8">
                  <p:embed/>
                  <p:pic>
                    <p:nvPicPr>
                      <p:cNvPr id="0" name="Object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673225"/>
                        <a:ext cx="7772400" cy="437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04800" y="1447800"/>
            <a:ext cx="2743200" cy="369888"/>
          </a:xfrm>
          <a:prstGeom prst="rect">
            <a:avLst/>
          </a:prstGeom>
          <a:noFill/>
        </p:spPr>
        <p:txBody>
          <a:bodyPr>
            <a:spAutoFit/>
          </a:bodyPr>
          <a:lstStyle/>
          <a:p>
            <a:pPr algn="l" eaLnBrk="0" hangingPunct="0">
              <a:defRPr/>
            </a:pPr>
            <a:r>
              <a:rPr lang="en-US" sz="1800" i="1" dirty="0">
                <a:latin typeface="+mj-lt"/>
                <a:cs typeface="+mn-cs"/>
              </a:rPr>
              <a:t>Percent HIV-positive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p:cNvSpPr>
            <a:spLocks noGrp="1"/>
          </p:cNvSpPr>
          <p:nvPr>
            <p:ph type="title"/>
          </p:nvPr>
        </p:nvSpPr>
        <p:spPr>
          <a:xfrm>
            <a:off x="301625" y="76200"/>
            <a:ext cx="8308975" cy="765175"/>
          </a:xfrm>
        </p:spPr>
        <p:txBody>
          <a:bodyPr/>
          <a:lstStyle/>
          <a:p>
            <a:pPr eaLnBrk="1" hangingPunct="1"/>
            <a:r>
              <a:rPr lang="en-US" altLang="en-US" smtClean="0"/>
              <a:t>HIV Prevalence by Residence, </a:t>
            </a:r>
            <a:br>
              <a:rPr lang="en-US" altLang="en-US" smtClean="0"/>
            </a:br>
            <a:r>
              <a:rPr lang="en-US" altLang="en-US" smtClean="0"/>
              <a:t>Ethiopia DHS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6AE7C27F-6509-44CE-81CE-566A40FA045E}" type="slidenum">
              <a:rPr lang="en-US"/>
              <a:pPr>
                <a:defRPr/>
              </a:pPr>
              <a:t>31</a:t>
            </a:fld>
            <a:endParaRPr lang="en-US" dirty="0"/>
          </a:p>
        </p:txBody>
      </p:sp>
      <p:graphicFrame>
        <p:nvGraphicFramePr>
          <p:cNvPr id="35844" name="Object 3"/>
          <p:cNvGraphicFramePr>
            <a:graphicFrameLocks noChangeAspect="1"/>
          </p:cNvGraphicFramePr>
          <p:nvPr/>
        </p:nvGraphicFramePr>
        <p:xfrm>
          <a:off x="533400" y="1905000"/>
          <a:ext cx="8077200" cy="4156075"/>
        </p:xfrm>
        <a:graphic>
          <a:graphicData uri="http://schemas.openxmlformats.org/presentationml/2006/ole">
            <mc:AlternateContent xmlns:mc="http://schemas.openxmlformats.org/markup-compatibility/2006">
              <mc:Choice xmlns:v="urn:schemas-microsoft-com:vml" Requires="v">
                <p:oleObj spid="_x0000_s35854" r:id="rId4" imgW="8077900" imgH="4151736" progId="Excel.Chart.8">
                  <p:embed/>
                </p:oleObj>
              </mc:Choice>
              <mc:Fallback>
                <p:oleObj r:id="rId4" imgW="8077900" imgH="4151736"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905000"/>
                        <a:ext cx="80772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04800" y="1447800"/>
            <a:ext cx="2743200" cy="646113"/>
          </a:xfrm>
          <a:prstGeom prst="rect">
            <a:avLst/>
          </a:prstGeom>
          <a:noFill/>
        </p:spPr>
        <p:txBody>
          <a:bodyPr>
            <a:spAutoFit/>
          </a:bodyPr>
          <a:lstStyle/>
          <a:p>
            <a:pPr algn="l" eaLnBrk="0" hangingPunct="0">
              <a:defRPr/>
            </a:pPr>
            <a:r>
              <a:rPr lang="en-US" sz="1800" i="1" dirty="0">
                <a:latin typeface="+mj-lt"/>
                <a:cs typeface="+mn-cs"/>
              </a:rPr>
              <a:t>Percent of women and men 15-49 HIV-positive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title"/>
          </p:nvPr>
        </p:nvSpPr>
        <p:spPr>
          <a:xfrm>
            <a:off x="301625" y="76200"/>
            <a:ext cx="8385175" cy="765175"/>
          </a:xfrm>
        </p:spPr>
        <p:txBody>
          <a:bodyPr/>
          <a:lstStyle/>
          <a:p>
            <a:pPr eaLnBrk="1" hangingPunct="1"/>
            <a:r>
              <a:rPr lang="en-US" altLang="en-US" smtClean="0"/>
              <a:t>HIV Prevalence by Education, </a:t>
            </a:r>
            <a:br>
              <a:rPr lang="en-US" altLang="en-US" smtClean="0"/>
            </a:br>
            <a:r>
              <a:rPr lang="en-US" altLang="en-US" smtClean="0"/>
              <a:t>Ethiopia DHS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828E888F-46D7-4FFD-A976-FFFEFCBCDDB8}" type="slidenum">
              <a:rPr lang="en-US"/>
              <a:pPr>
                <a:defRPr/>
              </a:pPr>
              <a:t>32</a:t>
            </a:fld>
            <a:endParaRPr lang="en-US" dirty="0"/>
          </a:p>
        </p:txBody>
      </p:sp>
      <p:graphicFrame>
        <p:nvGraphicFramePr>
          <p:cNvPr id="36868" name="Object 3"/>
          <p:cNvGraphicFramePr>
            <a:graphicFrameLocks noChangeAspect="1"/>
          </p:cNvGraphicFramePr>
          <p:nvPr/>
        </p:nvGraphicFramePr>
        <p:xfrm>
          <a:off x="685800" y="1828800"/>
          <a:ext cx="7794625" cy="4362450"/>
        </p:xfrm>
        <a:graphic>
          <a:graphicData uri="http://schemas.openxmlformats.org/presentationml/2006/ole">
            <mc:AlternateContent xmlns:mc="http://schemas.openxmlformats.org/markup-compatibility/2006">
              <mc:Choice xmlns:v="urn:schemas-microsoft-com:vml" Requires="v">
                <p:oleObj spid="_x0000_s36878" r:id="rId4" imgW="7791363" imgH="4365114" progId="Excel.Chart.8">
                  <p:embed/>
                </p:oleObj>
              </mc:Choice>
              <mc:Fallback>
                <p:oleObj r:id="rId4" imgW="7791363" imgH="4365114"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828800"/>
                        <a:ext cx="7794625"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04800" y="1600200"/>
            <a:ext cx="2743200" cy="646113"/>
          </a:xfrm>
          <a:prstGeom prst="rect">
            <a:avLst/>
          </a:prstGeom>
          <a:noFill/>
        </p:spPr>
        <p:txBody>
          <a:bodyPr>
            <a:spAutoFit/>
          </a:bodyPr>
          <a:lstStyle/>
          <a:p>
            <a:pPr algn="l" eaLnBrk="0" hangingPunct="0">
              <a:defRPr/>
            </a:pPr>
            <a:r>
              <a:rPr lang="en-US" sz="1800" i="1" dirty="0">
                <a:latin typeface="+mj-lt"/>
                <a:cs typeface="+mn-cs"/>
              </a:rPr>
              <a:t>Percent of women and men 15-49 HIV-positive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98450" y="76200"/>
            <a:ext cx="8591550" cy="504825"/>
          </a:xfrm>
        </p:spPr>
        <p:txBody>
          <a:bodyPr/>
          <a:lstStyle/>
          <a:p>
            <a:pPr eaLnBrk="1" hangingPunct="1"/>
            <a:r>
              <a:rPr lang="en-US" altLang="en-US" sz="3200" smtClean="0"/>
              <a:t>HIV Prevalence in Ethiopia from the</a:t>
            </a:r>
            <a:br>
              <a:rPr lang="en-US" altLang="en-US" sz="3200" smtClean="0"/>
            </a:br>
            <a:r>
              <a:rPr lang="en-US" altLang="en-US" sz="3200" smtClean="0"/>
              <a:t>EDHS and ANC Sentinel Surveillance</a:t>
            </a:r>
          </a:p>
        </p:txBody>
      </p:sp>
      <p:graphicFrame>
        <p:nvGraphicFramePr>
          <p:cNvPr id="46220" name="Group 140"/>
          <p:cNvGraphicFramePr>
            <a:graphicFrameLocks noGrp="1"/>
          </p:cNvGraphicFramePr>
          <p:nvPr/>
        </p:nvGraphicFramePr>
        <p:xfrm>
          <a:off x="1200150" y="1295400"/>
          <a:ext cx="6743701" cy="4932365"/>
        </p:xfrm>
        <a:graphic>
          <a:graphicData uri="http://schemas.openxmlformats.org/drawingml/2006/table">
            <a:tbl>
              <a:tblPr/>
              <a:tblGrid>
                <a:gridCol w="1474788"/>
                <a:gridCol w="1279525"/>
                <a:gridCol w="1447800"/>
                <a:gridCol w="1247775"/>
                <a:gridCol w="1293813"/>
              </a:tblGrid>
              <a:tr h="335328">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2005 EDHS</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gridSpan="2">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2005 ANC Round</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871848">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Region</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HIV prevalence</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Unweighted number of adults tested</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HIV prevalence</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 of pregnant women tested</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Tigray</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2.1</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1,038</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4.2</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3,111</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Affar</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2.9</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528</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3.1</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763</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Amhara</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1.7</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1,635</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4.5</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6,961</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Oromiya</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1.4</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1,924</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2.4</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7,185</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Somali</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0.7</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451</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1.2</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607</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Ben-Gumuz</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0.5</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721</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2.8</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1,615</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SNNP</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0.2</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1,819</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2.3</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4,119</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Gambela</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6.0</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638</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4.0</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506</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Harari</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3.5</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625</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5.2</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569</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Addis Ababa</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4.7</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1,192</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1" i="0" u="none" strike="noStrike" cap="none" normalizeH="0" baseline="0" smtClean="0">
                          <a:ln>
                            <a:noFill/>
                          </a:ln>
                          <a:solidFill>
                            <a:schemeClr val="tx1"/>
                          </a:solidFill>
                          <a:effectLst/>
                          <a:latin typeface="Arial" charset="0"/>
                          <a:cs typeface="Arial" charset="0"/>
                        </a:rPr>
                        <a:t>11.7</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1,939</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Dire Dawa</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3.2</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478</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6.8</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872</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endParaRPr kumimoji="0" lang="en-US" sz="1600" b="0" i="0" u="none" strike="noStrike" cap="none" normalizeH="0" baseline="0" smtClean="0">
                        <a:ln>
                          <a:noFill/>
                        </a:ln>
                        <a:solidFill>
                          <a:schemeClr val="tx1"/>
                        </a:solidFill>
                        <a:effectLst/>
                        <a:latin typeface="Arial" charset="0"/>
                        <a:cs typeface="Arial" charset="0"/>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endParaRPr kumimoji="0" lang="en-US" sz="1600" b="0" i="0" u="none" strike="noStrike" cap="none" normalizeH="0" baseline="0" smtClean="0">
                        <a:ln>
                          <a:noFill/>
                        </a:ln>
                        <a:solidFill>
                          <a:schemeClr val="tx1"/>
                        </a:solidFill>
                        <a:effectLst/>
                        <a:latin typeface="Arial" charset="0"/>
                        <a:cs typeface="Arial" charset="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endParaRPr kumimoji="0" lang="en-US" sz="1600" b="0" i="0" u="none" strike="noStrike" cap="none" normalizeH="0" baseline="0" smtClean="0">
                        <a:ln>
                          <a:noFill/>
                        </a:ln>
                        <a:solidFill>
                          <a:schemeClr val="tx1"/>
                        </a:solidFill>
                        <a:effectLst/>
                        <a:latin typeface="Arial" charset="0"/>
                        <a:cs typeface="Arial" charset="0"/>
                      </a:endParaRP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endParaRPr kumimoji="0" lang="en-US" sz="1600" b="0" i="0" u="none" strike="noStrike" cap="none" normalizeH="0" baseline="0" smtClean="0">
                        <a:ln>
                          <a:noFill/>
                        </a:ln>
                        <a:solidFill>
                          <a:schemeClr val="tx1"/>
                        </a:solidFill>
                        <a:effectLst/>
                        <a:latin typeface="Arial" charset="0"/>
                        <a:cs typeface="Arial" charset="0"/>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endParaRPr kumimoji="0" lang="en-US" sz="1600" b="0" i="0" u="none" strike="noStrike" cap="none" normalizeH="0" baseline="0" smtClean="0">
                        <a:ln>
                          <a:noFill/>
                        </a:ln>
                        <a:solidFill>
                          <a:schemeClr val="tx1"/>
                        </a:solidFill>
                        <a:effectLst/>
                        <a:latin typeface="Arial" charset="0"/>
                        <a:cs typeface="Arial" charset="0"/>
                      </a:endParaRP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6553">
                <a:tc>
                  <a:txBody>
                    <a:bodyPr/>
                    <a:lstStyle/>
                    <a:p>
                      <a:pPr marL="0" marR="0" lvl="0" indent="0" algn="l"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Total</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1.4</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11,050</a:t>
                      </a:r>
                    </a:p>
                  </a:txBody>
                  <a:tcPr marR="365760"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3.5</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80000"/>
                        </a:lnSpc>
                        <a:spcBef>
                          <a:spcPct val="10000"/>
                        </a:spcBef>
                        <a:spcAft>
                          <a:spcPct val="1000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28,247</a:t>
                      </a:r>
                    </a:p>
                  </a:txBody>
                  <a:tcPr marR="365760"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87" name="Text Box 192"/>
          <p:cNvSpPr txBox="1">
            <a:spLocks noChangeArrowheads="1"/>
          </p:cNvSpPr>
          <p:nvPr/>
        </p:nvSpPr>
        <p:spPr bwMode="auto">
          <a:xfrm>
            <a:off x="6961188" y="6324600"/>
            <a:ext cx="20304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200"/>
              <a:t>Source of ANC data: HAPCO</a:t>
            </a:r>
          </a:p>
        </p:txBody>
      </p:sp>
      <p:sp>
        <p:nvSpPr>
          <p:cNvPr id="7" name="Slide Number Placeholder 2"/>
          <p:cNvSpPr>
            <a:spLocks noGrp="1"/>
          </p:cNvSpPr>
          <p:nvPr>
            <p:ph type="sldNum" sz="quarter" idx="12"/>
          </p:nvPr>
        </p:nvSpPr>
        <p:spPr>
          <a:xfrm>
            <a:off x="7239000" y="6553200"/>
            <a:ext cx="1905000" cy="304800"/>
          </a:xfrm>
        </p:spPr>
        <p:txBody>
          <a:bodyPr/>
          <a:lstStyle/>
          <a:p>
            <a:pPr>
              <a:defRPr/>
            </a:pPr>
            <a:r>
              <a:rPr lang="en-US" dirty="0"/>
              <a:t>Module </a:t>
            </a:r>
            <a:r>
              <a:rPr lang="en-US" dirty="0" smtClean="0"/>
              <a:t>6, </a:t>
            </a:r>
            <a:r>
              <a:rPr lang="en-US" dirty="0"/>
              <a:t>Slide </a:t>
            </a:r>
            <a:fld id="{A6B2698B-C180-487A-B825-078112027BB9}" type="slidenum">
              <a:rPr lang="en-US"/>
              <a:pPr>
                <a:defRPr/>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3"/>
          <p:cNvSpPr>
            <a:spLocks noGrp="1"/>
          </p:cNvSpPr>
          <p:nvPr>
            <p:ph type="title"/>
          </p:nvPr>
        </p:nvSpPr>
        <p:spPr>
          <a:xfrm>
            <a:off x="304800" y="228600"/>
            <a:ext cx="8080375" cy="765175"/>
          </a:xfrm>
        </p:spPr>
        <p:txBody>
          <a:bodyPr/>
          <a:lstStyle/>
          <a:p>
            <a:pPr eaLnBrk="1" hangingPunct="1"/>
            <a:r>
              <a:rPr lang="en-US" altLang="en-US" smtClean="0"/>
              <a:t>ANC by Residence, EDHS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E5A1C86A-A949-4098-A379-8451DC66B1DF}" type="slidenum">
              <a:rPr lang="en-US"/>
              <a:pPr>
                <a:defRPr/>
              </a:pPr>
              <a:t>34</a:t>
            </a:fld>
            <a:endParaRPr lang="en-US" dirty="0"/>
          </a:p>
        </p:txBody>
      </p:sp>
      <p:graphicFrame>
        <p:nvGraphicFramePr>
          <p:cNvPr id="38916" name="Object 3"/>
          <p:cNvGraphicFramePr>
            <a:graphicFrameLocks noChangeAspect="1"/>
          </p:cNvGraphicFramePr>
          <p:nvPr/>
        </p:nvGraphicFramePr>
        <p:xfrm>
          <a:off x="952500" y="2286000"/>
          <a:ext cx="7048500" cy="3810000"/>
        </p:xfrm>
        <a:graphic>
          <a:graphicData uri="http://schemas.openxmlformats.org/presentationml/2006/ole">
            <mc:AlternateContent xmlns:mc="http://schemas.openxmlformats.org/markup-compatibility/2006">
              <mc:Choice xmlns:v="urn:schemas-microsoft-com:vml" Requires="v">
                <p:oleObj spid="_x0000_s38926" r:id="rId4" imgW="7053683" imgH="3810330" progId="Excel.Chart.8">
                  <p:embed/>
                </p:oleObj>
              </mc:Choice>
              <mc:Fallback>
                <p:oleObj r:id="rId4" imgW="7053683" imgH="3810330"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0" y="2286000"/>
                        <a:ext cx="70485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81000" y="1447800"/>
            <a:ext cx="2971800" cy="923925"/>
          </a:xfrm>
          <a:prstGeom prst="rect">
            <a:avLst/>
          </a:prstGeom>
          <a:noFill/>
        </p:spPr>
        <p:txBody>
          <a:bodyPr>
            <a:spAutoFit/>
          </a:bodyPr>
          <a:lstStyle/>
          <a:p>
            <a:pPr algn="l" eaLnBrk="0" hangingPunct="0">
              <a:defRPr/>
            </a:pPr>
            <a:r>
              <a:rPr lang="en-US" sz="1800" i="1" dirty="0">
                <a:latin typeface="+mj-lt"/>
                <a:cs typeface="+mn-cs"/>
              </a:rPr>
              <a:t>Percent of women who received antenatal care from a health professional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title"/>
          </p:nvPr>
        </p:nvSpPr>
        <p:spPr>
          <a:xfrm>
            <a:off x="301625" y="304800"/>
            <a:ext cx="8080375" cy="765175"/>
          </a:xfrm>
        </p:spPr>
        <p:txBody>
          <a:bodyPr/>
          <a:lstStyle/>
          <a:p>
            <a:pPr eaLnBrk="1" hangingPunct="1"/>
            <a:r>
              <a:rPr lang="en-US" altLang="en-US" smtClean="0"/>
              <a:t>ANC by Education, EDHS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2DAF6FF3-A5B8-4886-AA3A-07C03950FCE6}" type="slidenum">
              <a:rPr lang="en-US"/>
              <a:pPr>
                <a:defRPr/>
              </a:pPr>
              <a:t>35</a:t>
            </a:fld>
            <a:endParaRPr lang="en-US" dirty="0"/>
          </a:p>
        </p:txBody>
      </p:sp>
      <p:graphicFrame>
        <p:nvGraphicFramePr>
          <p:cNvPr id="39940" name="Object 3"/>
          <p:cNvGraphicFramePr>
            <a:graphicFrameLocks noChangeAspect="1"/>
          </p:cNvGraphicFramePr>
          <p:nvPr/>
        </p:nvGraphicFramePr>
        <p:xfrm>
          <a:off x="914400" y="1524000"/>
          <a:ext cx="7391400" cy="4719638"/>
        </p:xfrm>
        <a:graphic>
          <a:graphicData uri="http://schemas.openxmlformats.org/presentationml/2006/ole">
            <mc:AlternateContent xmlns:mc="http://schemas.openxmlformats.org/markup-compatibility/2006">
              <mc:Choice xmlns:v="urn:schemas-microsoft-com:vml" Requires="v">
                <p:oleObj spid="_x0000_s39950" r:id="rId4" imgW="7395089" imgH="4718713" progId="Excel.Chart.8">
                  <p:embed/>
                </p:oleObj>
              </mc:Choice>
              <mc:Fallback>
                <p:oleObj r:id="rId4" imgW="7395089" imgH="471871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524000"/>
                        <a:ext cx="7391400" cy="471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381000" y="1447800"/>
            <a:ext cx="2971800" cy="923925"/>
          </a:xfrm>
          <a:prstGeom prst="rect">
            <a:avLst/>
          </a:prstGeom>
          <a:noFill/>
        </p:spPr>
        <p:txBody>
          <a:bodyPr>
            <a:spAutoFit/>
          </a:bodyPr>
          <a:lstStyle/>
          <a:p>
            <a:pPr algn="l" eaLnBrk="0" hangingPunct="0">
              <a:defRPr/>
            </a:pPr>
            <a:r>
              <a:rPr lang="en-US" sz="1800" i="1" dirty="0">
                <a:latin typeface="+mj-lt"/>
                <a:cs typeface="+mn-cs"/>
              </a:rPr>
              <a:t>Percent of women who received antenatal care from a health professional</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title"/>
          </p:nvPr>
        </p:nvSpPr>
        <p:spPr>
          <a:xfrm>
            <a:off x="228600" y="0"/>
            <a:ext cx="8686800" cy="765175"/>
          </a:xfrm>
        </p:spPr>
        <p:txBody>
          <a:bodyPr/>
          <a:lstStyle/>
          <a:p>
            <a:pPr eaLnBrk="1" hangingPunct="1"/>
            <a:r>
              <a:rPr lang="en-US" altLang="en-US" smtClean="0"/>
              <a:t>HIV Prevalence: DHS and ANC Compared, Ethiopia 2005</a:t>
            </a:r>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a:t>Module </a:t>
            </a:r>
            <a:r>
              <a:rPr lang="en-US" dirty="0" smtClean="0"/>
              <a:t>6, </a:t>
            </a:r>
            <a:r>
              <a:rPr lang="en-US" dirty="0"/>
              <a:t>Slide </a:t>
            </a:r>
            <a:fld id="{E1AE073B-142D-4D2D-B608-F2C78759E107}" type="slidenum">
              <a:rPr lang="en-US"/>
              <a:pPr>
                <a:defRPr/>
              </a:pPr>
              <a:t>36</a:t>
            </a:fld>
            <a:endParaRPr lang="en-US" dirty="0"/>
          </a:p>
        </p:txBody>
      </p:sp>
      <p:graphicFrame>
        <p:nvGraphicFramePr>
          <p:cNvPr id="40964" name="Object 3"/>
          <p:cNvGraphicFramePr>
            <a:graphicFrameLocks noChangeAspect="1"/>
          </p:cNvGraphicFramePr>
          <p:nvPr/>
        </p:nvGraphicFramePr>
        <p:xfrm>
          <a:off x="393700" y="1905000"/>
          <a:ext cx="8597900" cy="3670300"/>
        </p:xfrm>
        <a:graphic>
          <a:graphicData uri="http://schemas.openxmlformats.org/presentationml/2006/ole">
            <mc:AlternateContent xmlns:mc="http://schemas.openxmlformats.org/markup-compatibility/2006">
              <mc:Choice xmlns:v="urn:schemas-microsoft-com:vml" Requires="v">
                <p:oleObj spid="_x0000_s40973" r:id="rId4" imgW="8596105" imgH="3670110" progId="Excel.Chart.8">
                  <p:embed/>
                </p:oleObj>
              </mc:Choice>
              <mc:Fallback>
                <p:oleObj r:id="rId4" imgW="8596105" imgH="3670110"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700" y="1905000"/>
                        <a:ext cx="85979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txBox="1">
            <a:spLocks noChangeArrowheads="1"/>
          </p:cNvSpPr>
          <p:nvPr/>
        </p:nvSpPr>
        <p:spPr bwMode="auto">
          <a:xfrm>
            <a:off x="457200" y="15240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sz="6000" b="1">
                <a:solidFill>
                  <a:schemeClr val="tx2"/>
                </a:solidFill>
                <a:latin typeface="Arial" charset="0"/>
              </a:rPr>
              <a:t>Module 6</a:t>
            </a:r>
            <a:br>
              <a:rPr lang="en-US" altLang="en-US" sz="6000" b="1">
                <a:solidFill>
                  <a:schemeClr val="tx2"/>
                </a:solidFill>
                <a:latin typeface="Arial" charset="0"/>
              </a:rPr>
            </a:br>
            <a:r>
              <a:rPr lang="en-US" altLang="en-US" sz="6000" b="1">
                <a:solidFill>
                  <a:schemeClr val="tx2"/>
                </a:solidFill>
                <a:latin typeface="Arial" charset="0"/>
              </a:rPr>
              <a:t>Session 4</a:t>
            </a:r>
            <a:r>
              <a:rPr lang="en-US" altLang="en-US" sz="4800" b="1">
                <a:solidFill>
                  <a:schemeClr val="tx2"/>
                </a:solidFill>
                <a:latin typeface="Arial" charset="0"/>
              </a:rPr>
              <a:t/>
            </a:r>
            <a:br>
              <a:rPr lang="en-US" altLang="en-US" sz="4800" b="1">
                <a:solidFill>
                  <a:schemeClr val="tx2"/>
                </a:solidFill>
                <a:latin typeface="Arial" charset="0"/>
              </a:rPr>
            </a:br>
            <a:endParaRPr lang="en-US" altLang="en-US" sz="3200">
              <a:latin typeface="Arial" charset="0"/>
            </a:endParaRPr>
          </a:p>
          <a:p>
            <a:pPr eaLnBrk="1" hangingPunct="1"/>
            <a:r>
              <a:rPr lang="en-US" altLang="en-US" sz="4000">
                <a:latin typeface="Arial" charset="0"/>
              </a:rPr>
              <a:t>HIV Knowledge and Prevalence:</a:t>
            </a:r>
          </a:p>
          <a:p>
            <a:pPr eaLnBrk="1" hangingPunct="1"/>
            <a:r>
              <a:rPr lang="en-US" altLang="en-US" sz="4000">
                <a:latin typeface="Arial" charset="0"/>
              </a:rPr>
              <a:t>Results from Six Countries</a:t>
            </a:r>
          </a:p>
          <a:p>
            <a:pPr eaLnBrk="1" hangingPunct="1"/>
            <a:r>
              <a:rPr lang="en-US" altLang="en-US" sz="2400">
                <a:latin typeface="Arial" charset="0"/>
              </a:rPr>
              <a:t/>
            </a:r>
            <a:br>
              <a:rPr lang="en-US" altLang="en-US" sz="2400">
                <a:latin typeface="Arial" charset="0"/>
              </a:rPr>
            </a:br>
            <a:r>
              <a:rPr lang="en-US" altLang="en-US">
                <a:latin typeface="Arial" charset="0"/>
              </a:rPr>
              <a:t>Ethiopia • Kenya • Malawi • Rwanda </a:t>
            </a:r>
            <a:br>
              <a:rPr lang="en-US" altLang="en-US">
                <a:latin typeface="Arial" charset="0"/>
              </a:rPr>
            </a:br>
            <a:r>
              <a:rPr lang="en-US" altLang="en-US">
                <a:latin typeface="Arial" charset="0"/>
              </a:rPr>
              <a:t>Tanzania • </a:t>
            </a:r>
            <a:r>
              <a:rPr lang="en-US" altLang="en-US">
                <a:solidFill>
                  <a:schemeClr val="tx2"/>
                </a:solidFill>
                <a:latin typeface="Arial" charset="0"/>
              </a:rPr>
              <a:t>Zimbabwe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01625" y="301625"/>
            <a:ext cx="8385175" cy="609600"/>
          </a:xfrm>
        </p:spPr>
        <p:txBody>
          <a:bodyPr/>
          <a:lstStyle/>
          <a:p>
            <a:pPr eaLnBrk="1" hangingPunct="1"/>
            <a:r>
              <a:rPr lang="en-US" altLang="en-US" smtClean="0"/>
              <a:t>HIV Knowledge: Awareness of HIV / AIDS</a:t>
            </a:r>
          </a:p>
        </p:txBody>
      </p:sp>
      <p:graphicFrame>
        <p:nvGraphicFramePr>
          <p:cNvPr id="43011" name="Chart 3"/>
          <p:cNvGraphicFramePr>
            <a:graphicFrameLocks/>
          </p:cNvGraphicFramePr>
          <p:nvPr/>
        </p:nvGraphicFramePr>
        <p:xfrm>
          <a:off x="533400" y="2006600"/>
          <a:ext cx="8077200" cy="4699000"/>
        </p:xfrm>
        <a:graphic>
          <a:graphicData uri="http://schemas.openxmlformats.org/presentationml/2006/ole">
            <mc:AlternateContent xmlns:mc="http://schemas.openxmlformats.org/markup-compatibility/2006">
              <mc:Choice xmlns:v="urn:schemas-microsoft-com:vml" Requires="v">
                <p:oleObj spid="_x0000_s43022" r:id="rId5" imgW="8077900" imgH="4700423" progId="Excel.Chart.8">
                  <p:embed/>
                </p:oleObj>
              </mc:Choice>
              <mc:Fallback>
                <p:oleObj r:id="rId5" imgW="8077900" imgH="4700423"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2006600"/>
                        <a:ext cx="807720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2" name="TextBox 4"/>
          <p:cNvSpPr txBox="1">
            <a:spLocks noChangeArrowheads="1"/>
          </p:cNvSpPr>
          <p:nvPr/>
        </p:nvSpPr>
        <p:spPr bwMode="auto">
          <a:xfrm>
            <a:off x="228600" y="1295400"/>
            <a:ext cx="29718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men and women age 15-49 who have heard of HIV / AIDS</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2F11B717-8764-4A2C-AB8C-2D41C2BD0D60}" type="slidenum">
              <a:rPr lang="en-US" smtClean="0"/>
              <a:pPr>
                <a:defRPr/>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01625" y="301625"/>
            <a:ext cx="8385175" cy="609600"/>
          </a:xfrm>
        </p:spPr>
        <p:txBody>
          <a:bodyPr/>
          <a:lstStyle/>
          <a:p>
            <a:pPr eaLnBrk="1" hangingPunct="1"/>
            <a:r>
              <a:rPr lang="en-US" altLang="en-US" smtClean="0"/>
              <a:t>HIV Knowledge: Prevention Methods</a:t>
            </a:r>
          </a:p>
        </p:txBody>
      </p:sp>
      <p:graphicFrame>
        <p:nvGraphicFramePr>
          <p:cNvPr id="44035" name="Chart 3"/>
          <p:cNvGraphicFramePr>
            <a:graphicFrameLocks/>
          </p:cNvGraphicFramePr>
          <p:nvPr/>
        </p:nvGraphicFramePr>
        <p:xfrm>
          <a:off x="177800" y="2084388"/>
          <a:ext cx="9017000" cy="4621212"/>
        </p:xfrm>
        <a:graphic>
          <a:graphicData uri="http://schemas.openxmlformats.org/presentationml/2006/ole">
            <mc:AlternateContent xmlns:mc="http://schemas.openxmlformats.org/markup-compatibility/2006">
              <mc:Choice xmlns:v="urn:schemas-microsoft-com:vml" Requires="v">
                <p:oleObj spid="_x0000_s44046" r:id="rId5" imgW="9016765" imgH="4621169" progId="Excel.Chart.8">
                  <p:embed/>
                </p:oleObj>
              </mc:Choice>
              <mc:Fallback>
                <p:oleObj r:id="rId5" imgW="9016765" imgH="4621169"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00" y="2084388"/>
                        <a:ext cx="9017000" cy="462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036" name="TextBox 7"/>
          <p:cNvSpPr txBox="1">
            <a:spLocks noChangeArrowheads="1"/>
          </p:cNvSpPr>
          <p:nvPr/>
        </p:nvSpPr>
        <p:spPr bwMode="auto">
          <a:xfrm>
            <a:off x="228600" y="1219200"/>
            <a:ext cx="41148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a:t>
            </a:r>
            <a:r>
              <a:rPr lang="en-US" altLang="en-US" sz="1800" b="1" i="1">
                <a:latin typeface="Arial" charset="0"/>
              </a:rPr>
              <a:t>women</a:t>
            </a:r>
            <a:r>
              <a:rPr lang="en-US" altLang="en-US" sz="1800" i="1">
                <a:latin typeface="Arial" charset="0"/>
              </a:rPr>
              <a:t> age 15-49 who know the following ways to reduce risk of getting HIV / AIDS:</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53BB9F82-0368-4B23-91EB-E673AC28F9A3}" type="slidenum">
              <a:rPr lang="en-US" smtClean="0"/>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01625" y="301625"/>
            <a:ext cx="8842375" cy="609600"/>
          </a:xfrm>
        </p:spPr>
        <p:txBody>
          <a:bodyPr/>
          <a:lstStyle/>
          <a:p>
            <a:r>
              <a:rPr lang="en-US" altLang="en-US" smtClean="0"/>
              <a:t>HIV Knowledge: Awareness and Prevention</a:t>
            </a:r>
          </a:p>
        </p:txBody>
      </p:sp>
      <p:sp>
        <p:nvSpPr>
          <p:cNvPr id="8195" name="Content Placeholder 2"/>
          <p:cNvSpPr>
            <a:spLocks noGrp="1"/>
          </p:cNvSpPr>
          <p:nvPr>
            <p:ph idx="1"/>
          </p:nvPr>
        </p:nvSpPr>
        <p:spPr>
          <a:xfrm>
            <a:off x="457200" y="1066800"/>
            <a:ext cx="7772400" cy="3886200"/>
          </a:xfrm>
        </p:spPr>
        <p:txBody>
          <a:bodyPr/>
          <a:lstStyle/>
          <a:p>
            <a:pPr marL="914400" lvl="1" indent="-342900">
              <a:buFontTx/>
              <a:buNone/>
            </a:pPr>
            <a:endParaRPr lang="en-US" altLang="en-US" sz="2800" smtClean="0"/>
          </a:p>
          <a:p>
            <a:pPr marL="457200" indent="-457200">
              <a:spcAft>
                <a:spcPct val="20000"/>
              </a:spcAft>
            </a:pPr>
            <a:r>
              <a:rPr lang="en-US" altLang="en-US" sz="2800" smtClean="0"/>
              <a:t>Basic awareness of HIV/AIDS: “Have you ever heard of HIV or AIDS?”</a:t>
            </a:r>
          </a:p>
          <a:p>
            <a:pPr marL="457200" indent="-457200">
              <a:spcAft>
                <a:spcPct val="20000"/>
              </a:spcAft>
            </a:pPr>
            <a:r>
              <a:rPr lang="en-US" altLang="en-US" sz="2800" smtClean="0"/>
              <a:t>Asks about two HIV prevention methods:</a:t>
            </a:r>
          </a:p>
          <a:p>
            <a:pPr marL="914400" lvl="1" indent="-342900"/>
            <a:r>
              <a:rPr lang="en-US" altLang="en-US" sz="2800" smtClean="0"/>
              <a:t>Using condoms</a:t>
            </a:r>
          </a:p>
          <a:p>
            <a:pPr marL="914400" lvl="1" indent="-342900"/>
            <a:r>
              <a:rPr lang="en-US" altLang="en-US" sz="2800" smtClean="0"/>
              <a:t>Limiting sex to one partner</a:t>
            </a:r>
          </a:p>
          <a:p>
            <a:pPr marL="914400" lvl="1" indent="-342900">
              <a:buFontTx/>
              <a:buNone/>
            </a:pPr>
            <a:endParaRPr lang="en-US" altLang="en-US" sz="2800" smtClean="0"/>
          </a:p>
          <a:p>
            <a:pPr marL="914400" lvl="1" indent="-342900">
              <a:buFontTx/>
              <a:buNone/>
            </a:pPr>
            <a:endParaRPr lang="en-US" altLang="en-US" sz="2800" smtClean="0"/>
          </a:p>
          <a:p>
            <a:pPr marL="914400" lvl="1" indent="-342900">
              <a:buFontTx/>
              <a:buNone/>
            </a:pPr>
            <a:r>
              <a:rPr lang="en-US" altLang="en-US" sz="2800" smtClean="0"/>
              <a:t>Data are categorized by age, sex, residence, education, etc.</a:t>
            </a:r>
          </a:p>
          <a:p>
            <a:pPr marL="914400" lvl="1" indent="-342900">
              <a:buFontTx/>
              <a:buNone/>
            </a:pPr>
            <a:endParaRPr lang="en-US" altLang="en-US" sz="2800" smtClean="0"/>
          </a:p>
        </p:txBody>
      </p:sp>
      <p:sp>
        <p:nvSpPr>
          <p:cNvPr id="4" name="Slide Number Placeholder 3"/>
          <p:cNvSpPr>
            <a:spLocks noGrp="1"/>
          </p:cNvSpPr>
          <p:nvPr>
            <p:ph type="sldNum" sz="quarter" idx="12"/>
          </p:nvPr>
        </p:nvSpPr>
        <p:spPr/>
        <p:txBody>
          <a:bodyPr/>
          <a:lstStyle/>
          <a:p>
            <a:pPr>
              <a:defRPr/>
            </a:pPr>
            <a:r>
              <a:rPr lang="en-US" smtClean="0"/>
              <a:t>Module 6, Slide </a:t>
            </a:r>
            <a:fld id="{FEE6135A-2790-4F5F-AC0C-CFECE704C774}"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04800" y="0"/>
            <a:ext cx="8385175" cy="609600"/>
          </a:xfrm>
        </p:spPr>
        <p:txBody>
          <a:bodyPr/>
          <a:lstStyle/>
          <a:p>
            <a:pPr eaLnBrk="1" hangingPunct="1"/>
            <a:r>
              <a:rPr lang="en-US" altLang="en-US" smtClean="0"/>
              <a:t>HIV Knowledge: A Healthy-Looking Person Can Have HIV</a:t>
            </a:r>
          </a:p>
        </p:txBody>
      </p:sp>
      <p:graphicFrame>
        <p:nvGraphicFramePr>
          <p:cNvPr id="45059" name="Chart 3"/>
          <p:cNvGraphicFramePr>
            <a:graphicFrameLocks/>
          </p:cNvGraphicFramePr>
          <p:nvPr/>
        </p:nvGraphicFramePr>
        <p:xfrm>
          <a:off x="101600" y="1955800"/>
          <a:ext cx="9093200" cy="4572000"/>
        </p:xfrm>
        <a:graphic>
          <a:graphicData uri="http://schemas.openxmlformats.org/presentationml/2006/ole">
            <mc:AlternateContent xmlns:mc="http://schemas.openxmlformats.org/markup-compatibility/2006">
              <mc:Choice xmlns:v="urn:schemas-microsoft-com:vml" Requires="v">
                <p:oleObj spid="_x0000_s45070" r:id="rId5" imgW="9089924" imgH="4572396" progId="Excel.Chart.8">
                  <p:embed/>
                </p:oleObj>
              </mc:Choice>
              <mc:Fallback>
                <p:oleObj r:id="rId5" imgW="9089924" imgH="4572396"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0" y="1955800"/>
                        <a:ext cx="90932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060" name="TextBox 7"/>
          <p:cNvSpPr txBox="1">
            <a:spLocks noChangeArrowheads="1"/>
          </p:cNvSpPr>
          <p:nvPr/>
        </p:nvSpPr>
        <p:spPr bwMode="auto">
          <a:xfrm>
            <a:off x="304800" y="1219200"/>
            <a:ext cx="571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know that a healthy-looking person can have HIV</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935C23B8-859D-47AC-A18F-23377508F806}" type="slidenum">
              <a:rPr lang="en-US" smtClean="0"/>
              <a:pPr>
                <a:defRPr/>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01625" y="301625"/>
            <a:ext cx="8385175" cy="609600"/>
          </a:xfrm>
        </p:spPr>
        <p:txBody>
          <a:bodyPr/>
          <a:lstStyle/>
          <a:p>
            <a:pPr eaLnBrk="1" hangingPunct="1"/>
            <a:r>
              <a:rPr lang="en-US" altLang="en-US" smtClean="0"/>
              <a:t>Women’s Knowledge of PMTCT</a:t>
            </a:r>
          </a:p>
        </p:txBody>
      </p:sp>
      <p:graphicFrame>
        <p:nvGraphicFramePr>
          <p:cNvPr id="46083" name="Chart 3"/>
          <p:cNvGraphicFramePr>
            <a:graphicFrameLocks/>
          </p:cNvGraphicFramePr>
          <p:nvPr/>
        </p:nvGraphicFramePr>
        <p:xfrm>
          <a:off x="177800" y="1738313"/>
          <a:ext cx="9017000" cy="5018087"/>
        </p:xfrm>
        <a:graphic>
          <a:graphicData uri="http://schemas.openxmlformats.org/presentationml/2006/ole">
            <mc:AlternateContent xmlns:mc="http://schemas.openxmlformats.org/markup-compatibility/2006">
              <mc:Choice xmlns:v="urn:schemas-microsoft-com:vml" Requires="v">
                <p:oleObj spid="_x0000_s46094" r:id="rId5" imgW="9016765" imgH="5017443" progId="Excel.Chart.8">
                  <p:embed/>
                </p:oleObj>
              </mc:Choice>
              <mc:Fallback>
                <p:oleObj r:id="rId5" imgW="9016765" imgH="5017443"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00" y="1738313"/>
                        <a:ext cx="9017000" cy="501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084" name="TextBox 7"/>
          <p:cNvSpPr txBox="1">
            <a:spLocks noChangeArrowheads="1"/>
          </p:cNvSpPr>
          <p:nvPr/>
        </p:nvSpPr>
        <p:spPr bwMode="auto">
          <a:xfrm>
            <a:off x="228600" y="1371600"/>
            <a:ext cx="487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a:t>
            </a:r>
            <a:r>
              <a:rPr lang="en-US" altLang="en-US" sz="1800" b="1" i="1">
                <a:latin typeface="Arial" charset="0"/>
              </a:rPr>
              <a:t>women</a:t>
            </a:r>
            <a:r>
              <a:rPr lang="en-US" altLang="en-US" sz="1800" i="1">
                <a:latin typeface="Arial" charset="0"/>
              </a:rPr>
              <a:t> age 15-49 who know that:</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D91C4D8A-328C-41EC-81FC-7B9AE3F1893B}"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28600" y="304800"/>
            <a:ext cx="8385175" cy="609600"/>
          </a:xfrm>
        </p:spPr>
        <p:txBody>
          <a:bodyPr/>
          <a:lstStyle/>
          <a:p>
            <a:pPr eaLnBrk="1" hangingPunct="1"/>
            <a:r>
              <a:rPr lang="en-US" altLang="en-US" smtClean="0"/>
              <a:t>Prior HIV Testing</a:t>
            </a:r>
          </a:p>
        </p:txBody>
      </p:sp>
      <p:sp>
        <p:nvSpPr>
          <p:cNvPr id="47107" name="TextBox 7"/>
          <p:cNvSpPr txBox="1">
            <a:spLocks noChangeArrowheads="1"/>
          </p:cNvSpPr>
          <p:nvPr/>
        </p:nvSpPr>
        <p:spPr bwMode="auto">
          <a:xfrm>
            <a:off x="130175" y="1219200"/>
            <a:ext cx="8785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have ever taken an HIV test and were informed of the results</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0E50A8A4-9156-48F4-B1DF-4062D440508D}" type="slidenum">
              <a:rPr lang="en-US" smtClean="0"/>
              <a:pPr>
                <a:defRPr/>
              </a:pPr>
              <a:t>42</a:t>
            </a:fld>
            <a:endParaRPr lang="en-US" dirty="0"/>
          </a:p>
        </p:txBody>
      </p:sp>
      <p:graphicFrame>
        <p:nvGraphicFramePr>
          <p:cNvPr id="47109" name="Chart 7"/>
          <p:cNvGraphicFramePr>
            <a:graphicFrameLocks/>
          </p:cNvGraphicFramePr>
          <p:nvPr/>
        </p:nvGraphicFramePr>
        <p:xfrm>
          <a:off x="101600" y="1676400"/>
          <a:ext cx="9093200" cy="5029200"/>
        </p:xfrm>
        <a:graphic>
          <a:graphicData uri="http://schemas.openxmlformats.org/presentationml/2006/ole">
            <mc:AlternateContent xmlns:mc="http://schemas.openxmlformats.org/markup-compatibility/2006">
              <mc:Choice xmlns:v="urn:schemas-microsoft-com:vml" Requires="v">
                <p:oleObj spid="_x0000_s47118" r:id="rId5" imgW="9089924" imgH="5029636" progId="Excel.Chart.8">
                  <p:embed/>
                </p:oleObj>
              </mc:Choice>
              <mc:Fallback>
                <p:oleObj r:id="rId5" imgW="9089924" imgH="5029636" progId="Excel.Chart.8">
                  <p:embed/>
                  <p:pic>
                    <p:nvPicPr>
                      <p:cNvPr id="0" name="Chart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0" y="1676400"/>
                        <a:ext cx="9093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28600" y="152400"/>
            <a:ext cx="9677400" cy="609600"/>
          </a:xfrm>
        </p:spPr>
        <p:txBody>
          <a:bodyPr/>
          <a:lstStyle/>
          <a:p>
            <a:pPr eaLnBrk="1" hangingPunct="1"/>
            <a:r>
              <a:rPr lang="en-US" altLang="en-US" sz="2800" dirty="0" smtClean="0"/>
              <a:t>Cumulative Prevalence of Concurrent </a:t>
            </a:r>
            <a:br>
              <a:rPr lang="en-US" altLang="en-US" sz="2800" dirty="0" smtClean="0"/>
            </a:br>
            <a:r>
              <a:rPr lang="en-US" altLang="en-US" sz="2800" dirty="0" smtClean="0"/>
              <a:t>Sexual Partners</a:t>
            </a:r>
          </a:p>
        </p:txBody>
      </p:sp>
      <p:sp>
        <p:nvSpPr>
          <p:cNvPr id="48131" name="TextBox 7"/>
          <p:cNvSpPr txBox="1">
            <a:spLocks noChangeArrowheads="1"/>
          </p:cNvSpPr>
          <p:nvPr/>
        </p:nvSpPr>
        <p:spPr bwMode="auto">
          <a:xfrm>
            <a:off x="152400" y="1219200"/>
            <a:ext cx="883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Percentage of all women and men age 15-49 who had any concurrent sexual partners in the 12 months before the survey</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6, Slide </a:t>
            </a:r>
            <a:fld id="{0336A3A5-45E3-40CE-9586-644F26C9F67D}" type="slidenum">
              <a:rPr lang="en-US" smtClean="0"/>
              <a:pPr>
                <a:defRPr/>
              </a:pPr>
              <a:t>43</a:t>
            </a:fld>
            <a:endParaRPr lang="en-US" dirty="0"/>
          </a:p>
        </p:txBody>
      </p:sp>
      <p:graphicFrame>
        <p:nvGraphicFramePr>
          <p:cNvPr id="48133" name="Chart 7"/>
          <p:cNvGraphicFramePr>
            <a:graphicFrameLocks/>
          </p:cNvGraphicFramePr>
          <p:nvPr/>
        </p:nvGraphicFramePr>
        <p:xfrm>
          <a:off x="101600" y="1701800"/>
          <a:ext cx="9093200" cy="5029200"/>
        </p:xfrm>
        <a:graphic>
          <a:graphicData uri="http://schemas.openxmlformats.org/presentationml/2006/ole">
            <mc:AlternateContent xmlns:mc="http://schemas.openxmlformats.org/markup-compatibility/2006">
              <mc:Choice xmlns:v="urn:schemas-microsoft-com:vml" Requires="v">
                <p:oleObj spid="_x0000_s48142" r:id="rId5" imgW="9089924" imgH="5029636" progId="Excel.Chart.8">
                  <p:embed/>
                </p:oleObj>
              </mc:Choice>
              <mc:Fallback>
                <p:oleObj r:id="rId5" imgW="9089924" imgH="5029636" progId="Excel.Chart.8">
                  <p:embed/>
                  <p:pic>
                    <p:nvPicPr>
                      <p:cNvPr id="0" name="Chart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0" y="1701800"/>
                        <a:ext cx="9093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11113" y="0"/>
            <a:ext cx="7543800" cy="914400"/>
          </a:xfrm>
        </p:spPr>
        <p:txBody>
          <a:bodyPr/>
          <a:lstStyle/>
          <a:p>
            <a:r>
              <a:rPr lang="en-US" altLang="en-US" smtClean="0"/>
              <a:t>HIV Prevalence in </a:t>
            </a:r>
            <a:br>
              <a:rPr lang="en-US" altLang="en-US" smtClean="0"/>
            </a:br>
            <a:r>
              <a:rPr lang="en-US" altLang="en-US" smtClean="0"/>
              <a:t>DHS Surveys</a:t>
            </a:r>
          </a:p>
        </p:txBody>
      </p:sp>
      <p:sp>
        <p:nvSpPr>
          <p:cNvPr id="6" name="Slide Number Placeholder 4"/>
          <p:cNvSpPr txBox="1">
            <a:spLocks/>
          </p:cNvSpPr>
          <p:nvPr/>
        </p:nvSpPr>
        <p:spPr bwMode="auto">
          <a:xfrm>
            <a:off x="228600" y="6477000"/>
            <a:ext cx="1905000" cy="228600"/>
          </a:xfrm>
          <a:prstGeom prst="rect">
            <a:avLst/>
          </a:prstGeom>
          <a:noFill/>
          <a:ln w="9525">
            <a:noFill/>
            <a:miter lim="800000"/>
            <a:headEnd/>
            <a:tailEnd/>
          </a:ln>
          <a:effectLst/>
        </p:spPr>
        <p:txBody>
          <a:bodyPr/>
          <a:lstStyle/>
          <a:p>
            <a:pPr algn="r" eaLnBrk="0" hangingPunct="0">
              <a:defRPr/>
            </a:pPr>
            <a:r>
              <a:rPr lang="en-US" sz="1200" dirty="0">
                <a:latin typeface="+mn-lt"/>
                <a:cs typeface="+mn-cs"/>
              </a:rPr>
              <a:t>Module 6, Slide </a:t>
            </a:r>
            <a:fld id="{1B81AD2B-D3EB-4792-8695-4679FCC542EB}" type="slidenum">
              <a:rPr lang="en-US" sz="1200">
                <a:latin typeface="+mn-lt"/>
                <a:cs typeface="+mn-cs"/>
              </a:rPr>
              <a:pPr algn="r" eaLnBrk="0" hangingPunct="0">
                <a:defRPr/>
              </a:pPr>
              <a:t>44</a:t>
            </a:fld>
            <a:endParaRPr lang="en-US" sz="1200" dirty="0">
              <a:latin typeface="+mn-lt"/>
              <a:cs typeface="+mn-cs"/>
            </a:endParaRPr>
          </a:p>
        </p:txBody>
      </p:sp>
      <p:pic>
        <p:nvPicPr>
          <p:cNvPr id="49156" name="Picture 2"/>
          <p:cNvPicPr>
            <a:picLocks noChangeAspect="1"/>
          </p:cNvPicPr>
          <p:nvPr/>
        </p:nvPicPr>
        <p:blipFill>
          <a:blip r:embed="rId3">
            <a:extLst>
              <a:ext uri="{28A0092B-C50C-407E-A947-70E740481C1C}">
                <a14:useLocalDpi xmlns:a14="http://schemas.microsoft.com/office/drawing/2010/main" val="0"/>
              </a:ext>
            </a:extLst>
          </a:blip>
          <a:srcRect b="15141"/>
          <a:stretch>
            <a:fillRect/>
          </a:stretch>
        </p:blipFill>
        <p:spPr bwMode="auto">
          <a:xfrm>
            <a:off x="3368675" y="508000"/>
            <a:ext cx="5781675"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mtClean="0"/>
              <a:t>HIV Prevalence</a:t>
            </a:r>
          </a:p>
        </p:txBody>
      </p:sp>
      <p:graphicFrame>
        <p:nvGraphicFramePr>
          <p:cNvPr id="50179" name="Chart 3"/>
          <p:cNvGraphicFramePr>
            <a:graphicFrameLocks/>
          </p:cNvGraphicFramePr>
          <p:nvPr>
            <p:extLst>
              <p:ext uri="{D42A27DB-BD31-4B8C-83A1-F6EECF244321}">
                <p14:modId xmlns:p14="http://schemas.microsoft.com/office/powerpoint/2010/main" val="2775784253"/>
              </p:ext>
            </p:extLst>
          </p:nvPr>
        </p:nvGraphicFramePr>
        <p:xfrm>
          <a:off x="381000" y="1600200"/>
          <a:ext cx="8305800" cy="4775200"/>
        </p:xfrm>
        <a:graphic>
          <a:graphicData uri="http://schemas.openxmlformats.org/presentationml/2006/ole">
            <mc:AlternateContent xmlns:mc="http://schemas.openxmlformats.org/markup-compatibility/2006">
              <mc:Choice xmlns:v="urn:schemas-microsoft-com:vml" Requires="v">
                <p:oleObj spid="_x0000_s50190" r:id="rId5" imgW="8303472" imgH="4773582" progId="Excel.Chart.8">
                  <p:embed/>
                </p:oleObj>
              </mc:Choice>
              <mc:Fallback>
                <p:oleObj r:id="rId5" imgW="8303472" imgH="4773582"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600200"/>
                        <a:ext cx="83058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0" name="TextBox 5"/>
          <p:cNvSpPr txBox="1">
            <a:spLocks noChangeArrowheads="1"/>
          </p:cNvSpPr>
          <p:nvPr/>
        </p:nvSpPr>
        <p:spPr bwMode="auto">
          <a:xfrm>
            <a:off x="1752600" y="6019800"/>
            <a:ext cx="6248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are HIV-positive</a:t>
            </a:r>
          </a:p>
        </p:txBody>
      </p:sp>
      <p:sp>
        <p:nvSpPr>
          <p:cNvPr id="5" name="Slide Number Placeholder 4"/>
          <p:cNvSpPr>
            <a:spLocks noGrp="1"/>
          </p:cNvSpPr>
          <p:nvPr>
            <p:ph type="sldNum" sz="quarter" idx="12"/>
          </p:nvPr>
        </p:nvSpPr>
        <p:spPr>
          <a:xfrm>
            <a:off x="7239000" y="6553200"/>
            <a:ext cx="1905000" cy="304800"/>
          </a:xfrm>
        </p:spPr>
        <p:txBody>
          <a:bodyPr/>
          <a:lstStyle/>
          <a:p>
            <a:pPr>
              <a:defRPr/>
            </a:pPr>
            <a:r>
              <a:rPr lang="en-US" dirty="0" smtClean="0"/>
              <a:t>Module 6, Slide </a:t>
            </a:r>
            <a:fld id="{0E7312E4-2477-4BFF-9881-D9A7B207A285}" type="slidenum">
              <a:rPr lang="en-US" smtClean="0"/>
              <a:pPr>
                <a:defRPr/>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altLang="en-US" smtClean="0"/>
              <a:t>HIV Prevalence by Sex</a:t>
            </a:r>
          </a:p>
        </p:txBody>
      </p:sp>
      <p:graphicFrame>
        <p:nvGraphicFramePr>
          <p:cNvPr id="51203" name="Chart 3"/>
          <p:cNvGraphicFramePr>
            <a:graphicFrameLocks/>
          </p:cNvGraphicFramePr>
          <p:nvPr/>
        </p:nvGraphicFramePr>
        <p:xfrm>
          <a:off x="584200" y="1574800"/>
          <a:ext cx="7442200" cy="4673600"/>
        </p:xfrm>
        <a:graphic>
          <a:graphicData uri="http://schemas.openxmlformats.org/presentationml/2006/ole">
            <mc:AlternateContent xmlns:mc="http://schemas.openxmlformats.org/markup-compatibility/2006">
              <mc:Choice xmlns:v="urn:schemas-microsoft-com:vml" Requires="v">
                <p:oleObj spid="_x0000_s51214" r:id="rId5" imgW="7443861" imgH="4676037" progId="Excel.Chart.8">
                  <p:embed/>
                </p:oleObj>
              </mc:Choice>
              <mc:Fallback>
                <p:oleObj r:id="rId5" imgW="7443861" imgH="4676037"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4200" y="1574800"/>
                        <a:ext cx="7442200"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04" name="TextBox 5"/>
          <p:cNvSpPr txBox="1">
            <a:spLocks noChangeArrowheads="1"/>
          </p:cNvSpPr>
          <p:nvPr/>
        </p:nvSpPr>
        <p:spPr bwMode="auto">
          <a:xfrm>
            <a:off x="1143000" y="6324600"/>
            <a:ext cx="655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are HIV-positive</a:t>
            </a:r>
          </a:p>
        </p:txBody>
      </p:sp>
      <p:sp>
        <p:nvSpPr>
          <p:cNvPr id="5" name="Slide Number Placeholder 4"/>
          <p:cNvSpPr>
            <a:spLocks noGrp="1"/>
          </p:cNvSpPr>
          <p:nvPr>
            <p:ph type="sldNum" sz="quarter" idx="12"/>
          </p:nvPr>
        </p:nvSpPr>
        <p:spPr>
          <a:xfrm>
            <a:off x="7239000" y="6553200"/>
            <a:ext cx="1905000" cy="304800"/>
          </a:xfrm>
        </p:spPr>
        <p:txBody>
          <a:bodyPr/>
          <a:lstStyle/>
          <a:p>
            <a:pPr>
              <a:defRPr/>
            </a:pPr>
            <a:r>
              <a:rPr lang="en-US" dirty="0" smtClean="0"/>
              <a:t>Module 6, Slide </a:t>
            </a:r>
            <a:fld id="{17B9BAA7-AFD9-456A-AB75-154308796C49}" type="slidenum">
              <a:rPr lang="en-US" smtClean="0"/>
              <a:pPr>
                <a:defRPr/>
              </a:pPr>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01625" y="301625"/>
            <a:ext cx="8537575" cy="609600"/>
          </a:xfrm>
        </p:spPr>
        <p:txBody>
          <a:bodyPr/>
          <a:lstStyle/>
          <a:p>
            <a:pPr eaLnBrk="1" hangingPunct="1"/>
            <a:r>
              <a:rPr lang="en-US" altLang="en-US" smtClean="0"/>
              <a:t>HIV Prevalence by Urban-Rural Residence</a:t>
            </a:r>
          </a:p>
        </p:txBody>
      </p:sp>
      <p:graphicFrame>
        <p:nvGraphicFramePr>
          <p:cNvPr id="52227" name="Chart 3"/>
          <p:cNvGraphicFramePr>
            <a:graphicFrameLocks/>
          </p:cNvGraphicFramePr>
          <p:nvPr/>
        </p:nvGraphicFramePr>
        <p:xfrm>
          <a:off x="381000" y="1524000"/>
          <a:ext cx="8229600" cy="4495800"/>
        </p:xfrm>
        <a:graphic>
          <a:graphicData uri="http://schemas.openxmlformats.org/presentationml/2006/ole">
            <mc:AlternateContent xmlns:mc="http://schemas.openxmlformats.org/markup-compatibility/2006">
              <mc:Choice xmlns:v="urn:schemas-microsoft-com:vml" Requires="v">
                <p:oleObj spid="_x0000_s52238" r:id="rId5" imgW="8230313" imgH="4499238" progId="Excel.Chart.8">
                  <p:embed/>
                </p:oleObj>
              </mc:Choice>
              <mc:Fallback>
                <p:oleObj r:id="rId5" imgW="8230313" imgH="4499238"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5240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28" name="TextBox 5"/>
          <p:cNvSpPr txBox="1">
            <a:spLocks noChangeArrowheads="1"/>
          </p:cNvSpPr>
          <p:nvPr/>
        </p:nvSpPr>
        <p:spPr bwMode="auto">
          <a:xfrm>
            <a:off x="1295400" y="6172200"/>
            <a:ext cx="685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are HIV-positive</a:t>
            </a:r>
          </a:p>
        </p:txBody>
      </p:sp>
      <p:sp>
        <p:nvSpPr>
          <p:cNvPr id="5" name="Slide Number Placeholder 4"/>
          <p:cNvSpPr>
            <a:spLocks noGrp="1"/>
          </p:cNvSpPr>
          <p:nvPr>
            <p:ph type="sldNum" sz="quarter" idx="12"/>
          </p:nvPr>
        </p:nvSpPr>
        <p:spPr>
          <a:xfrm>
            <a:off x="7239000" y="6553200"/>
            <a:ext cx="1905000" cy="304800"/>
          </a:xfrm>
        </p:spPr>
        <p:txBody>
          <a:bodyPr/>
          <a:lstStyle/>
          <a:p>
            <a:pPr>
              <a:defRPr/>
            </a:pPr>
            <a:r>
              <a:rPr lang="en-US" dirty="0" smtClean="0"/>
              <a:t>Module 6, Slide </a:t>
            </a:r>
            <a:fld id="{AC7C4662-A40F-4010-BF80-1096789CF4B3}" type="slidenum">
              <a:rPr lang="en-US" smtClean="0"/>
              <a:pPr>
                <a:defRPr/>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altLang="en-US" smtClean="0"/>
              <a:t>HIV Prevalence by Age, Women</a:t>
            </a:r>
          </a:p>
        </p:txBody>
      </p:sp>
      <p:sp>
        <p:nvSpPr>
          <p:cNvPr id="53251" name="TextBox 5"/>
          <p:cNvSpPr txBox="1">
            <a:spLocks noChangeArrowheads="1"/>
          </p:cNvSpPr>
          <p:nvPr/>
        </p:nvSpPr>
        <p:spPr bwMode="auto">
          <a:xfrm>
            <a:off x="228600" y="12192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who are HIV-positive</a:t>
            </a:r>
          </a:p>
        </p:txBody>
      </p:sp>
      <p:sp>
        <p:nvSpPr>
          <p:cNvPr id="9" name="Slide Number Placeholder 8"/>
          <p:cNvSpPr>
            <a:spLocks noGrp="1"/>
          </p:cNvSpPr>
          <p:nvPr>
            <p:ph type="sldNum" sz="quarter" idx="12"/>
          </p:nvPr>
        </p:nvSpPr>
        <p:spPr>
          <a:xfrm>
            <a:off x="7239000" y="6553200"/>
            <a:ext cx="1905000" cy="304800"/>
          </a:xfrm>
        </p:spPr>
        <p:txBody>
          <a:bodyPr/>
          <a:lstStyle/>
          <a:p>
            <a:pPr>
              <a:defRPr/>
            </a:pPr>
            <a:r>
              <a:rPr lang="en-US" dirty="0" smtClean="0"/>
              <a:t>Module 6, Slide </a:t>
            </a:r>
            <a:fld id="{BAA177F3-4111-4CE6-9A4B-59CB7809FF5D}" type="slidenum">
              <a:rPr lang="en-US" smtClean="0"/>
              <a:pPr>
                <a:defRPr/>
              </a:pPr>
              <a:t>48</a:t>
            </a:fld>
            <a:endParaRPr lang="en-US" dirty="0"/>
          </a:p>
        </p:txBody>
      </p:sp>
      <p:graphicFrame>
        <p:nvGraphicFramePr>
          <p:cNvPr id="53253" name="Chart 6"/>
          <p:cNvGraphicFramePr>
            <a:graphicFrameLocks/>
          </p:cNvGraphicFramePr>
          <p:nvPr/>
        </p:nvGraphicFramePr>
        <p:xfrm>
          <a:off x="355600" y="1651000"/>
          <a:ext cx="8509000" cy="4851400"/>
        </p:xfrm>
        <a:graphic>
          <a:graphicData uri="http://schemas.openxmlformats.org/presentationml/2006/ole">
            <mc:AlternateContent xmlns:mc="http://schemas.openxmlformats.org/markup-compatibility/2006">
              <mc:Choice xmlns:v="urn:schemas-microsoft-com:vml" Requires="v">
                <p:oleObj spid="_x0000_s53262" r:id="rId5" imgW="8510754" imgH="4852837" progId="Excel.Chart.8">
                  <p:embed/>
                </p:oleObj>
              </mc:Choice>
              <mc:Fallback>
                <p:oleObj r:id="rId5" imgW="8510754" imgH="4852837" progId="Excel.Chart.8">
                  <p:embed/>
                  <p:pic>
                    <p:nvPicPr>
                      <p:cNvPr id="0" name="Char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00" y="1651000"/>
                        <a:ext cx="8509000" cy="485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altLang="en-US" smtClean="0"/>
              <a:t>HIV Prevalence by Age, Men</a:t>
            </a:r>
          </a:p>
        </p:txBody>
      </p:sp>
      <p:sp>
        <p:nvSpPr>
          <p:cNvPr id="54275" name="TextBox 5"/>
          <p:cNvSpPr txBox="1">
            <a:spLocks noChangeArrowheads="1"/>
          </p:cNvSpPr>
          <p:nvPr/>
        </p:nvSpPr>
        <p:spPr bwMode="auto">
          <a:xfrm>
            <a:off x="228600" y="1219200"/>
            <a:ext cx="548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men who are HIV-positive</a:t>
            </a:r>
          </a:p>
        </p:txBody>
      </p:sp>
      <p:sp>
        <p:nvSpPr>
          <p:cNvPr id="9" name="Slide Number Placeholder 8"/>
          <p:cNvSpPr>
            <a:spLocks noGrp="1"/>
          </p:cNvSpPr>
          <p:nvPr>
            <p:ph type="sldNum" sz="quarter" idx="12"/>
          </p:nvPr>
        </p:nvSpPr>
        <p:spPr>
          <a:xfrm>
            <a:off x="7239000" y="6553200"/>
            <a:ext cx="1905000" cy="304800"/>
          </a:xfrm>
        </p:spPr>
        <p:txBody>
          <a:bodyPr/>
          <a:lstStyle/>
          <a:p>
            <a:pPr>
              <a:defRPr/>
            </a:pPr>
            <a:r>
              <a:rPr lang="en-US" dirty="0" smtClean="0"/>
              <a:t>Module 6, Slide </a:t>
            </a:r>
            <a:fld id="{F086247F-8CB0-43AD-B45F-82F7855599D8}" type="slidenum">
              <a:rPr lang="en-US" smtClean="0"/>
              <a:pPr>
                <a:defRPr/>
              </a:pPr>
              <a:t>49</a:t>
            </a:fld>
            <a:endParaRPr lang="en-US" dirty="0"/>
          </a:p>
        </p:txBody>
      </p:sp>
      <p:graphicFrame>
        <p:nvGraphicFramePr>
          <p:cNvPr id="54277" name="Chart 9"/>
          <p:cNvGraphicFramePr>
            <a:graphicFrameLocks/>
          </p:cNvGraphicFramePr>
          <p:nvPr/>
        </p:nvGraphicFramePr>
        <p:xfrm>
          <a:off x="431800" y="1651000"/>
          <a:ext cx="8432800" cy="4851400"/>
        </p:xfrm>
        <a:graphic>
          <a:graphicData uri="http://schemas.openxmlformats.org/presentationml/2006/ole">
            <mc:AlternateContent xmlns:mc="http://schemas.openxmlformats.org/markup-compatibility/2006">
              <mc:Choice xmlns:v="urn:schemas-microsoft-com:vml" Requires="v">
                <p:oleObj spid="_x0000_s54286" r:id="rId5" imgW="8431499" imgH="4852837" progId="Excel.Chart.8">
                  <p:embed/>
                </p:oleObj>
              </mc:Choice>
              <mc:Fallback>
                <p:oleObj r:id="rId5" imgW="8431499" imgH="4852837" progId="Excel.Chart.8">
                  <p:embed/>
                  <p:pic>
                    <p:nvPicPr>
                      <p:cNvPr id="0" name="Chart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800" y="1651000"/>
                        <a:ext cx="8432800" cy="485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Comprehensive Knowledge of HIV</a:t>
            </a:r>
          </a:p>
        </p:txBody>
      </p:sp>
      <p:sp>
        <p:nvSpPr>
          <p:cNvPr id="9219" name="Content Placeholder 2"/>
          <p:cNvSpPr>
            <a:spLocks noGrp="1"/>
          </p:cNvSpPr>
          <p:nvPr>
            <p:ph idx="1"/>
          </p:nvPr>
        </p:nvSpPr>
        <p:spPr>
          <a:xfrm>
            <a:off x="457200" y="1371600"/>
            <a:ext cx="7772400" cy="4418013"/>
          </a:xfrm>
        </p:spPr>
        <p:txBody>
          <a:bodyPr/>
          <a:lstStyle/>
          <a:p>
            <a:r>
              <a:rPr lang="en-US" altLang="en-US" sz="2600" smtClean="0"/>
              <a:t>The DHS defines comprehensive knowledge as: </a:t>
            </a:r>
          </a:p>
          <a:p>
            <a:pPr marL="863600" lvl="2" indent="-292100">
              <a:buFont typeface="Arial" charset="0"/>
              <a:buChar char="–"/>
            </a:pPr>
            <a:r>
              <a:rPr lang="en-US" altLang="en-US" sz="2600" smtClean="0"/>
              <a:t>Knowing that condom use and limiting sex to one uninfected partner can prevent HIV transmission;  </a:t>
            </a:r>
          </a:p>
          <a:p>
            <a:pPr marL="863600" lvl="2" indent="-292100">
              <a:buFont typeface="Arial" charset="0"/>
              <a:buChar char="–"/>
            </a:pPr>
            <a:r>
              <a:rPr lang="en-US" altLang="en-US" sz="2600" smtClean="0"/>
              <a:t>Knowing that a healthy looking person can have HIV; and </a:t>
            </a:r>
          </a:p>
          <a:p>
            <a:pPr marL="863600" lvl="2" indent="-292100">
              <a:spcAft>
                <a:spcPct val="20000"/>
              </a:spcAft>
              <a:buFont typeface="Arial" charset="0"/>
              <a:buChar char="–"/>
            </a:pPr>
            <a:r>
              <a:rPr lang="en-US" altLang="en-US" sz="2600" smtClean="0"/>
              <a:t>Correctly rejecting two local misconceptions about HIV transmission or prevention.</a:t>
            </a:r>
          </a:p>
          <a:p>
            <a:pPr>
              <a:spcAft>
                <a:spcPct val="20000"/>
              </a:spcAft>
            </a:pPr>
            <a:r>
              <a:rPr lang="en-US" altLang="en-US" sz="2600" smtClean="0"/>
              <a:t>Common myths and misconceptions include beliefs that HIV can be transmitted by mosquito bites, supernatural means, or sharing food with an infected person.</a:t>
            </a:r>
          </a:p>
        </p:txBody>
      </p:sp>
      <p:sp>
        <p:nvSpPr>
          <p:cNvPr id="4" name="Slide Number Placeholder 3"/>
          <p:cNvSpPr>
            <a:spLocks noGrp="1"/>
          </p:cNvSpPr>
          <p:nvPr>
            <p:ph type="sldNum" sz="quarter" idx="12"/>
          </p:nvPr>
        </p:nvSpPr>
        <p:spPr/>
        <p:txBody>
          <a:bodyPr/>
          <a:lstStyle/>
          <a:p>
            <a:pPr>
              <a:defRPr/>
            </a:pPr>
            <a:r>
              <a:rPr lang="en-US" dirty="0" smtClean="0"/>
              <a:t>Module 6, Slide </a:t>
            </a:r>
            <a:fld id="{F30D7B09-47F1-4370-8F08-54FF0B5685FC}"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mtClean="0"/>
              <a:t>HIV Prevalence by Education</a:t>
            </a:r>
          </a:p>
        </p:txBody>
      </p:sp>
      <p:graphicFrame>
        <p:nvGraphicFramePr>
          <p:cNvPr id="55299" name="Chart 3"/>
          <p:cNvGraphicFramePr>
            <a:graphicFrameLocks/>
          </p:cNvGraphicFramePr>
          <p:nvPr/>
        </p:nvGraphicFramePr>
        <p:xfrm>
          <a:off x="381000" y="1752600"/>
          <a:ext cx="8610600" cy="4470400"/>
        </p:xfrm>
        <a:graphic>
          <a:graphicData uri="http://schemas.openxmlformats.org/presentationml/2006/ole">
            <mc:AlternateContent xmlns:mc="http://schemas.openxmlformats.org/markup-compatibility/2006">
              <mc:Choice xmlns:v="urn:schemas-microsoft-com:vml" Requires="v">
                <p:oleObj spid="_x0000_s55310" r:id="rId5" imgW="8608298" imgH="4468755" progId="Excel.Chart.8">
                  <p:embed/>
                </p:oleObj>
              </mc:Choice>
              <mc:Fallback>
                <p:oleObj r:id="rId5" imgW="8608298" imgH="4468755"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752600"/>
                        <a:ext cx="861060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00" name="TextBox 5"/>
          <p:cNvSpPr txBox="1">
            <a:spLocks noChangeArrowheads="1"/>
          </p:cNvSpPr>
          <p:nvPr/>
        </p:nvSpPr>
        <p:spPr bwMode="auto">
          <a:xfrm>
            <a:off x="457200" y="1371600"/>
            <a:ext cx="6477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are HIV-positive</a:t>
            </a:r>
          </a:p>
        </p:txBody>
      </p:sp>
      <p:sp>
        <p:nvSpPr>
          <p:cNvPr id="9" name="Slide Number Placeholder 8"/>
          <p:cNvSpPr>
            <a:spLocks noGrp="1"/>
          </p:cNvSpPr>
          <p:nvPr>
            <p:ph type="sldNum" sz="quarter" idx="12"/>
          </p:nvPr>
        </p:nvSpPr>
        <p:spPr>
          <a:xfrm>
            <a:off x="7239000" y="6553200"/>
            <a:ext cx="1905000" cy="304800"/>
          </a:xfrm>
        </p:spPr>
        <p:txBody>
          <a:bodyPr/>
          <a:lstStyle/>
          <a:p>
            <a:pPr>
              <a:defRPr/>
            </a:pPr>
            <a:r>
              <a:rPr lang="en-US" dirty="0" smtClean="0"/>
              <a:t>Module 6, Slide </a:t>
            </a:r>
            <a:fld id="{5CF8A26F-F46D-41F9-8E7D-AD6906391494}" type="slidenum">
              <a:rPr lang="en-US" smtClean="0"/>
              <a:pPr>
                <a:defRPr/>
              </a:pPr>
              <a:t>50</a:t>
            </a:fld>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HIV Prevalence by Wealth Quintile</a:t>
            </a:r>
          </a:p>
        </p:txBody>
      </p:sp>
      <p:graphicFrame>
        <p:nvGraphicFramePr>
          <p:cNvPr id="56323" name="Chart 3"/>
          <p:cNvGraphicFramePr>
            <a:graphicFrameLocks/>
          </p:cNvGraphicFramePr>
          <p:nvPr/>
        </p:nvGraphicFramePr>
        <p:xfrm>
          <a:off x="152400" y="1905000"/>
          <a:ext cx="9093200" cy="4470400"/>
        </p:xfrm>
        <a:graphic>
          <a:graphicData uri="http://schemas.openxmlformats.org/presentationml/2006/ole">
            <mc:AlternateContent xmlns:mc="http://schemas.openxmlformats.org/markup-compatibility/2006">
              <mc:Choice xmlns:v="urn:schemas-microsoft-com:vml" Requires="v">
                <p:oleObj spid="_x0000_s56334" r:id="rId5" imgW="9096020" imgH="4468755" progId="Excel.Chart.8">
                  <p:embed/>
                </p:oleObj>
              </mc:Choice>
              <mc:Fallback>
                <p:oleObj r:id="rId5" imgW="9096020" imgH="4468755"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1905000"/>
                        <a:ext cx="909320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4" name="TextBox 5"/>
          <p:cNvSpPr txBox="1">
            <a:spLocks noChangeArrowheads="1"/>
          </p:cNvSpPr>
          <p:nvPr/>
        </p:nvSpPr>
        <p:spPr bwMode="auto">
          <a:xfrm>
            <a:off x="381000" y="2743200"/>
            <a:ext cx="3733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altLang="en-US" sz="1800" i="1">
                <a:latin typeface="Arial" charset="0"/>
              </a:rPr>
              <a:t>Percent of women and men age 15-49 who are HIV-positive</a:t>
            </a:r>
          </a:p>
        </p:txBody>
      </p:sp>
      <p:sp>
        <p:nvSpPr>
          <p:cNvPr id="12" name="Slide Number Placeholder 11"/>
          <p:cNvSpPr>
            <a:spLocks noGrp="1"/>
          </p:cNvSpPr>
          <p:nvPr>
            <p:ph type="sldNum" sz="quarter" idx="12"/>
          </p:nvPr>
        </p:nvSpPr>
        <p:spPr>
          <a:xfrm>
            <a:off x="7239000" y="6553200"/>
            <a:ext cx="1905000" cy="304800"/>
          </a:xfrm>
        </p:spPr>
        <p:txBody>
          <a:bodyPr/>
          <a:lstStyle/>
          <a:p>
            <a:pPr>
              <a:defRPr/>
            </a:pPr>
            <a:r>
              <a:rPr lang="en-US" dirty="0" smtClean="0"/>
              <a:t>Module 6, Slide </a:t>
            </a:r>
            <a:fld id="{023986D2-8D12-41C0-AAA6-F5E7759AC0A2}" type="slidenum">
              <a:rPr lang="en-US" smtClean="0"/>
              <a:pPr>
                <a:defRPr/>
              </a:pPr>
              <a:t>51</a:t>
            </a:fld>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01625" y="301625"/>
            <a:ext cx="8232775" cy="609600"/>
          </a:xfrm>
        </p:spPr>
        <p:txBody>
          <a:bodyPr/>
          <a:lstStyle/>
          <a:p>
            <a:pPr eaLnBrk="1" hangingPunct="1"/>
            <a:r>
              <a:rPr lang="en-US" altLang="en-US" smtClean="0"/>
              <a:t>HIV Prevalence by Marital Status, Women </a:t>
            </a:r>
          </a:p>
        </p:txBody>
      </p:sp>
      <p:graphicFrame>
        <p:nvGraphicFramePr>
          <p:cNvPr id="57347" name="Chart 3"/>
          <p:cNvGraphicFramePr>
            <a:graphicFrameLocks/>
          </p:cNvGraphicFramePr>
          <p:nvPr/>
        </p:nvGraphicFramePr>
        <p:xfrm>
          <a:off x="177800" y="1371600"/>
          <a:ext cx="9017000" cy="5283200"/>
        </p:xfrm>
        <a:graphic>
          <a:graphicData uri="http://schemas.openxmlformats.org/presentationml/2006/ole">
            <mc:AlternateContent xmlns:mc="http://schemas.openxmlformats.org/markup-compatibility/2006">
              <mc:Choice xmlns:v="urn:schemas-microsoft-com:vml" Requires="v">
                <p:oleObj spid="_x0000_s57357" r:id="rId5" imgW="9016765" imgH="5285690" progId="Excel.Chart.8">
                  <p:embed/>
                </p:oleObj>
              </mc:Choice>
              <mc:Fallback>
                <p:oleObj r:id="rId5" imgW="9016765" imgH="5285690" progId="Excel.Chart.8">
                  <p:embed/>
                  <p:pic>
                    <p:nvPicPr>
                      <p:cNvPr id="0" name="Char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00" y="1371600"/>
                        <a:ext cx="901700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Slide Number Placeholder 4"/>
          <p:cNvSpPr>
            <a:spLocks noGrp="1"/>
          </p:cNvSpPr>
          <p:nvPr>
            <p:ph type="sldNum" sz="quarter" idx="12"/>
          </p:nvPr>
        </p:nvSpPr>
        <p:spPr>
          <a:xfrm>
            <a:off x="7239000" y="6553200"/>
            <a:ext cx="1905000" cy="228600"/>
          </a:xfrm>
        </p:spPr>
        <p:txBody>
          <a:bodyPr/>
          <a:lstStyle/>
          <a:p>
            <a:pPr>
              <a:defRPr/>
            </a:pPr>
            <a:r>
              <a:rPr lang="en-US" dirty="0" smtClean="0"/>
              <a:t>Module 6, Slide </a:t>
            </a:r>
            <a:fld id="{42E2A306-75C2-4286-B576-A5A6C05C7D42}" type="slidenum">
              <a:rPr lang="en-US" smtClean="0"/>
              <a:pPr>
                <a:defRPr/>
              </a:pPr>
              <a:t>52</a:t>
            </a:fld>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457200" y="15240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sz="6000" b="1">
                <a:solidFill>
                  <a:schemeClr val="tx2"/>
                </a:solidFill>
                <a:latin typeface="Arial" charset="0"/>
              </a:rPr>
              <a:t>Module 6</a:t>
            </a:r>
            <a:br>
              <a:rPr lang="en-US" altLang="en-US" sz="6000" b="1">
                <a:solidFill>
                  <a:schemeClr val="tx2"/>
                </a:solidFill>
                <a:latin typeface="Arial" charset="0"/>
              </a:rPr>
            </a:br>
            <a:r>
              <a:rPr lang="en-US" altLang="en-US" sz="6000" b="1">
                <a:solidFill>
                  <a:schemeClr val="tx2"/>
                </a:solidFill>
                <a:latin typeface="Arial" charset="0"/>
              </a:rPr>
              <a:t>Session 5</a:t>
            </a:r>
            <a:r>
              <a:rPr lang="en-US" altLang="en-US" sz="4800" b="1">
                <a:solidFill>
                  <a:schemeClr val="tx2"/>
                </a:solidFill>
                <a:latin typeface="Arial" charset="0"/>
              </a:rPr>
              <a:t/>
            </a:r>
            <a:br>
              <a:rPr lang="en-US" altLang="en-US" sz="4800" b="1">
                <a:solidFill>
                  <a:schemeClr val="tx2"/>
                </a:solidFill>
                <a:latin typeface="Arial" charset="0"/>
              </a:rPr>
            </a:br>
            <a:endParaRPr lang="en-US" altLang="en-US" sz="3200">
              <a:latin typeface="Arial" charset="0"/>
            </a:endParaRPr>
          </a:p>
          <a:p>
            <a:pPr eaLnBrk="1" hangingPunct="1"/>
            <a:r>
              <a:rPr lang="en-US" altLang="en-US" sz="4000">
                <a:latin typeface="Arial" charset="0"/>
              </a:rPr>
              <a:t>Measuring Trends in HIV Prevalence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04800" y="304800"/>
            <a:ext cx="7772400" cy="609600"/>
          </a:xfrm>
        </p:spPr>
        <p:txBody>
          <a:bodyPr/>
          <a:lstStyle/>
          <a:p>
            <a:r>
              <a:rPr lang="en-US" altLang="en-US" sz="3200" smtClean="0"/>
              <a:t>Interpreting Trends in HIV Prevalence</a:t>
            </a:r>
            <a:br>
              <a:rPr lang="en-US" altLang="en-US" sz="3200" smtClean="0"/>
            </a:br>
            <a:endParaRPr lang="en-US" altLang="en-US" sz="3200" smtClean="0"/>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smtClean="0"/>
              <a:t>Module 6, Slide </a:t>
            </a:r>
            <a:fld id="{CAA97ACE-C56A-4EB2-BCEC-320F43C1365D}" type="slidenum">
              <a:rPr lang="en-US" smtClean="0"/>
              <a:pPr>
                <a:defRPr/>
              </a:pPr>
              <a:t>54</a:t>
            </a:fld>
            <a:endParaRPr lang="en-US" dirty="0"/>
          </a:p>
        </p:txBody>
      </p:sp>
      <p:sp>
        <p:nvSpPr>
          <p:cNvPr id="5" name="TextBox 4"/>
          <p:cNvSpPr txBox="1"/>
          <p:nvPr/>
        </p:nvSpPr>
        <p:spPr>
          <a:xfrm>
            <a:off x="533400" y="1524000"/>
            <a:ext cx="7924800" cy="4832350"/>
          </a:xfrm>
          <a:prstGeom prst="rect">
            <a:avLst/>
          </a:prstGeom>
          <a:noFill/>
        </p:spPr>
        <p:txBody>
          <a:bodyPr>
            <a:spAutoFit/>
          </a:bodyPr>
          <a:lstStyle/>
          <a:p>
            <a:pPr algn="l">
              <a:defRPr/>
            </a:pPr>
            <a:r>
              <a:rPr lang="en-US" dirty="0">
                <a:latin typeface="+mn-lt"/>
              </a:rPr>
              <a:t>Many different groups around the world are working to combat the HIV pandemic.  Everyone wants to know if programs are working and if HIV prevalence has decreased.</a:t>
            </a:r>
          </a:p>
          <a:p>
            <a:pPr algn="l">
              <a:defRPr/>
            </a:pPr>
            <a:endParaRPr lang="en-US" dirty="0">
              <a:latin typeface="+mn-lt"/>
            </a:endParaRPr>
          </a:p>
          <a:p>
            <a:pPr algn="l">
              <a:defRPr/>
            </a:pPr>
            <a:r>
              <a:rPr lang="en-US" dirty="0">
                <a:latin typeface="+mn-lt"/>
              </a:rPr>
              <a:t>People look to DHS data on HIV prevalence from different years to measure progress and determine trends in HIV prevalence.</a:t>
            </a:r>
          </a:p>
          <a:p>
            <a:pPr algn="l">
              <a:defRPr/>
            </a:pPr>
            <a:endParaRPr lang="en-US" dirty="0">
              <a:latin typeface="+mn-lt"/>
            </a:endParaRPr>
          </a:p>
          <a:p>
            <a:pPr algn="l">
              <a:defRPr/>
            </a:pPr>
            <a:r>
              <a:rPr lang="en-US" dirty="0">
                <a:latin typeface="+mn-lt"/>
              </a:rPr>
              <a:t>However, caution must taken when interpreting these trends.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304800" y="304800"/>
            <a:ext cx="7772400" cy="609600"/>
          </a:xfrm>
        </p:spPr>
        <p:txBody>
          <a:bodyPr/>
          <a:lstStyle/>
          <a:p>
            <a:r>
              <a:rPr lang="en-US" altLang="en-US" sz="3200" dirty="0" smtClean="0"/>
              <a:t>Survey Statistics </a:t>
            </a:r>
            <a:br>
              <a:rPr lang="en-US" altLang="en-US" sz="3200" dirty="0" smtClean="0"/>
            </a:br>
            <a:r>
              <a:rPr lang="en-US" altLang="en-US" sz="3200" dirty="0" smtClean="0"/>
              <a:t/>
            </a:r>
            <a:br>
              <a:rPr lang="en-US" altLang="en-US" sz="3200" dirty="0" smtClean="0"/>
            </a:br>
            <a:endParaRPr lang="en-US" altLang="en-US" sz="3200" dirty="0" smtClean="0"/>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smtClean="0"/>
              <a:t>Module 6, Slide </a:t>
            </a:r>
            <a:fld id="{BBD1E3DF-9E5E-4AA1-8E0D-BB45E6A9AB3B}" type="slidenum">
              <a:rPr lang="en-US" smtClean="0"/>
              <a:pPr>
                <a:defRPr/>
              </a:pPr>
              <a:t>55</a:t>
            </a:fld>
            <a:endParaRPr lang="en-US" dirty="0"/>
          </a:p>
        </p:txBody>
      </p:sp>
      <p:sp>
        <p:nvSpPr>
          <p:cNvPr id="5" name="TextBox 4"/>
          <p:cNvSpPr txBox="1"/>
          <p:nvPr/>
        </p:nvSpPr>
        <p:spPr>
          <a:xfrm>
            <a:off x="152400" y="1163638"/>
            <a:ext cx="8991600" cy="5694362"/>
          </a:xfrm>
          <a:prstGeom prst="rect">
            <a:avLst/>
          </a:prstGeom>
          <a:noFill/>
        </p:spPr>
        <p:txBody>
          <a:bodyPr>
            <a:spAutoFit/>
          </a:bodyPr>
          <a:lstStyle/>
          <a:p>
            <a:pPr algn="l">
              <a:defRPr/>
            </a:pPr>
            <a:r>
              <a:rPr lang="en-US" dirty="0">
                <a:latin typeface="+mn-lt"/>
              </a:rPr>
              <a:t>Remember that DHS data are from </a:t>
            </a:r>
            <a:r>
              <a:rPr lang="en-US" u="sng" dirty="0">
                <a:latin typeface="+mn-lt"/>
              </a:rPr>
              <a:t>samples</a:t>
            </a:r>
            <a:r>
              <a:rPr lang="en-US" dirty="0">
                <a:latin typeface="+mn-lt"/>
              </a:rPr>
              <a:t>—we don’t interview everyone in a country.  If everyone was interviewed, it would be a </a:t>
            </a:r>
            <a:r>
              <a:rPr lang="en-US" u="sng" dirty="0">
                <a:latin typeface="+mn-lt"/>
              </a:rPr>
              <a:t>census</a:t>
            </a:r>
            <a:r>
              <a:rPr lang="en-US" dirty="0">
                <a:latin typeface="+mn-lt"/>
              </a:rPr>
              <a:t>, rather than a survey.</a:t>
            </a:r>
          </a:p>
          <a:p>
            <a:pPr algn="l">
              <a:defRPr/>
            </a:pPr>
            <a:endParaRPr lang="en-US" dirty="0">
              <a:latin typeface="+mn-lt"/>
            </a:endParaRPr>
          </a:p>
          <a:p>
            <a:pPr algn="l">
              <a:defRPr/>
            </a:pPr>
            <a:r>
              <a:rPr lang="en-US" dirty="0">
                <a:latin typeface="+mn-lt"/>
              </a:rPr>
              <a:t>If the DHS were a </a:t>
            </a:r>
            <a:r>
              <a:rPr lang="en-US" u="sng" dirty="0">
                <a:latin typeface="+mn-lt"/>
              </a:rPr>
              <a:t>census</a:t>
            </a:r>
            <a:r>
              <a:rPr lang="en-US" dirty="0">
                <a:latin typeface="+mn-lt"/>
              </a:rPr>
              <a:t>, there would be no uncertainty around our statistics.</a:t>
            </a:r>
          </a:p>
          <a:p>
            <a:pPr algn="l">
              <a:defRPr/>
            </a:pPr>
            <a:endParaRPr lang="en-US" dirty="0">
              <a:latin typeface="+mn-lt"/>
            </a:endParaRPr>
          </a:p>
          <a:p>
            <a:pPr algn="l">
              <a:defRPr/>
            </a:pPr>
            <a:r>
              <a:rPr lang="en-US" dirty="0">
                <a:latin typeface="+mn-lt"/>
              </a:rPr>
              <a:t>Because DHS uses a sample of people to make estimates about an entire population, it’s important to remember that DHS statistics represent the “best estimate” of a statistic (such as HIV prevalence), but it is not necessarily “the truth” for the entire population.</a:t>
            </a:r>
          </a:p>
          <a:p>
            <a:pPr algn="l">
              <a:defRPr/>
            </a:pPr>
            <a:endParaRPr lang="en-US" dirty="0">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04800" y="304800"/>
            <a:ext cx="7772400" cy="609600"/>
          </a:xfrm>
        </p:spPr>
        <p:txBody>
          <a:bodyPr/>
          <a:lstStyle/>
          <a:p>
            <a:r>
              <a:rPr lang="en-US" altLang="en-US" sz="3200" smtClean="0"/>
              <a:t>Confidence Intervals</a:t>
            </a:r>
            <a:r>
              <a:rPr lang="en-US" altLang="en-US" sz="3200" dirty="0" smtClean="0"/>
              <a:t/>
            </a:r>
            <a:br>
              <a:rPr lang="en-US" altLang="en-US" sz="3200" dirty="0" smtClean="0"/>
            </a:br>
            <a:r>
              <a:rPr lang="en-US" altLang="en-US" sz="3200" dirty="0" smtClean="0"/>
              <a:t/>
            </a:r>
            <a:br>
              <a:rPr lang="en-US" altLang="en-US" sz="3200" dirty="0" smtClean="0"/>
            </a:br>
            <a:endParaRPr lang="en-US" altLang="en-US" sz="3200" dirty="0" smtClean="0"/>
          </a:p>
        </p:txBody>
      </p:sp>
      <p:sp>
        <p:nvSpPr>
          <p:cNvPr id="3" name="Slide Number Placeholder 2"/>
          <p:cNvSpPr>
            <a:spLocks noGrp="1"/>
          </p:cNvSpPr>
          <p:nvPr>
            <p:ph type="sldNum" sz="quarter" idx="12"/>
          </p:nvPr>
        </p:nvSpPr>
        <p:spPr>
          <a:xfrm>
            <a:off x="7239000" y="6400800"/>
            <a:ext cx="1905000" cy="457200"/>
          </a:xfrm>
        </p:spPr>
        <p:txBody>
          <a:bodyPr/>
          <a:lstStyle/>
          <a:p>
            <a:pPr>
              <a:defRPr/>
            </a:pPr>
            <a:r>
              <a:rPr lang="en-US" dirty="0" smtClean="0"/>
              <a:t>Module 6, Slide </a:t>
            </a:r>
            <a:fld id="{66F10F64-E247-48E2-B25E-A601CA152529}" type="slidenum">
              <a:rPr lang="en-US" smtClean="0"/>
              <a:pPr>
                <a:defRPr/>
              </a:pPr>
              <a:t>56</a:t>
            </a:fld>
            <a:endParaRPr lang="en-US" dirty="0"/>
          </a:p>
        </p:txBody>
      </p:sp>
      <p:sp>
        <p:nvSpPr>
          <p:cNvPr id="5" name="TextBox 4"/>
          <p:cNvSpPr txBox="1"/>
          <p:nvPr/>
        </p:nvSpPr>
        <p:spPr>
          <a:xfrm>
            <a:off x="381000" y="1295400"/>
            <a:ext cx="8763000" cy="4832350"/>
          </a:xfrm>
          <a:prstGeom prst="rect">
            <a:avLst/>
          </a:prstGeom>
          <a:noFill/>
        </p:spPr>
        <p:txBody>
          <a:bodyPr>
            <a:spAutoFit/>
          </a:bodyPr>
          <a:lstStyle/>
          <a:p>
            <a:pPr algn="l">
              <a:defRPr/>
            </a:pPr>
            <a:r>
              <a:rPr lang="en-US" dirty="0">
                <a:latin typeface="+mn-lt"/>
              </a:rPr>
              <a:t>Every estimate from a sample survey is subject to a certain degree of uncertainty.  The values shown in DHS tables are the middle of a range of possible values. This range reflects the range of uncertainty of the estimate. </a:t>
            </a:r>
          </a:p>
          <a:p>
            <a:pPr algn="l">
              <a:defRPr/>
            </a:pPr>
            <a:endParaRPr lang="en-US" dirty="0">
              <a:latin typeface="+mn-lt"/>
            </a:endParaRPr>
          </a:p>
          <a:p>
            <a:pPr algn="l">
              <a:defRPr/>
            </a:pPr>
            <a:r>
              <a:rPr lang="en-US" dirty="0">
                <a:latin typeface="+mn-lt"/>
              </a:rPr>
              <a:t>This range of possible values is called the confidence interval.  Researchers are confident that the “truth,” or the value we would get if we surveyed every single person in the population (rather than using a sample) lies within this range.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228600" y="76200"/>
            <a:ext cx="8610600" cy="765175"/>
          </a:xfrm>
        </p:spPr>
        <p:txBody>
          <a:bodyPr/>
          <a:lstStyle/>
          <a:p>
            <a:r>
              <a:rPr lang="en-US" altLang="en-US" sz="2800" dirty="0" smtClean="0"/>
              <a:t>Confidence Intervals in the 2003-04 Tanzania HIV/AIDS Indicator Survey </a:t>
            </a:r>
          </a:p>
        </p:txBody>
      </p:sp>
      <p:sp>
        <p:nvSpPr>
          <p:cNvPr id="3" name="Slide Number Placeholder 2"/>
          <p:cNvSpPr>
            <a:spLocks noGrp="1"/>
          </p:cNvSpPr>
          <p:nvPr>
            <p:ph type="sldNum" sz="quarter" idx="12"/>
          </p:nvPr>
        </p:nvSpPr>
        <p:spPr/>
        <p:txBody>
          <a:bodyPr/>
          <a:lstStyle/>
          <a:p>
            <a:pPr>
              <a:defRPr/>
            </a:pPr>
            <a:fld id="{6A0384DE-3EBC-48C8-B6D7-506763E9D287}" type="slidenum">
              <a:rPr lang="en-US" smtClean="0"/>
              <a:pPr>
                <a:defRPr/>
              </a:pPr>
              <a:t>57</a:t>
            </a:fld>
            <a:endParaRPr lang="en-US"/>
          </a:p>
        </p:txBody>
      </p:sp>
      <p:graphicFrame>
        <p:nvGraphicFramePr>
          <p:cNvPr id="62468" name="Chart 3"/>
          <p:cNvGraphicFramePr>
            <a:graphicFrameLocks/>
          </p:cNvGraphicFramePr>
          <p:nvPr/>
        </p:nvGraphicFramePr>
        <p:xfrm>
          <a:off x="812800" y="1600200"/>
          <a:ext cx="7670800" cy="4749800"/>
        </p:xfrm>
        <a:graphic>
          <a:graphicData uri="http://schemas.openxmlformats.org/presentationml/2006/ole">
            <mc:AlternateContent xmlns:mc="http://schemas.openxmlformats.org/markup-compatibility/2006">
              <mc:Choice xmlns:v="urn:schemas-microsoft-com:vml" Requires="v">
                <p:oleObj spid="_x0000_s62482" r:id="rId4" imgW="7675529" imgH="4749196" progId="Excel.Chart.8">
                  <p:embed/>
                </p:oleObj>
              </mc:Choice>
              <mc:Fallback>
                <p:oleObj r:id="rId4" imgW="7675529" imgH="4749196"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600200"/>
                        <a:ext cx="7670800"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4"/>
          <p:cNvSpPr/>
          <p:nvPr/>
        </p:nvSpPr>
        <p:spPr bwMode="auto">
          <a:xfrm>
            <a:off x="3027363" y="1741488"/>
            <a:ext cx="3195637" cy="849312"/>
          </a:xfrm>
          <a:prstGeom prst="rect">
            <a:avLst/>
          </a:prstGeom>
          <a:solidFill>
            <a:schemeClr val="accent6">
              <a:lumMod val="60000"/>
              <a:lumOff val="40000"/>
              <a:alpha val="49000"/>
            </a:schemeClr>
          </a:solidFill>
          <a:ln w="9525" cap="flat" cmpd="sng" algn="ctr">
            <a:noFill/>
            <a:prstDash val="solid"/>
            <a:round/>
            <a:headEnd type="none" w="med" len="med"/>
            <a:tailEnd type="none" w="med" len="me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endParaRPr lang="en-US"/>
          </a:p>
        </p:txBody>
      </p:sp>
      <p:sp>
        <p:nvSpPr>
          <p:cNvPr id="6" name="TextBox 5"/>
          <p:cNvSpPr txBox="1"/>
          <p:nvPr/>
        </p:nvSpPr>
        <p:spPr>
          <a:xfrm>
            <a:off x="4267200" y="1371600"/>
            <a:ext cx="685800" cy="400050"/>
          </a:xfrm>
          <a:prstGeom prst="rect">
            <a:avLst/>
          </a:prstGeom>
          <a:noFill/>
        </p:spPr>
        <p:txBody>
          <a:bodyPr>
            <a:spAutoFit/>
          </a:bodyPr>
          <a:lstStyle/>
          <a:p>
            <a:pPr>
              <a:defRPr/>
            </a:pPr>
            <a:r>
              <a:rPr lang="en-US" sz="2000" b="1" dirty="0">
                <a:latin typeface="+mn-lt"/>
              </a:rPr>
              <a:t>7.8</a:t>
            </a:r>
          </a:p>
        </p:txBody>
      </p:sp>
      <p:sp>
        <p:nvSpPr>
          <p:cNvPr id="7" name="TextBox 6"/>
          <p:cNvSpPr txBox="1"/>
          <p:nvPr/>
        </p:nvSpPr>
        <p:spPr>
          <a:xfrm>
            <a:off x="4267200" y="2514600"/>
            <a:ext cx="685800" cy="400050"/>
          </a:xfrm>
          <a:prstGeom prst="rect">
            <a:avLst/>
          </a:prstGeom>
          <a:noFill/>
        </p:spPr>
        <p:txBody>
          <a:bodyPr>
            <a:spAutoFit/>
          </a:bodyPr>
          <a:lstStyle/>
          <a:p>
            <a:pPr>
              <a:defRPr/>
            </a:pPr>
            <a:r>
              <a:rPr lang="en-US" sz="2000" b="1" dirty="0">
                <a:solidFill>
                  <a:schemeClr val="bg1"/>
                </a:solidFill>
                <a:latin typeface="+mn-lt"/>
              </a:rPr>
              <a:t>6.3</a:t>
            </a:r>
          </a:p>
        </p:txBody>
      </p:sp>
      <p:sp>
        <p:nvSpPr>
          <p:cNvPr id="8" name="TextBox 7"/>
          <p:cNvSpPr txBox="1"/>
          <p:nvPr/>
        </p:nvSpPr>
        <p:spPr>
          <a:xfrm>
            <a:off x="6705600" y="1905000"/>
            <a:ext cx="2438400" cy="400050"/>
          </a:xfrm>
          <a:prstGeom prst="rect">
            <a:avLst/>
          </a:prstGeom>
          <a:noFill/>
        </p:spPr>
        <p:txBody>
          <a:bodyPr>
            <a:spAutoFit/>
          </a:bodyPr>
          <a:lstStyle/>
          <a:p>
            <a:pPr>
              <a:defRPr/>
            </a:pPr>
            <a:r>
              <a:rPr lang="en-US" sz="2000" dirty="0">
                <a:latin typeface="+mn-lt"/>
              </a:rPr>
              <a:t>Confidence Interval</a:t>
            </a:r>
          </a:p>
        </p:txBody>
      </p:sp>
      <p:sp>
        <p:nvSpPr>
          <p:cNvPr id="10" name="Right Brace 9"/>
          <p:cNvSpPr>
            <a:spLocks/>
          </p:cNvSpPr>
          <p:nvPr/>
        </p:nvSpPr>
        <p:spPr bwMode="auto">
          <a:xfrm>
            <a:off x="6248400" y="1752600"/>
            <a:ext cx="457200" cy="685800"/>
          </a:xfrm>
          <a:prstGeom prst="rightBrace">
            <a:avLst>
              <a:gd name="adj1" fmla="val 8333"/>
              <a:gd name="adj2" fmla="val 50000"/>
            </a:avLst>
          </a:prstGeom>
          <a:noFill/>
          <a:ln w="381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228600" y="76200"/>
            <a:ext cx="7772400" cy="765175"/>
          </a:xfrm>
        </p:spPr>
        <p:txBody>
          <a:bodyPr/>
          <a:lstStyle/>
          <a:p>
            <a:r>
              <a:rPr lang="en-US" altLang="en-US" sz="2800" dirty="0" smtClean="0"/>
              <a:t>Confidence Intervals in the 2003-04 Tanzania HIV/AIDS Indicator Survey </a:t>
            </a:r>
            <a:br>
              <a:rPr lang="en-US" altLang="en-US" sz="2800" dirty="0" smtClean="0"/>
            </a:br>
            <a:endParaRPr lang="en-US" altLang="en-US" sz="2800" dirty="0" smtClean="0"/>
          </a:p>
        </p:txBody>
      </p:sp>
      <p:sp>
        <p:nvSpPr>
          <p:cNvPr id="3" name="Slide Number Placeholder 2"/>
          <p:cNvSpPr>
            <a:spLocks noGrp="1"/>
          </p:cNvSpPr>
          <p:nvPr>
            <p:ph type="sldNum" sz="quarter" idx="12"/>
          </p:nvPr>
        </p:nvSpPr>
        <p:spPr/>
        <p:txBody>
          <a:bodyPr/>
          <a:lstStyle/>
          <a:p>
            <a:pPr>
              <a:defRPr/>
            </a:pPr>
            <a:fld id="{AF9CED04-D670-49CA-B932-D649F52F3D59}" type="slidenum">
              <a:rPr lang="en-US" smtClean="0"/>
              <a:pPr>
                <a:defRPr/>
              </a:pPr>
              <a:t>58</a:t>
            </a:fld>
            <a:endParaRPr lang="en-US"/>
          </a:p>
        </p:txBody>
      </p:sp>
      <p:graphicFrame>
        <p:nvGraphicFramePr>
          <p:cNvPr id="63492" name="Chart 3"/>
          <p:cNvGraphicFramePr>
            <a:graphicFrameLocks/>
          </p:cNvGraphicFramePr>
          <p:nvPr/>
        </p:nvGraphicFramePr>
        <p:xfrm>
          <a:off x="457200" y="1549400"/>
          <a:ext cx="8077200" cy="4775200"/>
        </p:xfrm>
        <a:graphic>
          <a:graphicData uri="http://schemas.openxmlformats.org/presentationml/2006/ole">
            <mc:AlternateContent xmlns:mc="http://schemas.openxmlformats.org/markup-compatibility/2006">
              <mc:Choice xmlns:v="urn:schemas-microsoft-com:vml" Requires="v">
                <p:oleObj spid="_x0000_s63502" r:id="rId4" imgW="8077900" imgH="4779678" progId="Excel.Chart.8">
                  <p:embed/>
                </p:oleObj>
              </mc:Choice>
              <mc:Fallback>
                <p:oleObj r:id="rId4" imgW="8077900" imgH="4779678"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549400"/>
                        <a:ext cx="80772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63493" name="Straight Connector 22"/>
          <p:cNvCxnSpPr>
            <a:cxnSpLocks noChangeShapeType="1"/>
          </p:cNvCxnSpPr>
          <p:nvPr/>
        </p:nvCxnSpPr>
        <p:spPr bwMode="auto">
          <a:xfrm rot="10800000">
            <a:off x="1828800" y="6858000"/>
            <a:ext cx="52578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304800" y="304800"/>
            <a:ext cx="8458200" cy="609600"/>
          </a:xfrm>
        </p:spPr>
        <p:txBody>
          <a:bodyPr/>
          <a:lstStyle/>
          <a:p>
            <a:r>
              <a:rPr lang="en-US" altLang="en-US" sz="2800" dirty="0" smtClean="0"/>
              <a:t>Finding Confidence Intervals in DHS Reports</a:t>
            </a:r>
            <a:br>
              <a:rPr lang="en-US" altLang="en-US" sz="2800" dirty="0" smtClean="0"/>
            </a:br>
            <a:r>
              <a:rPr lang="en-US" altLang="en-US" sz="2800" dirty="0" smtClean="0"/>
              <a:t/>
            </a:r>
            <a:br>
              <a:rPr lang="en-US" altLang="en-US" sz="2800" dirty="0" smtClean="0"/>
            </a:br>
            <a:endParaRPr lang="en-US" altLang="en-US" sz="2800" dirty="0" smtClean="0"/>
          </a:p>
        </p:txBody>
      </p:sp>
      <p:sp>
        <p:nvSpPr>
          <p:cNvPr id="3" name="Slide Number Placeholder 2"/>
          <p:cNvSpPr>
            <a:spLocks noGrp="1"/>
          </p:cNvSpPr>
          <p:nvPr>
            <p:ph type="sldNum" sz="quarter" idx="12"/>
          </p:nvPr>
        </p:nvSpPr>
        <p:spPr>
          <a:xfrm>
            <a:off x="7467600" y="6248400"/>
            <a:ext cx="990600" cy="457200"/>
          </a:xfrm>
        </p:spPr>
        <p:txBody>
          <a:bodyPr/>
          <a:lstStyle/>
          <a:p>
            <a:pPr>
              <a:defRPr/>
            </a:pPr>
            <a:fld id="{E2F21BE4-5233-41FE-A09C-97415BEB08C6}" type="slidenum">
              <a:rPr lang="en-US" smtClean="0"/>
              <a:pPr>
                <a:defRPr/>
              </a:pPr>
              <a:t>59</a:t>
            </a:fld>
            <a:endParaRPr lang="en-US"/>
          </a:p>
        </p:txBody>
      </p:sp>
      <p:pic>
        <p:nvPicPr>
          <p:cNvPr id="645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625" y="1219200"/>
            <a:ext cx="82073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990600" y="1295400"/>
            <a:ext cx="8153400" cy="762000"/>
          </a:xfrm>
          <a:prstGeom prst="rect">
            <a:avLst/>
          </a:prstGeom>
          <a:noFill/>
          <a:ln w="63500"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8" name="TextBox 7"/>
          <p:cNvSpPr txBox="1">
            <a:spLocks noChangeArrowheads="1"/>
          </p:cNvSpPr>
          <p:nvPr/>
        </p:nvSpPr>
        <p:spPr bwMode="auto">
          <a:xfrm>
            <a:off x="304800" y="1447800"/>
            <a:ext cx="68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b="1">
                <a:solidFill>
                  <a:schemeClr val="accent1"/>
                </a:solidFill>
                <a:latin typeface="Rockwell Extra Bold" pitchFamily="18" charset="0"/>
              </a:rPr>
              <a:t>1</a:t>
            </a:r>
          </a:p>
        </p:txBody>
      </p:sp>
      <p:sp>
        <p:nvSpPr>
          <p:cNvPr id="9" name="Rectangle 8"/>
          <p:cNvSpPr>
            <a:spLocks noChangeArrowheads="1"/>
          </p:cNvSpPr>
          <p:nvPr/>
        </p:nvSpPr>
        <p:spPr bwMode="auto">
          <a:xfrm>
            <a:off x="990600" y="5867400"/>
            <a:ext cx="8153400" cy="304800"/>
          </a:xfrm>
          <a:prstGeom prst="rect">
            <a:avLst/>
          </a:prstGeom>
          <a:noFill/>
          <a:ln w="63500"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endParaRPr lang="en-US" altLang="en-US"/>
          </a:p>
        </p:txBody>
      </p:sp>
      <p:sp>
        <p:nvSpPr>
          <p:cNvPr id="10" name="TextBox 9"/>
          <p:cNvSpPr txBox="1">
            <a:spLocks noChangeArrowheads="1"/>
          </p:cNvSpPr>
          <p:nvPr/>
        </p:nvSpPr>
        <p:spPr bwMode="auto">
          <a:xfrm>
            <a:off x="304800" y="5715000"/>
            <a:ext cx="68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altLang="en-US" b="1">
                <a:solidFill>
                  <a:schemeClr val="accent1"/>
                </a:solidFill>
                <a:latin typeface="Rockwell Extra Bold" pitchFamily="18" charset="0"/>
              </a:rPr>
              <a:t>2</a:t>
            </a:r>
          </a:p>
        </p:txBody>
      </p:sp>
      <p:sp>
        <p:nvSpPr>
          <p:cNvPr id="11" name="Oval 10"/>
          <p:cNvSpPr/>
          <p:nvPr/>
        </p:nvSpPr>
        <p:spPr bwMode="auto">
          <a:xfrm>
            <a:off x="7467600" y="5791200"/>
            <a:ext cx="1447800" cy="381000"/>
          </a:xfrm>
          <a:prstGeom prst="ellipse">
            <a:avLst/>
          </a:prstGeom>
          <a:noFill/>
          <a:ln w="63500" cap="flat" cmpd="sng" algn="ctr">
            <a:solidFill>
              <a:schemeClr val="bg2">
                <a:lumMod val="60000"/>
                <a:lumOff val="40000"/>
              </a:schemeClr>
            </a:solidFill>
            <a:prstDash val="solid"/>
            <a:round/>
            <a:headEnd type="none" w="med" len="med"/>
            <a:tailEnd type="none" w="med" len="med"/>
          </a:ln>
          <a:effectLst/>
        </p:spPr>
        <p:txBody>
          <a:bodyPr/>
          <a:lstStyle/>
          <a:p>
            <a:pPr algn="l" eaLnBrk="0" hangingPunct="0">
              <a:defRPr/>
            </a:pPr>
            <a:endParaRPr lang="en-US"/>
          </a:p>
        </p:txBody>
      </p:sp>
      <p:sp>
        <p:nvSpPr>
          <p:cNvPr id="12" name="TextBox 11"/>
          <p:cNvSpPr txBox="1"/>
          <p:nvPr/>
        </p:nvSpPr>
        <p:spPr>
          <a:xfrm>
            <a:off x="7543800" y="6172200"/>
            <a:ext cx="685800" cy="523875"/>
          </a:xfrm>
          <a:prstGeom prst="rect">
            <a:avLst/>
          </a:prstGeom>
          <a:noFill/>
        </p:spPr>
        <p:txBody>
          <a:bodyPr>
            <a:spAutoFit/>
          </a:bodyPr>
          <a:lstStyle/>
          <a:p>
            <a:pPr>
              <a:defRPr/>
            </a:pPr>
            <a:r>
              <a:rPr lang="en-US" b="1" dirty="0">
                <a:solidFill>
                  <a:schemeClr val="bg2">
                    <a:lumMod val="60000"/>
                    <a:lumOff val="40000"/>
                  </a:schemeClr>
                </a:solidFill>
                <a:latin typeface="Rockwell Extra Bold" pitchFamily="18" charset="0"/>
              </a:rPr>
              <a:t>3</a:t>
            </a:r>
          </a:p>
        </p:txBody>
      </p:sp>
      <p:sp>
        <p:nvSpPr>
          <p:cNvPr id="13" name="Oval 12"/>
          <p:cNvSpPr/>
          <p:nvPr/>
        </p:nvSpPr>
        <p:spPr bwMode="auto">
          <a:xfrm>
            <a:off x="4572000" y="2819400"/>
            <a:ext cx="990600" cy="304800"/>
          </a:xfrm>
          <a:prstGeom prst="ellipse">
            <a:avLst/>
          </a:prstGeom>
          <a:noFill/>
          <a:ln w="28575" cap="flat" cmpd="sng" algn="ctr">
            <a:solidFill>
              <a:schemeClr val="bg2">
                <a:lumMod val="60000"/>
                <a:lumOff val="40000"/>
              </a:schemeClr>
            </a:solidFill>
            <a:prstDash val="solid"/>
            <a:round/>
            <a:headEnd type="none" w="med" len="med"/>
            <a:tailEnd type="none" w="med" len="med"/>
          </a:ln>
          <a:effectLst/>
        </p:spPr>
        <p:txBody>
          <a:bodyPr/>
          <a:lstStyle/>
          <a:p>
            <a:pPr algn="l" eaLnBrk="0" hangingPunct="0">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HIV Knowledge: PMTCT</a:t>
            </a:r>
          </a:p>
        </p:txBody>
      </p:sp>
      <p:sp>
        <p:nvSpPr>
          <p:cNvPr id="10243" name="Content Placeholder 2"/>
          <p:cNvSpPr>
            <a:spLocks noGrp="1"/>
          </p:cNvSpPr>
          <p:nvPr>
            <p:ph idx="1"/>
          </p:nvPr>
        </p:nvSpPr>
        <p:spPr>
          <a:xfrm>
            <a:off x="381000" y="1447800"/>
            <a:ext cx="7772400" cy="3886200"/>
          </a:xfrm>
        </p:spPr>
        <p:txBody>
          <a:bodyPr/>
          <a:lstStyle/>
          <a:p>
            <a:pPr>
              <a:spcAft>
                <a:spcPct val="20000"/>
              </a:spcAft>
            </a:pPr>
            <a:r>
              <a:rPr lang="en-US" altLang="en-US" sz="2800" smtClean="0"/>
              <a:t>The DHS includes two questions about the prevention of mother-to-child transmission (PMTCT):</a:t>
            </a:r>
          </a:p>
          <a:p>
            <a:pPr marL="863600" lvl="1" indent="-406400"/>
            <a:r>
              <a:rPr lang="en-US" altLang="en-US" sz="2800" smtClean="0"/>
              <a:t>Whether HIV can be transmitted by breastfeeding</a:t>
            </a:r>
          </a:p>
          <a:p>
            <a:pPr marL="863600" lvl="1" indent="-406400"/>
            <a:r>
              <a:rPr lang="en-US" altLang="en-US" sz="2800" smtClean="0"/>
              <a:t>Whether the risk of mother-to-child transmission can be reduced by the mother taking special drugs during pregnancy</a:t>
            </a:r>
          </a:p>
        </p:txBody>
      </p:sp>
      <p:sp>
        <p:nvSpPr>
          <p:cNvPr id="4" name="Slide Number Placeholder 3"/>
          <p:cNvSpPr>
            <a:spLocks noGrp="1"/>
          </p:cNvSpPr>
          <p:nvPr>
            <p:ph type="sldNum" sz="quarter" idx="12"/>
          </p:nvPr>
        </p:nvSpPr>
        <p:spPr/>
        <p:txBody>
          <a:bodyPr/>
          <a:lstStyle/>
          <a:p>
            <a:pPr>
              <a:defRPr/>
            </a:pPr>
            <a:r>
              <a:rPr lang="en-US" dirty="0" smtClean="0"/>
              <a:t>Module 6, Slide </a:t>
            </a:r>
            <a:fld id="{3EE143B2-4FE3-482A-8CA7-F2D99A99BEB1}"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304800" y="304800"/>
            <a:ext cx="7772400" cy="609600"/>
          </a:xfrm>
        </p:spPr>
        <p:txBody>
          <a:bodyPr/>
          <a:lstStyle/>
          <a:p>
            <a:r>
              <a:rPr lang="en-US" altLang="en-US" sz="3200" smtClean="0"/>
              <a:t>Statistical Significance</a:t>
            </a:r>
            <a:br>
              <a:rPr lang="en-US" altLang="en-US" sz="3200" smtClean="0"/>
            </a:br>
            <a:r>
              <a:rPr lang="en-US" altLang="en-US" sz="3200" smtClean="0"/>
              <a:t/>
            </a:r>
            <a:br>
              <a:rPr lang="en-US" altLang="en-US" sz="3200" smtClean="0"/>
            </a:br>
            <a:endParaRPr lang="en-US" altLang="en-US" sz="3200" smtClean="0"/>
          </a:p>
        </p:txBody>
      </p:sp>
      <p:sp>
        <p:nvSpPr>
          <p:cNvPr id="3" name="Slide Number Placeholder 2"/>
          <p:cNvSpPr>
            <a:spLocks noGrp="1"/>
          </p:cNvSpPr>
          <p:nvPr>
            <p:ph type="sldNum" sz="quarter" idx="12"/>
          </p:nvPr>
        </p:nvSpPr>
        <p:spPr/>
        <p:txBody>
          <a:bodyPr/>
          <a:lstStyle/>
          <a:p>
            <a:pPr>
              <a:defRPr/>
            </a:pPr>
            <a:fld id="{6342A37B-C869-4C39-9B84-666DE7179C42}" type="slidenum">
              <a:rPr lang="en-US" smtClean="0"/>
              <a:pPr>
                <a:defRPr/>
              </a:pPr>
              <a:t>60</a:t>
            </a:fld>
            <a:endParaRPr lang="en-US"/>
          </a:p>
        </p:txBody>
      </p:sp>
      <p:sp>
        <p:nvSpPr>
          <p:cNvPr id="5" name="TextBox 4"/>
          <p:cNvSpPr txBox="1"/>
          <p:nvPr/>
        </p:nvSpPr>
        <p:spPr>
          <a:xfrm>
            <a:off x="304800" y="1295400"/>
            <a:ext cx="8839200" cy="5262563"/>
          </a:xfrm>
          <a:prstGeom prst="rect">
            <a:avLst/>
          </a:prstGeom>
          <a:noFill/>
        </p:spPr>
        <p:txBody>
          <a:bodyPr>
            <a:spAutoFit/>
          </a:bodyPr>
          <a:lstStyle/>
          <a:p>
            <a:pPr algn="l">
              <a:defRPr/>
            </a:pPr>
            <a:r>
              <a:rPr lang="en-US" dirty="0">
                <a:latin typeface="+mn-lt"/>
              </a:rPr>
              <a:t>In statistics, a conclusion that is unlikely to have occurred simply by chance is called statistically significant. </a:t>
            </a:r>
          </a:p>
          <a:p>
            <a:pPr algn="l">
              <a:defRPr/>
            </a:pPr>
            <a:endParaRPr lang="en-US" dirty="0">
              <a:latin typeface="+mn-lt"/>
            </a:endParaRPr>
          </a:p>
          <a:p>
            <a:pPr algn="l">
              <a:defRPr/>
            </a:pPr>
            <a:r>
              <a:rPr lang="en-US" dirty="0">
                <a:latin typeface="+mn-lt"/>
              </a:rPr>
              <a:t>If a measure is statistically significant, researchers are confident that the difference between two figures is actually real, and not just a result of chance.</a:t>
            </a:r>
          </a:p>
          <a:p>
            <a:pPr algn="l">
              <a:defRPr/>
            </a:pPr>
            <a:endParaRPr lang="en-US" dirty="0">
              <a:latin typeface="+mn-lt"/>
            </a:endParaRPr>
          </a:p>
          <a:p>
            <a:pPr algn="l">
              <a:defRPr/>
            </a:pPr>
            <a:r>
              <a:rPr lang="en-US" dirty="0">
                <a:latin typeface="+mn-lt"/>
              </a:rPr>
              <a:t>In order to determine if HIV prevalence has really changed, statistical tests need to be performed to determine if the difference in HIV prevalence estimates is statistically significant.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228600" y="152400"/>
            <a:ext cx="8763000" cy="765175"/>
          </a:xfrm>
        </p:spPr>
        <p:txBody>
          <a:bodyPr/>
          <a:lstStyle/>
          <a:p>
            <a:r>
              <a:rPr lang="en-US" altLang="en-US" sz="2800" dirty="0" smtClean="0"/>
              <a:t>HIV Prevalence Trends for Mainland Tanzania: Confidence Intervals </a:t>
            </a:r>
            <a:br>
              <a:rPr lang="en-US" altLang="en-US" sz="2800" dirty="0" smtClean="0"/>
            </a:br>
            <a:endParaRPr lang="en-US" altLang="en-US" sz="2800" dirty="0" smtClean="0"/>
          </a:p>
        </p:txBody>
      </p:sp>
      <p:sp>
        <p:nvSpPr>
          <p:cNvPr id="3" name="Slide Number Placeholder 2"/>
          <p:cNvSpPr>
            <a:spLocks noGrp="1"/>
          </p:cNvSpPr>
          <p:nvPr>
            <p:ph type="sldNum" sz="quarter" idx="12"/>
          </p:nvPr>
        </p:nvSpPr>
        <p:spPr/>
        <p:txBody>
          <a:bodyPr/>
          <a:lstStyle/>
          <a:p>
            <a:pPr>
              <a:defRPr/>
            </a:pPr>
            <a:fld id="{A1A0BC0A-60A2-40D8-897B-9990406FE306}" type="slidenum">
              <a:rPr lang="en-US" smtClean="0"/>
              <a:pPr>
                <a:defRPr/>
              </a:pPr>
              <a:t>61</a:t>
            </a:fld>
            <a:endParaRPr lang="en-US"/>
          </a:p>
        </p:txBody>
      </p:sp>
      <p:graphicFrame>
        <p:nvGraphicFramePr>
          <p:cNvPr id="66564" name="Chart 3"/>
          <p:cNvGraphicFramePr>
            <a:graphicFrameLocks/>
          </p:cNvGraphicFramePr>
          <p:nvPr/>
        </p:nvGraphicFramePr>
        <p:xfrm>
          <a:off x="457200" y="1549400"/>
          <a:ext cx="8077200" cy="4775200"/>
        </p:xfrm>
        <a:graphic>
          <a:graphicData uri="http://schemas.openxmlformats.org/presentationml/2006/ole">
            <mc:AlternateContent xmlns:mc="http://schemas.openxmlformats.org/markup-compatibility/2006">
              <mc:Choice xmlns:v="urn:schemas-microsoft-com:vml" Requires="v">
                <p:oleObj spid="_x0000_s66588" r:id="rId4" imgW="8077900" imgH="4779678" progId="Excel.Chart.8">
                  <p:embed/>
                </p:oleObj>
              </mc:Choice>
              <mc:Fallback>
                <p:oleObj r:id="rId4" imgW="8077900" imgH="4779678" progId="Excel.Chart.8">
                  <p:embed/>
                  <p:pic>
                    <p:nvPicPr>
                      <p:cNvPr id="0" name="Char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549400"/>
                        <a:ext cx="80772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Rectangle 5"/>
          <p:cNvSpPr/>
          <p:nvPr/>
        </p:nvSpPr>
        <p:spPr bwMode="auto">
          <a:xfrm>
            <a:off x="1022350" y="2743200"/>
            <a:ext cx="730250" cy="660400"/>
          </a:xfrm>
          <a:prstGeom prst="rect">
            <a:avLst/>
          </a:prstGeom>
          <a:solidFill>
            <a:schemeClr val="accent6">
              <a:lumMod val="60000"/>
              <a:lumOff val="40000"/>
              <a:alpha val="49000"/>
            </a:schemeClr>
          </a:solidFill>
          <a:ln w="9525" cap="flat" cmpd="sng" algn="ctr">
            <a:noFill/>
            <a:prstDash val="solid"/>
            <a:round/>
            <a:headEnd type="none" w="med" len="med"/>
            <a:tailEnd type="none" w="med" len="me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endParaRPr lang="en-US"/>
          </a:p>
        </p:txBody>
      </p:sp>
      <p:sp>
        <p:nvSpPr>
          <p:cNvPr id="7" name="Rectangle 6"/>
          <p:cNvSpPr/>
          <p:nvPr/>
        </p:nvSpPr>
        <p:spPr bwMode="auto">
          <a:xfrm>
            <a:off x="1885950" y="3340100"/>
            <a:ext cx="717550" cy="454025"/>
          </a:xfrm>
          <a:prstGeom prst="rect">
            <a:avLst/>
          </a:prstGeom>
          <a:solidFill>
            <a:schemeClr val="accent6">
              <a:lumMod val="60000"/>
              <a:lumOff val="40000"/>
              <a:alpha val="49000"/>
            </a:schemeClr>
          </a:solidFill>
          <a:ln w="9525" cap="flat" cmpd="sng" algn="ctr">
            <a:noFill/>
            <a:prstDash val="solid"/>
            <a:round/>
            <a:headEnd type="none" w="med" len="med"/>
            <a:tailEnd type="none" w="med" len="med"/>
          </a:ln>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endParaRPr lang="en-US"/>
          </a:p>
        </p:txBody>
      </p:sp>
      <p:sp>
        <p:nvSpPr>
          <p:cNvPr id="9" name="TextBox 8"/>
          <p:cNvSpPr txBox="1"/>
          <p:nvPr/>
        </p:nvSpPr>
        <p:spPr>
          <a:xfrm>
            <a:off x="1066800" y="3352800"/>
            <a:ext cx="533400" cy="369888"/>
          </a:xfrm>
          <a:prstGeom prst="rect">
            <a:avLst/>
          </a:prstGeom>
          <a:noFill/>
        </p:spPr>
        <p:txBody>
          <a:bodyPr>
            <a:spAutoFit/>
          </a:bodyPr>
          <a:lstStyle/>
          <a:p>
            <a:pPr>
              <a:defRPr/>
            </a:pPr>
            <a:r>
              <a:rPr lang="en-US" sz="1800" b="1" dirty="0">
                <a:solidFill>
                  <a:schemeClr val="bg1"/>
                </a:solidFill>
                <a:latin typeface="+mn-lt"/>
              </a:rPr>
              <a:t>6.3</a:t>
            </a:r>
          </a:p>
        </p:txBody>
      </p:sp>
      <p:sp>
        <p:nvSpPr>
          <p:cNvPr id="11" name="TextBox 10"/>
          <p:cNvSpPr txBox="1"/>
          <p:nvPr/>
        </p:nvSpPr>
        <p:spPr>
          <a:xfrm>
            <a:off x="1984375" y="3802063"/>
            <a:ext cx="533400" cy="369887"/>
          </a:xfrm>
          <a:prstGeom prst="rect">
            <a:avLst/>
          </a:prstGeom>
          <a:noFill/>
        </p:spPr>
        <p:txBody>
          <a:bodyPr>
            <a:spAutoFit/>
          </a:bodyPr>
          <a:lstStyle/>
          <a:p>
            <a:pPr>
              <a:defRPr/>
            </a:pPr>
            <a:r>
              <a:rPr lang="en-US" sz="1800" b="1" dirty="0">
                <a:solidFill>
                  <a:schemeClr val="bg1"/>
                </a:solidFill>
                <a:latin typeface="+mn-lt"/>
              </a:rPr>
              <a:t>5.3</a:t>
            </a:r>
          </a:p>
        </p:txBody>
      </p:sp>
      <p:sp>
        <p:nvSpPr>
          <p:cNvPr id="12" name="TextBox 11"/>
          <p:cNvSpPr txBox="1"/>
          <p:nvPr/>
        </p:nvSpPr>
        <p:spPr>
          <a:xfrm>
            <a:off x="3810000" y="3276600"/>
            <a:ext cx="533400" cy="369888"/>
          </a:xfrm>
          <a:prstGeom prst="rect">
            <a:avLst/>
          </a:prstGeom>
          <a:noFill/>
        </p:spPr>
        <p:txBody>
          <a:bodyPr>
            <a:spAutoFit/>
          </a:bodyPr>
          <a:lstStyle/>
          <a:p>
            <a:pPr>
              <a:defRPr/>
            </a:pPr>
            <a:r>
              <a:rPr lang="en-US" sz="1800" b="1" dirty="0">
                <a:solidFill>
                  <a:schemeClr val="bg1"/>
                </a:solidFill>
                <a:latin typeface="+mn-lt"/>
              </a:rPr>
              <a:t>6.8</a:t>
            </a:r>
          </a:p>
        </p:txBody>
      </p:sp>
      <p:sp>
        <p:nvSpPr>
          <p:cNvPr id="13" name="TextBox 12"/>
          <p:cNvSpPr txBox="1"/>
          <p:nvPr/>
        </p:nvSpPr>
        <p:spPr>
          <a:xfrm>
            <a:off x="4648200" y="3505200"/>
            <a:ext cx="533400" cy="369888"/>
          </a:xfrm>
          <a:prstGeom prst="rect">
            <a:avLst/>
          </a:prstGeom>
          <a:noFill/>
        </p:spPr>
        <p:txBody>
          <a:bodyPr>
            <a:spAutoFit/>
          </a:bodyPr>
          <a:lstStyle/>
          <a:p>
            <a:pPr>
              <a:defRPr/>
            </a:pPr>
            <a:r>
              <a:rPr lang="en-US" sz="1800" b="1" dirty="0">
                <a:solidFill>
                  <a:schemeClr val="bg1"/>
                </a:solidFill>
                <a:latin typeface="+mn-lt"/>
              </a:rPr>
              <a:t>6.0</a:t>
            </a:r>
          </a:p>
        </p:txBody>
      </p:sp>
      <p:sp>
        <p:nvSpPr>
          <p:cNvPr id="14" name="TextBox 13"/>
          <p:cNvSpPr txBox="1"/>
          <p:nvPr/>
        </p:nvSpPr>
        <p:spPr>
          <a:xfrm>
            <a:off x="6477000" y="3733800"/>
            <a:ext cx="533400" cy="369888"/>
          </a:xfrm>
          <a:prstGeom prst="rect">
            <a:avLst/>
          </a:prstGeom>
          <a:noFill/>
        </p:spPr>
        <p:txBody>
          <a:bodyPr>
            <a:spAutoFit/>
          </a:bodyPr>
          <a:lstStyle/>
          <a:p>
            <a:pPr>
              <a:defRPr/>
            </a:pPr>
            <a:r>
              <a:rPr lang="en-US" sz="1800" b="1" dirty="0">
                <a:solidFill>
                  <a:schemeClr val="bg1"/>
                </a:solidFill>
                <a:latin typeface="+mn-lt"/>
              </a:rPr>
              <a:t>5.4</a:t>
            </a:r>
          </a:p>
        </p:txBody>
      </p:sp>
      <p:sp>
        <p:nvSpPr>
          <p:cNvPr id="15" name="TextBox 14"/>
          <p:cNvSpPr txBox="1"/>
          <p:nvPr/>
        </p:nvSpPr>
        <p:spPr>
          <a:xfrm>
            <a:off x="7391400" y="4343400"/>
            <a:ext cx="533400" cy="369888"/>
          </a:xfrm>
          <a:prstGeom prst="rect">
            <a:avLst/>
          </a:prstGeom>
          <a:noFill/>
        </p:spPr>
        <p:txBody>
          <a:bodyPr>
            <a:spAutoFit/>
          </a:bodyPr>
          <a:lstStyle/>
          <a:p>
            <a:pPr>
              <a:defRPr/>
            </a:pPr>
            <a:r>
              <a:rPr lang="en-US" sz="1800" b="1" dirty="0">
                <a:solidFill>
                  <a:schemeClr val="bg1"/>
                </a:solidFill>
                <a:latin typeface="+mn-lt"/>
              </a:rPr>
              <a:t>3.9</a:t>
            </a:r>
          </a:p>
        </p:txBody>
      </p:sp>
      <p:sp>
        <p:nvSpPr>
          <p:cNvPr id="16" name="TextBox 15"/>
          <p:cNvSpPr txBox="1"/>
          <p:nvPr/>
        </p:nvSpPr>
        <p:spPr>
          <a:xfrm>
            <a:off x="3783013" y="1990725"/>
            <a:ext cx="533400" cy="368300"/>
          </a:xfrm>
          <a:prstGeom prst="rect">
            <a:avLst/>
          </a:prstGeom>
          <a:noFill/>
        </p:spPr>
        <p:txBody>
          <a:bodyPr>
            <a:spAutoFit/>
          </a:bodyPr>
          <a:lstStyle/>
          <a:p>
            <a:pPr>
              <a:defRPr/>
            </a:pPr>
            <a:r>
              <a:rPr lang="en-US" sz="1800" b="1" dirty="0">
                <a:solidFill>
                  <a:schemeClr val="bg1">
                    <a:lumMod val="50000"/>
                  </a:schemeClr>
                </a:solidFill>
                <a:latin typeface="+mn-lt"/>
              </a:rPr>
              <a:t>8.6</a:t>
            </a:r>
          </a:p>
        </p:txBody>
      </p:sp>
      <p:sp>
        <p:nvSpPr>
          <p:cNvPr id="17" name="TextBox 16"/>
          <p:cNvSpPr txBox="1"/>
          <p:nvPr/>
        </p:nvSpPr>
        <p:spPr>
          <a:xfrm>
            <a:off x="1965325" y="3001963"/>
            <a:ext cx="533400" cy="368300"/>
          </a:xfrm>
          <a:prstGeom prst="rect">
            <a:avLst/>
          </a:prstGeom>
          <a:noFill/>
        </p:spPr>
        <p:txBody>
          <a:bodyPr>
            <a:spAutoFit/>
          </a:bodyPr>
          <a:lstStyle/>
          <a:p>
            <a:pPr>
              <a:defRPr/>
            </a:pPr>
            <a:r>
              <a:rPr lang="en-US" sz="1800" b="1" dirty="0">
                <a:solidFill>
                  <a:schemeClr val="bg1">
                    <a:lumMod val="50000"/>
                  </a:schemeClr>
                </a:solidFill>
                <a:latin typeface="+mn-lt"/>
              </a:rPr>
              <a:t>6.4</a:t>
            </a:r>
          </a:p>
        </p:txBody>
      </p:sp>
      <p:sp>
        <p:nvSpPr>
          <p:cNvPr id="18" name="TextBox 17"/>
          <p:cNvSpPr txBox="1"/>
          <p:nvPr/>
        </p:nvSpPr>
        <p:spPr>
          <a:xfrm>
            <a:off x="1066800" y="2362200"/>
            <a:ext cx="533400" cy="369888"/>
          </a:xfrm>
          <a:prstGeom prst="rect">
            <a:avLst/>
          </a:prstGeom>
          <a:noFill/>
        </p:spPr>
        <p:txBody>
          <a:bodyPr>
            <a:spAutoFit/>
          </a:bodyPr>
          <a:lstStyle/>
          <a:p>
            <a:pPr>
              <a:defRPr/>
            </a:pPr>
            <a:r>
              <a:rPr lang="en-US" sz="1800" b="1" dirty="0">
                <a:solidFill>
                  <a:schemeClr val="bg1">
                    <a:lumMod val="50000"/>
                  </a:schemeClr>
                </a:solidFill>
                <a:latin typeface="+mn-lt"/>
              </a:rPr>
              <a:t>7.8</a:t>
            </a:r>
          </a:p>
        </p:txBody>
      </p:sp>
      <p:sp>
        <p:nvSpPr>
          <p:cNvPr id="19" name="TextBox 18"/>
          <p:cNvSpPr txBox="1"/>
          <p:nvPr/>
        </p:nvSpPr>
        <p:spPr>
          <a:xfrm>
            <a:off x="4648200" y="2514600"/>
            <a:ext cx="533400" cy="369888"/>
          </a:xfrm>
          <a:prstGeom prst="rect">
            <a:avLst/>
          </a:prstGeom>
          <a:noFill/>
        </p:spPr>
        <p:txBody>
          <a:bodyPr>
            <a:spAutoFit/>
          </a:bodyPr>
          <a:lstStyle/>
          <a:p>
            <a:pPr>
              <a:defRPr/>
            </a:pPr>
            <a:r>
              <a:rPr lang="en-US" sz="1800" b="1" dirty="0">
                <a:solidFill>
                  <a:schemeClr val="bg1">
                    <a:lumMod val="50000"/>
                  </a:schemeClr>
                </a:solidFill>
                <a:latin typeface="+mn-lt"/>
              </a:rPr>
              <a:t>7.6</a:t>
            </a:r>
          </a:p>
        </p:txBody>
      </p:sp>
      <p:sp>
        <p:nvSpPr>
          <p:cNvPr id="20" name="TextBox 19"/>
          <p:cNvSpPr txBox="1"/>
          <p:nvPr/>
        </p:nvSpPr>
        <p:spPr>
          <a:xfrm>
            <a:off x="6477000" y="2667000"/>
            <a:ext cx="533400" cy="369888"/>
          </a:xfrm>
          <a:prstGeom prst="rect">
            <a:avLst/>
          </a:prstGeom>
          <a:noFill/>
        </p:spPr>
        <p:txBody>
          <a:bodyPr>
            <a:spAutoFit/>
          </a:bodyPr>
          <a:lstStyle/>
          <a:p>
            <a:pPr>
              <a:defRPr/>
            </a:pPr>
            <a:r>
              <a:rPr lang="en-US" sz="1800" b="1" dirty="0">
                <a:solidFill>
                  <a:schemeClr val="bg1">
                    <a:lumMod val="50000"/>
                  </a:schemeClr>
                </a:solidFill>
                <a:latin typeface="+mn-lt"/>
              </a:rPr>
              <a:t>7.1</a:t>
            </a:r>
          </a:p>
        </p:txBody>
      </p:sp>
      <p:sp>
        <p:nvSpPr>
          <p:cNvPr id="21" name="TextBox 20"/>
          <p:cNvSpPr txBox="1"/>
          <p:nvPr/>
        </p:nvSpPr>
        <p:spPr>
          <a:xfrm>
            <a:off x="7391400" y="3352800"/>
            <a:ext cx="533400" cy="369888"/>
          </a:xfrm>
          <a:prstGeom prst="rect">
            <a:avLst/>
          </a:prstGeom>
          <a:noFill/>
        </p:spPr>
        <p:txBody>
          <a:bodyPr>
            <a:spAutoFit/>
          </a:bodyPr>
          <a:lstStyle/>
          <a:p>
            <a:pPr>
              <a:defRPr/>
            </a:pPr>
            <a:r>
              <a:rPr lang="en-US" sz="1800" b="1" dirty="0">
                <a:solidFill>
                  <a:schemeClr val="bg1">
                    <a:lumMod val="50000"/>
                  </a:schemeClr>
                </a:solidFill>
                <a:latin typeface="+mn-lt"/>
              </a:rPr>
              <a:t>5.4</a:t>
            </a:r>
          </a:p>
        </p:txBody>
      </p:sp>
      <p:cxnSp>
        <p:nvCxnSpPr>
          <p:cNvPr id="66579" name="Straight Connector 22"/>
          <p:cNvCxnSpPr>
            <a:cxnSpLocks noChangeShapeType="1"/>
          </p:cNvCxnSpPr>
          <p:nvPr/>
        </p:nvCxnSpPr>
        <p:spPr bwMode="auto">
          <a:xfrm rot="10800000">
            <a:off x="1828800" y="6858000"/>
            <a:ext cx="5257800"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228600" y="381000"/>
            <a:ext cx="8232775" cy="609600"/>
          </a:xfrm>
        </p:spPr>
        <p:txBody>
          <a:bodyPr/>
          <a:lstStyle/>
          <a:p>
            <a:r>
              <a:rPr lang="en-US" altLang="en-US" sz="2800" smtClean="0"/>
              <a:t>How to Talk About Trends In HIV Prevalence</a:t>
            </a:r>
            <a:br>
              <a:rPr lang="en-US" altLang="en-US" sz="2800" smtClean="0"/>
            </a:br>
            <a:r>
              <a:rPr lang="en-US" altLang="en-US" sz="2800" smtClean="0"/>
              <a:t/>
            </a:r>
            <a:br>
              <a:rPr lang="en-US" altLang="en-US" sz="2800" smtClean="0"/>
            </a:br>
            <a:endParaRPr lang="en-US" altLang="en-US" sz="2800" smtClean="0"/>
          </a:p>
        </p:txBody>
      </p:sp>
      <p:sp>
        <p:nvSpPr>
          <p:cNvPr id="3" name="Slide Number Placeholder 2"/>
          <p:cNvSpPr>
            <a:spLocks noGrp="1"/>
          </p:cNvSpPr>
          <p:nvPr>
            <p:ph type="sldNum" sz="quarter" idx="12"/>
          </p:nvPr>
        </p:nvSpPr>
        <p:spPr/>
        <p:txBody>
          <a:bodyPr/>
          <a:lstStyle/>
          <a:p>
            <a:pPr>
              <a:defRPr/>
            </a:pPr>
            <a:fld id="{7249AC0A-E4A5-4EE0-A3D3-79D422BEEAF3}" type="slidenum">
              <a:rPr lang="en-US" smtClean="0"/>
              <a:pPr>
                <a:defRPr/>
              </a:pPr>
              <a:t>62</a:t>
            </a:fld>
            <a:endParaRPr lang="en-US"/>
          </a:p>
        </p:txBody>
      </p:sp>
      <p:sp>
        <p:nvSpPr>
          <p:cNvPr id="5" name="TextBox 4"/>
          <p:cNvSpPr txBox="1"/>
          <p:nvPr/>
        </p:nvSpPr>
        <p:spPr>
          <a:xfrm>
            <a:off x="533400" y="1524000"/>
            <a:ext cx="7924800" cy="5262563"/>
          </a:xfrm>
          <a:prstGeom prst="rect">
            <a:avLst/>
          </a:prstGeom>
          <a:noFill/>
        </p:spPr>
        <p:txBody>
          <a:bodyPr>
            <a:spAutoFit/>
          </a:bodyPr>
          <a:lstStyle/>
          <a:p>
            <a:pPr algn="l">
              <a:defRPr/>
            </a:pPr>
            <a:r>
              <a:rPr lang="en-US" dirty="0">
                <a:latin typeface="+mn-lt"/>
              </a:rPr>
              <a:t>Despite apparent decreases in HIV prevalence estimates for different years, we cannot be certain that HIV prevalence has really changed unless statistical tests determine that the changes are statistically significant.</a:t>
            </a:r>
          </a:p>
          <a:p>
            <a:pPr algn="l">
              <a:defRPr/>
            </a:pPr>
            <a:endParaRPr lang="en-US" dirty="0">
              <a:latin typeface="+mn-lt"/>
            </a:endParaRPr>
          </a:p>
          <a:p>
            <a:pPr algn="l">
              <a:defRPr/>
            </a:pPr>
            <a:r>
              <a:rPr lang="en-US" dirty="0">
                <a:latin typeface="+mn-lt"/>
              </a:rPr>
              <a:t>Among the 15 countries where HIV testing has been carried out twice in a DHS, statistically significant changes in HIV prevalence have been shown only in:</a:t>
            </a:r>
          </a:p>
          <a:p>
            <a:pPr algn="l">
              <a:buFont typeface="Wingdings" pitchFamily="2" charset="2"/>
              <a:buChar char="v"/>
              <a:defRPr/>
            </a:pPr>
            <a:r>
              <a:rPr lang="en-US" dirty="0">
                <a:latin typeface="+mn-lt"/>
              </a:rPr>
              <a:t>	Tanzania (total and men)</a:t>
            </a:r>
          </a:p>
          <a:p>
            <a:pPr algn="l">
              <a:buFont typeface="Wingdings" pitchFamily="2" charset="2"/>
              <a:buChar char="v"/>
              <a:defRPr/>
            </a:pPr>
            <a:r>
              <a:rPr lang="en-US" dirty="0">
                <a:latin typeface="+mn-lt"/>
              </a:rPr>
              <a:t>	Dominican Republic (total)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01625" y="0"/>
            <a:ext cx="7775575" cy="1066800"/>
          </a:xfrm>
        </p:spPr>
        <p:txBody>
          <a:bodyPr/>
          <a:lstStyle/>
          <a:p>
            <a:r>
              <a:rPr lang="en-US" altLang="en-US" smtClean="0"/>
              <a:t>Attitudes Towards People Living with HIV / AIDS</a:t>
            </a:r>
          </a:p>
        </p:txBody>
      </p:sp>
      <p:sp>
        <p:nvSpPr>
          <p:cNvPr id="11267" name="Content Placeholder 2"/>
          <p:cNvSpPr>
            <a:spLocks noGrp="1"/>
          </p:cNvSpPr>
          <p:nvPr>
            <p:ph idx="1"/>
          </p:nvPr>
        </p:nvSpPr>
        <p:spPr>
          <a:xfrm>
            <a:off x="381000" y="1524000"/>
            <a:ext cx="7772400" cy="3886200"/>
          </a:xfrm>
        </p:spPr>
        <p:txBody>
          <a:bodyPr/>
          <a:lstStyle/>
          <a:p>
            <a:pPr marL="514350" indent="-514350">
              <a:spcAft>
                <a:spcPct val="20000"/>
              </a:spcAft>
              <a:buFontTx/>
              <a:buNone/>
            </a:pPr>
            <a:r>
              <a:rPr lang="en-US" altLang="en-US" sz="2800" smtClean="0"/>
              <a:t>The DHS uses four indicators to assess stigma:</a:t>
            </a:r>
          </a:p>
          <a:p>
            <a:pPr marL="514350" indent="-514350"/>
            <a:r>
              <a:rPr lang="en-US" altLang="en-US" sz="2800" smtClean="0"/>
              <a:t>Are you willing to care for a family member with HIV in you home?</a:t>
            </a:r>
          </a:p>
          <a:p>
            <a:pPr marL="514350" indent="-514350"/>
            <a:r>
              <a:rPr lang="en-US" altLang="en-US" sz="2800" smtClean="0"/>
              <a:t>Would you buy fresh vegetables from a shopkeeper with HIV?</a:t>
            </a:r>
          </a:p>
          <a:p>
            <a:pPr marL="514350" indent="-514350"/>
            <a:r>
              <a:rPr lang="en-US" altLang="en-US" sz="2800" smtClean="0"/>
              <a:t>Should a female teacher with HIV who is not sick be allowed to continue teaching?</a:t>
            </a:r>
          </a:p>
          <a:p>
            <a:pPr marL="514350" indent="-514350"/>
            <a:r>
              <a:rPr lang="en-US" altLang="en-US" sz="2800" smtClean="0"/>
              <a:t>Would you keep it secret that a family member is HIV-positive?</a:t>
            </a:r>
          </a:p>
        </p:txBody>
      </p:sp>
      <p:sp>
        <p:nvSpPr>
          <p:cNvPr id="4" name="Slide Number Placeholder 3"/>
          <p:cNvSpPr>
            <a:spLocks noGrp="1"/>
          </p:cNvSpPr>
          <p:nvPr>
            <p:ph type="sldNum" sz="quarter" idx="12"/>
          </p:nvPr>
        </p:nvSpPr>
        <p:spPr/>
        <p:txBody>
          <a:bodyPr/>
          <a:lstStyle/>
          <a:p>
            <a:pPr>
              <a:defRPr/>
            </a:pPr>
            <a:r>
              <a:rPr lang="en-US" dirty="0" smtClean="0"/>
              <a:t>Module 6, Slide </a:t>
            </a:r>
            <a:fld id="{00D504B1-98FF-43F2-99BD-19D29EB1AC06}"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t>Behavior: Sexual Intercourse</a:t>
            </a:r>
          </a:p>
        </p:txBody>
      </p:sp>
      <p:sp>
        <p:nvSpPr>
          <p:cNvPr id="12291" name="Content Placeholder 2"/>
          <p:cNvSpPr>
            <a:spLocks noGrp="1"/>
          </p:cNvSpPr>
          <p:nvPr>
            <p:ph idx="1"/>
          </p:nvPr>
        </p:nvSpPr>
        <p:spPr>
          <a:xfrm>
            <a:off x="533400" y="1524000"/>
            <a:ext cx="7772400" cy="3886200"/>
          </a:xfrm>
        </p:spPr>
        <p:txBody>
          <a:bodyPr/>
          <a:lstStyle/>
          <a:p>
            <a:pPr>
              <a:spcAft>
                <a:spcPct val="20000"/>
              </a:spcAft>
            </a:pPr>
            <a:r>
              <a:rPr lang="en-US" altLang="en-US" sz="2800" smtClean="0"/>
              <a:t>More than 1 sexual partner in the past 12 months</a:t>
            </a:r>
          </a:p>
          <a:p>
            <a:pPr>
              <a:spcAft>
                <a:spcPct val="20000"/>
              </a:spcAft>
            </a:pPr>
            <a:r>
              <a:rPr lang="en-US" altLang="en-US" sz="2800" smtClean="0"/>
              <a:t>Condom use at last intercourse</a:t>
            </a:r>
          </a:p>
          <a:p>
            <a:pPr>
              <a:spcAft>
                <a:spcPct val="20000"/>
              </a:spcAft>
            </a:pPr>
            <a:r>
              <a:rPr lang="en-US" altLang="en-US" sz="2800" smtClean="0"/>
              <a:t>Payment for sexual intercourse in last 12 months (men only)</a:t>
            </a:r>
          </a:p>
          <a:p>
            <a:pPr>
              <a:spcAft>
                <a:spcPct val="20000"/>
              </a:spcAft>
            </a:pPr>
            <a:r>
              <a:rPr lang="en-US" altLang="en-US" sz="2800" smtClean="0"/>
              <a:t>Concurrent sexual partners (2 overlapping sexual partners in the last 12 months)</a:t>
            </a:r>
          </a:p>
          <a:p>
            <a:endParaRPr lang="en-US" altLang="en-US" sz="2800" smtClean="0"/>
          </a:p>
          <a:p>
            <a:pPr>
              <a:buFontTx/>
              <a:buNone/>
            </a:pPr>
            <a:endParaRPr lang="en-US" altLang="en-US" sz="2800" smtClean="0"/>
          </a:p>
        </p:txBody>
      </p:sp>
      <p:sp>
        <p:nvSpPr>
          <p:cNvPr id="4" name="Slide Number Placeholder 3"/>
          <p:cNvSpPr>
            <a:spLocks noGrp="1"/>
          </p:cNvSpPr>
          <p:nvPr>
            <p:ph type="sldNum" sz="quarter" idx="12"/>
          </p:nvPr>
        </p:nvSpPr>
        <p:spPr/>
        <p:txBody>
          <a:bodyPr/>
          <a:lstStyle/>
          <a:p>
            <a:pPr>
              <a:defRPr/>
            </a:pPr>
            <a:r>
              <a:rPr lang="en-US" dirty="0" smtClean="0"/>
              <a:t>Module 6, Slide </a:t>
            </a:r>
            <a:fld id="{1F8EE80A-8EBB-4A3B-82C5-987F751CA870}" type="slidenum">
              <a:rPr lang="en-US" smtClean="0"/>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1000" y="301625"/>
            <a:ext cx="7693025" cy="609600"/>
          </a:xfrm>
        </p:spPr>
        <p:txBody>
          <a:bodyPr/>
          <a:lstStyle/>
          <a:p>
            <a:r>
              <a:rPr lang="en-US" altLang="en-US" smtClean="0"/>
              <a:t>Behavior: HIV Testing</a:t>
            </a:r>
          </a:p>
        </p:txBody>
      </p:sp>
      <p:sp>
        <p:nvSpPr>
          <p:cNvPr id="13315" name="Content Placeholder 2"/>
          <p:cNvSpPr>
            <a:spLocks noGrp="1"/>
          </p:cNvSpPr>
          <p:nvPr>
            <p:ph idx="1"/>
          </p:nvPr>
        </p:nvSpPr>
        <p:spPr>
          <a:xfrm>
            <a:off x="457200" y="1524000"/>
            <a:ext cx="7772400" cy="3886200"/>
          </a:xfrm>
        </p:spPr>
        <p:txBody>
          <a:bodyPr/>
          <a:lstStyle/>
          <a:p>
            <a:pPr lvl="1">
              <a:spcAft>
                <a:spcPct val="20000"/>
              </a:spcAft>
              <a:buFontTx/>
              <a:buChar char="•"/>
            </a:pPr>
            <a:r>
              <a:rPr lang="en-US" altLang="en-US" sz="2800" smtClean="0"/>
              <a:t>Know where to get a HIV test</a:t>
            </a:r>
          </a:p>
          <a:p>
            <a:pPr lvl="1">
              <a:spcAft>
                <a:spcPct val="20000"/>
              </a:spcAft>
              <a:buFontTx/>
              <a:buChar char="•"/>
            </a:pPr>
            <a:r>
              <a:rPr lang="en-US" altLang="en-US" sz="2800" smtClean="0"/>
              <a:t>Have ever been tested</a:t>
            </a:r>
          </a:p>
          <a:p>
            <a:pPr lvl="1">
              <a:spcAft>
                <a:spcPct val="20000"/>
              </a:spcAft>
              <a:buFontTx/>
              <a:buChar char="•"/>
            </a:pPr>
            <a:r>
              <a:rPr lang="en-US" altLang="en-US" sz="2800" smtClean="0"/>
              <a:t>Have ever been tested and received results</a:t>
            </a:r>
          </a:p>
          <a:p>
            <a:pPr lvl="1">
              <a:spcAft>
                <a:spcPct val="20000"/>
              </a:spcAft>
              <a:buFontTx/>
              <a:buChar char="•"/>
            </a:pPr>
            <a:r>
              <a:rPr lang="en-US" altLang="en-US" sz="2800" smtClean="0"/>
              <a:t>Have been tested and did not receive results</a:t>
            </a:r>
          </a:p>
          <a:p>
            <a:pPr lvl="1">
              <a:spcAft>
                <a:spcPct val="20000"/>
              </a:spcAft>
              <a:buFontTx/>
              <a:buChar char="•"/>
            </a:pPr>
            <a:r>
              <a:rPr lang="en-US" altLang="en-US" sz="2800" smtClean="0"/>
              <a:t>Have been tested and received results in the past 12 months</a:t>
            </a:r>
          </a:p>
        </p:txBody>
      </p:sp>
      <p:sp>
        <p:nvSpPr>
          <p:cNvPr id="4" name="Slide Number Placeholder 3"/>
          <p:cNvSpPr>
            <a:spLocks noGrp="1"/>
          </p:cNvSpPr>
          <p:nvPr>
            <p:ph type="sldNum" sz="quarter" idx="12"/>
          </p:nvPr>
        </p:nvSpPr>
        <p:spPr/>
        <p:txBody>
          <a:bodyPr/>
          <a:lstStyle/>
          <a:p>
            <a:pPr>
              <a:defRPr/>
            </a:pPr>
            <a:r>
              <a:rPr lang="en-US" dirty="0" smtClean="0"/>
              <a:t>Module 6, Slide </a:t>
            </a:r>
            <a:fld id="{4E42A1F6-831A-4EA7-B287-41C970E7C1EE}" type="slidenum">
              <a:rPr lang="en-US" smtClean="0"/>
              <a:pPr>
                <a:defRPr/>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SAID_no_header">
  <a:themeElements>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USAID_no_hea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USAID_no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SAID_no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SAID_no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SAID_no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SAID_no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SAID_no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SAID_no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SAID_no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SAID_no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SAID_no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SAID_no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SAID_no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10585</TotalTime>
  <Words>9343</Words>
  <Application>Microsoft Office PowerPoint</Application>
  <PresentationFormat>On-screen Show (4:3)</PresentationFormat>
  <Paragraphs>796</Paragraphs>
  <Slides>62</Slides>
  <Notes>62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62</vt:i4>
      </vt:variant>
    </vt:vector>
  </HeadingPairs>
  <TitlesOfParts>
    <vt:vector size="65" baseType="lpstr">
      <vt:lpstr>Blank</vt:lpstr>
      <vt:lpstr>USAID_no_header</vt:lpstr>
      <vt:lpstr>Microsoft Excel Chart</vt:lpstr>
      <vt:lpstr>Module 6   Collecting Data on HIV / AIDS in National Surveys</vt:lpstr>
      <vt:lpstr>Objectives for Module 6</vt:lpstr>
      <vt:lpstr>PowerPoint Presentation</vt:lpstr>
      <vt:lpstr>HIV Knowledge: Awareness and Prevention</vt:lpstr>
      <vt:lpstr>Comprehensive Knowledge of HIV</vt:lpstr>
      <vt:lpstr>HIV Knowledge: PMTCT</vt:lpstr>
      <vt:lpstr>Attitudes Towards People Living with HIV / AIDS</vt:lpstr>
      <vt:lpstr>Behavior: Sexual Intercourse</vt:lpstr>
      <vt:lpstr>Behavior: HIV Testing</vt:lpstr>
      <vt:lpstr>Behavior: Youth</vt:lpstr>
      <vt:lpstr>HIV Prevalence</vt:lpstr>
      <vt:lpstr>PowerPoint Presentation</vt:lpstr>
      <vt:lpstr>PowerPoint Presentation</vt:lpstr>
      <vt:lpstr>Key Questions on HIV Estimates</vt:lpstr>
      <vt:lpstr>Key Questions on HIV Estimates</vt:lpstr>
      <vt:lpstr>HIV Testing in the DHS and AIS</vt:lpstr>
      <vt:lpstr>Collecting Blood for HIV Tests</vt:lpstr>
      <vt:lpstr>Drying Box with Blood Samples</vt:lpstr>
      <vt:lpstr>Laboratory Testing for HIV</vt:lpstr>
      <vt:lpstr>Merging Test Results &amp; Demographic Data</vt:lpstr>
      <vt:lpstr>Addressing Ethical Issues</vt:lpstr>
      <vt:lpstr>Returning the Results of HIV Tests: A Debate</vt:lpstr>
      <vt:lpstr>Follow-up After HIV Testing</vt:lpstr>
      <vt:lpstr>Country Approaches to Following Up HIV Testing in The DHS Program</vt:lpstr>
      <vt:lpstr>PowerPoint Presentation</vt:lpstr>
      <vt:lpstr>The DHS Program’s Standard Protocol for  Follow-up</vt:lpstr>
      <vt:lpstr>Conclusions Regarding Follow-up</vt:lpstr>
      <vt:lpstr>PowerPoint Presentation</vt:lpstr>
      <vt:lpstr>Population-based Surveys Versus  Sentinel Surveillance</vt:lpstr>
      <vt:lpstr>HIV Prevalence, Ethiopia DHS 2005</vt:lpstr>
      <vt:lpstr>HIV Prevalence by Residence,  Ethiopia DHS 2005</vt:lpstr>
      <vt:lpstr>HIV Prevalence by Education,  Ethiopia DHS 2005</vt:lpstr>
      <vt:lpstr>HIV Prevalence in Ethiopia from the EDHS and ANC Sentinel Surveillance</vt:lpstr>
      <vt:lpstr>ANC by Residence, EDHS 2005</vt:lpstr>
      <vt:lpstr>ANC by Education, EDHS 2005</vt:lpstr>
      <vt:lpstr>HIV Prevalence: DHS and ANC Compared, Ethiopia 2005</vt:lpstr>
      <vt:lpstr>PowerPoint Presentation</vt:lpstr>
      <vt:lpstr>HIV Knowledge: Awareness of HIV / AIDS</vt:lpstr>
      <vt:lpstr>HIV Knowledge: Prevention Methods</vt:lpstr>
      <vt:lpstr>HIV Knowledge: A Healthy-Looking Person Can Have HIV</vt:lpstr>
      <vt:lpstr>Women’s Knowledge of PMTCT</vt:lpstr>
      <vt:lpstr>Prior HIV Testing</vt:lpstr>
      <vt:lpstr>Cumulative Prevalence of Concurrent  Sexual Partners</vt:lpstr>
      <vt:lpstr>HIV Prevalence in  DHS Surveys</vt:lpstr>
      <vt:lpstr>HIV Prevalence</vt:lpstr>
      <vt:lpstr>HIV Prevalence by Sex</vt:lpstr>
      <vt:lpstr>HIV Prevalence by Urban-Rural Residence</vt:lpstr>
      <vt:lpstr>HIV Prevalence by Age, Women</vt:lpstr>
      <vt:lpstr>HIV Prevalence by Age, Men</vt:lpstr>
      <vt:lpstr>HIV Prevalence by Education</vt:lpstr>
      <vt:lpstr>HIV Prevalence by Wealth Quintile</vt:lpstr>
      <vt:lpstr>HIV Prevalence by Marital Status, Women </vt:lpstr>
      <vt:lpstr>PowerPoint Presentation</vt:lpstr>
      <vt:lpstr>Interpreting Trends in HIV Prevalence </vt:lpstr>
      <vt:lpstr>Survey Statistics   </vt:lpstr>
      <vt:lpstr>Confidence Intervals  </vt:lpstr>
      <vt:lpstr>Confidence Intervals in the 2003-04 Tanzania HIV/AIDS Indicator Survey </vt:lpstr>
      <vt:lpstr>Confidence Intervals in the 2003-04 Tanzania HIV/AIDS Indicator Survey  </vt:lpstr>
      <vt:lpstr>Finding Confidence Intervals in DHS Reports  </vt:lpstr>
      <vt:lpstr>Statistical Significance  </vt:lpstr>
      <vt:lpstr>HIV Prevalence Trends for Mainland Tanzania: Confidence Intervals  </vt:lpstr>
      <vt:lpstr>How to Talk About Trends In HIV Prevalence  </vt:lpstr>
    </vt:vector>
  </TitlesOfParts>
  <Company>JDG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 Studio</dc:creator>
  <cp:lastModifiedBy>Erica R Nybro</cp:lastModifiedBy>
  <cp:revision>810</cp:revision>
  <cp:lastPrinted>2012-05-25T15:40:29Z</cp:lastPrinted>
  <dcterms:created xsi:type="dcterms:W3CDTF">2004-09-17T20:07:42Z</dcterms:created>
  <dcterms:modified xsi:type="dcterms:W3CDTF">2014-03-19T14:59:07Z</dcterms:modified>
</cp:coreProperties>
</file>