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0" r:id="rId2"/>
  </p:sldMasterIdLst>
  <p:notesMasterIdLst>
    <p:notesMasterId r:id="rId41"/>
  </p:notesMasterIdLst>
  <p:handoutMasterIdLst>
    <p:handoutMasterId r:id="rId42"/>
  </p:handoutMasterIdLst>
  <p:sldIdLst>
    <p:sldId id="257" r:id="rId3"/>
    <p:sldId id="296" r:id="rId4"/>
    <p:sldId id="297" r:id="rId5"/>
    <p:sldId id="267" r:id="rId6"/>
    <p:sldId id="302" r:id="rId7"/>
    <p:sldId id="303" r:id="rId8"/>
    <p:sldId id="268" r:id="rId9"/>
    <p:sldId id="311" r:id="rId10"/>
    <p:sldId id="271" r:id="rId11"/>
    <p:sldId id="272" r:id="rId12"/>
    <p:sldId id="273" r:id="rId13"/>
    <p:sldId id="274" r:id="rId14"/>
    <p:sldId id="276" r:id="rId15"/>
    <p:sldId id="278" r:id="rId16"/>
    <p:sldId id="312" r:id="rId17"/>
    <p:sldId id="313" r:id="rId18"/>
    <p:sldId id="277" r:id="rId19"/>
    <p:sldId id="310" r:id="rId20"/>
    <p:sldId id="305" r:id="rId21"/>
    <p:sldId id="317" r:id="rId22"/>
    <p:sldId id="300" r:id="rId23"/>
    <p:sldId id="301" r:id="rId24"/>
    <p:sldId id="314" r:id="rId25"/>
    <p:sldId id="321" r:id="rId26"/>
    <p:sldId id="322" r:id="rId27"/>
    <p:sldId id="323" r:id="rId28"/>
    <p:sldId id="283" r:id="rId29"/>
    <p:sldId id="306" r:id="rId30"/>
    <p:sldId id="288" r:id="rId31"/>
    <p:sldId id="287" r:id="rId32"/>
    <p:sldId id="289" r:id="rId33"/>
    <p:sldId id="291" r:id="rId34"/>
    <p:sldId id="316" r:id="rId35"/>
    <p:sldId id="318" r:id="rId36"/>
    <p:sldId id="320" r:id="rId37"/>
    <p:sldId id="293" r:id="rId38"/>
    <p:sldId id="292" r:id="rId39"/>
    <p:sldId id="294" r:id="rId40"/>
  </p:sldIdLst>
  <p:sldSz cx="9144000" cy="6858000" type="screen4x3"/>
  <p:notesSz cx="6858000" cy="9296400"/>
  <p:defaultTextStyle>
    <a:defPPr>
      <a:defRPr lang="en-US"/>
    </a:defPPr>
    <a:lvl1pPr algn="l" rtl="0" eaLnBrk="0" fontAlgn="base" hangingPunct="0">
      <a:spcBef>
        <a:spcPct val="0"/>
      </a:spcBef>
      <a:spcAft>
        <a:spcPct val="0"/>
      </a:spcAft>
      <a:defRPr sz="28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8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8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8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800" kern="1200">
        <a:solidFill>
          <a:schemeClr val="tx1"/>
        </a:solidFill>
        <a:latin typeface="Times" pitchFamily="18" charset="0"/>
        <a:ea typeface="+mn-ea"/>
        <a:cs typeface="+mn-cs"/>
      </a:defRPr>
    </a:lvl5pPr>
    <a:lvl6pPr marL="2286000" algn="l" defTabSz="914400" rtl="0" eaLnBrk="1" latinLnBrk="0" hangingPunct="1">
      <a:defRPr sz="2800" kern="1200">
        <a:solidFill>
          <a:schemeClr val="tx1"/>
        </a:solidFill>
        <a:latin typeface="Times" pitchFamily="18" charset="0"/>
        <a:ea typeface="+mn-ea"/>
        <a:cs typeface="+mn-cs"/>
      </a:defRPr>
    </a:lvl6pPr>
    <a:lvl7pPr marL="2743200" algn="l" defTabSz="914400" rtl="0" eaLnBrk="1" latinLnBrk="0" hangingPunct="1">
      <a:defRPr sz="2800" kern="1200">
        <a:solidFill>
          <a:schemeClr val="tx1"/>
        </a:solidFill>
        <a:latin typeface="Times" pitchFamily="18" charset="0"/>
        <a:ea typeface="+mn-ea"/>
        <a:cs typeface="+mn-cs"/>
      </a:defRPr>
    </a:lvl7pPr>
    <a:lvl8pPr marL="3200400" algn="l" defTabSz="914400" rtl="0" eaLnBrk="1" latinLnBrk="0" hangingPunct="1">
      <a:defRPr sz="2800" kern="1200">
        <a:solidFill>
          <a:schemeClr val="tx1"/>
        </a:solidFill>
        <a:latin typeface="Times" pitchFamily="18" charset="0"/>
        <a:ea typeface="+mn-ea"/>
        <a:cs typeface="+mn-cs"/>
      </a:defRPr>
    </a:lvl8pPr>
    <a:lvl9pPr marL="3657600" algn="l" defTabSz="914400" rtl="0" eaLnBrk="1" latinLnBrk="0" hangingPunct="1">
      <a:defRPr sz="2800" kern="1200">
        <a:solidFill>
          <a:schemeClr val="tx1"/>
        </a:solidFill>
        <a:latin typeface="Times"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6C"/>
    <a:srgbClr val="3D07C5"/>
    <a:srgbClr val="C2113A"/>
    <a:srgbClr val="DDDDDD"/>
    <a:srgbClr val="CCCCCC"/>
    <a:srgbClr val="666666"/>
    <a:srgbClr val="1E4ABD"/>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01" autoAdjust="0"/>
    <p:restoredTop sz="74199" autoAdjust="0"/>
  </p:normalViewPr>
  <p:slideViewPr>
    <p:cSldViewPr>
      <p:cViewPr>
        <p:scale>
          <a:sx n="60" d="100"/>
          <a:sy n="60" d="100"/>
        </p:scale>
        <p:origin x="-984" y="-230"/>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163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0"/>
            <a:ext cx="2971800" cy="455613"/>
          </a:xfrm>
          <a:prstGeom prst="rect">
            <a:avLst/>
          </a:prstGeom>
          <a:noFill/>
          <a:ln w="9525">
            <a:noFill/>
            <a:miter lim="800000"/>
            <a:headEnd/>
            <a:tailEnd/>
          </a:ln>
          <a:effectLst/>
        </p:spPr>
        <p:txBody>
          <a:bodyPr vert="horz" wrap="square" lIns="90111" tIns="45056" rIns="90111" bIns="45056" numCol="1" anchor="t" anchorCtr="0" compatLnSpc="1">
            <a:prstTxWarp prst="textNoShape">
              <a:avLst/>
            </a:prstTxWarp>
          </a:bodyPr>
          <a:lstStyle>
            <a:lvl1pPr>
              <a:defRPr sz="1200"/>
            </a:lvl1pPr>
          </a:lstStyle>
          <a:p>
            <a:pPr>
              <a:defRPr/>
            </a:pPr>
            <a:endParaRPr lang="en-US"/>
          </a:p>
        </p:txBody>
      </p:sp>
      <p:sp>
        <p:nvSpPr>
          <p:cNvPr id="124931" name="Rectangle 3"/>
          <p:cNvSpPr>
            <a:spLocks noGrp="1" noChangeArrowheads="1"/>
          </p:cNvSpPr>
          <p:nvPr>
            <p:ph type="dt" sz="quarter" idx="1"/>
          </p:nvPr>
        </p:nvSpPr>
        <p:spPr bwMode="auto">
          <a:xfrm>
            <a:off x="3862388" y="0"/>
            <a:ext cx="2971800" cy="455613"/>
          </a:xfrm>
          <a:prstGeom prst="rect">
            <a:avLst/>
          </a:prstGeom>
          <a:noFill/>
          <a:ln w="9525">
            <a:noFill/>
            <a:miter lim="800000"/>
            <a:headEnd/>
            <a:tailEnd/>
          </a:ln>
          <a:effectLst/>
        </p:spPr>
        <p:txBody>
          <a:bodyPr vert="horz" wrap="square" lIns="90111" tIns="45056" rIns="90111" bIns="45056" numCol="1" anchor="t" anchorCtr="0" compatLnSpc="1">
            <a:prstTxWarp prst="textNoShape">
              <a:avLst/>
            </a:prstTxWarp>
          </a:bodyPr>
          <a:lstStyle>
            <a:lvl1pPr algn="r">
              <a:defRPr sz="1200"/>
            </a:lvl1pPr>
          </a:lstStyle>
          <a:p>
            <a:pPr>
              <a:defRPr/>
            </a:pPr>
            <a:endParaRPr lang="en-US"/>
          </a:p>
        </p:txBody>
      </p:sp>
      <p:sp>
        <p:nvSpPr>
          <p:cNvPr id="124932" name="Rectangle 4"/>
          <p:cNvSpPr>
            <a:spLocks noGrp="1" noChangeArrowheads="1"/>
          </p:cNvSpPr>
          <p:nvPr>
            <p:ph type="ftr" sz="quarter" idx="2"/>
          </p:nvPr>
        </p:nvSpPr>
        <p:spPr bwMode="auto">
          <a:xfrm>
            <a:off x="0" y="8815388"/>
            <a:ext cx="2971800" cy="455612"/>
          </a:xfrm>
          <a:prstGeom prst="rect">
            <a:avLst/>
          </a:prstGeom>
          <a:noFill/>
          <a:ln w="9525">
            <a:noFill/>
            <a:miter lim="800000"/>
            <a:headEnd/>
            <a:tailEnd/>
          </a:ln>
          <a:effectLst/>
        </p:spPr>
        <p:txBody>
          <a:bodyPr vert="horz" wrap="square" lIns="90111" tIns="45056" rIns="90111" bIns="45056" numCol="1" anchor="b" anchorCtr="0" compatLnSpc="1">
            <a:prstTxWarp prst="textNoShape">
              <a:avLst/>
            </a:prstTxWarp>
          </a:bodyPr>
          <a:lstStyle>
            <a:lvl1pPr>
              <a:defRPr sz="1200"/>
            </a:lvl1pPr>
          </a:lstStyle>
          <a:p>
            <a:pPr>
              <a:defRPr/>
            </a:pPr>
            <a:endParaRPr lang="en-US"/>
          </a:p>
        </p:txBody>
      </p:sp>
      <p:sp>
        <p:nvSpPr>
          <p:cNvPr id="124933" name="Rectangle 5"/>
          <p:cNvSpPr>
            <a:spLocks noGrp="1" noChangeArrowheads="1"/>
          </p:cNvSpPr>
          <p:nvPr>
            <p:ph type="sldNum" sz="quarter" idx="3"/>
          </p:nvPr>
        </p:nvSpPr>
        <p:spPr bwMode="auto">
          <a:xfrm>
            <a:off x="3862388" y="8815388"/>
            <a:ext cx="2971800" cy="455612"/>
          </a:xfrm>
          <a:prstGeom prst="rect">
            <a:avLst/>
          </a:prstGeom>
          <a:noFill/>
          <a:ln w="9525">
            <a:noFill/>
            <a:miter lim="800000"/>
            <a:headEnd/>
            <a:tailEnd/>
          </a:ln>
          <a:effectLst/>
        </p:spPr>
        <p:txBody>
          <a:bodyPr vert="horz" wrap="square" lIns="90111" tIns="45056" rIns="90111" bIns="45056" numCol="1" anchor="b" anchorCtr="0" compatLnSpc="1">
            <a:prstTxWarp prst="textNoShape">
              <a:avLst/>
            </a:prstTxWarp>
          </a:bodyPr>
          <a:lstStyle>
            <a:lvl1pPr algn="r">
              <a:defRPr sz="1200"/>
            </a:lvl1pPr>
          </a:lstStyle>
          <a:p>
            <a:pPr>
              <a:defRPr/>
            </a:pPr>
            <a:fld id="{CA226B39-CEA2-46EC-99F2-C1BC3D204FF7}" type="slidenum">
              <a:rPr lang="en-US"/>
              <a:pPr>
                <a:defRPr/>
              </a:pPr>
              <a:t>‹#›</a:t>
            </a:fld>
            <a:endParaRPr lang="en-US"/>
          </a:p>
        </p:txBody>
      </p:sp>
    </p:spTree>
    <p:extLst>
      <p:ext uri="{BB962C8B-B14F-4D97-AF65-F5344CB8AC3E}">
        <p14:creationId xmlns:p14="http://schemas.microsoft.com/office/powerpoint/2010/main" val="2050060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2971800" cy="455613"/>
          </a:xfrm>
          <a:prstGeom prst="rect">
            <a:avLst/>
          </a:prstGeom>
          <a:noFill/>
          <a:ln w="9525">
            <a:noFill/>
            <a:miter lim="800000"/>
            <a:headEnd/>
            <a:tailEnd/>
          </a:ln>
          <a:effectLst/>
        </p:spPr>
        <p:txBody>
          <a:bodyPr vert="horz" wrap="square" lIns="90111" tIns="45056" rIns="90111" bIns="45056" numCol="1" anchor="t" anchorCtr="0" compatLnSpc="1">
            <a:prstTxWarp prst="textNoShape">
              <a:avLst/>
            </a:prstTxWarp>
          </a:bodyPr>
          <a:lstStyle>
            <a:lvl1pPr>
              <a:defRPr sz="1200"/>
            </a:lvl1pPr>
          </a:lstStyle>
          <a:p>
            <a:pPr>
              <a:defRPr/>
            </a:pPr>
            <a:endParaRPr lang="en-US"/>
          </a:p>
        </p:txBody>
      </p:sp>
      <p:sp>
        <p:nvSpPr>
          <p:cNvPr id="129027" name="Rectangle 3"/>
          <p:cNvSpPr>
            <a:spLocks noGrp="1" noChangeArrowheads="1"/>
          </p:cNvSpPr>
          <p:nvPr>
            <p:ph type="dt" idx="1"/>
          </p:nvPr>
        </p:nvSpPr>
        <p:spPr bwMode="auto">
          <a:xfrm>
            <a:off x="3862388" y="0"/>
            <a:ext cx="2971800" cy="455613"/>
          </a:xfrm>
          <a:prstGeom prst="rect">
            <a:avLst/>
          </a:prstGeom>
          <a:noFill/>
          <a:ln w="9525">
            <a:noFill/>
            <a:miter lim="800000"/>
            <a:headEnd/>
            <a:tailEnd/>
          </a:ln>
          <a:effectLst/>
        </p:spPr>
        <p:txBody>
          <a:bodyPr vert="horz" wrap="square" lIns="90111" tIns="45056" rIns="90111" bIns="45056" numCol="1" anchor="t" anchorCtr="0" compatLnSpc="1">
            <a:prstTxWarp prst="textNoShape">
              <a:avLst/>
            </a:prstTxWarp>
          </a:bodyPr>
          <a:lstStyle>
            <a:lvl1pPr algn="r">
              <a:defRPr sz="1200"/>
            </a:lvl1pPr>
          </a:lstStyle>
          <a:p>
            <a:pPr>
              <a:defRPr/>
            </a:pPr>
            <a:endParaRPr lang="en-US"/>
          </a:p>
        </p:txBody>
      </p:sp>
      <p:sp>
        <p:nvSpPr>
          <p:cNvPr id="44036" name="Rectangle 4"/>
          <p:cNvSpPr>
            <a:spLocks noGrp="1" noRot="1" noChangeAspect="1" noChangeArrowheads="1" noTextEdit="1"/>
          </p:cNvSpPr>
          <p:nvPr>
            <p:ph type="sldImg" idx="2"/>
          </p:nvPr>
        </p:nvSpPr>
        <p:spPr bwMode="auto">
          <a:xfrm>
            <a:off x="1085850" y="684213"/>
            <a:ext cx="4660900" cy="34956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9" name="Rectangle 5"/>
          <p:cNvSpPr>
            <a:spLocks noGrp="1" noChangeArrowheads="1"/>
          </p:cNvSpPr>
          <p:nvPr>
            <p:ph type="body" sz="quarter" idx="3"/>
          </p:nvPr>
        </p:nvSpPr>
        <p:spPr bwMode="auto">
          <a:xfrm>
            <a:off x="890588" y="4408488"/>
            <a:ext cx="5051425" cy="4179887"/>
          </a:xfrm>
          <a:prstGeom prst="rect">
            <a:avLst/>
          </a:prstGeom>
          <a:noFill/>
          <a:ln w="9525">
            <a:noFill/>
            <a:miter lim="800000"/>
            <a:headEnd/>
            <a:tailEnd/>
          </a:ln>
          <a:effectLst/>
        </p:spPr>
        <p:txBody>
          <a:bodyPr vert="horz" wrap="square" lIns="90111" tIns="45056" rIns="90111" bIns="4505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9030" name="Rectangle 6"/>
          <p:cNvSpPr>
            <a:spLocks noGrp="1" noChangeArrowheads="1"/>
          </p:cNvSpPr>
          <p:nvPr>
            <p:ph type="ftr" sz="quarter" idx="4"/>
          </p:nvPr>
        </p:nvSpPr>
        <p:spPr bwMode="auto">
          <a:xfrm>
            <a:off x="0" y="8815388"/>
            <a:ext cx="2971800" cy="455612"/>
          </a:xfrm>
          <a:prstGeom prst="rect">
            <a:avLst/>
          </a:prstGeom>
          <a:noFill/>
          <a:ln w="9525">
            <a:noFill/>
            <a:miter lim="800000"/>
            <a:headEnd/>
            <a:tailEnd/>
          </a:ln>
          <a:effectLst/>
        </p:spPr>
        <p:txBody>
          <a:bodyPr vert="horz" wrap="square" lIns="90111" tIns="45056" rIns="90111" bIns="45056" numCol="1" anchor="b" anchorCtr="0" compatLnSpc="1">
            <a:prstTxWarp prst="textNoShape">
              <a:avLst/>
            </a:prstTxWarp>
          </a:bodyPr>
          <a:lstStyle>
            <a:lvl1pPr>
              <a:defRPr sz="1200"/>
            </a:lvl1pPr>
          </a:lstStyle>
          <a:p>
            <a:pPr>
              <a:defRPr/>
            </a:pPr>
            <a:endParaRPr lang="en-US"/>
          </a:p>
        </p:txBody>
      </p:sp>
      <p:sp>
        <p:nvSpPr>
          <p:cNvPr id="129031" name="Rectangle 7"/>
          <p:cNvSpPr>
            <a:spLocks noGrp="1" noChangeArrowheads="1"/>
          </p:cNvSpPr>
          <p:nvPr>
            <p:ph type="sldNum" sz="quarter" idx="5"/>
          </p:nvPr>
        </p:nvSpPr>
        <p:spPr bwMode="auto">
          <a:xfrm>
            <a:off x="3862388" y="8815388"/>
            <a:ext cx="2971800" cy="455612"/>
          </a:xfrm>
          <a:prstGeom prst="rect">
            <a:avLst/>
          </a:prstGeom>
          <a:noFill/>
          <a:ln w="9525">
            <a:noFill/>
            <a:miter lim="800000"/>
            <a:headEnd/>
            <a:tailEnd/>
          </a:ln>
          <a:effectLst/>
        </p:spPr>
        <p:txBody>
          <a:bodyPr vert="horz" wrap="square" lIns="90111" tIns="45056" rIns="90111" bIns="45056" numCol="1" anchor="b" anchorCtr="0" compatLnSpc="1">
            <a:prstTxWarp prst="textNoShape">
              <a:avLst/>
            </a:prstTxWarp>
          </a:bodyPr>
          <a:lstStyle>
            <a:lvl1pPr algn="r">
              <a:defRPr sz="1200"/>
            </a:lvl1pPr>
          </a:lstStyle>
          <a:p>
            <a:pPr>
              <a:defRPr/>
            </a:pPr>
            <a:fld id="{6702080C-1E0A-4986-8E52-B741590B1351}" type="slidenum">
              <a:rPr lang="en-US"/>
              <a:pPr>
                <a:defRPr/>
              </a:pPr>
              <a:t>‹#›</a:t>
            </a:fld>
            <a:endParaRPr lang="en-US"/>
          </a:p>
        </p:txBody>
      </p:sp>
    </p:spTree>
    <p:extLst>
      <p:ext uri="{BB962C8B-B14F-4D97-AF65-F5344CB8AC3E}">
        <p14:creationId xmlns:p14="http://schemas.microsoft.com/office/powerpoint/2010/main" val="8651974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459E9BA3-4F6D-4364-A2B5-FD3763913748}" type="slidenum">
              <a:rPr lang="en-US" altLang="en-US" sz="1200" smtClean="0"/>
              <a:pPr/>
              <a:t>10</a:t>
            </a:fld>
            <a:endParaRPr lang="en-US" altLang="en-US" sz="120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after interviews are finished, information from the completed questionnaires is entered into databases and rigorously checked for consistency of answers. This is another method that the DHS uses to ensure data quality. Data entry is done at the same time as data collection. This lets the DHS monitor teams in the field by checking response rates and various measures of data quality. In the event that a team is performing poorly, survey managers can respond appropriately. </a:t>
            </a:r>
          </a:p>
          <a:p>
            <a:endParaRPr lang="en-US" altLang="en-US" dirty="0" smtClean="0"/>
          </a:p>
          <a:p>
            <a:r>
              <a:rPr lang="en-US" altLang="en-US" dirty="0" smtClean="0"/>
              <a:t>After all data are entered, the data are tabulated to produce the tables in the final report. Weights are added to the data. Weighting, or mathematically adjusting the numbers, will be discussed in Session 3.</a:t>
            </a:r>
          </a:p>
          <a:p>
            <a:endParaRPr lang="en-US" alt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1B3051CD-1D50-4ECE-9585-5E6C2673AEA8}" type="slidenum">
              <a:rPr lang="en-US" altLang="en-US" sz="1200" smtClean="0"/>
              <a:pPr/>
              <a:t>11</a:t>
            </a:fld>
            <a:endParaRPr lang="en-US" altLang="en-US" sz="1200"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disseminating the survey results is a critical, but often neglected part of the survey process. Too often projects spend a lot of time and money conducting a survey, but set aside too little time and money to get the results out to the people who are responsible for improving programs and policies.</a:t>
            </a:r>
          </a:p>
          <a:p>
            <a:endParaRPr lang="en-US" altLang="en-US" dirty="0" smtClean="0"/>
          </a:p>
          <a:p>
            <a:r>
              <a:rPr lang="en-US" altLang="en-US" dirty="0" smtClean="0"/>
              <a:t>After the data are put into tables, the authors of the final report draft the chapters. Reports are usually written by local experts or staff from the implementing agencies, or both. Often the project convenes an in-country report-writing workshop.</a:t>
            </a:r>
          </a:p>
          <a:p>
            <a:endParaRPr lang="en-US" altLang="en-US" dirty="0" smtClean="0"/>
          </a:p>
          <a:p>
            <a:r>
              <a:rPr lang="en-US" altLang="en-US" dirty="0" smtClean="0"/>
              <a:t>The final report is edited, published, and distributed by the implementing agency. Often</a:t>
            </a:r>
            <a:r>
              <a:rPr lang="en-US" altLang="en-US" baseline="0" dirty="0" smtClean="0"/>
              <a:t> </a:t>
            </a:r>
            <a:r>
              <a:rPr lang="en-US" altLang="en-US" dirty="0" smtClean="0"/>
              <a:t>The DHS Program develops other print materials such as fact sheets, summary reports, and PowerPoint presentations to complement the distribution of the final report. </a:t>
            </a:r>
          </a:p>
          <a:p>
            <a:endParaRPr lang="en-US" altLang="en-US" dirty="0" smtClean="0"/>
          </a:p>
          <a:p>
            <a:r>
              <a:rPr lang="en-US" altLang="en-US" dirty="0" smtClean="0"/>
              <a:t>In almost every country, a national seminar is held to launch the survey results. Between 100 and 500 people attend these events. Authors of the final report present the findings using PowerPoint presentations, followed by question-and-answer sessions. Many countries also hold dissemination seminars at the state or regional level, if funding and time permit.</a:t>
            </a:r>
          </a:p>
          <a:p>
            <a:endParaRPr lang="en-US" altLang="en-US" dirty="0" smtClean="0"/>
          </a:p>
          <a:p>
            <a:r>
              <a:rPr lang="en-US" altLang="en-US" dirty="0" smtClean="0"/>
              <a:t>The DHS Program works hard to help various stakeholders make use of the survey findings. How they do that will be discussed in Module 7.</a:t>
            </a:r>
          </a:p>
          <a:p>
            <a:endParaRPr lang="en-US" altLang="en-US" dirty="0" smtClean="0"/>
          </a:p>
          <a:p>
            <a:r>
              <a:rPr lang="en-US" altLang="en-US" dirty="0" smtClean="0"/>
              <a:t>Final note: A major contribution of The</a:t>
            </a:r>
            <a:r>
              <a:rPr lang="en-US" altLang="en-US" baseline="0" dirty="0" smtClean="0"/>
              <a:t> DHS Program </a:t>
            </a:r>
            <a:r>
              <a:rPr lang="en-US" altLang="en-US" dirty="0" smtClean="0"/>
              <a:t>is that it makes datasets from each country available at The DHS</a:t>
            </a:r>
            <a:r>
              <a:rPr lang="en-US" altLang="en-US" baseline="0" dirty="0" smtClean="0"/>
              <a:t> Program </a:t>
            </a:r>
            <a:r>
              <a:rPr lang="en-US" altLang="en-US" dirty="0" smtClean="0"/>
              <a:t>website. This allows researchers to work with the datasets and conduct their own analyses.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9B0F6F4E-53DA-4E70-988F-C34A8F44DFCE}" type="slidenum">
              <a:rPr lang="en-US" altLang="en-US" sz="1200" smtClean="0"/>
              <a:pPr/>
              <a:t>12</a:t>
            </a:fld>
            <a:endParaRPr lang="en-US" altLang="en-US" sz="1200"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REVIEW with participants the definitions of the following terms, which were introduced in Module 2:</a:t>
            </a:r>
          </a:p>
          <a:p>
            <a:endParaRPr lang="en-US" altLang="en-US" smtClean="0"/>
          </a:p>
          <a:p>
            <a:r>
              <a:rPr lang="en-US" altLang="en-US" smtClean="0"/>
              <a:t>Population</a:t>
            </a:r>
          </a:p>
          <a:p>
            <a:r>
              <a:rPr lang="en-US" altLang="en-US" smtClean="0"/>
              <a:t>Sampling</a:t>
            </a:r>
          </a:p>
          <a:p>
            <a:r>
              <a:rPr lang="en-US" altLang="en-US" smtClean="0"/>
              <a:t>Sample</a:t>
            </a:r>
          </a:p>
          <a:p>
            <a:r>
              <a:rPr lang="en-US" altLang="en-US" smtClean="0"/>
              <a:t>Representative</a:t>
            </a:r>
          </a:p>
          <a:p>
            <a:pPr eaLnBrk="1" hangingPunct="1"/>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41798E39-7E2A-4EF9-9AC4-BE62207A3527}" type="slidenum">
              <a:rPr lang="en-US" altLang="en-US" sz="1200" smtClean="0"/>
              <a:pPr/>
              <a:t>13</a:t>
            </a:fld>
            <a:endParaRPr lang="en-US" altLang="en-US" sz="1200"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to recall the earlier discussion of what a sample is. EMPHASIZE that it is: </a:t>
            </a:r>
          </a:p>
          <a:p>
            <a:endParaRPr lang="en-US" altLang="en-US" smtClean="0"/>
          </a:p>
          <a:p>
            <a:pPr>
              <a:buFontTx/>
              <a:buChar char="•"/>
            </a:pPr>
            <a:r>
              <a:rPr lang="en-US" altLang="en-US" smtClean="0"/>
              <a:t> A group of people selected for a study, and</a:t>
            </a:r>
          </a:p>
          <a:p>
            <a:pPr>
              <a:buFontTx/>
              <a:buChar char="•"/>
            </a:pPr>
            <a:endParaRPr lang="en-US" altLang="en-US" smtClean="0"/>
          </a:p>
          <a:p>
            <a:pPr>
              <a:buFontTx/>
              <a:buChar char="•"/>
            </a:pPr>
            <a:r>
              <a:rPr lang="en-US" altLang="en-US" smtClean="0"/>
              <a:t> A group meant to represent a larger population.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EC9F1635-9D14-4AFA-BA14-CB81C70FC592}" type="slidenum">
              <a:rPr lang="en-US" altLang="en-US" sz="1200" smtClean="0"/>
              <a:pPr/>
              <a:t>14</a:t>
            </a:fld>
            <a:endParaRPr lang="en-US" altLang="en-US" sz="1200"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sample sizes in the DHS are large, in the thousands, which produces estimates for indicators that we can be confident in. Some indicators, such as mortality and fertility, require larger sample sizes than others in order to obtain a reliable estimate. </a:t>
            </a:r>
          </a:p>
          <a:p>
            <a:endParaRPr lang="en-US" altLang="en-US" smtClean="0"/>
          </a:p>
          <a:p>
            <a:r>
              <a:rPr lang="en-US" altLang="en-US" smtClean="0"/>
              <a:t>The DHS provides estimates at the national level, for urban and rural areas, and usually for about five to ten sub-national administrative areas. Providing representative samples at the sub-national level requires a larger sample and increases the cost of the survey. Many more households, women, and men need to be included in the survey. </a:t>
            </a:r>
          </a:p>
          <a:p>
            <a:endParaRPr lang="en-US" altLang="en-US" smtClean="0"/>
          </a:p>
          <a:p>
            <a:r>
              <a:rPr lang="en-US" altLang="en-US" smtClean="0"/>
              <a:t>The sample sizes in the DHS depend on funding and the needs of the government. DHS sampling attempts to balance methodological sampling concerns against cost effectiveness; in other words, the DHS strives to get the “best” indicators for the best price.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1CA9888B-DC84-4A92-A9F2-34A973379B67}" type="slidenum">
              <a:rPr lang="en-US" altLang="en-US" sz="1200" smtClean="0"/>
              <a:pPr/>
              <a:t>15</a:t>
            </a:fld>
            <a:endParaRPr lang="en-US" altLang="en-US" sz="1200"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This table shows the minimum sample sizes for some basic indicators. These are the ideal numbers that are required to achieve a reasonable level of accuracy when estimating the indicator. If sample sizes are lower than those indicated in the table, the level of accuracy is reduced and the confidence intervals are larger.</a:t>
            </a:r>
          </a:p>
          <a:p>
            <a:endParaRPr lang="en-US" altLang="en-US" smtClean="0"/>
          </a:p>
          <a:p>
            <a:r>
              <a:rPr lang="en-US" altLang="en-US" smtClean="0"/>
              <a:t>In the DHS, the domain usually refers to the sub-national regions or provinces.  If a given country has 8 sub-national regions, an ideal sample size for total fertility rate is approximately 8,000 women (1,000 women for each region).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the example shown on the slide: The 2003 Nigeria DHS was representative at the national level and for six sub-national zones; each zone included about 6 states. (Nigeria has 37 states in total.) The sample size for this survey was over 7,200 households; it included 7,600 women and 2,350 men. During preparations for the 2008 Nigeria DHS, the government asked for separate estimates for each of the country’s 37 states. This meant having a much larger sample, with over 34,000 households; it included 33,385 women and 15,486 men.</a:t>
            </a:r>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909F7AFE-B082-4346-ADE5-2E17B3AD5E9A}" type="slidenum">
              <a:rPr lang="en-US" altLang="en-US" sz="1200" smtClean="0"/>
              <a:pPr/>
              <a:t>16</a:t>
            </a:fld>
            <a:endParaRPr lang="en-US" altLang="en-US" sz="120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D2B2035B-F620-431A-B8B2-70A38F102982}" type="slidenum">
              <a:rPr lang="en-US" altLang="en-US" sz="1200" smtClean="0"/>
              <a:pPr/>
              <a:t>17</a:t>
            </a:fld>
            <a:endParaRPr lang="en-US" altLang="en-US" sz="1200"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each of the following terms in the slide.</a:t>
            </a:r>
          </a:p>
          <a:p>
            <a:endParaRPr lang="en-US" altLang="en-US" b="1" dirty="0" smtClean="0"/>
          </a:p>
          <a:p>
            <a:r>
              <a:rPr lang="en-US" altLang="en-US" b="1" dirty="0" smtClean="0"/>
              <a:t>National coverage</a:t>
            </a:r>
            <a:r>
              <a:rPr lang="en-US" altLang="en-US" dirty="0" smtClean="0"/>
              <a:t>: DHS surveys cover the entire country.</a:t>
            </a:r>
          </a:p>
          <a:p>
            <a:endParaRPr lang="en-US" altLang="en-US" b="1" dirty="0" smtClean="0"/>
          </a:p>
          <a:p>
            <a:r>
              <a:rPr lang="en-US" altLang="en-US" b="1" dirty="0" smtClean="0"/>
              <a:t>Two-stage probability sampling</a:t>
            </a:r>
            <a:r>
              <a:rPr lang="en-US" altLang="en-US" dirty="0" smtClean="0"/>
              <a:t>: In simple terms, this means that the selection of the sample is done in two separate stages or steps. </a:t>
            </a:r>
          </a:p>
          <a:p>
            <a:endParaRPr lang="en-US" altLang="en-US" dirty="0" smtClean="0"/>
          </a:p>
          <a:p>
            <a:r>
              <a:rPr lang="en-US" altLang="en-US" dirty="0" smtClean="0"/>
              <a:t>A</a:t>
            </a:r>
            <a:r>
              <a:rPr lang="en-US" altLang="en-US" b="1" dirty="0" smtClean="0"/>
              <a:t> probability sampling</a:t>
            </a:r>
            <a:r>
              <a:rPr lang="en-US" altLang="en-US" dirty="0" smtClean="0"/>
              <a:t> method is any method of sampling that uses some form of </a:t>
            </a:r>
            <a:r>
              <a:rPr lang="en-US" altLang="en-US" b="1" dirty="0" smtClean="0"/>
              <a:t>random selection</a:t>
            </a:r>
            <a:r>
              <a:rPr lang="en-US" altLang="en-US" dirty="0" smtClean="0"/>
              <a:t>. It means that the different units in the population have equal probabilities of being chosen; for example, each woman age 15-49 has the same chance of being selected for an interview in a DHS survey. This approach reduces the possibility of bias and increases the representativeness of the survey sample.</a:t>
            </a:r>
          </a:p>
          <a:p>
            <a:endParaRPr lang="en-US" altLang="en-US" b="1" dirty="0" smtClean="0"/>
          </a:p>
          <a:p>
            <a:r>
              <a:rPr lang="en-US" altLang="en-US" b="1" dirty="0" smtClean="0"/>
              <a:t>Simplicity of design:</a:t>
            </a:r>
            <a:r>
              <a:rPr lang="en-US" altLang="en-US" dirty="0" smtClean="0"/>
              <a:t> A simple design is the easiest and least expensive to implement.</a:t>
            </a:r>
          </a:p>
          <a:p>
            <a:endParaRPr lang="en-US" altLang="en-US" b="1" dirty="0" smtClean="0"/>
          </a:p>
          <a:p>
            <a:r>
              <a:rPr lang="en-US" altLang="en-US" b="1" dirty="0" smtClean="0"/>
              <a:t>Separate household listing</a:t>
            </a:r>
            <a:r>
              <a:rPr lang="en-US" altLang="en-US" dirty="0" smtClean="0"/>
              <a:t>: A numbered list of every house in a cluster is created before final sampling.</a:t>
            </a:r>
          </a:p>
          <a:p>
            <a:endParaRPr lang="en-US" alt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the following terms:</a:t>
            </a:r>
          </a:p>
          <a:p>
            <a:endParaRPr lang="en-US" altLang="en-US" b="1" dirty="0" smtClean="0"/>
          </a:p>
          <a:p>
            <a:r>
              <a:rPr lang="en-US" altLang="en-US" b="1" dirty="0" smtClean="0"/>
              <a:t>Sampling frame</a:t>
            </a:r>
            <a:r>
              <a:rPr lang="en-US" altLang="en-US" dirty="0" smtClean="0"/>
              <a:t>: Ideally there should be a complete list of the entire population from which to draw a sample. This is why the DHS uses census data as the sampling frame, because theoretically all residents of a country should be accounted for in the national census.</a:t>
            </a:r>
          </a:p>
          <a:p>
            <a:endParaRPr lang="en-US" altLang="en-US" b="1" dirty="0" smtClean="0"/>
          </a:p>
          <a:p>
            <a:r>
              <a:rPr lang="en-US" altLang="en-US" b="1" dirty="0" smtClean="0"/>
              <a:t>Clusters</a:t>
            </a:r>
            <a:r>
              <a:rPr lang="en-US" altLang="en-US" dirty="0" smtClean="0"/>
              <a:t>: During the first stage of sampling, a group of areas (known as clusters) is selected from the entire sampling frame. </a:t>
            </a:r>
          </a:p>
          <a:p>
            <a:endParaRPr lang="en-US" altLang="en-US" b="1" dirty="0" smtClean="0"/>
          </a:p>
          <a:p>
            <a:r>
              <a:rPr lang="en-US" altLang="en-US" b="1" dirty="0" smtClean="0"/>
              <a:t>Stratification</a:t>
            </a:r>
            <a:r>
              <a:rPr lang="en-US" altLang="en-US" dirty="0" smtClean="0"/>
              <a:t>: This process groups members of the population into comparatively homogeneous subgroups or domains (for example, urban and rural, or by geographic region) before sampling. This allows a representative sample to be drawn for each strata, or subgroup.</a:t>
            </a:r>
          </a:p>
          <a:p>
            <a:r>
              <a:rPr lang="en-US" altLang="en-US" dirty="0" smtClean="0"/>
              <a:t>The word stratum (plural: strata) means a division or a subgroup. In this instance, we are dividing the entire sample into subgroups.</a:t>
            </a:r>
          </a:p>
          <a:p>
            <a:endParaRPr lang="en-US" altLang="en-US" b="1" dirty="0" smtClean="0"/>
          </a:p>
          <a:p>
            <a:r>
              <a:rPr lang="en-US" altLang="en-US" b="1" dirty="0" smtClean="0"/>
              <a:t>Household listing</a:t>
            </a:r>
            <a:r>
              <a:rPr lang="en-US" altLang="en-US" dirty="0" smtClean="0"/>
              <a:t>: After clusters are selected, a survey team visits each one to make a complete, numbered list of every household or dwelling in the cluster. Although this is time-consuming, it is important because it makes it more likely that every household in the cluster has an equal probability of being selected to participate in the survey.</a:t>
            </a:r>
          </a:p>
          <a:p>
            <a:endParaRPr lang="en-US" altLang="en-US" dirty="0" smtClean="0"/>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476EC9F1-D085-4DBF-AF88-0516D4D2D251}" type="slidenum">
              <a:rPr lang="en-US" altLang="en-US" sz="1200" smtClean="0"/>
              <a:pPr/>
              <a:t>18</a:t>
            </a:fld>
            <a:endParaRPr lang="en-US" altLang="en-US" sz="120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a:defRPr/>
            </a:pPr>
            <a:r>
              <a:rPr lang="en-US" dirty="0" smtClean="0"/>
              <a:t>EXPLAIN that the graphic on this slide gives a basic visual overview of the two-stage sampling process that is used for the majority of DHS surveys. The exercise you just completed was an example of a two-stage probability sample where clusters were randomly selected from the sampling frame. The DHS follows this same process except that the sampling frame is stratified into subgroups such as urban/rural or geographic regions/provinces before the clusters are selected from the sampling frame.</a:t>
            </a:r>
          </a:p>
          <a:p>
            <a:pPr>
              <a:defRPr/>
            </a:pPr>
            <a:endParaRPr lang="en-US" dirty="0" smtClean="0"/>
          </a:p>
          <a:p>
            <a:pPr>
              <a:defRPr/>
            </a:pPr>
            <a:r>
              <a:rPr lang="en-US" dirty="0" smtClean="0"/>
              <a:t>As already explained, the population sampling frame comes from the most recently completed national census. The sampling frame provides a complete list of clusters, or enumeration areas, for the country.</a:t>
            </a:r>
          </a:p>
          <a:p>
            <a:pPr>
              <a:defRPr/>
            </a:pPr>
            <a:endParaRPr lang="en-US" dirty="0" smtClean="0"/>
          </a:p>
          <a:p>
            <a:pPr>
              <a:defRPr/>
            </a:pPr>
            <a:r>
              <a:rPr lang="en-US" dirty="0" smtClean="0"/>
              <a:t>The sampling process starts with stratifying the sampling frame by geographic area to ensure that enough households are chosen in each region or province.</a:t>
            </a:r>
          </a:p>
          <a:p>
            <a:pPr>
              <a:defRPr/>
            </a:pPr>
            <a:endParaRPr lang="en-US" dirty="0" smtClean="0"/>
          </a:p>
          <a:p>
            <a:pPr>
              <a:defRPr/>
            </a:pPr>
            <a:r>
              <a:rPr lang="en-US" dirty="0" smtClean="0"/>
              <a:t>During the first stage of the two-stage sample selection process, clusters are selected for the survey sample from each strata. Most DHS surveys include 300 to 500 clusters. The number of clusters depends on how many sub-national areas (i.e., regions or provinces) need to be included. </a:t>
            </a:r>
          </a:p>
          <a:p>
            <a:pPr>
              <a:defRPr/>
            </a:pPr>
            <a:endParaRPr lang="en-US" dirty="0" smtClean="0"/>
          </a:p>
          <a:p>
            <a:pPr>
              <a:defRPr/>
            </a:pPr>
            <a:r>
              <a:rPr lang="en-US" dirty="0" smtClean="0"/>
              <a:t>After the clusters are selected, survey staff go into the field to map villages and to collect a complete listing of households or dwellings in each cluster.</a:t>
            </a:r>
          </a:p>
          <a:p>
            <a:pPr>
              <a:defRPr/>
            </a:pPr>
            <a:endParaRPr lang="en-US" dirty="0" smtClean="0"/>
          </a:p>
          <a:p>
            <a:pPr>
              <a:defRPr/>
            </a:pPr>
            <a:r>
              <a:rPr lang="en-US" dirty="0" smtClean="0"/>
              <a:t>For the second stage, the household listings are returned to the implementing agency, and 20 to 30 households are randomly selected from the entire list of households in each cluster. </a:t>
            </a:r>
          </a:p>
          <a:p>
            <a:pPr>
              <a:defRPr/>
            </a:pPr>
            <a:endParaRPr lang="en-US" dirty="0" smtClean="0"/>
          </a:p>
          <a:p>
            <a:pPr>
              <a:defRPr/>
            </a:pPr>
            <a:r>
              <a:rPr lang="en-US" dirty="0" smtClean="0"/>
              <a:t>The selected households in each cluster are listed by number. The survey team responsible for the cluster receives this list and so knows which households to visit.</a:t>
            </a:r>
          </a:p>
          <a:p>
            <a:pPr>
              <a:defRPr/>
            </a:pPr>
            <a:endParaRPr lang="en-US" dirty="0" smtClean="0"/>
          </a:p>
          <a:p>
            <a:pPr>
              <a:defRPr/>
            </a:pPr>
            <a:r>
              <a:rPr lang="en-US" dirty="0" smtClean="0"/>
              <a:t>This may seem complex, but specific country examples will help to clarify the process.</a:t>
            </a:r>
          </a:p>
          <a:p>
            <a:pPr>
              <a:defRPr/>
            </a:pPr>
            <a:endParaRPr lang="en-US" dirty="0"/>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AE5CCECF-7324-48D6-AAA3-709468E6E9C3}" type="slidenum">
              <a:rPr lang="en-US" altLang="en-US" sz="1200" smtClean="0"/>
              <a:pPr/>
              <a:t>19</a:t>
            </a:fld>
            <a:endParaRPr lang="en-US" altLang="en-US" sz="12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DESCRIBE the objectives for Module 4 and the focus of the three sessions.</a:t>
            </a: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026901E4-3506-45FA-B866-1BEF76CB3DD7}" type="slidenum">
              <a:rPr lang="en-US" altLang="en-US" sz="1200" smtClean="0"/>
              <a:pPr/>
              <a:t>2</a:t>
            </a:fld>
            <a:endParaRPr lang="en-US" altLang="en-US" sz="120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this is an example of a household listing and map used for a DHS survey. Before households are chosen, field staff visit each cluster, map it, and make a listing of all the households. From this listing, households are randomly selected.</a:t>
            </a:r>
          </a:p>
          <a:p>
            <a:endParaRPr lang="en-US" altLang="en-US" smtClean="0"/>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467BF6D2-0151-4F69-AC07-C45514AAC93D}" type="slidenum">
              <a:rPr lang="en-US" altLang="en-US" sz="1200" smtClean="0"/>
              <a:pPr/>
              <a:t>20</a:t>
            </a:fld>
            <a:endParaRPr lang="en-US" altLang="en-US" sz="120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35118F7C-5B7E-421B-9905-F0851DC75304}" type="slidenum">
              <a:rPr lang="en-US" altLang="en-US" sz="1200" smtClean="0"/>
              <a:pPr/>
              <a:t>21</a:t>
            </a:fld>
            <a:endParaRPr lang="en-US" altLang="en-US" sz="1200"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xfrm>
            <a:off x="914400" y="4416425"/>
            <a:ext cx="5029200" cy="4184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in order to better understand how the two-stage sampling process works, we will see how the sample was selected for the 2007 Zambia Demographic and Health Survey (ZDHS). </a:t>
            </a:r>
          </a:p>
          <a:p>
            <a:endParaRPr lang="en-US" altLang="en-US" smtClean="0"/>
          </a:p>
          <a:p>
            <a:r>
              <a:rPr lang="en-US" altLang="en-US" smtClean="0"/>
              <a:t>The Year 2000 Census of Zambia created 16,757 enumeration areas or clusters. In the first stage of sampling for the ZDHS, 320 clusters were selected from these 16,757 clusters.</a:t>
            </a:r>
          </a:p>
          <a:p>
            <a:endParaRPr lang="en-US" altLang="en-US" smtClean="0"/>
          </a:p>
          <a:p>
            <a:r>
              <a:rPr lang="en-US" altLang="en-US" smtClean="0"/>
              <a:t>In the second stage, a household listing and map was made for each of these 320 clusters. An average of 25 households was selected to participate in the survey from each of these clusters, resulting in a representative sample of 8,000 households.</a:t>
            </a:r>
          </a:p>
          <a:p>
            <a:endParaRPr lang="en-US" altLang="en-US" smtClean="0"/>
          </a:p>
          <a:p>
            <a:r>
              <a:rPr lang="en-US" altLang="en-US" smtClean="0"/>
              <a:t>When interviewing took place, all women age 15–49 who were permanent residents of the household or visitors present in the household the night before the survey were eligible to be interviewed. Additionally, in a subsample of one-third of all households, syphilis testing was performed among eligible women and men. A subsample of one eligible woman per household was randomly selected to be asked extra questions about domestic violence.</a:t>
            </a:r>
          </a:p>
          <a:p>
            <a:pPr eaLnBrk="1" hangingPunct="1"/>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figure shows the geographical distribution of the 320 clusters in the Zambia DHS.</a:t>
            </a:r>
          </a:p>
          <a:p>
            <a:endParaRPr lang="en-US" altLang="en-US" smtClean="0"/>
          </a:p>
          <a:p>
            <a:r>
              <a:rPr lang="en-US" altLang="en-US" smtClean="0"/>
              <a:t>As you can see from this map, the clusters are spread throughout the country. This map also gives a good picture of the level of effort involved in doing a DHS. Interviewers visited 25 or more households in each cluster. It’s a credit to their hard work that interviews were completed in almost all of the households. </a:t>
            </a:r>
          </a:p>
          <a:p>
            <a:endParaRPr lang="en-US" altLang="en-US" smtClean="0"/>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F5E581B2-8A50-4174-8DC6-734C87058B8D}" type="slidenum">
              <a:rPr lang="en-US" altLang="en-US" sz="1200" smtClean="0"/>
              <a:pPr/>
              <a:t>22</a:t>
            </a:fld>
            <a:endParaRPr lang="en-US" altLang="en-US" sz="120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 total of 7,969 households were selected for the ZDHS. Of those, 7,326 (or about 98%) were occupied. Interviews were completed with about 98% of all the households selected. ASK how the 98% was calculated. Answer: 7,164 divided by 7,326. </a:t>
            </a:r>
          </a:p>
          <a:p>
            <a:endParaRPr lang="en-US" altLang="en-US" smtClean="0"/>
          </a:p>
          <a:p>
            <a:r>
              <a:rPr lang="en-US" altLang="en-US" smtClean="0"/>
              <a:t>Note that among the 7,408 eligible women in these households, over 7,146 (or 96%) agreed to be interviewed. ASK participants what this percentage is called. Answer: This is called the </a:t>
            </a:r>
            <a:r>
              <a:rPr lang="en-US" altLang="en-US" b="1" smtClean="0"/>
              <a:t>response rate</a:t>
            </a:r>
            <a:r>
              <a:rPr lang="en-US" altLang="en-US" smtClean="0"/>
              <a:t>.</a:t>
            </a:r>
          </a:p>
          <a:p>
            <a:endParaRPr lang="en-US" altLang="en-US" smtClean="0"/>
          </a:p>
          <a:p>
            <a:r>
              <a:rPr lang="en-US" altLang="en-US" smtClean="0"/>
              <a:t>ASK participants what the response rate among men is. Answer: 91% (6,500/7,146 x 100).</a:t>
            </a:r>
          </a:p>
          <a:p>
            <a:endParaRPr lang="en-US" altLang="en-US" smtClean="0"/>
          </a:p>
          <a:p>
            <a:r>
              <a:rPr lang="en-US" altLang="en-US" smtClean="0"/>
              <a:t>ASK why response rates are lower among men in most surveys. Answer: The response rate is lower for men in almost all surveys because men are more likely to be working away from home.</a:t>
            </a:r>
          </a:p>
          <a:p>
            <a:endParaRPr lang="en-US" altLang="en-US" smtClean="0"/>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1FE4FDB3-3ED7-4D6B-8F30-E52337D458E3}" type="slidenum">
              <a:rPr lang="en-US" altLang="en-US" sz="1200" smtClean="0"/>
              <a:pPr/>
              <a:t>23</a:t>
            </a:fld>
            <a:endParaRPr lang="en-US" altLang="en-US" sz="120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B2966DB9-EA96-4F3F-B435-A4D54B48F7A3}" type="slidenum">
              <a:rPr lang="en-US" altLang="en-US" sz="1200" smtClean="0"/>
              <a:pPr/>
              <a:t>24</a:t>
            </a:fld>
            <a:endParaRPr lang="en-US" altLang="en-US" sz="1200"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xfrm>
            <a:off x="914400" y="4416425"/>
            <a:ext cx="5029200" cy="4184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TELL participants we are going to look at a second example, how the sample was selected for the 2008 Ghana Demographic and Health Survey (GDHS). </a:t>
            </a:r>
          </a:p>
          <a:p>
            <a:endParaRPr lang="en-US" altLang="en-US" dirty="0" smtClean="0"/>
          </a:p>
          <a:p>
            <a:r>
              <a:rPr lang="en-US" altLang="en-US" dirty="0" smtClean="0"/>
              <a:t>The Year 2000 Ghana Population and Housing Census served as the sampling frame for the 2008 GDHS. In the first stage of sampling for the GDHS, 412 clusters were selected.</a:t>
            </a:r>
          </a:p>
          <a:p>
            <a:endParaRPr lang="en-US" altLang="en-US" dirty="0" smtClean="0"/>
          </a:p>
          <a:p>
            <a:r>
              <a:rPr lang="en-US" altLang="en-US" dirty="0" smtClean="0"/>
              <a:t>In the second stage, a household listing and map was made for each of these 412 clusters. An average of 30 households was selected to participate in the survey from each of these clusters, resulting in a representative sample of 12,323 households.</a:t>
            </a:r>
          </a:p>
          <a:p>
            <a:endParaRPr lang="en-US" altLang="en-US" dirty="0" smtClean="0"/>
          </a:p>
          <a:p>
            <a:r>
              <a:rPr lang="en-US" altLang="en-US" dirty="0" smtClean="0"/>
              <a:t>In half of the households selected for the survey, all women age 15–49 and all men age 15-59 who were permanent residents of the household or visitors present in the household the night before the survey were eligible to be interviewed. Height and weight measurements of female respondents and children under the age of five years were done only in the households selected for the</a:t>
            </a:r>
          </a:p>
          <a:p>
            <a:r>
              <a:rPr lang="en-US" altLang="en-US" dirty="0" smtClean="0"/>
              <a:t>individual interview. Eligible women and children age 6 to 59 months in the households selected for individual interview were also tested for anemia.</a:t>
            </a:r>
          </a:p>
          <a:p>
            <a:pPr eaLnBrk="1" hangingPunct="1"/>
            <a:endParaRPr lang="en-US" alt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figure shows the geographical distribution of the 412 clusters in the Ghana DHS.</a:t>
            </a:r>
          </a:p>
          <a:p>
            <a:endParaRPr lang="en-US" altLang="en-US" smtClean="0"/>
          </a:p>
          <a:p>
            <a:r>
              <a:rPr lang="en-US" altLang="en-US" smtClean="0"/>
              <a:t>As you can see from this map, the clusters are spread throughout the country. This map also gives a good picture of the level of effort involved in doing a DHS. Interviewers visited 30 or more households in each cluster. It’s a credit to their hard work that interviews were completed in almost all of the households. </a:t>
            </a:r>
          </a:p>
          <a:p>
            <a:endParaRPr lang="en-US" altLang="en-US" smtClean="0"/>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EB32A995-E739-47E5-9E52-B0BDBD92BAF5}" type="slidenum">
              <a:rPr lang="en-US" altLang="en-US" sz="1200" smtClean="0"/>
              <a:pPr/>
              <a:t>25</a:t>
            </a:fld>
            <a:endParaRPr lang="en-US" altLang="en-US" sz="120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 total of 12,323 households were selected for the GDHS. Of those, 11,913 (or about 97%) were occupied. Interviews were completed with about 90% of all the households selected. ASK how the 90% was calculated. Answer: 11,778 divided by 12,323. </a:t>
            </a:r>
          </a:p>
          <a:p>
            <a:endParaRPr lang="en-US" altLang="en-US" smtClean="0"/>
          </a:p>
          <a:p>
            <a:r>
              <a:rPr lang="en-US" altLang="en-US" smtClean="0"/>
              <a:t>Note that among the 5,096 eligible women in these households, over 4,916 (or 96%) agreed to be interviewed. ASK participants what this percentage is called. Answer: This is called the </a:t>
            </a:r>
            <a:r>
              <a:rPr lang="en-US" altLang="en-US" b="1" smtClean="0"/>
              <a:t>response rate</a:t>
            </a:r>
            <a:r>
              <a:rPr lang="en-US" altLang="en-US" smtClean="0"/>
              <a:t>.</a:t>
            </a:r>
          </a:p>
          <a:p>
            <a:endParaRPr lang="en-US" altLang="en-US" smtClean="0"/>
          </a:p>
          <a:p>
            <a:r>
              <a:rPr lang="en-US" altLang="en-US" smtClean="0"/>
              <a:t>ASK participants what the response rate among men is. Answer: 96% (4,568/4,769 x 100).</a:t>
            </a:r>
          </a:p>
          <a:p>
            <a:endParaRPr lang="en-US" altLang="en-US" smtClean="0"/>
          </a:p>
        </p:txBody>
      </p:sp>
      <p:sp>
        <p:nvSpPr>
          <p:cNvPr id="70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9CC52E4F-BA56-41C9-AE92-87C54D4BFB26}" type="slidenum">
              <a:rPr lang="en-US" altLang="en-US" sz="1200" smtClean="0"/>
              <a:pPr/>
              <a:t>26</a:t>
            </a:fld>
            <a:endParaRPr lang="en-US" altLang="en-US" sz="120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831850C7-F7D7-46BA-8FBE-19C5D3A835F3}" type="slidenum">
              <a:rPr lang="en-US" altLang="en-US" sz="1200" smtClean="0"/>
              <a:pPr/>
              <a:t>27</a:t>
            </a:fld>
            <a:endParaRPr lang="en-US" altLang="en-US" sz="1200"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(NOTE to the instructor: More information on how sampling weights are calculated is available in the Sampling Manual. Please familiarize yourself with this section of the manual before presenting this session)</a:t>
            </a:r>
          </a:p>
          <a:p>
            <a:pPr eaLnBrk="1" hangingPunct="1"/>
            <a:endParaRPr lang="en-US" altLang="en-US" smtClean="0"/>
          </a:p>
          <a:p>
            <a:pPr eaLnBrk="1" hangingPunct="1"/>
            <a:r>
              <a:rPr lang="en-US" altLang="en-US" smtClean="0"/>
              <a:t>ASK participants what they think sampling weights are and why they are part of the DHS.</a:t>
            </a:r>
          </a:p>
          <a:p>
            <a:pPr eaLnBrk="1" hangingPunct="1"/>
            <a:endParaRPr lang="en-U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(NOTE for the instructor: A technical definition of sampling weights is: Adjustment factors applied to each case in tabulations to adjust for differences in probability of selection and interview between cases in a sample, either due to design or happenstance. Be aware that many students struggle with the terms “weight” and “weighting.”  While these are the technically correct terms to use, you may want remind students that they are mathematical adjustment factors.)</a:t>
            </a:r>
          </a:p>
          <a:p>
            <a:endParaRPr lang="en-US" altLang="en-US" smtClean="0"/>
          </a:p>
          <a:p>
            <a:r>
              <a:rPr lang="en-US" altLang="en-US" smtClean="0"/>
              <a:t>EXPLAIN that, as discussed in previous modules, the goal of DHS surveys is to provide representative data at the national and sub-national levels. This can be challenging because some regions may be much larger than others. To solve this problem, the DHS oversamples in regions with small populations; this ensures that each region—even the smallest—has a large enough sample to be representative. And since we cannot always sample as many people as we want (as discussed in Session 2), the DHS undersamples in regions with large populations.  </a:t>
            </a:r>
          </a:p>
          <a:p>
            <a:endParaRPr lang="en-US" altLang="en-US" smtClean="0"/>
          </a:p>
          <a:p>
            <a:r>
              <a:rPr lang="en-US" altLang="en-US" smtClean="0"/>
              <a:t>To correct for this deliberate oversampling and undersampling, the DHS applies </a:t>
            </a:r>
            <a:r>
              <a:rPr lang="en-US" altLang="en-US" b="1" smtClean="0"/>
              <a:t>sampling weights</a:t>
            </a:r>
            <a:r>
              <a:rPr lang="en-US" altLang="en-US" smtClean="0"/>
              <a:t> to the sample. </a:t>
            </a:r>
          </a:p>
          <a:p>
            <a:endParaRPr lang="en-US" altLang="en-US" smtClean="0"/>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50E71399-B209-48DD-9B51-B8773C131E09}" type="slidenum">
              <a:rPr lang="en-US" altLang="en-US" sz="1200" smtClean="0"/>
              <a:pPr/>
              <a:t>28</a:t>
            </a:fld>
            <a:endParaRPr lang="en-US" altLang="en-US" sz="12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8299BF41-E195-41BA-8D6D-B974B1C5C67F}" type="slidenum">
              <a:rPr lang="en-US" altLang="en-US" sz="1200" smtClean="0"/>
              <a:pPr/>
              <a:t>29</a:t>
            </a:fld>
            <a:endParaRPr lang="en-US" altLang="en-US" sz="1200"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TELL participants that the following slides give an example of how sampling weights were applied in the 2005 Ethiopia DHS. Let’s assume that we need to interview about 14,500 households in order to get reliable estimates of our indicators at the national and sub-national levels. We select these households from each region EXACTLY in proportion to the distribution of households in the country; in other words, we take a simple random sample of households in Ethiopia.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320FCAB8-EC2F-4F29-A36D-A92951CA0E15}" type="slidenum">
              <a:rPr lang="en-US" altLang="en-US" sz="1200" smtClean="0"/>
              <a:pPr/>
              <a:t>3</a:t>
            </a:fld>
            <a:endParaRPr lang="en-US" altLang="en-US" sz="1200"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TELL participants that the first session will focus on the steps in conducting a DHS.</a:t>
            </a:r>
            <a:endParaRPr lang="en-US" altLang="en-US" smtClean="0"/>
          </a:p>
          <a:p>
            <a:r>
              <a:rPr lang="en-US" altLang="en-US" smtClean="0"/>
              <a:t>ASK participants if they have ever participated in a survey. TELL them to think about their experience while we discuss how a DHS survey is conducted.</a:t>
            </a:r>
          </a:p>
          <a:p>
            <a:pPr eaLnBrk="1" hangingPunct="1"/>
            <a:endParaRPr lang="en-US"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B0AE7115-5DAA-4EC9-8292-EC980BFE9D5A}" type="slidenum">
              <a:rPr lang="en-US" altLang="en-US" sz="1200" smtClean="0"/>
              <a:pPr/>
              <a:t>30</a:t>
            </a:fld>
            <a:endParaRPr lang="en-US" altLang="en-US" sz="1200"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pie chart shows the distribution of households by region in Ethiopia. It is clear that some regions have much larger populations than others. </a:t>
            </a:r>
          </a:p>
          <a:p>
            <a:endParaRPr lang="en-US" altLang="en-US" smtClean="0"/>
          </a:p>
          <a:p>
            <a:r>
              <a:rPr lang="en-US" altLang="en-US" smtClean="0"/>
              <a:t>Click to cue the animation. ASK What problems might we encounter if we took a simple random sample of 14,500 households based on this distribution? Answer: There will be very few respondents from certain regions, such as Gambela, Harari, and Dire Dawa. Too few respondents in each of the regions will not give precise data.  </a:t>
            </a:r>
          </a:p>
          <a:p>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91FABF59-E62D-4E4F-B13B-4F8BAECF610F}" type="slidenum">
              <a:rPr lang="en-US" altLang="en-US" sz="1200" smtClean="0"/>
              <a:pPr/>
              <a:t>31</a:t>
            </a:fld>
            <a:endParaRPr lang="en-US" altLang="en-US" sz="1200"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is how a simple random sample would be divided across Ethiopia’s 11 regions. TELL participants to look closely at the numbers for Gambela, one of the smallest regions. Only 0.4% of Ethiopia’s population lives in Gambela. Therefore, in a simple random sample only 58 households—or 0.4% of the total sample of 14,500 households—would be selected from Gambela.</a:t>
            </a:r>
          </a:p>
          <a:p>
            <a:endParaRPr lang="en-US" altLang="en-US" smtClean="0"/>
          </a:p>
          <a:p>
            <a:r>
              <a:rPr lang="en-US" altLang="en-US" smtClean="0"/>
              <a:t>ASK participants if we can really get enough information about Gambela by selecting only 58 households. Answer: No. But remember, we only have enough resources to select 14,500 households. ASK what should be done.</a:t>
            </a:r>
          </a:p>
          <a:p>
            <a:pPr eaLnBrk="1" hangingPunct="1"/>
            <a:endParaRPr lang="en-US"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69D05BB0-F188-4998-B072-D31C61B14D4B}" type="slidenum">
              <a:rPr lang="en-US" altLang="en-US" sz="1200" smtClean="0"/>
              <a:pPr/>
              <a:t>32</a:t>
            </a:fld>
            <a:endParaRPr lang="en-US" altLang="en-US" sz="1200"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in order to include enough households to provide representative data at the regional level, we must oversample in regions with smaller populations and undersample in regions with larger populations. The total number of households in the sample—14,645—remains the same, but the households are redistributed so as to select more households in smaller regions. </a:t>
            </a:r>
          </a:p>
          <a:p>
            <a:endParaRPr lang="en-US" altLang="en-US" smtClean="0"/>
          </a:p>
          <a:p>
            <a:r>
              <a:rPr lang="en-US" altLang="en-US" smtClean="0"/>
              <a:t>This table shows the number of households selected in the actual 2005 EDHS sample. You can see that the survey selected 925 households in Gambela instead of 58. This provides enough information about households in Gambela to describe their health and population status accurately. In contrast, the EDHS undersampled in the largest region, Oromiya. So many households from Oromiya would be included in a simple random sample (over 2,000), that their number could be reduced without affecting the representativeness of the regional sample.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50EDA190-819F-4C30-A7B7-CD52CC68440B}" type="slidenum">
              <a:rPr lang="en-US" altLang="en-US" sz="1200" smtClean="0"/>
              <a:pPr/>
              <a:t>33</a:t>
            </a:fld>
            <a:endParaRPr lang="en-US" altLang="en-US" sz="1200"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after oversampling, the households selected in Gambela make up 6% of the total DHS sample—a much higher percentage than their 0.3% share of Ethiopia’s population. In contrast, after undersampling, the households selected in Oromiya make up 15% of the DHS sample, which is much less than their 36% share of Ethiopia’s population.</a:t>
            </a:r>
          </a:p>
          <a:p>
            <a:endParaRPr lang="en-US" altLang="en-US" smtClean="0"/>
          </a:p>
          <a:p>
            <a:r>
              <a:rPr lang="en-US" altLang="en-US" smtClean="0"/>
              <a:t>ASK participants why this is a problem. ANSWER: Data from these two regions will not have the correct proportion of influence on the national figures.  The next slide will clarify this through an example.</a:t>
            </a:r>
          </a:p>
          <a:p>
            <a:endParaRPr lang="en-US"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smtClean="0"/>
              <a:t>TELL participants that we will now examine why oversampling and undersampling can be a problem when calculating national averages for indicators. Consider, for example, the percent of households in Ethiopia who own an ITN. </a:t>
            </a:r>
          </a:p>
          <a:p>
            <a:pPr>
              <a:lnSpc>
                <a:spcPct val="90000"/>
              </a:lnSpc>
            </a:pPr>
            <a:endParaRPr lang="en-US" altLang="en-US" smtClean="0"/>
          </a:p>
          <a:p>
            <a:pPr>
              <a:lnSpc>
                <a:spcPct val="90000"/>
              </a:lnSpc>
            </a:pPr>
            <a:r>
              <a:rPr lang="en-US" altLang="en-US" smtClean="0"/>
              <a:t>Let’s assume that after a mass ITN distribution campaign, households in Gambela have an unusually high rate of ITN ownership of 70%, compared with just 20% for households in other regions. ASK why this is a problem, and what we can do about it.</a:t>
            </a:r>
          </a:p>
          <a:p>
            <a:pPr>
              <a:lnSpc>
                <a:spcPct val="90000"/>
              </a:lnSpc>
            </a:pPr>
            <a:endParaRPr lang="en-US" altLang="en-US" smtClean="0"/>
          </a:p>
          <a:p>
            <a:pPr>
              <a:lnSpc>
                <a:spcPct val="90000"/>
              </a:lnSpc>
            </a:pPr>
            <a:r>
              <a:rPr lang="en-US" altLang="en-US" smtClean="0"/>
              <a:t>Answer: This is a problem because Gambela will have too much influence on the national average. The households in Gambela account for 6% of the EDHS sample when, in reality, they make up less than 1% of the population. Therefore, the high rate of ITN ownership in Gambela would skew the national average. </a:t>
            </a:r>
          </a:p>
          <a:p>
            <a:pPr>
              <a:lnSpc>
                <a:spcPct val="90000"/>
              </a:lnSpc>
            </a:pPr>
            <a:endParaRPr lang="en-US" altLang="en-US" smtClean="0"/>
          </a:p>
          <a:p>
            <a:pPr>
              <a:lnSpc>
                <a:spcPct val="90000"/>
              </a:lnSpc>
            </a:pPr>
            <a:r>
              <a:rPr lang="en-US" altLang="en-US" smtClean="0"/>
              <a:t>To fix this problem, the DHS applies sampling weights. Sampling weights are designed to correct for the fact that people in some areas or subgroups are more likely than others to be selected for interviews and included in the survey sample. Because of over- and undersampling in the 2005 EDHS, for example, households in Gambela had a greater probability of being selected than households in Oromiya.</a:t>
            </a:r>
          </a:p>
          <a:p>
            <a:pPr>
              <a:lnSpc>
                <a:spcPct val="90000"/>
              </a:lnSpc>
            </a:pPr>
            <a:endParaRPr lang="en-US" altLang="en-US" smtClean="0"/>
          </a:p>
        </p:txBody>
      </p:sp>
      <p:sp>
        <p:nvSpPr>
          <p:cNvPr id="78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4DF4219E-6FB7-49DF-A6B6-DEE2F721ED8B}" type="slidenum">
              <a:rPr lang="en-US" altLang="en-US" sz="1200" smtClean="0"/>
              <a:pPr/>
              <a:t>34</a:t>
            </a:fld>
            <a:endParaRPr lang="en-US" altLang="en-US" sz="12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in essence, weighting takes all of the households in a sample and recalculates or “weights” the number of households from each region. Weighting makes each region’s contribution to the total sample proportional to the actual distribution of households across the country. The DHS does this so that the impact of any one region on the national average will not be out of proportion to its actual share of the population.  </a:t>
            </a:r>
          </a:p>
          <a:p>
            <a:endParaRPr lang="en-US" altLang="en-US" smtClean="0"/>
          </a:p>
          <a:p>
            <a:r>
              <a:rPr lang="en-US" altLang="en-US" smtClean="0"/>
              <a:t>EXPLAIN to participants that once the final number of households interviewed is complete and available, weights are applied in order to reduce or increase the size of the region in proportion to the total population. </a:t>
            </a:r>
          </a:p>
          <a:p>
            <a:endParaRPr lang="en-US" altLang="en-US" smtClean="0"/>
          </a:p>
          <a:p>
            <a:r>
              <a:rPr lang="en-US" altLang="en-US" smtClean="0"/>
              <a:t>In areas where we oversampled (like Gambela), one household should not have as much influence on the national average. And areas that were undersampled, households should have more influence. So, the weight in oversampled households would be less than 1 and undersampled households would be more than 1 to account for this.</a:t>
            </a:r>
          </a:p>
          <a:p>
            <a:endParaRPr lang="en-US" altLang="en-US" smtClean="0"/>
          </a:p>
          <a:p>
            <a:r>
              <a:rPr lang="en-US" altLang="en-US" smtClean="0"/>
              <a:t>For example, in Gambela, if a household owns an ITN, they will actually only count for 0.057 of a household because it was oversampled. And in Oromiya (where we undersampled), one household will count for 2.22 households. </a:t>
            </a:r>
          </a:p>
          <a:p>
            <a:endParaRPr lang="en-US" altLang="en-US" smtClean="0"/>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ACC79D78-A622-49CC-942A-CF3F0FE70FBB}" type="slidenum">
              <a:rPr lang="en-US" altLang="en-US" sz="1200" smtClean="0"/>
              <a:pPr/>
              <a:t>35</a:t>
            </a:fld>
            <a:endParaRPr lang="en-US" altLang="en-US" sz="120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A2F7FE8C-B376-4ECD-9E51-5162179C8E93}" type="slidenum">
              <a:rPr lang="en-US" altLang="en-US" sz="1200" smtClean="0"/>
              <a:pPr/>
              <a:t>36</a:t>
            </a:fld>
            <a:endParaRPr lang="en-US" altLang="en-US" sz="1200"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to look carefully at the numbers for Gambela in this table. After weights are applied, the weighted number of households from Gambela in the 2005 EDHS sample is only 47 out of 13,721—which is close to Gambela’s true percentage share of the population. Weighting is also done for regions with large populations, such as Oromiya, that were undersampled.  </a:t>
            </a:r>
          </a:p>
          <a:p>
            <a:endParaRPr lang="en-US" altLang="en-US" smtClean="0"/>
          </a:p>
          <a:p>
            <a:r>
              <a:rPr lang="en-US" altLang="en-US" smtClean="0"/>
              <a:t>Each final country report shows the weighted and unweighted numbers of women and men interviewed for the survey in Table 3.1.</a:t>
            </a:r>
          </a:p>
          <a:p>
            <a:endParaRPr lang="en-US" altLang="en-US" smtClean="0"/>
          </a:p>
          <a:p>
            <a:r>
              <a:rPr lang="en-US" altLang="en-US" smtClean="0"/>
              <a:t>(NOTE: The numbers in this slide are showing the actual and weighted number of households </a:t>
            </a:r>
            <a:r>
              <a:rPr lang="en-US" altLang="en-US" i="1" smtClean="0"/>
              <a:t>interviewed</a:t>
            </a:r>
            <a:r>
              <a:rPr lang="en-US" altLang="en-US" smtClean="0"/>
              <a:t>, which is less than the number </a:t>
            </a:r>
            <a:r>
              <a:rPr lang="en-US" altLang="en-US" i="1" smtClean="0"/>
              <a:t>selected</a:t>
            </a:r>
            <a:r>
              <a:rPr lang="en-US" altLang="en-US" smtClean="0"/>
              <a:t>, as shown on slide 33.  Remember that not all households selected provide an interview.)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70EB7A91-0413-4ADF-80AB-4DD9766B4982}" type="slidenum">
              <a:rPr lang="en-US" altLang="en-US" sz="1200" smtClean="0"/>
              <a:pPr/>
              <a:t>37</a:t>
            </a:fld>
            <a:endParaRPr lang="en-US" altLang="en-US" sz="1200"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in the end after applying weights we have a distribution that looks very much like the distribution we began with. But the advantage is that we are confident that every region has a large enough sample for the results to be representative at the sub-national level. This is not true for a simple random sample.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D0C87607-B5E6-4EDE-86A3-C31963CD73E8}" type="slidenum">
              <a:rPr lang="en-US" altLang="en-US" sz="1200" smtClean="0"/>
              <a:pPr/>
              <a:t>38</a:t>
            </a:fld>
            <a:endParaRPr lang="en-US" altLang="en-US" sz="1200"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many people have been taught to worry about small sample sizes. However, that refers to the unweighted number of respondents, which is generally not shown in DHS tables. Most DHS tables show the weighted number of households and respondents, and this sometimes may appear to be rather small. But you have to take into account that the unweighted number was much larger. </a:t>
            </a:r>
          </a:p>
          <a:p>
            <a:endParaRPr lang="en-US" altLang="en-US" smtClean="0"/>
          </a:p>
          <a:p>
            <a:r>
              <a:rPr lang="en-US" altLang="en-US" smtClean="0"/>
              <a:t>To help you assess the sample size, the tables in the final report use certain symbols to let you know if the number of unweighted cases is too small to be considered reliable. Parentheses indicate that a number is based on 25-49 unweighted cases. This means the number should be interpreted with caution. An asterisk indicates that a number is based on less than 25 unweighted cases; this is too small to be reliable, so DHS tables do not even show these numbers.</a:t>
            </a:r>
          </a:p>
          <a:p>
            <a:endParaRPr lang="en-US" altLang="en-US" smtClean="0"/>
          </a:p>
          <a:p>
            <a:r>
              <a:rPr lang="en-US" altLang="en-US" smtClean="0"/>
              <a:t>(NOTE for instructor: Weights have another important function: they can also correct for non-response. For example, a certain percentage of selected respondents probably will not complete the survey, and that percentage may vary between subgroups. Weights can account for this. Weights are calculated after all the data are collected.)</a:t>
            </a:r>
          </a:p>
          <a:p>
            <a:endParaRPr lang="en-US" altLang="en-US" smtClean="0"/>
          </a:p>
          <a:p>
            <a:pPr eaLnBrk="1" hangingPunct="1"/>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09FFF995-EB2F-4CF9-B936-FD59415B13BC}" type="slidenum">
              <a:rPr lang="en-US" altLang="en-US" sz="1200" smtClean="0"/>
              <a:pPr/>
              <a:t>4</a:t>
            </a:fld>
            <a:endParaRPr lang="en-US" altLang="en-US" sz="1200"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there are four main stages in conducting a DHS that take about two years in total. TELL participants the main stages, and EXPLAIN that this session will review the steps within each stage.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DISTRIBUTE</a:t>
            </a:r>
            <a:r>
              <a:rPr lang="en-US" altLang="en-US" b="1" dirty="0" smtClean="0"/>
              <a:t> Handout 4.1</a:t>
            </a:r>
            <a:r>
              <a:rPr lang="en-US" altLang="en-US" dirty="0" smtClean="0"/>
              <a:t>, which describes the stages and related activities in further detail. </a:t>
            </a:r>
          </a:p>
          <a:p>
            <a:endParaRPr lang="en-US" altLang="en-US" dirty="0" smtClean="0"/>
          </a:p>
          <a:p>
            <a:r>
              <a:rPr lang="en-US" altLang="en-US" dirty="0" smtClean="0"/>
              <a:t>EXPLAIN that this timeline provides a general overview of how a survey takes place. This timeline is subject to many changes, and the actual timeline will differ in each country due to challenges or delays that unexpectedly arise along the way. </a:t>
            </a:r>
          </a:p>
          <a:p>
            <a:endParaRPr lang="en-US" altLang="en-US" dirty="0" smtClean="0"/>
          </a:p>
          <a:p>
            <a:r>
              <a:rPr lang="en-US" altLang="en-US" dirty="0" smtClean="0"/>
              <a:t>ASK for examples of what some delays might be.</a:t>
            </a:r>
          </a:p>
          <a:p>
            <a:endParaRPr lang="en-US" altLang="en-US" dirty="0" smtClean="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F64B1168-473E-479D-86CC-BD4ED6D0E6C4}" type="slidenum">
              <a:rPr lang="en-US" altLang="en-US" sz="1200" smtClean="0"/>
              <a:pPr/>
              <a:t>5</a:t>
            </a:fld>
            <a:endParaRPr lang="en-US" altLang="en-US" sz="12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smtClean="0">
                <a:solidFill>
                  <a:schemeClr val="tx1"/>
                </a:solidFill>
                <a:effectLst/>
                <a:latin typeface="Times" pitchFamily="18" charset="0"/>
                <a:ea typeface="+mn-ea"/>
                <a:cs typeface="+mn-cs"/>
              </a:rPr>
              <a:t>EXPLAIN that the USAID Mission or the national government usually requests a DHS. </a:t>
            </a:r>
          </a:p>
          <a:p>
            <a:r>
              <a:rPr lang="en-US" altLang="en-US" smtClean="0"/>
              <a:t>TELL </a:t>
            </a:r>
            <a:r>
              <a:rPr lang="en-US" altLang="en-US" dirty="0" smtClean="0"/>
              <a:t>participants that most surveys are funded by several development partners and by the national government. As the DHS has expanded and added more questions and more biomarkers, the time needed for each interview has gotten longer, requiring more interview teams or more time in the field. This increases the overall cost.</a:t>
            </a:r>
          </a:p>
          <a:p>
            <a:endParaRPr lang="en-US" altLang="en-US" dirty="0" smtClean="0"/>
          </a:p>
          <a:p>
            <a:r>
              <a:rPr lang="en-US" altLang="en-US" dirty="0" smtClean="0"/>
              <a:t>ASK participants to define a biomarker (covered in Module 3). If they cannot, REMIND them that biomarkers are biological measures of health, such as height and weight or hemoglobin levels in the blood. Collecting biomarkers takes additional time.</a:t>
            </a:r>
            <a:endParaRPr lang="en-US" altLang="en-US" b="1" dirty="0" smtClean="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58045C89-5974-4B65-9DDB-A19D66E11371}" type="slidenum">
              <a:rPr lang="en-US" altLang="en-US" sz="1200" smtClean="0"/>
              <a:pPr/>
              <a:t>6</a:t>
            </a:fld>
            <a:endParaRPr lang="en-US" altLang="en-US" sz="12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7F9EBC88-25EB-4B18-91ED-1CEB778F83C1}" type="slidenum">
              <a:rPr lang="en-US" altLang="en-US" sz="1200" smtClean="0"/>
              <a:pPr/>
              <a:t>7</a:t>
            </a:fld>
            <a:endParaRPr lang="en-US" altLang="en-US" sz="120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during the initial visits, representatives from The DHS Program, USAID , and the country assess the needs of the country, devise an overall plan for the survey, and prepare initial budgets and a survey timeline. Often, a government ministry or agency is appointed to be the implementing agency. The implementing agency serves as the direct contact with ICF International staff and takes charge of daily activities in the field.</a:t>
            </a:r>
          </a:p>
          <a:p>
            <a:endParaRPr lang="en-US" altLang="en-US" dirty="0" smtClean="0"/>
          </a:p>
          <a:p>
            <a:r>
              <a:rPr lang="en-US" altLang="en-US" dirty="0" smtClean="0"/>
              <a:t>EXPLAIN how questionnaires are developed. Questionnaires are survey instruments that interviewers read questions from and record answers on. As discussed in Module 1, The DHS Program uses a common set of questionnaires to interview households, women, and men. These are referred to as “core questionnaires.” Because the questions are very similar from survey to survey, results can be compared in one country over time and between countries.</a:t>
            </a:r>
          </a:p>
          <a:p>
            <a:endParaRPr lang="en-US" altLang="en-US" dirty="0" smtClean="0"/>
          </a:p>
          <a:p>
            <a:r>
              <a:rPr lang="en-US" altLang="en-US" dirty="0" smtClean="0"/>
              <a:t>DHS core questionnaires are adapted to the needs of the country or, more specifically, the needs of government ministries, country programs, NGOs, and funding agencies. For example, the Ministry of Gender may want to include the extra questions on domestic violence. Or if a large-scale behavior change campaign has been broadcasting radio programs about HIV, officials may want to include a question to determine how many people have heard the programs. Questionnaire content is usually discussed at a meeting or a series of meetings with survey stakeholders. ASK participants who are the stakeholders? Answer: Major users of the data.  </a:t>
            </a:r>
          </a:p>
          <a:p>
            <a:endParaRPr lang="en-US" altLang="en-US" dirty="0" smtClean="0"/>
          </a:p>
          <a:p>
            <a:r>
              <a:rPr lang="en-US" altLang="en-US" dirty="0" smtClean="0"/>
              <a:t>Questionnaires are translated into the primary languages of the country and pre-tested to make sure that respondents understand the questions. After any necessary revisions, the questionnaires are finalized. </a:t>
            </a:r>
          </a:p>
          <a:p>
            <a:r>
              <a:rPr lang="en-US" altLang="en-US" dirty="0" smtClean="0"/>
              <a:t>USAID’s role is not mentioned in Handout 4.1</a:t>
            </a:r>
          </a:p>
          <a:p>
            <a:pPr eaLnBrk="1" hangingPunct="1"/>
            <a:endParaRPr lang="en-US" alt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This slide shows how questions appear on the DHS questionnaire. Questionnaires vary by country, and the specific questionnaires used in each country can be found in the appendix section of the country final report.</a:t>
            </a:r>
          </a:p>
          <a:p>
            <a:endParaRPr lang="en-US" altLang="en-US" smtClean="0"/>
          </a:p>
          <a:p>
            <a:r>
              <a:rPr lang="en-US" altLang="en-US" smtClean="0"/>
              <a:t>ASK participants to break into pairs, and DISTRIBUTE copies of DHS final reports. ASK participants to spend 10 minutes looking through the survey questionnaires found in the appendix. </a:t>
            </a: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CF29FA25-9BEE-4AA1-9A65-03BE92064872}" type="slidenum">
              <a:rPr lang="en-US" altLang="en-US" sz="1200" smtClean="0"/>
              <a:pPr/>
              <a:t>8</a:t>
            </a:fld>
            <a:endParaRPr lang="en-US" altLang="en-US" sz="12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fld id="{3363A5BB-7DE6-43FC-9DAA-ED0D5155791A}" type="slidenum">
              <a:rPr lang="en-US" altLang="en-US" sz="1200" smtClean="0"/>
              <a:pPr/>
              <a:t>9</a:t>
            </a:fld>
            <a:endParaRPr lang="en-US" altLang="en-US" sz="120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the training of interviewers is very important to the quality of the data collected. Training can last four to five weeks or even longer, depending on how many modules are added to the questionnaire. Every interviewer goes through the questionnaire very carefully and practices administering it, first with other trainees and later in a formal pretest. </a:t>
            </a:r>
          </a:p>
          <a:p>
            <a:endParaRPr lang="en-US" altLang="en-US" dirty="0" smtClean="0"/>
          </a:p>
          <a:p>
            <a:r>
              <a:rPr lang="en-US" altLang="en-US" dirty="0" smtClean="0"/>
              <a:t>Interviewers are also responsible for taking weight and height measurements and for taking drops of blood for HIV and other tests. This requires about a week of training for interviewers who have no previous medical training.</a:t>
            </a:r>
          </a:p>
          <a:p>
            <a:endParaRPr lang="en-US" altLang="en-US" dirty="0" smtClean="0"/>
          </a:p>
          <a:p>
            <a:r>
              <a:rPr lang="en-US" altLang="en-US" dirty="0" smtClean="0"/>
              <a:t>TELL participants that data collection takes about three to four months, depending on the size of the sample, the number of interview teams, and the size of the country. An interview team includes both male and female interviewers (the DHS requires that men interview men and women interview women), a supervisor, a field editor, and a driver. The supervisor manages the team, assigns interviewers to houses, talks with village or community officials, and responds to problems. The field editor reviews every questionnaire to check that no questions have been missed, that all the information is recorded legibly, and that there are no inconsistencies or errors. </a:t>
            </a:r>
          </a:p>
          <a:p>
            <a:endParaRPr lang="en-US" altLang="en-US" dirty="0" smtClean="0"/>
          </a:p>
          <a:p>
            <a:r>
              <a:rPr lang="en-US" altLang="en-US" dirty="0" smtClean="0"/>
              <a:t>DISCUSS possible inconsistencies with participants. For example, the interviewer may note in one section of the questionnaire that a woman’s age at first sex was 19, but another part of the questionnaire may list her age at the birth of her first child as 16. Clearly, one of these responses is incorrect. The field editor is responsible for ensuring internal consistency within each questionnaire and also for packing up the questionnaires from a cluster and sending them to the implementing agency office for data input. Lists of interview teams are always included in the appendix of DHS final reports.</a:t>
            </a:r>
          </a:p>
          <a:p>
            <a:endParaRPr lang="en-US" altLang="en-US" dirty="0" smtClean="0"/>
          </a:p>
          <a:p>
            <a:r>
              <a:rPr lang="en-US" altLang="en-US" dirty="0" smtClean="0"/>
              <a:t>EXPLAIN that when the interviewer reaches a household, s/he asks permission to interview household members. Once permission is granted, the interviewer begins by listing all household members and visitors and identifying which ones are eligible for the individual interview. Eligible women are defined as those who are in the specified age group (15-49) and who slept in the household the night before the interviewer’s visit. Depending on the survey, eligible men will be in the same age range or older. If an interviewer visits a household and does not make contact, she/he is required to make two return visits before the interview is abandoned.</a:t>
            </a:r>
          </a:p>
          <a:p>
            <a:endParaRPr lang="en-US" altLang="en-US" dirty="0" smtClean="0"/>
          </a:p>
          <a:p>
            <a:r>
              <a:rPr lang="en-US" altLang="en-US" dirty="0" smtClean="0"/>
              <a:t>Interviewers begin with the household questionnaire before completing individual men’s and women’s questionnaires. Any usual member of the household age 15 or older can respond to the household questionnaire.</a:t>
            </a:r>
          </a:p>
          <a:p>
            <a:endParaRPr lang="en-US" altLang="en-US" dirty="0" smtClean="0"/>
          </a:p>
          <a:p>
            <a:r>
              <a:rPr lang="en-US" altLang="en-US" dirty="0" smtClean="0"/>
              <a:t>Most questionnaires are on paper, but The DHS Program</a:t>
            </a:r>
            <a:r>
              <a:rPr lang="en-US" altLang="en-US" baseline="0" dirty="0" smtClean="0"/>
              <a:t> </a:t>
            </a:r>
            <a:r>
              <a:rPr lang="en-US" altLang="en-US" dirty="0" smtClean="0"/>
              <a:t>is starting to use PDAs (personal digital assistants), also known as handheld computers. PDAs have been used in several countries. It is likely that in the future most surveys will be carried out with handheld computers.</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0"/>
          <p:cNvSpPr>
            <a:spLocks noChangeArrowheads="1"/>
          </p:cNvSpPr>
          <p:nvPr userDrawn="1"/>
        </p:nvSpPr>
        <p:spPr bwMode="auto">
          <a:xfrm>
            <a:off x="152400" y="1752600"/>
            <a:ext cx="8991600" cy="51054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endParaRPr lang="en-US" altLang="en-US"/>
          </a:p>
        </p:txBody>
      </p:sp>
      <p:sp>
        <p:nvSpPr>
          <p:cNvPr id="5" name="Rectangle 8"/>
          <p:cNvSpPr>
            <a:spLocks noChangeArrowheads="1"/>
          </p:cNvSpPr>
          <p:nvPr userDrawn="1"/>
        </p:nvSpPr>
        <p:spPr bwMode="auto">
          <a:xfrm>
            <a:off x="0" y="17526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endParaRPr lang="en-US" altLang="en-US"/>
          </a:p>
        </p:txBody>
      </p:sp>
      <p:sp>
        <p:nvSpPr>
          <p:cNvPr id="6" name="Rectangle 9"/>
          <p:cNvSpPr>
            <a:spLocks noChangeArrowheads="1"/>
          </p:cNvSpPr>
          <p:nvPr userDrawn="1"/>
        </p:nvSpPr>
        <p:spPr bwMode="auto">
          <a:xfrm>
            <a:off x="0" y="1905000"/>
            <a:ext cx="152400" cy="49530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endParaRPr lang="en-US" altLang="en-US"/>
          </a:p>
        </p:txBody>
      </p:sp>
      <p:pic>
        <p:nvPicPr>
          <p:cNvPr id="7" name="Picture 2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63464"/>
          <a:stretch>
            <a:fillRect/>
          </a:stretch>
        </p:blipFill>
        <p:spPr bwMode="auto">
          <a:xfrm>
            <a:off x="455613" y="455613"/>
            <a:ext cx="300513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3" descr="OGAC-PEPFAR logo"/>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91400" y="152400"/>
            <a:ext cx="128905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685800" y="3429000"/>
            <a:ext cx="7772400" cy="1143000"/>
          </a:xfrm>
        </p:spPr>
        <p:txBody>
          <a:bodyPr/>
          <a:lstStyle>
            <a:lvl1pPr algn="ctr">
              <a:defRPr sz="4000"/>
            </a:lvl1pPr>
          </a:lstStyle>
          <a:p>
            <a:r>
              <a:rPr lang="en-US"/>
              <a:t>Click to edit Master title style</a:t>
            </a:r>
          </a:p>
        </p:txBody>
      </p:sp>
      <p:sp>
        <p:nvSpPr>
          <p:cNvPr id="5123" name="Rectangle 3"/>
          <p:cNvSpPr>
            <a:spLocks noGrp="1" noChangeArrowheads="1"/>
          </p:cNvSpPr>
          <p:nvPr>
            <p:ph type="subTitle" idx="1"/>
          </p:nvPr>
        </p:nvSpPr>
        <p:spPr>
          <a:xfrm>
            <a:off x="1371600" y="4114800"/>
            <a:ext cx="6400800" cy="1752600"/>
          </a:xfrm>
        </p:spPr>
        <p:txBody>
          <a:bodyPr/>
          <a:lstStyle>
            <a:lvl1pPr marL="0" indent="0" algn="ctr">
              <a:buFontTx/>
              <a:buNone/>
              <a:defRPr/>
            </a:lvl1pPr>
          </a:lstStyle>
          <a:p>
            <a:r>
              <a:rPr lang="en-US"/>
              <a:t>Click to edit Master subtitle style</a:t>
            </a:r>
          </a:p>
        </p:txBody>
      </p:sp>
      <p:sp>
        <p:nvSpPr>
          <p:cNvPr id="9" name="Rectangle 4"/>
          <p:cNvSpPr>
            <a:spLocks noGrp="1" noChangeArrowheads="1"/>
          </p:cNvSpPr>
          <p:nvPr>
            <p:ph type="dt" sz="half" idx="10"/>
          </p:nvPr>
        </p:nvSpPr>
        <p:spPr/>
        <p:txBody>
          <a:bodyPr/>
          <a:lstStyle>
            <a:lvl1pPr>
              <a:defRPr/>
            </a:lvl1pPr>
          </a:lstStyle>
          <a:p>
            <a:pPr>
              <a:defRPr/>
            </a:pPr>
            <a:endParaRPr lang="en-US"/>
          </a:p>
        </p:txBody>
      </p:sp>
      <p:sp>
        <p:nvSpPr>
          <p:cNvPr id="10" name="Rectangle 5"/>
          <p:cNvSpPr>
            <a:spLocks noGrp="1" noChangeArrowheads="1"/>
          </p:cNvSpPr>
          <p:nvPr>
            <p:ph type="ftr" sz="quarter" idx="11"/>
          </p:nvPr>
        </p:nvSpPr>
        <p:spPr/>
        <p:txBody>
          <a:bodyPr/>
          <a:lstStyle>
            <a:lvl1pPr>
              <a:defRPr/>
            </a:lvl1pPr>
          </a:lstStyle>
          <a:p>
            <a:pPr>
              <a:defRPr/>
            </a:pPr>
            <a:endParaRPr lang="en-US"/>
          </a:p>
        </p:txBody>
      </p:sp>
      <p:sp>
        <p:nvSpPr>
          <p:cNvPr id="11" name="Rectangle 6"/>
          <p:cNvSpPr>
            <a:spLocks noGrp="1" noChangeArrowheads="1"/>
          </p:cNvSpPr>
          <p:nvPr>
            <p:ph type="sldNum" sz="quarter" idx="12"/>
          </p:nvPr>
        </p:nvSpPr>
        <p:spPr/>
        <p:txBody>
          <a:bodyPr/>
          <a:lstStyle>
            <a:lvl1pPr>
              <a:defRPr/>
            </a:lvl1pPr>
          </a:lstStyle>
          <a:p>
            <a:pPr>
              <a:defRPr/>
            </a:pPr>
            <a:fld id="{4AEBF9E2-E5A4-4DDB-8CE0-06A684FB058C}" type="slidenum">
              <a:rPr lang="en-US"/>
              <a:pPr>
                <a:defRPr/>
              </a:pPr>
              <a:t>‹#›</a:t>
            </a:fld>
            <a:r>
              <a:rPr lang="en-US"/>
              <a:t>a</a:t>
            </a:r>
          </a:p>
        </p:txBody>
      </p:sp>
    </p:spTree>
    <p:extLst>
      <p:ext uri="{BB962C8B-B14F-4D97-AF65-F5344CB8AC3E}">
        <p14:creationId xmlns:p14="http://schemas.microsoft.com/office/powerpoint/2010/main" val="37110298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A4CE9DA-FE8B-4B78-B94E-3AEA421B767A}" type="slidenum">
              <a:rPr lang="en-US"/>
              <a:pPr>
                <a:defRPr/>
              </a:pPr>
              <a:t>‹#›</a:t>
            </a:fld>
            <a:endParaRPr lang="en-US"/>
          </a:p>
        </p:txBody>
      </p:sp>
    </p:spTree>
    <p:extLst>
      <p:ext uri="{BB962C8B-B14F-4D97-AF65-F5344CB8AC3E}">
        <p14:creationId xmlns:p14="http://schemas.microsoft.com/office/powerpoint/2010/main" val="830970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447800"/>
            <a:ext cx="194310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447800"/>
            <a:ext cx="567690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85655A-11FB-4E96-AC80-B7516B43256C}" type="slidenum">
              <a:rPr lang="en-US"/>
              <a:pPr>
                <a:defRPr/>
              </a:pPr>
              <a:t>‹#›</a:t>
            </a:fld>
            <a:endParaRPr lang="en-US"/>
          </a:p>
        </p:txBody>
      </p:sp>
    </p:spTree>
    <p:extLst>
      <p:ext uri="{BB962C8B-B14F-4D97-AF65-F5344CB8AC3E}">
        <p14:creationId xmlns:p14="http://schemas.microsoft.com/office/powerpoint/2010/main" val="3770213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145FE90-8511-4533-8E41-285F68D3295D}" type="slidenum">
              <a:rPr lang="en-US"/>
              <a:pPr>
                <a:defRPr/>
              </a:pPr>
              <a:t>‹#›</a:t>
            </a:fld>
            <a:endParaRPr lang="en-US"/>
          </a:p>
        </p:txBody>
      </p:sp>
    </p:spTree>
    <p:extLst>
      <p:ext uri="{BB962C8B-B14F-4D97-AF65-F5344CB8AC3E}">
        <p14:creationId xmlns:p14="http://schemas.microsoft.com/office/powerpoint/2010/main" val="4128360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93A8B3-507A-42EA-8D0D-6AD1A417BC85}" type="slidenum">
              <a:rPr lang="en-US"/>
              <a:pPr>
                <a:defRPr/>
              </a:pPr>
              <a:t>‹#›</a:t>
            </a:fld>
            <a:endParaRPr lang="en-US"/>
          </a:p>
        </p:txBody>
      </p:sp>
    </p:spTree>
    <p:extLst>
      <p:ext uri="{BB962C8B-B14F-4D97-AF65-F5344CB8AC3E}">
        <p14:creationId xmlns:p14="http://schemas.microsoft.com/office/powerpoint/2010/main" val="1657480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B9FC071-EE55-4ED4-AFD5-5CBE023884A5}" type="slidenum">
              <a:rPr lang="en-US"/>
              <a:pPr>
                <a:defRPr/>
              </a:pPr>
              <a:t>‹#›</a:t>
            </a:fld>
            <a:endParaRPr lang="en-US"/>
          </a:p>
        </p:txBody>
      </p:sp>
    </p:spTree>
    <p:extLst>
      <p:ext uri="{BB962C8B-B14F-4D97-AF65-F5344CB8AC3E}">
        <p14:creationId xmlns:p14="http://schemas.microsoft.com/office/powerpoint/2010/main" val="3027034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827213"/>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7213"/>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A8F654-3C07-429E-A580-34A5A61B63E3}" type="slidenum">
              <a:rPr lang="en-US"/>
              <a:pPr>
                <a:defRPr/>
              </a:pPr>
              <a:t>‹#›</a:t>
            </a:fld>
            <a:endParaRPr lang="en-US"/>
          </a:p>
        </p:txBody>
      </p:sp>
    </p:spTree>
    <p:extLst>
      <p:ext uri="{BB962C8B-B14F-4D97-AF65-F5344CB8AC3E}">
        <p14:creationId xmlns:p14="http://schemas.microsoft.com/office/powerpoint/2010/main" val="17900512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9B73CC4-2435-48C2-BF6D-8906D74D95DC}" type="slidenum">
              <a:rPr lang="en-US"/>
              <a:pPr>
                <a:defRPr/>
              </a:pPr>
              <a:t>‹#›</a:t>
            </a:fld>
            <a:endParaRPr lang="en-US"/>
          </a:p>
        </p:txBody>
      </p:sp>
    </p:spTree>
    <p:extLst>
      <p:ext uri="{BB962C8B-B14F-4D97-AF65-F5344CB8AC3E}">
        <p14:creationId xmlns:p14="http://schemas.microsoft.com/office/powerpoint/2010/main" val="9957223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5CA2BF6-9730-444C-95B7-21FF5433F0CE}" type="slidenum">
              <a:rPr lang="en-US"/>
              <a:pPr>
                <a:defRPr/>
              </a:pPr>
              <a:t>‹#›</a:t>
            </a:fld>
            <a:endParaRPr lang="en-US"/>
          </a:p>
        </p:txBody>
      </p:sp>
    </p:spTree>
    <p:extLst>
      <p:ext uri="{BB962C8B-B14F-4D97-AF65-F5344CB8AC3E}">
        <p14:creationId xmlns:p14="http://schemas.microsoft.com/office/powerpoint/2010/main" val="22679381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BC4836B-282A-422C-8B1D-FF3D68894947}" type="slidenum">
              <a:rPr lang="en-US"/>
              <a:pPr>
                <a:defRPr/>
              </a:pPr>
              <a:t>‹#›</a:t>
            </a:fld>
            <a:endParaRPr lang="en-US"/>
          </a:p>
        </p:txBody>
      </p:sp>
    </p:spTree>
    <p:extLst>
      <p:ext uri="{BB962C8B-B14F-4D97-AF65-F5344CB8AC3E}">
        <p14:creationId xmlns:p14="http://schemas.microsoft.com/office/powerpoint/2010/main" val="29753636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236A95B-E846-485C-8534-AD6606580B06}" type="slidenum">
              <a:rPr lang="en-US"/>
              <a:pPr>
                <a:defRPr/>
              </a:pPr>
              <a:t>‹#›</a:t>
            </a:fld>
            <a:endParaRPr lang="en-US"/>
          </a:p>
        </p:txBody>
      </p:sp>
    </p:spTree>
    <p:extLst>
      <p:ext uri="{BB962C8B-B14F-4D97-AF65-F5344CB8AC3E}">
        <p14:creationId xmlns:p14="http://schemas.microsoft.com/office/powerpoint/2010/main" val="297977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2FBE34-0DB5-4720-89A8-684FDA59384B}" type="slidenum">
              <a:rPr lang="en-US"/>
              <a:pPr>
                <a:defRPr/>
              </a:pPr>
              <a:t>‹#›</a:t>
            </a:fld>
            <a:endParaRPr lang="en-US"/>
          </a:p>
        </p:txBody>
      </p:sp>
    </p:spTree>
    <p:extLst>
      <p:ext uri="{BB962C8B-B14F-4D97-AF65-F5344CB8AC3E}">
        <p14:creationId xmlns:p14="http://schemas.microsoft.com/office/powerpoint/2010/main" val="7284827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1774701-0D9B-4496-BF9A-A28D7690450E}" type="slidenum">
              <a:rPr lang="en-US"/>
              <a:pPr>
                <a:defRPr/>
              </a:pPr>
              <a:t>‹#›</a:t>
            </a:fld>
            <a:endParaRPr lang="en-US"/>
          </a:p>
        </p:txBody>
      </p:sp>
    </p:spTree>
    <p:extLst>
      <p:ext uri="{BB962C8B-B14F-4D97-AF65-F5344CB8AC3E}">
        <p14:creationId xmlns:p14="http://schemas.microsoft.com/office/powerpoint/2010/main" val="17840216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939E68-6E6E-4850-A062-BB8546731838}" type="slidenum">
              <a:rPr lang="en-US"/>
              <a:pPr>
                <a:defRPr/>
              </a:pPr>
              <a:t>‹#›</a:t>
            </a:fld>
            <a:endParaRPr lang="en-US"/>
          </a:p>
        </p:txBody>
      </p:sp>
    </p:spTree>
    <p:extLst>
      <p:ext uri="{BB962C8B-B14F-4D97-AF65-F5344CB8AC3E}">
        <p14:creationId xmlns:p14="http://schemas.microsoft.com/office/powerpoint/2010/main" val="40520114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9850" y="301625"/>
            <a:ext cx="2038350" cy="54117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1625" y="301625"/>
            <a:ext cx="5965825" cy="54117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9D6C021-63C8-4CF3-9573-3E47D5E6F223}" type="slidenum">
              <a:rPr lang="en-US"/>
              <a:pPr>
                <a:defRPr/>
              </a:pPr>
              <a:t>‹#›</a:t>
            </a:fld>
            <a:endParaRPr lang="en-US"/>
          </a:p>
        </p:txBody>
      </p:sp>
    </p:spTree>
    <p:extLst>
      <p:ext uri="{BB962C8B-B14F-4D97-AF65-F5344CB8AC3E}">
        <p14:creationId xmlns:p14="http://schemas.microsoft.com/office/powerpoint/2010/main" val="31201738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301625" y="301625"/>
            <a:ext cx="77724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827213"/>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827213"/>
            <a:ext cx="3810000" cy="38862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38584CC-8AF5-4BDB-B281-D6681D4B055D}" type="slidenum">
              <a:rPr lang="en-US"/>
              <a:pPr>
                <a:defRPr/>
              </a:pPr>
              <a:t>‹#›</a:t>
            </a:fld>
            <a:endParaRPr lang="en-US"/>
          </a:p>
        </p:txBody>
      </p:sp>
    </p:spTree>
    <p:extLst>
      <p:ext uri="{BB962C8B-B14F-4D97-AF65-F5344CB8AC3E}">
        <p14:creationId xmlns:p14="http://schemas.microsoft.com/office/powerpoint/2010/main" val="21082162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r>
              <a:rPr lang="en-US"/>
              <a:t>2006 UDHS</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A9AABC08-C4C9-4EDC-AD00-1583B69EA188}" type="slidenum">
              <a:rPr lang="en-US"/>
              <a:pPr>
                <a:defRPr/>
              </a:pPr>
              <a:t>‹#›</a:t>
            </a:fld>
            <a:endParaRPr lang="en-US"/>
          </a:p>
        </p:txBody>
      </p:sp>
    </p:spTree>
    <p:extLst>
      <p:ext uri="{BB962C8B-B14F-4D97-AF65-F5344CB8AC3E}">
        <p14:creationId xmlns:p14="http://schemas.microsoft.com/office/powerpoint/2010/main" val="484332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700577-709D-4343-9C62-634BDEFB7AFD}" type="slidenum">
              <a:rPr lang="en-US"/>
              <a:pPr>
                <a:defRPr/>
              </a:pPr>
              <a:t>‹#›</a:t>
            </a:fld>
            <a:endParaRPr lang="en-US"/>
          </a:p>
        </p:txBody>
      </p:sp>
    </p:spTree>
    <p:extLst>
      <p:ext uri="{BB962C8B-B14F-4D97-AF65-F5344CB8AC3E}">
        <p14:creationId xmlns:p14="http://schemas.microsoft.com/office/powerpoint/2010/main" val="2195297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209800"/>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209800"/>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49A430D-3228-4AA4-B3AA-2E8A05B9D2C4}" type="slidenum">
              <a:rPr lang="en-US"/>
              <a:pPr>
                <a:defRPr/>
              </a:pPr>
              <a:t>‹#›</a:t>
            </a:fld>
            <a:endParaRPr lang="en-US"/>
          </a:p>
        </p:txBody>
      </p:sp>
    </p:spTree>
    <p:extLst>
      <p:ext uri="{BB962C8B-B14F-4D97-AF65-F5344CB8AC3E}">
        <p14:creationId xmlns:p14="http://schemas.microsoft.com/office/powerpoint/2010/main" val="871860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167826E-585E-4D6C-A86F-8EEAFA6BE48C}" type="slidenum">
              <a:rPr lang="en-US"/>
              <a:pPr>
                <a:defRPr/>
              </a:pPr>
              <a:t>‹#›</a:t>
            </a:fld>
            <a:endParaRPr lang="en-US"/>
          </a:p>
        </p:txBody>
      </p:sp>
    </p:spTree>
    <p:extLst>
      <p:ext uri="{BB962C8B-B14F-4D97-AF65-F5344CB8AC3E}">
        <p14:creationId xmlns:p14="http://schemas.microsoft.com/office/powerpoint/2010/main" val="1141557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3B4CA1D-8BEF-4E4F-B7E6-68DCAD980D5C}" type="slidenum">
              <a:rPr lang="en-US"/>
              <a:pPr>
                <a:defRPr/>
              </a:pPr>
              <a:t>‹#›</a:t>
            </a:fld>
            <a:endParaRPr lang="en-US"/>
          </a:p>
        </p:txBody>
      </p:sp>
    </p:spTree>
    <p:extLst>
      <p:ext uri="{BB962C8B-B14F-4D97-AF65-F5344CB8AC3E}">
        <p14:creationId xmlns:p14="http://schemas.microsoft.com/office/powerpoint/2010/main" val="286612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E934A37-F483-48CF-AB88-BE47B0041F2F}" type="slidenum">
              <a:rPr lang="en-US"/>
              <a:pPr>
                <a:defRPr/>
              </a:pPr>
              <a:t>‹#›</a:t>
            </a:fld>
            <a:endParaRPr lang="en-US"/>
          </a:p>
        </p:txBody>
      </p:sp>
    </p:spTree>
    <p:extLst>
      <p:ext uri="{BB962C8B-B14F-4D97-AF65-F5344CB8AC3E}">
        <p14:creationId xmlns:p14="http://schemas.microsoft.com/office/powerpoint/2010/main" val="41986609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9AA8A21-F86F-47D2-A14C-D296BF9F55F8}" type="slidenum">
              <a:rPr lang="en-US"/>
              <a:pPr>
                <a:defRPr/>
              </a:pPr>
              <a:t>‹#›</a:t>
            </a:fld>
            <a:endParaRPr lang="en-US"/>
          </a:p>
        </p:txBody>
      </p:sp>
    </p:spTree>
    <p:extLst>
      <p:ext uri="{BB962C8B-B14F-4D97-AF65-F5344CB8AC3E}">
        <p14:creationId xmlns:p14="http://schemas.microsoft.com/office/powerpoint/2010/main" val="1320126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E37164C-0D6D-4518-9FEA-F534738CF199}" type="slidenum">
              <a:rPr lang="en-US"/>
              <a:pPr>
                <a:defRPr/>
              </a:pPr>
              <a:t>‹#›</a:t>
            </a:fld>
            <a:endParaRPr lang="en-US"/>
          </a:p>
        </p:txBody>
      </p:sp>
    </p:spTree>
    <p:extLst>
      <p:ext uri="{BB962C8B-B14F-4D97-AF65-F5344CB8AC3E}">
        <p14:creationId xmlns:p14="http://schemas.microsoft.com/office/powerpoint/2010/main" val="1654376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1447800"/>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2209800"/>
            <a:ext cx="777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mn-lt"/>
              </a:defRPr>
            </a:lvl1pPr>
          </a:lstStyle>
          <a:p>
            <a:pPr>
              <a:defRPr/>
            </a:pPr>
            <a:fld id="{B587F501-45EA-494F-8779-5AC1E056949F}" type="slidenum">
              <a:rPr lang="en-US"/>
              <a:pPr>
                <a:defRPr/>
              </a:pPr>
              <a:t>‹#›</a:t>
            </a:fld>
            <a:endParaRPr lang="en-US"/>
          </a:p>
        </p:txBody>
      </p:sp>
      <p:sp>
        <p:nvSpPr>
          <p:cNvPr id="1031" name="Rectangle 10"/>
          <p:cNvSpPr>
            <a:spLocks noChangeArrowheads="1"/>
          </p:cNvSpPr>
          <p:nvPr userDrawn="1"/>
        </p:nvSpPr>
        <p:spPr bwMode="auto">
          <a:xfrm>
            <a:off x="0" y="10668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endParaRPr lang="en-US" altLang="en-US"/>
          </a:p>
        </p:txBody>
      </p:sp>
      <p:sp>
        <p:nvSpPr>
          <p:cNvPr id="1032" name="Rectangle 11"/>
          <p:cNvSpPr>
            <a:spLocks noChangeArrowheads="1"/>
          </p:cNvSpPr>
          <p:nvPr userDrawn="1"/>
        </p:nvSpPr>
        <p:spPr bwMode="auto">
          <a:xfrm>
            <a:off x="0" y="1219200"/>
            <a:ext cx="152400" cy="56388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pPr algn="ctr"/>
            <a:endParaRPr lang="en-US" altLang="en-US">
              <a:solidFill>
                <a:srgbClr val="002A6C"/>
              </a:solidFill>
            </a:endParaRPr>
          </a:p>
        </p:txBody>
      </p:sp>
      <p:pic>
        <p:nvPicPr>
          <p:cNvPr id="1033" name="Picture 20"/>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r="63464"/>
          <a:stretch>
            <a:fillRect/>
          </a:stretch>
        </p:blipFill>
        <p:spPr bwMode="auto">
          <a:xfrm>
            <a:off x="227013" y="228600"/>
            <a:ext cx="2422525"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21" descr="OGAC-PEPFAR logo"/>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924800" y="76200"/>
            <a:ext cx="7747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44" r:id="rId1"/>
    <p:sldLayoutId id="2147484722" r:id="rId2"/>
    <p:sldLayoutId id="2147484723" r:id="rId3"/>
    <p:sldLayoutId id="2147484724" r:id="rId4"/>
    <p:sldLayoutId id="2147484725" r:id="rId5"/>
    <p:sldLayoutId id="2147484726" r:id="rId6"/>
    <p:sldLayoutId id="2147484727" r:id="rId7"/>
    <p:sldLayoutId id="2147484728" r:id="rId8"/>
    <p:sldLayoutId id="2147484729" r:id="rId9"/>
    <p:sldLayoutId id="2147484730" r:id="rId10"/>
    <p:sldLayoutId id="2147484731" r:id="rId11"/>
  </p:sldLayoutIdLst>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01625" y="301625"/>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685800" y="1827213"/>
            <a:ext cx="777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3517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mn-lt"/>
              </a:defRPr>
            </a:lvl1pPr>
          </a:lstStyle>
          <a:p>
            <a:pPr>
              <a:defRPr/>
            </a:pPr>
            <a:endParaRPr lang="en-US"/>
          </a:p>
        </p:txBody>
      </p:sp>
      <p:sp>
        <p:nvSpPr>
          <p:cNvPr id="13517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atin typeface="+mn-lt"/>
              </a:defRPr>
            </a:lvl1pPr>
          </a:lstStyle>
          <a:p>
            <a:pPr>
              <a:defRPr/>
            </a:pPr>
            <a:endParaRPr lang="en-US"/>
          </a:p>
        </p:txBody>
      </p:sp>
      <p:sp>
        <p:nvSpPr>
          <p:cNvPr id="13517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mn-lt"/>
              </a:defRPr>
            </a:lvl1pPr>
          </a:lstStyle>
          <a:p>
            <a:pPr>
              <a:defRPr/>
            </a:pPr>
            <a:fld id="{B12A9962-01AA-4E56-B700-CB3FB1FD95E6}" type="slidenum">
              <a:rPr lang="en-US"/>
              <a:pPr>
                <a:defRPr/>
              </a:pPr>
              <a:t>‹#›</a:t>
            </a:fld>
            <a:endParaRPr lang="en-US"/>
          </a:p>
        </p:txBody>
      </p:sp>
      <p:sp>
        <p:nvSpPr>
          <p:cNvPr id="2055" name="Rectangle 7"/>
          <p:cNvSpPr>
            <a:spLocks noChangeArrowheads="1"/>
          </p:cNvSpPr>
          <p:nvPr/>
        </p:nvSpPr>
        <p:spPr bwMode="auto">
          <a:xfrm>
            <a:off x="0" y="10668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endParaRPr lang="en-US" altLang="en-US"/>
          </a:p>
        </p:txBody>
      </p:sp>
      <p:sp>
        <p:nvSpPr>
          <p:cNvPr id="2056" name="Rectangle 8"/>
          <p:cNvSpPr>
            <a:spLocks noChangeArrowheads="1"/>
          </p:cNvSpPr>
          <p:nvPr/>
        </p:nvSpPr>
        <p:spPr bwMode="auto">
          <a:xfrm>
            <a:off x="0" y="1219200"/>
            <a:ext cx="152400" cy="56388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pPr algn="ctr"/>
            <a:endParaRPr lang="en-US" altLang="en-US">
              <a:solidFill>
                <a:srgbClr val="002A6C"/>
              </a:solidFill>
            </a:endParaRPr>
          </a:p>
        </p:txBody>
      </p:sp>
    </p:spTree>
  </p:cSld>
  <p:clrMap bg1="lt1" tx1="dk1" bg2="lt2" tx2="dk2" accent1="accent1" accent2="accent2" accent3="accent3" accent4="accent4" accent5="accent5" accent6="accent6" hlink="hlink" folHlink="folHlink"/>
  <p:sldLayoutIdLst>
    <p:sldLayoutId id="2147484732" r:id="rId1"/>
    <p:sldLayoutId id="2147484733" r:id="rId2"/>
    <p:sldLayoutId id="2147484734" r:id="rId3"/>
    <p:sldLayoutId id="2147484735" r:id="rId4"/>
    <p:sldLayoutId id="2147484736" r:id="rId5"/>
    <p:sldLayoutId id="2147484737" r:id="rId6"/>
    <p:sldLayoutId id="2147484738" r:id="rId7"/>
    <p:sldLayoutId id="2147484739" r:id="rId8"/>
    <p:sldLayoutId id="2147484740" r:id="rId9"/>
    <p:sldLayoutId id="2147484741" r:id="rId10"/>
    <p:sldLayoutId id="2147484742" r:id="rId11"/>
    <p:sldLayoutId id="2147484743" r:id="rId12"/>
    <p:sldLayoutId id="2147484745" r:id="rId13"/>
  </p:sldLayoutIdLst>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10.png"/><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7.xml"/><Relationship Id="rId7" Type="http://schemas.openxmlformats.org/officeDocument/2006/relationships/image" Target="../media/image12.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1.png"/><Relationship Id="rId4" Type="http://schemas.openxmlformats.org/officeDocument/2006/relationships/oleObject" Target="../embeddings/oleObject2.bin"/><Relationship Id="rId9" Type="http://schemas.openxmlformats.org/officeDocument/2006/relationships/image" Target="../media/image1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286000"/>
            <a:ext cx="8305800" cy="4191000"/>
          </a:xfrm>
        </p:spPr>
        <p:txBody>
          <a:bodyPr/>
          <a:lstStyle/>
          <a:p>
            <a:pPr eaLnBrk="1" hangingPunct="1"/>
            <a:r>
              <a:rPr lang="en-US" altLang="en-US" sz="3600" smtClean="0">
                <a:solidFill>
                  <a:schemeClr val="tx1"/>
                </a:solidFill>
              </a:rPr>
              <a:t/>
            </a:r>
            <a:br>
              <a:rPr lang="en-US" altLang="en-US" sz="3600" smtClean="0">
                <a:solidFill>
                  <a:schemeClr val="tx1"/>
                </a:solidFill>
              </a:rPr>
            </a:br>
            <a:r>
              <a:rPr lang="en-US" altLang="en-US" sz="7000" smtClean="0">
                <a:solidFill>
                  <a:schemeClr val="tx1"/>
                </a:solidFill>
              </a:rPr>
              <a:t>Module 4</a:t>
            </a:r>
            <a:r>
              <a:rPr lang="en-US" altLang="en-US" sz="3600" smtClean="0">
                <a:solidFill>
                  <a:schemeClr val="tx1"/>
                </a:solidFill>
              </a:rPr>
              <a:t/>
            </a:r>
            <a:br>
              <a:rPr lang="en-US" altLang="en-US" sz="3600" smtClean="0">
                <a:solidFill>
                  <a:schemeClr val="tx1"/>
                </a:solidFill>
              </a:rPr>
            </a:br>
            <a:r>
              <a:rPr lang="en-US" altLang="en-US" sz="3600" smtClean="0">
                <a:solidFill>
                  <a:schemeClr val="tx1"/>
                </a:solidFill>
              </a:rPr>
              <a:t/>
            </a:r>
            <a:br>
              <a:rPr lang="en-US" altLang="en-US" sz="3600" smtClean="0">
                <a:solidFill>
                  <a:schemeClr val="tx1"/>
                </a:solidFill>
              </a:rPr>
            </a:br>
            <a:r>
              <a:rPr lang="en-US" altLang="en-US" sz="4400" b="0" smtClean="0">
                <a:solidFill>
                  <a:schemeClr val="tx1"/>
                </a:solidFill>
              </a:rPr>
              <a:t>Conducting a DHS</a:t>
            </a:r>
            <a:br>
              <a:rPr lang="en-US" altLang="en-US" sz="4400" b="0" smtClean="0">
                <a:solidFill>
                  <a:schemeClr val="tx1"/>
                </a:solidFill>
              </a:rPr>
            </a:br>
            <a:endParaRPr lang="en-US" altLang="en-US" sz="3200" b="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04800" y="304800"/>
            <a:ext cx="8229600" cy="609600"/>
          </a:xfrm>
        </p:spPr>
        <p:txBody>
          <a:bodyPr/>
          <a:lstStyle/>
          <a:p>
            <a:pPr eaLnBrk="1" hangingPunct="1"/>
            <a:r>
              <a:rPr lang="en-US" altLang="en-US" sz="3200" smtClean="0">
                <a:solidFill>
                  <a:schemeClr val="tx1"/>
                </a:solidFill>
              </a:rPr>
              <a:t>Stage 3: Data Processing</a:t>
            </a:r>
          </a:p>
        </p:txBody>
      </p:sp>
      <p:sp>
        <p:nvSpPr>
          <p:cNvPr id="14339" name="Rectangle 3"/>
          <p:cNvSpPr>
            <a:spLocks noGrp="1" noChangeArrowheads="1"/>
          </p:cNvSpPr>
          <p:nvPr>
            <p:ph type="body" idx="1"/>
          </p:nvPr>
        </p:nvSpPr>
        <p:spPr>
          <a:xfrm>
            <a:off x="381000" y="1524000"/>
            <a:ext cx="8229600" cy="5181600"/>
          </a:xfrm>
        </p:spPr>
        <p:txBody>
          <a:bodyPr/>
          <a:lstStyle/>
          <a:p>
            <a:pPr eaLnBrk="1" hangingPunct="1">
              <a:spcAft>
                <a:spcPct val="20000"/>
              </a:spcAft>
            </a:pPr>
            <a:r>
              <a:rPr lang="en-US" altLang="en-US" sz="2600" smtClean="0"/>
              <a:t>Information from completed questionnaires is entered into databases and rigorously checked as soon as it is entered.</a:t>
            </a:r>
          </a:p>
          <a:p>
            <a:pPr eaLnBrk="1" hangingPunct="1">
              <a:spcAft>
                <a:spcPct val="20000"/>
              </a:spcAft>
            </a:pPr>
            <a:r>
              <a:rPr lang="en-US" altLang="en-US" sz="2600" smtClean="0"/>
              <a:t>Weights (mathematical adjustments) are added to the data file.</a:t>
            </a:r>
          </a:p>
          <a:p>
            <a:pPr eaLnBrk="1" hangingPunct="1">
              <a:spcAft>
                <a:spcPct val="20000"/>
              </a:spcAft>
            </a:pPr>
            <a:r>
              <a:rPr lang="en-US" altLang="en-US" sz="2600" smtClean="0"/>
              <a:t>Data tabulation produces the tables for the preliminary and final reports.  </a:t>
            </a:r>
          </a:p>
          <a:p>
            <a:pPr eaLnBrk="1" hangingPunct="1">
              <a:buFontTx/>
              <a:buNone/>
            </a:pPr>
            <a:endParaRPr lang="en-US" altLang="en-US" sz="2600" smtClean="0"/>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C375D706-BC04-4876-AE9E-61D5358128D2}" type="slidenum">
              <a:rPr lang="en-US" smtClean="0"/>
              <a:pPr>
                <a:defRPr/>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04800" y="304800"/>
            <a:ext cx="8839200" cy="609600"/>
          </a:xfrm>
        </p:spPr>
        <p:txBody>
          <a:bodyPr/>
          <a:lstStyle/>
          <a:p>
            <a:pPr eaLnBrk="1" hangingPunct="1"/>
            <a:r>
              <a:rPr lang="en-US" altLang="en-US" sz="3200" smtClean="0">
                <a:solidFill>
                  <a:schemeClr val="tx1"/>
                </a:solidFill>
              </a:rPr>
              <a:t>Stage 4: Data Dissemination and Use of Data</a:t>
            </a:r>
          </a:p>
        </p:txBody>
      </p:sp>
      <p:sp>
        <p:nvSpPr>
          <p:cNvPr id="15363" name="Rectangle 3"/>
          <p:cNvSpPr>
            <a:spLocks noGrp="1" noChangeArrowheads="1"/>
          </p:cNvSpPr>
          <p:nvPr>
            <p:ph type="body" idx="1"/>
          </p:nvPr>
        </p:nvSpPr>
        <p:spPr>
          <a:xfrm>
            <a:off x="457200" y="1447800"/>
            <a:ext cx="8229600" cy="4953000"/>
          </a:xfrm>
        </p:spPr>
        <p:txBody>
          <a:bodyPr/>
          <a:lstStyle/>
          <a:p>
            <a:pPr eaLnBrk="1" hangingPunct="1">
              <a:spcAft>
                <a:spcPct val="20000"/>
              </a:spcAft>
            </a:pPr>
            <a:r>
              <a:rPr lang="en-US" altLang="en-US" sz="2600" smtClean="0"/>
              <a:t>The final country report is published.</a:t>
            </a:r>
          </a:p>
          <a:p>
            <a:pPr eaLnBrk="1" hangingPunct="1">
              <a:spcAft>
                <a:spcPct val="20000"/>
              </a:spcAft>
            </a:pPr>
            <a:r>
              <a:rPr lang="en-US" altLang="en-US" sz="2600" smtClean="0"/>
              <a:t>National and regional seminars disseminate results.</a:t>
            </a:r>
          </a:p>
          <a:p>
            <a:pPr eaLnBrk="1" hangingPunct="1"/>
            <a:r>
              <a:rPr lang="en-US" altLang="en-US" sz="2600" smtClean="0"/>
              <a:t>Data are used to: </a:t>
            </a:r>
          </a:p>
          <a:p>
            <a:pPr lvl="1" eaLnBrk="1" hangingPunct="1"/>
            <a:r>
              <a:rPr lang="en-US" altLang="en-US" sz="2600" smtClean="0"/>
              <a:t>Guide policy development and recommendations</a:t>
            </a:r>
          </a:p>
          <a:p>
            <a:pPr lvl="1" eaLnBrk="1" hangingPunct="1"/>
            <a:r>
              <a:rPr lang="en-US" altLang="en-US" sz="2600" smtClean="0"/>
              <a:t>Design interventions</a:t>
            </a:r>
          </a:p>
          <a:p>
            <a:pPr lvl="1" eaLnBrk="1" hangingPunct="1"/>
            <a:r>
              <a:rPr lang="en-US" altLang="en-US" sz="2600" smtClean="0"/>
              <a:t>Monitor project activities</a:t>
            </a:r>
          </a:p>
          <a:p>
            <a:pPr lvl="1" eaLnBrk="1" hangingPunct="1"/>
            <a:r>
              <a:rPr lang="en-US" altLang="en-US" sz="2600" smtClean="0"/>
              <a:t>Conduct advocacy</a:t>
            </a:r>
          </a:p>
          <a:p>
            <a:pPr lvl="1" eaLnBrk="1" hangingPunct="1"/>
            <a:r>
              <a:rPr lang="en-US" altLang="en-US" sz="2600" smtClean="0"/>
              <a:t>Further analyze trends or make comparisons with other countries</a:t>
            </a:r>
          </a:p>
          <a:p>
            <a:pPr lvl="1" eaLnBrk="1" hangingPunct="1">
              <a:buFontTx/>
              <a:buNone/>
            </a:pPr>
            <a:endParaRPr lang="en-US" altLang="en-US" sz="2600" smtClean="0"/>
          </a:p>
          <a:p>
            <a:pPr lvl="1" eaLnBrk="1" hangingPunct="1">
              <a:buFontTx/>
              <a:buNone/>
            </a:pPr>
            <a:endParaRPr lang="en-US" altLang="en-US" sz="2600" smtClean="0"/>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BE55FDCE-9EC5-453E-8418-BEA0B8C7FD00}" type="slidenum">
              <a:rPr lang="en-US" smtClean="0"/>
              <a:pPr>
                <a:defRPr/>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685800" y="1504950"/>
            <a:ext cx="7772400" cy="2152650"/>
          </a:xfrm>
        </p:spPr>
        <p:txBody>
          <a:bodyPr/>
          <a:lstStyle/>
          <a:p>
            <a:pPr algn="ctr" eaLnBrk="1" hangingPunct="1"/>
            <a:r>
              <a:rPr lang="en-US" altLang="en-US" sz="6000" smtClean="0"/>
              <a:t>Module 4 </a:t>
            </a:r>
            <a:br>
              <a:rPr lang="en-US" altLang="en-US" sz="6000" smtClean="0"/>
            </a:br>
            <a:r>
              <a:rPr lang="en-US" altLang="en-US" sz="6000" smtClean="0"/>
              <a:t>Session 2</a:t>
            </a:r>
          </a:p>
        </p:txBody>
      </p:sp>
      <p:sp>
        <p:nvSpPr>
          <p:cNvPr id="16387" name="Rectangle 3"/>
          <p:cNvSpPr>
            <a:spLocks noGrp="1" noChangeArrowheads="1"/>
          </p:cNvSpPr>
          <p:nvPr>
            <p:ph type="subTitle" idx="1"/>
          </p:nvPr>
        </p:nvSpPr>
        <p:spPr>
          <a:xfrm>
            <a:off x="609600" y="4038600"/>
            <a:ext cx="8077200" cy="1752600"/>
          </a:xfrm>
        </p:spPr>
        <p:txBody>
          <a:bodyPr/>
          <a:lstStyle/>
          <a:p>
            <a:pPr eaLnBrk="1" hangingPunct="1"/>
            <a:r>
              <a:rPr lang="en-US" altLang="en-US" sz="4400" smtClean="0"/>
              <a:t>Sampling Procedures Used in the DHS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04800" y="304800"/>
            <a:ext cx="8229600" cy="685800"/>
          </a:xfrm>
        </p:spPr>
        <p:txBody>
          <a:bodyPr/>
          <a:lstStyle/>
          <a:p>
            <a:pPr eaLnBrk="1" hangingPunct="1"/>
            <a:r>
              <a:rPr lang="en-US" altLang="en-US" sz="3200" smtClean="0"/>
              <a:t>What is a Sample?</a:t>
            </a:r>
          </a:p>
        </p:txBody>
      </p:sp>
      <p:sp>
        <p:nvSpPr>
          <p:cNvPr id="17411" name="Rectangle 3"/>
          <p:cNvSpPr>
            <a:spLocks noGrp="1" noChangeArrowheads="1"/>
          </p:cNvSpPr>
          <p:nvPr>
            <p:ph type="body" idx="1"/>
          </p:nvPr>
        </p:nvSpPr>
        <p:spPr>
          <a:xfrm>
            <a:off x="457200" y="1828800"/>
            <a:ext cx="8229600" cy="4525963"/>
          </a:xfrm>
        </p:spPr>
        <p:txBody>
          <a:bodyPr/>
          <a:lstStyle/>
          <a:p>
            <a:pPr eaLnBrk="1" hangingPunct="1"/>
            <a:r>
              <a:rPr lang="en-US" altLang="en-US" sz="3200" smtClean="0"/>
              <a:t>Group of people selected for a study</a:t>
            </a:r>
          </a:p>
          <a:p>
            <a:pPr eaLnBrk="1" hangingPunct="1"/>
            <a:endParaRPr lang="en-US" altLang="en-US" sz="3200" smtClean="0"/>
          </a:p>
          <a:p>
            <a:pPr eaLnBrk="1" hangingPunct="1"/>
            <a:r>
              <a:rPr lang="en-US" altLang="en-US" sz="3200" smtClean="0"/>
              <a:t>Group meant to represent a larger population</a:t>
            </a:r>
          </a:p>
        </p:txBody>
      </p:sp>
      <p:pic>
        <p:nvPicPr>
          <p:cNvPr id="17412" name="Picture 4" descr="pe07129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5105400"/>
            <a:ext cx="4570413"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573A58C6-19DE-4A9F-AA55-596E8FCB85DA}" type="slidenum">
              <a:rPr lang="en-US" smtClean="0"/>
              <a:pPr>
                <a:defRPr/>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en-US" sz="3200" smtClean="0"/>
              <a:t>Sample Sizes in the DHS</a:t>
            </a:r>
          </a:p>
        </p:txBody>
      </p:sp>
      <p:sp>
        <p:nvSpPr>
          <p:cNvPr id="18435" name="Rectangle 3"/>
          <p:cNvSpPr>
            <a:spLocks noGrp="1" noChangeArrowheads="1"/>
          </p:cNvSpPr>
          <p:nvPr>
            <p:ph type="body" idx="1"/>
          </p:nvPr>
        </p:nvSpPr>
        <p:spPr>
          <a:xfrm>
            <a:off x="457200" y="1676400"/>
            <a:ext cx="7772400" cy="3886200"/>
          </a:xfrm>
        </p:spPr>
        <p:txBody>
          <a:bodyPr/>
          <a:lstStyle/>
          <a:p>
            <a:pPr eaLnBrk="1" hangingPunct="1">
              <a:lnSpc>
                <a:spcPct val="90000"/>
              </a:lnSpc>
              <a:spcAft>
                <a:spcPct val="20000"/>
              </a:spcAft>
            </a:pPr>
            <a:r>
              <a:rPr lang="en-US" altLang="en-US" sz="2800" smtClean="0"/>
              <a:t>Often large — in the thousands </a:t>
            </a:r>
          </a:p>
          <a:p>
            <a:pPr eaLnBrk="1" hangingPunct="1">
              <a:lnSpc>
                <a:spcPct val="90000"/>
              </a:lnSpc>
              <a:spcAft>
                <a:spcPct val="20000"/>
              </a:spcAft>
            </a:pPr>
            <a:r>
              <a:rPr lang="en-US" altLang="en-US" sz="2800" smtClean="0"/>
              <a:t>When the sample size is small, survey findings may not be reliable</a:t>
            </a:r>
          </a:p>
          <a:p>
            <a:pPr eaLnBrk="1" hangingPunct="1">
              <a:lnSpc>
                <a:spcPct val="90000"/>
              </a:lnSpc>
              <a:spcAft>
                <a:spcPct val="20000"/>
              </a:spcAft>
            </a:pPr>
            <a:r>
              <a:rPr lang="en-US" altLang="en-US" sz="2800" smtClean="0"/>
              <a:t>Need to balance sample size with budgetary constraints</a:t>
            </a:r>
          </a:p>
          <a:p>
            <a:pPr eaLnBrk="1" hangingPunct="1">
              <a:lnSpc>
                <a:spcPct val="90000"/>
              </a:lnSpc>
            </a:pPr>
            <a:r>
              <a:rPr lang="en-US" altLang="en-US" sz="2800" smtClean="0"/>
              <a:t>The more sub-national areas (e.g., provinces or districts) for which data are desired, the larger the sample must be </a:t>
            </a:r>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8D6E80ED-B812-403D-B65A-2D7F1AD204D8}" type="slidenum">
              <a:rPr lang="en-US" smtClean="0"/>
              <a:pPr>
                <a:defRPr/>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sz="3200" smtClean="0"/>
              <a:t>Ideal Sample Sizes for Indicators</a:t>
            </a:r>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3BA58A17-BE1D-46CB-9DCE-4AB78BD76C32}" type="slidenum">
              <a:rPr lang="en-US" smtClean="0"/>
              <a:pPr>
                <a:defRPr/>
              </a:pPr>
              <a:t>15</a:t>
            </a:fld>
            <a:endParaRPr lang="en-US" dirty="0"/>
          </a:p>
        </p:txBody>
      </p:sp>
      <p:graphicFrame>
        <p:nvGraphicFramePr>
          <p:cNvPr id="19506" name="Group 50"/>
          <p:cNvGraphicFramePr>
            <a:graphicFrameLocks noGrp="1"/>
          </p:cNvGraphicFramePr>
          <p:nvPr>
            <p:ph idx="1"/>
          </p:nvPr>
        </p:nvGraphicFramePr>
        <p:xfrm>
          <a:off x="685800" y="1827213"/>
          <a:ext cx="7772400" cy="3506788"/>
        </p:xfrm>
        <a:graphic>
          <a:graphicData uri="http://schemas.openxmlformats.org/drawingml/2006/table">
            <a:tbl>
              <a:tblPr/>
              <a:tblGrid>
                <a:gridCol w="3886200"/>
                <a:gridCol w="3886200"/>
              </a:tblGrid>
              <a:tr h="989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Indicator</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Ideal sample size per domain</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folHlink"/>
                    </a:solidFill>
                  </a:tcPr>
                </a:tc>
              </a:tr>
              <a:tr h="7651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Infant mortality rate (IMR)</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Arial" charset="0"/>
                        </a:rPr>
                        <a:t>800 to 1,000 women</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762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Total fertility rate (TRF)</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Arial" charset="0"/>
                        </a:rPr>
                        <a:t>800 to 1,000 women</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990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Contraceptive prevalence rate (CPR)</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400 to 500 women</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sz="3200" smtClean="0"/>
              <a:t>Sample Sizes at the Sub-national Level</a:t>
            </a:r>
          </a:p>
        </p:txBody>
      </p:sp>
      <p:sp>
        <p:nvSpPr>
          <p:cNvPr id="20483" name="Content Placeholder 2"/>
          <p:cNvSpPr>
            <a:spLocks noGrp="1"/>
          </p:cNvSpPr>
          <p:nvPr>
            <p:ph idx="1"/>
          </p:nvPr>
        </p:nvSpPr>
        <p:spPr>
          <a:xfrm>
            <a:off x="457200" y="1524000"/>
            <a:ext cx="7772400" cy="3886200"/>
          </a:xfrm>
        </p:spPr>
        <p:txBody>
          <a:bodyPr/>
          <a:lstStyle/>
          <a:p>
            <a:pPr>
              <a:spcAft>
                <a:spcPct val="20000"/>
              </a:spcAft>
            </a:pPr>
            <a:r>
              <a:rPr lang="en-US" altLang="en-US" sz="2600" smtClean="0"/>
              <a:t>The 2003 Nigeria DHS was representative at the national level and for six zones.</a:t>
            </a:r>
          </a:p>
          <a:p>
            <a:pPr>
              <a:spcAft>
                <a:spcPct val="20000"/>
              </a:spcAft>
            </a:pPr>
            <a:r>
              <a:rPr lang="en-US" altLang="en-US" sz="2600" smtClean="0"/>
              <a:t>Each zone included about six states.</a:t>
            </a:r>
          </a:p>
          <a:p>
            <a:pPr>
              <a:spcAft>
                <a:spcPct val="20000"/>
              </a:spcAft>
            </a:pPr>
            <a:r>
              <a:rPr lang="en-US" altLang="en-US" sz="2600" smtClean="0"/>
              <a:t>The sample included 7,225 households, with 7,600 women and 2,350 men.</a:t>
            </a:r>
          </a:p>
          <a:p>
            <a:pPr>
              <a:spcAft>
                <a:spcPct val="20000"/>
              </a:spcAft>
            </a:pPr>
            <a:r>
              <a:rPr lang="en-US" altLang="en-US" sz="2600" smtClean="0"/>
              <a:t>The 2008 Nigeria DHS wanted to report results </a:t>
            </a:r>
            <a:r>
              <a:rPr lang="en-US" altLang="en-US" sz="2600" b="1" smtClean="0"/>
              <a:t>for each of the nation’s 37 states.</a:t>
            </a:r>
          </a:p>
          <a:p>
            <a:pPr>
              <a:spcAft>
                <a:spcPct val="20000"/>
              </a:spcAft>
            </a:pPr>
            <a:r>
              <a:rPr lang="en-US" altLang="en-US" sz="2600" smtClean="0"/>
              <a:t>Therefore, the sample had to be larger: it include more than 34,000 households, with 33,385 women and 15,486 men.</a:t>
            </a:r>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27A08E64-45B4-4E35-87AE-A1F988A80509}" type="slidenum">
              <a:rPr lang="en-US" smtClean="0"/>
              <a:pPr>
                <a:defRPr/>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z="3200" smtClean="0"/>
              <a:t>DHS Sampling Principles</a:t>
            </a:r>
          </a:p>
        </p:txBody>
      </p:sp>
      <p:sp>
        <p:nvSpPr>
          <p:cNvPr id="21507" name="Rectangle 3"/>
          <p:cNvSpPr>
            <a:spLocks noGrp="1" noChangeArrowheads="1"/>
          </p:cNvSpPr>
          <p:nvPr>
            <p:ph type="body" idx="1"/>
          </p:nvPr>
        </p:nvSpPr>
        <p:spPr>
          <a:xfrm>
            <a:off x="762000" y="1600200"/>
            <a:ext cx="8229600" cy="4525963"/>
          </a:xfrm>
        </p:spPr>
        <p:txBody>
          <a:bodyPr/>
          <a:lstStyle/>
          <a:p>
            <a:pPr marL="0" eaLnBrk="1" hangingPunct="1">
              <a:spcAft>
                <a:spcPct val="20000"/>
              </a:spcAft>
              <a:buFont typeface="Wingdings" pitchFamily="2" charset="2"/>
              <a:buNone/>
            </a:pPr>
            <a:r>
              <a:rPr lang="en-US" altLang="en-US" sz="2800" smtClean="0"/>
              <a:t>General principles of DHS sample design:</a:t>
            </a:r>
          </a:p>
          <a:p>
            <a:pPr lvl="1" eaLnBrk="1" hangingPunct="1">
              <a:buFont typeface="Arial" charset="0"/>
              <a:buChar char="•"/>
            </a:pPr>
            <a:r>
              <a:rPr lang="en-US" altLang="en-US" sz="2800" smtClean="0"/>
              <a:t>National coverage</a:t>
            </a:r>
          </a:p>
          <a:p>
            <a:pPr lvl="1" eaLnBrk="1" hangingPunct="1">
              <a:buFont typeface="Arial" charset="0"/>
              <a:buChar char="•"/>
            </a:pPr>
            <a:r>
              <a:rPr lang="en-US" altLang="en-US" sz="2800" smtClean="0"/>
              <a:t>Two-stage probability sampling</a:t>
            </a:r>
          </a:p>
          <a:p>
            <a:pPr lvl="1" eaLnBrk="1" hangingPunct="1">
              <a:buFont typeface="Arial" charset="0"/>
              <a:buChar char="•"/>
            </a:pPr>
            <a:r>
              <a:rPr lang="en-US" altLang="en-US" sz="2800" smtClean="0"/>
              <a:t>Pre-existing sampling frames</a:t>
            </a:r>
          </a:p>
          <a:p>
            <a:pPr lvl="1" eaLnBrk="1" hangingPunct="1">
              <a:buFont typeface="Arial" charset="0"/>
              <a:buChar char="•"/>
            </a:pPr>
            <a:r>
              <a:rPr lang="en-US" altLang="en-US" sz="2800" smtClean="0"/>
              <a:t>Simplicity of design</a:t>
            </a:r>
          </a:p>
          <a:p>
            <a:pPr lvl="1" eaLnBrk="1" hangingPunct="1">
              <a:buFont typeface="Arial" charset="0"/>
              <a:buChar char="•"/>
            </a:pPr>
            <a:r>
              <a:rPr lang="en-US" altLang="en-US" sz="2800" smtClean="0"/>
              <a:t>Separate household listing</a:t>
            </a:r>
          </a:p>
        </p:txBody>
      </p:sp>
      <p:sp>
        <p:nvSpPr>
          <p:cNvPr id="5"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1EB29BF9-47A1-484D-9DB3-A4990429B2B2}" type="slidenum">
              <a:rPr lang="en-US" smtClean="0"/>
              <a:pPr>
                <a:defRPr/>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sz="3200" smtClean="0"/>
              <a:t>Key Sampling Terms</a:t>
            </a:r>
          </a:p>
        </p:txBody>
      </p:sp>
      <p:sp>
        <p:nvSpPr>
          <p:cNvPr id="22531" name="Content Placeholder 2"/>
          <p:cNvSpPr>
            <a:spLocks noGrp="1"/>
          </p:cNvSpPr>
          <p:nvPr>
            <p:ph idx="1"/>
          </p:nvPr>
        </p:nvSpPr>
        <p:spPr>
          <a:xfrm>
            <a:off x="381000" y="1295400"/>
            <a:ext cx="8534400" cy="5105400"/>
          </a:xfrm>
        </p:spPr>
        <p:txBody>
          <a:bodyPr/>
          <a:lstStyle/>
          <a:p>
            <a:pPr>
              <a:spcBef>
                <a:spcPct val="0"/>
              </a:spcBef>
              <a:spcAft>
                <a:spcPts val="600"/>
              </a:spcAft>
            </a:pPr>
            <a:r>
              <a:rPr lang="en-US" altLang="en-US" sz="2600" i="1" smtClean="0">
                <a:solidFill>
                  <a:srgbClr val="1E4ABD"/>
                </a:solidFill>
              </a:rPr>
              <a:t>Sampling frame:</a:t>
            </a:r>
            <a:r>
              <a:rPr lang="en-US" altLang="en-US" sz="2600" smtClean="0"/>
              <a:t> The list of the entire population from which the study sample is drawn, often a census.</a:t>
            </a:r>
          </a:p>
          <a:p>
            <a:pPr>
              <a:spcBef>
                <a:spcPct val="0"/>
              </a:spcBef>
              <a:spcAft>
                <a:spcPts val="600"/>
              </a:spcAft>
            </a:pPr>
            <a:r>
              <a:rPr lang="en-US" altLang="en-US" sz="2600" i="1" smtClean="0">
                <a:solidFill>
                  <a:srgbClr val="1E4ABD"/>
                </a:solidFill>
              </a:rPr>
              <a:t>Clusters:</a:t>
            </a:r>
            <a:r>
              <a:rPr lang="en-US" altLang="en-US" sz="2600" smtClean="0"/>
              <a:t> Groups into which the sampling frame is divided; they are sometimes called </a:t>
            </a:r>
            <a:r>
              <a:rPr lang="en-US" altLang="en-US" sz="2600" i="1" smtClean="0"/>
              <a:t>primary sampling units </a:t>
            </a:r>
            <a:r>
              <a:rPr lang="en-US" altLang="en-US" sz="2600" smtClean="0"/>
              <a:t>(PSUs) or </a:t>
            </a:r>
            <a:r>
              <a:rPr lang="en-US" altLang="en-US" sz="2600" i="1" smtClean="0"/>
              <a:t>enumeration areas</a:t>
            </a:r>
            <a:r>
              <a:rPr lang="en-US" altLang="en-US" sz="2600" smtClean="0"/>
              <a:t> (EAs). </a:t>
            </a:r>
          </a:p>
          <a:p>
            <a:pPr>
              <a:spcBef>
                <a:spcPct val="0"/>
              </a:spcBef>
              <a:spcAft>
                <a:spcPts val="600"/>
              </a:spcAft>
            </a:pPr>
            <a:r>
              <a:rPr lang="en-US" altLang="en-US" sz="2600" i="1" smtClean="0">
                <a:solidFill>
                  <a:srgbClr val="1E4ABD"/>
                </a:solidFill>
              </a:rPr>
              <a:t>Stratification:</a:t>
            </a:r>
            <a:r>
              <a:rPr lang="en-US" altLang="en-US" sz="2600" b="1" smtClean="0"/>
              <a:t> </a:t>
            </a:r>
            <a:r>
              <a:rPr lang="en-US" altLang="en-US" sz="2600" smtClean="0"/>
              <a:t>The process of grouping members of the population into homogeneous subgroups or domains (for example, urban/rural or by geographic region) before sampling; this allows a representative sample to be drawn for each stratum, or subgroup.</a:t>
            </a:r>
          </a:p>
          <a:p>
            <a:pPr>
              <a:spcBef>
                <a:spcPct val="0"/>
              </a:spcBef>
              <a:spcAft>
                <a:spcPts val="600"/>
              </a:spcAft>
            </a:pPr>
            <a:r>
              <a:rPr lang="en-US" altLang="en-US" sz="2600" i="1" smtClean="0">
                <a:solidFill>
                  <a:srgbClr val="1E4ABD"/>
                </a:solidFill>
              </a:rPr>
              <a:t>Household listing:</a:t>
            </a:r>
            <a:r>
              <a:rPr lang="en-US" altLang="en-US" sz="2600" smtClean="0"/>
              <a:t> A numbered list of every house in a cluster; it is created before final sampling.</a:t>
            </a:r>
          </a:p>
        </p:txBody>
      </p:sp>
      <p:sp>
        <p:nvSpPr>
          <p:cNvPr id="5"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79560DE2-A0EC-4268-ACB7-A53249FA6639}" type="slidenum">
              <a:rPr lang="en-US" smtClean="0"/>
              <a:pPr>
                <a:defRPr/>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sz="3200" smtClean="0"/>
              <a:t>How is Sampling Done?</a:t>
            </a:r>
          </a:p>
        </p:txBody>
      </p:sp>
      <p:sp>
        <p:nvSpPr>
          <p:cNvPr id="6" name="TextBox 5"/>
          <p:cNvSpPr txBox="1"/>
          <p:nvPr/>
        </p:nvSpPr>
        <p:spPr>
          <a:xfrm>
            <a:off x="304800" y="1828800"/>
            <a:ext cx="1981200" cy="212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a:defRPr/>
            </a:pPr>
            <a:r>
              <a:rPr lang="en-US" sz="2400" dirty="0"/>
              <a:t>Stratify the sampling frame by geographic area</a:t>
            </a:r>
          </a:p>
        </p:txBody>
      </p:sp>
      <p:sp>
        <p:nvSpPr>
          <p:cNvPr id="7" name="TextBox 6"/>
          <p:cNvSpPr txBox="1"/>
          <p:nvPr/>
        </p:nvSpPr>
        <p:spPr>
          <a:xfrm>
            <a:off x="2971800" y="2438400"/>
            <a:ext cx="2209800" cy="1328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a:defRPr/>
            </a:pPr>
            <a:r>
              <a:rPr lang="en-US" sz="2400" dirty="0"/>
              <a:t>Select clusters from each strata</a:t>
            </a:r>
          </a:p>
        </p:txBody>
      </p:sp>
      <p:sp>
        <p:nvSpPr>
          <p:cNvPr id="8" name="TextBox 7"/>
          <p:cNvSpPr txBox="1"/>
          <p:nvPr/>
        </p:nvSpPr>
        <p:spPr>
          <a:xfrm>
            <a:off x="5943600" y="3352800"/>
            <a:ext cx="2819400" cy="9191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a:defRPr/>
            </a:pPr>
            <a:r>
              <a:rPr lang="en-US" sz="2400" dirty="0"/>
              <a:t>Select households to be interviewed</a:t>
            </a:r>
          </a:p>
        </p:txBody>
      </p:sp>
      <p:cxnSp>
        <p:nvCxnSpPr>
          <p:cNvPr id="23558" name="Straight Arrow Connector 9"/>
          <p:cNvCxnSpPr>
            <a:cxnSpLocks noChangeShapeType="1"/>
            <a:stCxn id="6" idx="3"/>
            <a:endCxn id="7" idx="1"/>
          </p:cNvCxnSpPr>
          <p:nvPr/>
        </p:nvCxnSpPr>
        <p:spPr bwMode="auto">
          <a:xfrm>
            <a:off x="2286000" y="2892425"/>
            <a:ext cx="685800" cy="20955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1" name="TextBox 10"/>
          <p:cNvSpPr txBox="1"/>
          <p:nvPr/>
        </p:nvSpPr>
        <p:spPr>
          <a:xfrm>
            <a:off x="2971800" y="1371600"/>
            <a:ext cx="1828800" cy="5238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algn="ctr">
              <a:defRPr/>
            </a:pPr>
            <a:r>
              <a:rPr lang="en-US" dirty="0"/>
              <a:t>STAGE 1</a:t>
            </a:r>
          </a:p>
        </p:txBody>
      </p:sp>
      <p:cxnSp>
        <p:nvCxnSpPr>
          <p:cNvPr id="23560" name="Straight Arrow Connector 13"/>
          <p:cNvCxnSpPr>
            <a:cxnSpLocks noChangeShapeType="1"/>
            <a:stCxn id="17" idx="3"/>
            <a:endCxn id="8" idx="1"/>
          </p:cNvCxnSpPr>
          <p:nvPr/>
        </p:nvCxnSpPr>
        <p:spPr bwMode="auto">
          <a:xfrm flipV="1">
            <a:off x="5181600" y="3813175"/>
            <a:ext cx="762000" cy="1398588"/>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5" name="TextBox 14"/>
          <p:cNvSpPr txBox="1"/>
          <p:nvPr/>
        </p:nvSpPr>
        <p:spPr>
          <a:xfrm>
            <a:off x="6248400" y="1371600"/>
            <a:ext cx="1828800" cy="52387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algn="ctr">
              <a:defRPr/>
            </a:pPr>
            <a:r>
              <a:rPr lang="en-US" dirty="0"/>
              <a:t>STAGE 2</a:t>
            </a:r>
          </a:p>
        </p:txBody>
      </p:sp>
      <p:sp>
        <p:nvSpPr>
          <p:cNvPr id="10"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BA15DCC9-E950-4F59-9554-1A4AFF90C8CA}" type="slidenum">
              <a:rPr lang="en-US" smtClean="0"/>
              <a:pPr>
                <a:defRPr/>
              </a:pPr>
              <a:t>19</a:t>
            </a:fld>
            <a:endParaRPr lang="en-US" dirty="0"/>
          </a:p>
        </p:txBody>
      </p:sp>
      <p:sp>
        <p:nvSpPr>
          <p:cNvPr id="17" name="TextBox 16"/>
          <p:cNvSpPr txBox="1"/>
          <p:nvPr/>
        </p:nvSpPr>
        <p:spPr>
          <a:xfrm>
            <a:off x="2971800" y="4343400"/>
            <a:ext cx="2209800" cy="1736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a:defRPr/>
            </a:pPr>
            <a:r>
              <a:rPr lang="en-US" sz="2400" dirty="0"/>
              <a:t>List households in selected clusters</a:t>
            </a:r>
          </a:p>
        </p:txBody>
      </p:sp>
      <p:cxnSp>
        <p:nvCxnSpPr>
          <p:cNvPr id="23564" name="Straight Arrow Connector 13"/>
          <p:cNvCxnSpPr>
            <a:cxnSpLocks noChangeShapeType="1"/>
            <a:stCxn id="7" idx="2"/>
            <a:endCxn id="17" idx="0"/>
          </p:cNvCxnSpPr>
          <p:nvPr/>
        </p:nvCxnSpPr>
        <p:spPr bwMode="auto">
          <a:xfrm rot="5400000">
            <a:off x="3789363" y="4054475"/>
            <a:ext cx="576262" cy="1588"/>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3"/>
          <p:cNvSpPr>
            <a:spLocks noGrp="1"/>
          </p:cNvSpPr>
          <p:nvPr>
            <p:ph type="title"/>
          </p:nvPr>
        </p:nvSpPr>
        <p:spPr/>
        <p:txBody>
          <a:bodyPr/>
          <a:lstStyle/>
          <a:p>
            <a:r>
              <a:rPr lang="en-US" altLang="en-US" sz="3200" smtClean="0"/>
              <a:t>Objectives for Module 4</a:t>
            </a:r>
          </a:p>
        </p:txBody>
      </p:sp>
      <p:sp>
        <p:nvSpPr>
          <p:cNvPr id="6147" name="Content Placeholder 4"/>
          <p:cNvSpPr>
            <a:spLocks noGrp="1"/>
          </p:cNvSpPr>
          <p:nvPr>
            <p:ph idx="1"/>
          </p:nvPr>
        </p:nvSpPr>
        <p:spPr>
          <a:xfrm>
            <a:off x="685800" y="1827213"/>
            <a:ext cx="8153400" cy="3886200"/>
          </a:xfrm>
        </p:spPr>
        <p:txBody>
          <a:bodyPr/>
          <a:lstStyle/>
          <a:p>
            <a:pPr>
              <a:spcAft>
                <a:spcPct val="20000"/>
              </a:spcAft>
              <a:buFontTx/>
              <a:buNone/>
            </a:pPr>
            <a:r>
              <a:rPr lang="en-US" altLang="en-US" sz="2800" smtClean="0"/>
              <a:t>By the end of this module, students should be able to:</a:t>
            </a:r>
          </a:p>
          <a:p>
            <a:r>
              <a:rPr lang="en-US" altLang="en-US" sz="2800" smtClean="0"/>
              <a:t>Describe the steps in conducting a DHS</a:t>
            </a:r>
          </a:p>
          <a:p>
            <a:r>
              <a:rPr lang="en-US" altLang="en-US" sz="2800" smtClean="0"/>
              <a:t>Explain the basic concepts of sampling</a:t>
            </a:r>
          </a:p>
          <a:p>
            <a:r>
              <a:rPr lang="en-US" altLang="en-US" sz="2800" smtClean="0"/>
              <a:t>Discuss the sampling procedures used in the DHS</a:t>
            </a:r>
          </a:p>
          <a:p>
            <a:r>
              <a:rPr lang="en-US" altLang="en-US" sz="2800" smtClean="0"/>
              <a:t>Explain the general principles of sampling weights</a:t>
            </a:r>
          </a:p>
          <a:p>
            <a:endParaRPr lang="en-US" altLang="en-US" sz="2800" smtClean="0"/>
          </a:p>
        </p:txBody>
      </p:sp>
      <p:sp>
        <p:nvSpPr>
          <p:cNvPr id="6"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5D430636-27BF-4EB1-81E8-D2D617C0C1C4}" type="slidenum">
              <a:rPr lang="en-US" smtClean="0"/>
              <a:pPr>
                <a:defRPr/>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sz="3200" smtClean="0"/>
              <a:t>Sample Household Listing and Map</a:t>
            </a:r>
          </a:p>
        </p:txBody>
      </p:sp>
      <p:pic>
        <p:nvPicPr>
          <p:cNvPr id="24579" name="Picture 36" descr="DHS Forms 1 and 3 Scanned Examples_Page_1"/>
          <p:cNvPicPr>
            <a:picLocks noChangeAspect="1" noChangeArrowheads="1"/>
          </p:cNvPicPr>
          <p:nvPr/>
        </p:nvPicPr>
        <p:blipFill>
          <a:blip r:embed="rId3">
            <a:extLst>
              <a:ext uri="{28A0092B-C50C-407E-A947-70E740481C1C}">
                <a14:useLocalDpi xmlns:a14="http://schemas.microsoft.com/office/drawing/2010/main" val="0"/>
              </a:ext>
            </a:extLst>
          </a:blip>
          <a:srcRect l="4823" t="2484" r="5122" b="8075"/>
          <a:stretch>
            <a:fillRect/>
          </a:stretch>
        </p:blipFill>
        <p:spPr bwMode="auto">
          <a:xfrm>
            <a:off x="533400" y="1219200"/>
            <a:ext cx="42672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Box 4"/>
          <p:cNvSpPr txBox="1">
            <a:spLocks noChangeArrowheads="1"/>
          </p:cNvSpPr>
          <p:nvPr/>
        </p:nvSpPr>
        <p:spPr bwMode="auto">
          <a:xfrm>
            <a:off x="5410200" y="2133600"/>
            <a:ext cx="32766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r>
              <a:rPr lang="en-US" altLang="en-US">
                <a:latin typeface="Arial" charset="0"/>
              </a:rPr>
              <a:t>Here is an example of the household listing and map made for each cluster selected for the survey.</a:t>
            </a:r>
          </a:p>
        </p:txBody>
      </p:sp>
      <p:sp>
        <p:nvSpPr>
          <p:cNvPr id="6"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DC775D82-FA0A-40DD-8BD4-DD75FBE21FE1}" type="slidenum">
              <a:rPr lang="en-US" smtClean="0"/>
              <a:pPr>
                <a:defRPr/>
              </a:pPr>
              <a:t>20</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3"/>
          <p:cNvSpPr>
            <a:spLocks noGrp="1"/>
          </p:cNvSpPr>
          <p:nvPr>
            <p:ph type="title"/>
          </p:nvPr>
        </p:nvSpPr>
        <p:spPr>
          <a:xfrm>
            <a:off x="301625" y="301625"/>
            <a:ext cx="8689975" cy="609600"/>
          </a:xfrm>
        </p:spPr>
        <p:txBody>
          <a:bodyPr/>
          <a:lstStyle/>
          <a:p>
            <a:r>
              <a:rPr lang="en-US" altLang="en-US" sz="3200" smtClean="0"/>
              <a:t>Sample Selection in the 2007 ZDHS</a:t>
            </a:r>
          </a:p>
        </p:txBody>
      </p:sp>
      <p:sp>
        <p:nvSpPr>
          <p:cNvPr id="25603" name="Rectangle 2"/>
          <p:cNvSpPr>
            <a:spLocks noGrp="1" noChangeArrowheads="1"/>
          </p:cNvSpPr>
          <p:nvPr>
            <p:ph idx="1"/>
          </p:nvPr>
        </p:nvSpPr>
        <p:spPr>
          <a:xfrm>
            <a:off x="609600" y="1524000"/>
            <a:ext cx="7848600" cy="4876800"/>
          </a:xfrm>
        </p:spPr>
        <p:txBody>
          <a:bodyPr/>
          <a:lstStyle/>
          <a:p>
            <a:pPr eaLnBrk="1" hangingPunct="1">
              <a:lnSpc>
                <a:spcPct val="75000"/>
              </a:lnSpc>
              <a:spcBef>
                <a:spcPct val="10000"/>
              </a:spcBef>
              <a:spcAft>
                <a:spcPct val="45000"/>
              </a:spcAft>
              <a:buFontTx/>
              <a:buNone/>
            </a:pPr>
            <a:r>
              <a:rPr lang="en-US" altLang="en-US" b="1" smtClean="0">
                <a:solidFill>
                  <a:srgbClr val="C2113A"/>
                </a:solidFill>
              </a:rPr>
              <a:t>First stage</a:t>
            </a:r>
            <a:r>
              <a:rPr lang="en-US" altLang="en-US" b="1" smtClean="0"/>
              <a:t> </a:t>
            </a:r>
          </a:p>
          <a:p>
            <a:pPr eaLnBrk="1" hangingPunct="1">
              <a:spcBef>
                <a:spcPct val="10000"/>
              </a:spcBef>
              <a:spcAft>
                <a:spcPct val="45000"/>
              </a:spcAft>
            </a:pPr>
            <a:r>
              <a:rPr lang="en-US" altLang="en-US" smtClean="0"/>
              <a:t>320 clusters were selected from 16,757 clusters created for the 2000 Census of Zambia.</a:t>
            </a:r>
          </a:p>
          <a:p>
            <a:pPr eaLnBrk="1" hangingPunct="1">
              <a:lnSpc>
                <a:spcPct val="75000"/>
              </a:lnSpc>
              <a:spcBef>
                <a:spcPct val="10000"/>
              </a:spcBef>
            </a:pPr>
            <a:r>
              <a:rPr lang="en-US" altLang="en-US" smtClean="0"/>
              <a:t>For the household listing, a team: </a:t>
            </a:r>
          </a:p>
          <a:p>
            <a:pPr lvl="1" eaLnBrk="1" hangingPunct="1">
              <a:spcBef>
                <a:spcPct val="0"/>
              </a:spcBef>
            </a:pPr>
            <a:r>
              <a:rPr lang="en-US" altLang="en-US" sz="2400" smtClean="0"/>
              <a:t>Visited each of the 320 clusters,</a:t>
            </a:r>
          </a:p>
          <a:p>
            <a:pPr lvl="1" eaLnBrk="1" hangingPunct="1">
              <a:spcBef>
                <a:spcPct val="0"/>
              </a:spcBef>
            </a:pPr>
            <a:r>
              <a:rPr lang="en-US" altLang="en-US" sz="2400" smtClean="0"/>
              <a:t>Listed and numbered all households in the cluster, and</a:t>
            </a:r>
          </a:p>
          <a:p>
            <a:pPr lvl="1" eaLnBrk="1" hangingPunct="1">
              <a:spcBef>
                <a:spcPct val="0"/>
              </a:spcBef>
              <a:spcAft>
                <a:spcPct val="35000"/>
              </a:spcAft>
            </a:pPr>
            <a:r>
              <a:rPr lang="en-US" altLang="en-US" sz="2400" smtClean="0"/>
              <a:t>Made a sketch map of the cluster.</a:t>
            </a:r>
          </a:p>
          <a:p>
            <a:pPr eaLnBrk="1" hangingPunct="1">
              <a:lnSpc>
                <a:spcPct val="75000"/>
              </a:lnSpc>
              <a:spcBef>
                <a:spcPct val="10000"/>
              </a:spcBef>
              <a:spcAft>
                <a:spcPct val="45000"/>
              </a:spcAft>
              <a:buFontTx/>
              <a:buNone/>
            </a:pPr>
            <a:r>
              <a:rPr lang="en-US" altLang="en-US" b="1" smtClean="0">
                <a:solidFill>
                  <a:srgbClr val="C2113A"/>
                </a:solidFill>
              </a:rPr>
              <a:t>Second stage</a:t>
            </a:r>
            <a:endParaRPr lang="en-US" altLang="en-US" b="1" smtClean="0"/>
          </a:p>
          <a:p>
            <a:pPr eaLnBrk="1" hangingPunct="1">
              <a:lnSpc>
                <a:spcPct val="75000"/>
              </a:lnSpc>
              <a:spcBef>
                <a:spcPct val="10000"/>
              </a:spcBef>
              <a:spcAft>
                <a:spcPct val="45000"/>
              </a:spcAft>
            </a:pPr>
            <a:r>
              <a:rPr lang="en-US" altLang="en-US" smtClean="0"/>
              <a:t>25 households were randomly selected in each cluster.</a:t>
            </a:r>
          </a:p>
          <a:p>
            <a:pPr eaLnBrk="1" hangingPunct="1">
              <a:lnSpc>
                <a:spcPct val="75000"/>
              </a:lnSpc>
              <a:spcBef>
                <a:spcPct val="10000"/>
              </a:spcBef>
              <a:spcAft>
                <a:spcPct val="45000"/>
              </a:spcAft>
            </a:pPr>
            <a:r>
              <a:rPr lang="en-US" altLang="en-US" smtClean="0"/>
              <a:t>The representative sample totaled 8,000 households.</a:t>
            </a:r>
          </a:p>
        </p:txBody>
      </p:sp>
      <p:sp>
        <p:nvSpPr>
          <p:cNvPr id="5"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90BFC4DB-5BF1-493F-B917-76CDC8B9F16C}" type="slidenum">
              <a:rPr lang="en-US" smtClean="0"/>
              <a:pPr>
                <a:defRPr/>
              </a:pPr>
              <a:t>21</a:t>
            </a:fld>
            <a:endParaRPr 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626" name="Straight Arrow Connector 4"/>
          <p:cNvCxnSpPr>
            <a:cxnSpLocks noChangeShapeType="1"/>
            <a:endCxn id="8" idx="1"/>
          </p:cNvCxnSpPr>
          <p:nvPr/>
        </p:nvCxnSpPr>
        <p:spPr bwMode="auto">
          <a:xfrm rot="16200000" flipH="1">
            <a:off x="5450681" y="3117057"/>
            <a:ext cx="1138237" cy="7620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8" name="TextBox 7"/>
          <p:cNvSpPr txBox="1"/>
          <p:nvPr/>
        </p:nvSpPr>
        <p:spPr>
          <a:xfrm>
            <a:off x="6400800" y="2438400"/>
            <a:ext cx="2590800" cy="3255963"/>
          </a:xfrm>
          <a:prstGeom prst="round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en-US" sz="2400">
                <a:solidFill>
                  <a:srgbClr val="FFFFFF"/>
                </a:solidFill>
              </a:rPr>
              <a:t>In each cluster 25 households were selected for interviews, resulting in a total sample of 8,000 households.</a:t>
            </a:r>
          </a:p>
        </p:txBody>
      </p:sp>
      <p:sp>
        <p:nvSpPr>
          <p:cNvPr id="6"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493883E4-0102-4EA7-8EFD-FDF356687899}" type="slidenum">
              <a:rPr lang="en-US" smtClean="0"/>
              <a:pPr>
                <a:defRPr/>
              </a:pPr>
              <a:t>22</a:t>
            </a:fld>
            <a:endParaRPr lang="en-US" dirty="0"/>
          </a:p>
        </p:txBody>
      </p:sp>
      <p:pic>
        <p:nvPicPr>
          <p:cNvPr id="26629" name="Picture 8" descr="Zambia2007_DHS_Report_Map_2 (2).jpg"/>
          <p:cNvPicPr>
            <a:picLocks noChangeAspect="1"/>
          </p:cNvPicPr>
          <p:nvPr/>
        </p:nvPicPr>
        <p:blipFill>
          <a:blip r:embed="rId3">
            <a:extLst>
              <a:ext uri="{28A0092B-C50C-407E-A947-70E740481C1C}">
                <a14:useLocalDpi xmlns:a14="http://schemas.microsoft.com/office/drawing/2010/main" val="0"/>
              </a:ext>
            </a:extLst>
          </a:blip>
          <a:srcRect l="9740" t="14386" r="9740" b="26666"/>
          <a:stretch>
            <a:fillRect/>
          </a:stretch>
        </p:blipFill>
        <p:spPr bwMode="auto">
          <a:xfrm>
            <a:off x="304800" y="1219200"/>
            <a:ext cx="57912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228600" y="304800"/>
            <a:ext cx="8153400" cy="584200"/>
          </a:xfrm>
          <a:prstGeom prst="rect">
            <a:avLst/>
          </a:prstGeom>
          <a:noFill/>
        </p:spPr>
        <p:txBody>
          <a:bodyPr>
            <a:spAutoFit/>
          </a:bodyPr>
          <a:lstStyle/>
          <a:p>
            <a:pPr>
              <a:defRPr/>
            </a:pPr>
            <a:r>
              <a:rPr lang="en-US" sz="3200" b="1" dirty="0">
                <a:latin typeface="+mj-lt"/>
              </a:rPr>
              <a:t>Cluster Points Selected in the 2007 ZDHS</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txBox="1">
            <a:spLocks/>
          </p:cNvSpPr>
          <p:nvPr/>
        </p:nvSpPr>
        <p:spPr bwMode="auto">
          <a:xfrm>
            <a:off x="152400" y="301625"/>
            <a:ext cx="86899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r>
              <a:rPr lang="en-US" altLang="en-US" sz="3200" b="1">
                <a:solidFill>
                  <a:schemeClr val="tx2"/>
                </a:solidFill>
                <a:latin typeface="Arial" charset="0"/>
              </a:rPr>
              <a:t>Response Rates in the 2007 ZDHS</a:t>
            </a:r>
          </a:p>
        </p:txBody>
      </p:sp>
      <p:graphicFrame>
        <p:nvGraphicFramePr>
          <p:cNvPr id="27721" name="Group 73"/>
          <p:cNvGraphicFramePr>
            <a:graphicFrameLocks noGrp="1"/>
          </p:cNvGraphicFramePr>
          <p:nvPr/>
        </p:nvGraphicFramePr>
        <p:xfrm>
          <a:off x="990600" y="1295400"/>
          <a:ext cx="7513638" cy="5153023"/>
        </p:xfrm>
        <a:graphic>
          <a:graphicData uri="http://schemas.openxmlformats.org/drawingml/2006/table">
            <a:tbl>
              <a:tblPr/>
              <a:tblGrid>
                <a:gridCol w="2632075"/>
                <a:gridCol w="1716088"/>
                <a:gridCol w="1565275"/>
                <a:gridCol w="1600200"/>
              </a:tblGrid>
              <a:tr h="36578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Result</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Urban</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Rural</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Total</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6899">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Household interviews</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6578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Households selected</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2,899</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5,070</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7,969</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6578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Households occupied</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2,748</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4,578</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7,326</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730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Households interviewed</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2,694</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4,470</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7,164</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152409">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 b="1" i="0" u="none" strike="noStrike" cap="none" normalizeH="0" baseline="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65782">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Interviews with women age 15-49</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65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No. of eligible women</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3,320</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4,088</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7,408</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662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No. of eligible women interviewed</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3,178</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3,968</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7,146</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152409">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00" b="1" i="0" u="none" strike="noStrike" cap="none" normalizeH="0" baseline="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15951">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Interviews with men age 15-54</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318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No. of eligible men</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3,225</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3,921</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7,146</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6401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No. of eligible men interviewed</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2,831</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3,669</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6,500</a:t>
                      </a: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3"/>
          <p:cNvSpPr>
            <a:spLocks noGrp="1"/>
          </p:cNvSpPr>
          <p:nvPr>
            <p:ph type="title"/>
          </p:nvPr>
        </p:nvSpPr>
        <p:spPr>
          <a:xfrm>
            <a:off x="228600" y="304800"/>
            <a:ext cx="9144000" cy="1066800"/>
          </a:xfrm>
        </p:spPr>
        <p:txBody>
          <a:bodyPr/>
          <a:lstStyle/>
          <a:p>
            <a:r>
              <a:rPr lang="en-US" altLang="en-US" sz="3200" dirty="0" smtClean="0"/>
              <a:t>Sample Selection in the 2008 Ghana DHS</a:t>
            </a:r>
          </a:p>
        </p:txBody>
      </p:sp>
      <p:sp>
        <p:nvSpPr>
          <p:cNvPr id="28675" name="Rectangle 2"/>
          <p:cNvSpPr>
            <a:spLocks noGrp="1" noChangeArrowheads="1"/>
          </p:cNvSpPr>
          <p:nvPr>
            <p:ph idx="1"/>
          </p:nvPr>
        </p:nvSpPr>
        <p:spPr>
          <a:xfrm>
            <a:off x="533400" y="1371600"/>
            <a:ext cx="7848600" cy="5181600"/>
          </a:xfrm>
        </p:spPr>
        <p:txBody>
          <a:bodyPr/>
          <a:lstStyle/>
          <a:p>
            <a:pPr eaLnBrk="1" hangingPunct="1">
              <a:lnSpc>
                <a:spcPct val="75000"/>
              </a:lnSpc>
              <a:spcBef>
                <a:spcPct val="10000"/>
              </a:spcBef>
              <a:spcAft>
                <a:spcPct val="45000"/>
              </a:spcAft>
              <a:buFontTx/>
              <a:buNone/>
            </a:pPr>
            <a:r>
              <a:rPr lang="en-US" altLang="en-US" b="1" smtClean="0">
                <a:solidFill>
                  <a:srgbClr val="C2113A"/>
                </a:solidFill>
              </a:rPr>
              <a:t>First stage</a:t>
            </a:r>
            <a:r>
              <a:rPr lang="en-US" altLang="en-US" b="1" smtClean="0"/>
              <a:t> </a:t>
            </a:r>
          </a:p>
          <a:p>
            <a:pPr eaLnBrk="1" hangingPunct="1">
              <a:spcBef>
                <a:spcPct val="10000"/>
              </a:spcBef>
              <a:spcAft>
                <a:spcPct val="45000"/>
              </a:spcAft>
            </a:pPr>
            <a:r>
              <a:rPr lang="en-US" altLang="en-US" smtClean="0"/>
              <a:t>412 clusters were selected from the 2000 Ghana Population and Housing Census.</a:t>
            </a:r>
          </a:p>
          <a:p>
            <a:pPr eaLnBrk="1" hangingPunct="1">
              <a:lnSpc>
                <a:spcPct val="75000"/>
              </a:lnSpc>
              <a:spcBef>
                <a:spcPct val="10000"/>
              </a:spcBef>
            </a:pPr>
            <a:r>
              <a:rPr lang="en-US" altLang="en-US" smtClean="0"/>
              <a:t>For the household listing, a team: </a:t>
            </a:r>
          </a:p>
          <a:p>
            <a:pPr lvl="1" eaLnBrk="1" hangingPunct="1">
              <a:spcBef>
                <a:spcPct val="0"/>
              </a:spcBef>
            </a:pPr>
            <a:r>
              <a:rPr lang="en-US" altLang="en-US" sz="2400" smtClean="0"/>
              <a:t>Visited each of the 412 clusters,</a:t>
            </a:r>
          </a:p>
          <a:p>
            <a:pPr lvl="1" eaLnBrk="1" hangingPunct="1">
              <a:spcBef>
                <a:spcPct val="0"/>
              </a:spcBef>
            </a:pPr>
            <a:r>
              <a:rPr lang="en-US" altLang="en-US" sz="2400" smtClean="0"/>
              <a:t>Listed and numbered all households in the cluster, and</a:t>
            </a:r>
          </a:p>
          <a:p>
            <a:pPr lvl="1" eaLnBrk="1" hangingPunct="1">
              <a:spcBef>
                <a:spcPct val="0"/>
              </a:spcBef>
              <a:spcAft>
                <a:spcPct val="35000"/>
              </a:spcAft>
            </a:pPr>
            <a:r>
              <a:rPr lang="en-US" altLang="en-US" sz="2400" smtClean="0"/>
              <a:t>Made a sketch map of the cluster.</a:t>
            </a:r>
          </a:p>
          <a:p>
            <a:pPr eaLnBrk="1" hangingPunct="1">
              <a:lnSpc>
                <a:spcPct val="75000"/>
              </a:lnSpc>
              <a:spcBef>
                <a:spcPct val="10000"/>
              </a:spcBef>
              <a:spcAft>
                <a:spcPct val="45000"/>
              </a:spcAft>
              <a:buFontTx/>
              <a:buNone/>
            </a:pPr>
            <a:r>
              <a:rPr lang="en-US" altLang="en-US" b="1" smtClean="0">
                <a:solidFill>
                  <a:srgbClr val="C2113A"/>
                </a:solidFill>
              </a:rPr>
              <a:t>Second stage</a:t>
            </a:r>
            <a:endParaRPr lang="en-US" altLang="en-US" b="1" smtClean="0"/>
          </a:p>
          <a:p>
            <a:pPr eaLnBrk="1" hangingPunct="1">
              <a:lnSpc>
                <a:spcPct val="75000"/>
              </a:lnSpc>
              <a:spcBef>
                <a:spcPct val="10000"/>
              </a:spcBef>
              <a:spcAft>
                <a:spcPct val="45000"/>
              </a:spcAft>
            </a:pPr>
            <a:r>
              <a:rPr lang="en-US" altLang="en-US" smtClean="0"/>
              <a:t>30 households were randomly selected in each cluster.</a:t>
            </a:r>
          </a:p>
          <a:p>
            <a:pPr eaLnBrk="1" hangingPunct="1">
              <a:lnSpc>
                <a:spcPct val="75000"/>
              </a:lnSpc>
              <a:spcBef>
                <a:spcPct val="10000"/>
              </a:spcBef>
              <a:spcAft>
                <a:spcPct val="45000"/>
              </a:spcAft>
            </a:pPr>
            <a:r>
              <a:rPr lang="en-US" altLang="en-US" smtClean="0"/>
              <a:t>The representative sample totaled 12,323 households.</a:t>
            </a:r>
          </a:p>
        </p:txBody>
      </p:sp>
      <p:sp>
        <p:nvSpPr>
          <p:cNvPr id="5"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AF5B076A-8284-4C27-A313-E2C3F86FBFE8}" type="slidenum">
              <a:rPr lang="en-US" smtClean="0"/>
              <a:pPr>
                <a:defRPr/>
              </a:pPr>
              <a:t>24</a:t>
            </a:fld>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698" name="Straight Arrow Connector 4"/>
          <p:cNvCxnSpPr>
            <a:cxnSpLocks noChangeShapeType="1"/>
            <a:endCxn id="8" idx="1"/>
          </p:cNvCxnSpPr>
          <p:nvPr/>
        </p:nvCxnSpPr>
        <p:spPr bwMode="auto">
          <a:xfrm rot="16200000" flipH="1">
            <a:off x="5656262" y="3335338"/>
            <a:ext cx="803275" cy="685800"/>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8" name="TextBox 7"/>
          <p:cNvSpPr txBox="1"/>
          <p:nvPr/>
        </p:nvSpPr>
        <p:spPr>
          <a:xfrm>
            <a:off x="6400800" y="2438400"/>
            <a:ext cx="2590800" cy="3282950"/>
          </a:xfrm>
          <a:prstGeom prst="round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en-US" sz="2400" dirty="0">
                <a:solidFill>
                  <a:srgbClr val="FFFFFF"/>
                </a:solidFill>
              </a:rPr>
              <a:t>In each cluster 30 households were selected for interviews, resulting in a total sample of 12,323 households.</a:t>
            </a:r>
          </a:p>
        </p:txBody>
      </p:sp>
      <p:sp>
        <p:nvSpPr>
          <p:cNvPr id="6"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0F5EF23A-5657-4558-B87C-794FBA79B409}" type="slidenum">
              <a:rPr lang="en-US" smtClean="0"/>
              <a:pPr>
                <a:defRPr/>
              </a:pPr>
              <a:t>25</a:t>
            </a:fld>
            <a:endParaRPr lang="en-US" dirty="0"/>
          </a:p>
        </p:txBody>
      </p:sp>
      <p:sp>
        <p:nvSpPr>
          <p:cNvPr id="10" name="TextBox 9"/>
          <p:cNvSpPr txBox="1"/>
          <p:nvPr/>
        </p:nvSpPr>
        <p:spPr>
          <a:xfrm>
            <a:off x="228600" y="304800"/>
            <a:ext cx="9144000" cy="584200"/>
          </a:xfrm>
          <a:prstGeom prst="rect">
            <a:avLst/>
          </a:prstGeom>
          <a:noFill/>
        </p:spPr>
        <p:txBody>
          <a:bodyPr>
            <a:spAutoFit/>
          </a:bodyPr>
          <a:lstStyle/>
          <a:p>
            <a:pPr>
              <a:defRPr/>
            </a:pPr>
            <a:r>
              <a:rPr lang="en-US" sz="3200" b="1" dirty="0">
                <a:latin typeface="+mj-lt"/>
              </a:rPr>
              <a:t>Cluster Points Selected in the </a:t>
            </a:r>
            <a:r>
              <a:rPr lang="en-US" sz="3200" b="1" dirty="0" smtClean="0">
                <a:latin typeface="+mj-lt"/>
              </a:rPr>
              <a:t>2008 GDHS</a:t>
            </a:r>
            <a:endParaRPr lang="en-US" sz="3200" b="1" dirty="0">
              <a:latin typeface="+mj-lt"/>
            </a:endParaRPr>
          </a:p>
        </p:txBody>
      </p:sp>
      <p:pic>
        <p:nvPicPr>
          <p:cNvPr id="29702" name="Picture 10" descr="CROPGhana_DHS_2008_Cluster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219200"/>
            <a:ext cx="4154488"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txBox="1">
            <a:spLocks/>
          </p:cNvSpPr>
          <p:nvPr/>
        </p:nvSpPr>
        <p:spPr bwMode="auto">
          <a:xfrm>
            <a:off x="152400" y="301625"/>
            <a:ext cx="86899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r>
              <a:rPr lang="en-US" altLang="en-US" sz="3200" b="1">
                <a:solidFill>
                  <a:schemeClr val="tx2"/>
                </a:solidFill>
                <a:latin typeface="Arial" charset="0"/>
              </a:rPr>
              <a:t>Response Rates in the 2008 GDHS</a:t>
            </a:r>
          </a:p>
        </p:txBody>
      </p:sp>
      <p:graphicFrame>
        <p:nvGraphicFramePr>
          <p:cNvPr id="27721" name="Group 73"/>
          <p:cNvGraphicFramePr>
            <a:graphicFrameLocks noGrp="1"/>
          </p:cNvGraphicFramePr>
          <p:nvPr/>
        </p:nvGraphicFramePr>
        <p:xfrm>
          <a:off x="990600" y="1295400"/>
          <a:ext cx="7513638" cy="5153023"/>
        </p:xfrm>
        <a:graphic>
          <a:graphicData uri="http://schemas.openxmlformats.org/drawingml/2006/table">
            <a:tbl>
              <a:tblPr/>
              <a:tblGrid>
                <a:gridCol w="2632075"/>
                <a:gridCol w="1716088"/>
                <a:gridCol w="1565275"/>
                <a:gridCol w="1600200"/>
              </a:tblGrid>
              <a:tr h="36578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rPr>
                        <a:t>Result</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Urban</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Rural</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Total</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6899">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Household interviews</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6578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Households selected</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rPr>
                        <a:t>5,458</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6,865</a:t>
                      </a:r>
                      <a:endParaRPr kumimoji="0" lang="en-US" sz="1800" b="0" i="0" u="none" strike="noStrike" cap="none" normalizeH="0" baseline="0" dirty="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b="1" kern="1200" baseline="0" dirty="0" smtClean="0">
                          <a:solidFill>
                            <a:schemeClr val="tx1"/>
                          </a:solidFill>
                          <a:latin typeface="+mn-lt"/>
                          <a:ea typeface="+mn-ea"/>
                          <a:cs typeface="+mn-cs"/>
                        </a:rPr>
                        <a:t>12,323</a:t>
                      </a:r>
                      <a:endParaRPr kumimoji="0" lang="en-US" sz="1800" b="1" i="0" u="none" strike="noStrike" cap="none" normalizeH="0" baseline="0" dirty="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36578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Households occupied</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5,252</a:t>
                      </a:r>
                      <a:endParaRPr kumimoji="0" lang="en-US" sz="1800" b="0" i="0" u="none" strike="noStrike" cap="none" normalizeH="0" baseline="0" dirty="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6,661</a:t>
                      </a:r>
                      <a:endParaRPr kumimoji="0" lang="en-US" sz="1800" b="0" i="0" u="none" strike="noStrike" cap="none" normalizeH="0" baseline="0" dirty="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b="1" kern="1200" baseline="0" dirty="0" smtClean="0">
                          <a:solidFill>
                            <a:schemeClr val="tx1"/>
                          </a:solidFill>
                          <a:latin typeface="+mn-lt"/>
                          <a:ea typeface="+mn-ea"/>
                          <a:cs typeface="+mn-cs"/>
                        </a:rPr>
                        <a:t>11,913</a:t>
                      </a:r>
                      <a:endParaRPr kumimoji="0" lang="en-US" sz="1800" b="1" i="0" u="none" strike="noStrike" cap="none" normalizeH="0" baseline="0" dirty="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3730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Households interviewed</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5,175</a:t>
                      </a:r>
                      <a:endParaRPr kumimoji="0" lang="en-US" sz="1800" b="0" i="0" u="none" strike="noStrike" cap="none" normalizeH="0" baseline="0" dirty="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6,603</a:t>
                      </a:r>
                      <a:endParaRPr kumimoji="0" lang="en-US" sz="1800" b="0" i="0" u="none" strike="noStrike" cap="none" normalizeH="0" baseline="0" dirty="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b="1" kern="1200" baseline="0" dirty="0" smtClean="0">
                          <a:solidFill>
                            <a:schemeClr val="tx1"/>
                          </a:solidFill>
                          <a:latin typeface="+mn-lt"/>
                          <a:ea typeface="+mn-ea"/>
                          <a:cs typeface="+mn-cs"/>
                        </a:rPr>
                        <a:t>11,778</a:t>
                      </a:r>
                      <a:endParaRPr kumimoji="0" lang="en-US" sz="1800" b="1" i="0" u="none" strike="noStrike" cap="none" normalizeH="0" baseline="0" dirty="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152409">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 b="1" i="0" u="none" strike="noStrike" cap="none" normalizeH="0" baseline="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65782">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Interviews with women age 15-49</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65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No. of eligible women</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2,239</a:t>
                      </a:r>
                      <a:endParaRPr kumimoji="0" lang="en-US" sz="1800" b="0"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2,857</a:t>
                      </a:r>
                      <a:endParaRPr kumimoji="0" lang="en-US" sz="1800" b="0"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b="1" kern="1200" baseline="0" dirty="0" smtClean="0">
                          <a:solidFill>
                            <a:schemeClr val="tx1"/>
                          </a:solidFill>
                          <a:latin typeface="+mn-lt"/>
                          <a:ea typeface="+mn-ea"/>
                          <a:cs typeface="+mn-cs"/>
                        </a:rPr>
                        <a:t>5,096</a:t>
                      </a:r>
                      <a:endParaRPr kumimoji="0" lang="en-US" sz="1800" b="1"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662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No. of eligible women interviewed</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2,162</a:t>
                      </a:r>
                      <a:endParaRPr kumimoji="0" lang="en-US" sz="1800" b="0"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2,754</a:t>
                      </a:r>
                      <a:endParaRPr kumimoji="0" lang="en-US" sz="1800" b="0"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b="1" kern="1200" baseline="0" dirty="0" smtClean="0">
                          <a:solidFill>
                            <a:schemeClr val="tx1"/>
                          </a:solidFill>
                          <a:latin typeface="+mn-lt"/>
                          <a:ea typeface="+mn-ea"/>
                          <a:cs typeface="+mn-cs"/>
                        </a:rPr>
                        <a:t>4,916</a:t>
                      </a:r>
                      <a:endParaRPr kumimoji="0" lang="en-US" sz="1800" b="1"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r h="152409">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00" b="1" i="0" u="none" strike="noStrike" cap="none" normalizeH="0" baseline="0" smtClean="0">
                        <a:ln>
                          <a:noFill/>
                        </a:ln>
                        <a:solidFill>
                          <a:srgbClr val="000000"/>
                        </a:solidFill>
                        <a:effectLst/>
                        <a:latin typeface="Arial" charset="0"/>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15951">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Arial" charset="0"/>
                        </a:rPr>
                        <a:t>Interviews with men age 15-59</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318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No. of eligible men</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2,014</a:t>
                      </a:r>
                      <a:endParaRPr kumimoji="0" lang="en-US" sz="1800" b="0"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2,755</a:t>
                      </a:r>
                      <a:endParaRPr kumimoji="0" lang="en-US" sz="1800" b="0"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b="1" kern="1200" baseline="0" dirty="0" smtClean="0">
                          <a:solidFill>
                            <a:schemeClr val="tx1"/>
                          </a:solidFill>
                          <a:latin typeface="+mn-lt"/>
                          <a:ea typeface="+mn-ea"/>
                          <a:cs typeface="+mn-cs"/>
                        </a:rPr>
                        <a:t>4,769</a:t>
                      </a:r>
                      <a:endParaRPr kumimoji="0" lang="en-US" sz="1800" b="1"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CCCE"/>
                    </a:solidFill>
                  </a:tcPr>
                </a:tc>
              </a:tr>
              <a:tr h="6401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No. of eligible men interviewed</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1,914</a:t>
                      </a:r>
                      <a:endParaRPr kumimoji="0" lang="en-US" sz="1800" b="0"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tx1"/>
                          </a:solidFill>
                          <a:latin typeface="+mn-lt"/>
                          <a:ea typeface="+mn-ea"/>
                          <a:cs typeface="+mn-cs"/>
                        </a:rPr>
                        <a:t>2,654</a:t>
                      </a:r>
                      <a:endParaRPr kumimoji="0" lang="en-US" sz="1800" b="0"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800" b="1" kern="1200" baseline="0" dirty="0" smtClean="0">
                          <a:solidFill>
                            <a:schemeClr val="tx1"/>
                          </a:solidFill>
                          <a:latin typeface="+mn-lt"/>
                          <a:ea typeface="+mn-ea"/>
                          <a:cs typeface="+mn-cs"/>
                        </a:rPr>
                        <a:t>4,568</a:t>
                      </a:r>
                      <a:endParaRPr kumimoji="0" lang="en-US" sz="1800" b="1" i="0" u="none" strike="noStrike" cap="none" normalizeH="0" baseline="0" dirty="0" smtClean="0">
                        <a:ln>
                          <a:noFill/>
                        </a:ln>
                        <a:solidFill>
                          <a:srgbClr val="000000"/>
                        </a:solidFill>
                        <a:effectLst/>
                        <a:latin typeface="Arial" charset="0"/>
                      </a:endParaRPr>
                    </a:p>
                  </a:txBody>
                  <a:tcPr marT="45723" marB="45723"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4E7E8"/>
                    </a:solid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685800" y="1905000"/>
            <a:ext cx="7772400" cy="2152650"/>
          </a:xfrm>
        </p:spPr>
        <p:txBody>
          <a:bodyPr/>
          <a:lstStyle/>
          <a:p>
            <a:pPr algn="ctr" eaLnBrk="1" hangingPunct="1"/>
            <a:r>
              <a:rPr lang="en-US" altLang="en-US" sz="6000" smtClean="0"/>
              <a:t>Module 4 </a:t>
            </a:r>
            <a:br>
              <a:rPr lang="en-US" altLang="en-US" sz="6000" smtClean="0"/>
            </a:br>
            <a:r>
              <a:rPr lang="en-US" altLang="en-US" sz="6000" smtClean="0"/>
              <a:t>Session 3</a:t>
            </a:r>
          </a:p>
        </p:txBody>
      </p:sp>
      <p:sp>
        <p:nvSpPr>
          <p:cNvPr id="31747" name="Rectangle 3"/>
          <p:cNvSpPr>
            <a:spLocks noGrp="1" noChangeArrowheads="1"/>
          </p:cNvSpPr>
          <p:nvPr>
            <p:ph type="subTitle" idx="1"/>
          </p:nvPr>
        </p:nvSpPr>
        <p:spPr>
          <a:xfrm>
            <a:off x="1371600" y="4648200"/>
            <a:ext cx="6400800" cy="1752600"/>
          </a:xfrm>
        </p:spPr>
        <p:txBody>
          <a:bodyPr/>
          <a:lstStyle/>
          <a:p>
            <a:pPr eaLnBrk="1" hangingPunct="1"/>
            <a:r>
              <a:rPr lang="en-US" altLang="en-US" sz="4400" smtClean="0"/>
              <a:t>Principles of Sampling Weights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01625" y="301625"/>
            <a:ext cx="8842375" cy="609600"/>
          </a:xfrm>
        </p:spPr>
        <p:txBody>
          <a:bodyPr/>
          <a:lstStyle/>
          <a:p>
            <a:r>
              <a:rPr lang="en-US" altLang="en-US" sz="3200" smtClean="0"/>
              <a:t>Using Sampling Weights in the DHS</a:t>
            </a:r>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F5B24BCE-7D7A-4857-AD7E-AB2232529DF5}" type="slidenum">
              <a:rPr lang="en-US" smtClean="0"/>
              <a:pPr>
                <a:defRPr/>
              </a:pPr>
              <a:t>28</a:t>
            </a:fld>
            <a:endParaRPr lang="en-US" dirty="0"/>
          </a:p>
        </p:txBody>
      </p:sp>
      <p:sp>
        <p:nvSpPr>
          <p:cNvPr id="32772" name="Content Placeholder 4"/>
          <p:cNvSpPr>
            <a:spLocks noGrp="1"/>
          </p:cNvSpPr>
          <p:nvPr>
            <p:ph idx="1"/>
          </p:nvPr>
        </p:nvSpPr>
        <p:spPr>
          <a:xfrm>
            <a:off x="457200" y="1371600"/>
            <a:ext cx="7772400" cy="3886200"/>
          </a:xfrm>
        </p:spPr>
        <p:txBody>
          <a:bodyPr/>
          <a:lstStyle/>
          <a:p>
            <a:pPr>
              <a:spcAft>
                <a:spcPct val="20000"/>
              </a:spcAft>
            </a:pPr>
            <a:r>
              <a:rPr lang="en-US" altLang="en-US" sz="2600" smtClean="0"/>
              <a:t>The goal of DHS surveys is to provide representative data at the national and sub-national levels.</a:t>
            </a:r>
          </a:p>
          <a:p>
            <a:pPr>
              <a:spcAft>
                <a:spcPct val="20000"/>
              </a:spcAft>
            </a:pPr>
            <a:r>
              <a:rPr lang="en-US" altLang="en-US" sz="2600" smtClean="0"/>
              <a:t>In many countries, the population is not evenly distributed among different regions. Over-sampling in regions with small populations ensures that they have a large enough sample to be representative. Undersampling is done in regions with large populations.</a:t>
            </a:r>
          </a:p>
          <a:p>
            <a:r>
              <a:rPr lang="en-US" altLang="en-US" sz="2600" smtClean="0"/>
              <a:t>To correct for oversampling and undersampling, </a:t>
            </a:r>
            <a:r>
              <a:rPr lang="en-US" altLang="en-US" sz="2600" b="1" smtClean="0"/>
              <a:t>sampling weights</a:t>
            </a:r>
            <a:r>
              <a:rPr lang="en-US" altLang="en-US" sz="2600" smtClean="0"/>
              <a:t> are applied.</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ltLang="en-US" sz="3200" smtClean="0"/>
              <a:t>Let’s Imagine…</a:t>
            </a:r>
          </a:p>
        </p:txBody>
      </p:sp>
      <p:sp>
        <p:nvSpPr>
          <p:cNvPr id="33795" name="Rectangle 3"/>
          <p:cNvSpPr>
            <a:spLocks noGrp="1" noChangeArrowheads="1"/>
          </p:cNvSpPr>
          <p:nvPr>
            <p:ph type="body" idx="1"/>
          </p:nvPr>
        </p:nvSpPr>
        <p:spPr>
          <a:xfrm>
            <a:off x="457200" y="1905000"/>
            <a:ext cx="8229600" cy="4678363"/>
          </a:xfrm>
        </p:spPr>
        <p:txBody>
          <a:bodyPr/>
          <a:lstStyle/>
          <a:p>
            <a:pPr eaLnBrk="1" hangingPunct="1"/>
            <a:r>
              <a:rPr lang="en-US" altLang="en-US" sz="2800" smtClean="0"/>
              <a:t>We need to interview 14,500 households in Ethiopia to have reliable estimates at the national and sub-national levels.</a:t>
            </a:r>
          </a:p>
          <a:p>
            <a:pPr eaLnBrk="1" hangingPunct="1"/>
            <a:endParaRPr lang="en-US" altLang="en-US" sz="2800" smtClean="0"/>
          </a:p>
          <a:p>
            <a:pPr eaLnBrk="1" hangingPunct="1"/>
            <a:r>
              <a:rPr lang="en-US" altLang="en-US" sz="2800" smtClean="0"/>
              <a:t>We select a simple random sample of households based on the regional population distribution. </a:t>
            </a:r>
          </a:p>
          <a:p>
            <a:pPr eaLnBrk="1" hangingPunct="1"/>
            <a:endParaRPr lang="en-US" altLang="en-US" sz="2800" smtClean="0"/>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BB89AA52-A58C-45B9-A5A4-E6DEF9947F56}" type="slidenum">
              <a:rPr lang="en-US" smtClean="0"/>
              <a:pPr>
                <a:defRPr/>
              </a:pPr>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762000" y="1752600"/>
            <a:ext cx="7772400" cy="609600"/>
          </a:xfrm>
        </p:spPr>
        <p:txBody>
          <a:bodyPr/>
          <a:lstStyle/>
          <a:p>
            <a:pPr algn="ctr" eaLnBrk="1" hangingPunct="1"/>
            <a:r>
              <a:rPr lang="en-US" altLang="en-US" sz="6000" smtClean="0"/>
              <a:t>Module 4 </a:t>
            </a:r>
            <a:br>
              <a:rPr lang="en-US" altLang="en-US" sz="6000" smtClean="0"/>
            </a:br>
            <a:r>
              <a:rPr lang="en-US" altLang="en-US" sz="6000" smtClean="0"/>
              <a:t>Session 1</a:t>
            </a:r>
            <a:br>
              <a:rPr lang="en-US" altLang="en-US" sz="6000" smtClean="0"/>
            </a:br>
            <a:r>
              <a:rPr lang="en-US" altLang="en-US" sz="5800" smtClean="0"/>
              <a:t/>
            </a:r>
            <a:br>
              <a:rPr lang="en-US" altLang="en-US" sz="5800" smtClean="0"/>
            </a:br>
            <a:r>
              <a:rPr lang="en-US" altLang="en-US" sz="4400" b="0" smtClean="0"/>
              <a:t>Steps in Conducting a DHS</a:t>
            </a:r>
            <a:r>
              <a:rPr lang="en-US" altLang="en-US" sz="4400" smtClean="0"/>
              <a:t/>
            </a:r>
            <a:br>
              <a:rPr lang="en-US" altLang="en-US" sz="4400" smtClean="0"/>
            </a:br>
            <a:endParaRPr lang="en-US" altLang="en-US" sz="400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8" name="Object 2"/>
          <p:cNvGraphicFramePr>
            <a:graphicFrameLocks noChangeAspect="1"/>
          </p:cNvGraphicFramePr>
          <p:nvPr/>
        </p:nvGraphicFramePr>
        <p:xfrm>
          <a:off x="812800" y="1346200"/>
          <a:ext cx="8345488" cy="5514975"/>
        </p:xfrm>
        <a:graphic>
          <a:graphicData uri="http://schemas.openxmlformats.org/presentationml/2006/ole">
            <mc:AlternateContent xmlns:mc="http://schemas.openxmlformats.org/markup-compatibility/2006">
              <mc:Choice xmlns:v="urn:schemas-microsoft-com:vml" Requires="v">
                <p:oleObj spid="_x0000_s34826" r:id="rId4" imgW="8346147" imgH="5517358" progId="Excel.Chart.8">
                  <p:embed/>
                </p:oleObj>
              </mc:Choice>
              <mc:Fallback>
                <p:oleObj r:id="rId4" imgW="8346147" imgH="5517358" progId="Excel.Char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800" y="1346200"/>
                        <a:ext cx="8345488" cy="551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819" name="Text Box 4"/>
          <p:cNvSpPr txBox="1">
            <a:spLocks noChangeArrowheads="1"/>
          </p:cNvSpPr>
          <p:nvPr/>
        </p:nvSpPr>
        <p:spPr bwMode="auto">
          <a:xfrm>
            <a:off x="228600" y="0"/>
            <a:ext cx="8915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pPr eaLnBrk="1" hangingPunct="1"/>
            <a:r>
              <a:rPr lang="en-US" altLang="en-US" sz="3000" b="1">
                <a:latin typeface="Arial" charset="0"/>
              </a:rPr>
              <a:t>Ethiopia 2005: </a:t>
            </a:r>
          </a:p>
          <a:p>
            <a:pPr eaLnBrk="1" hangingPunct="1"/>
            <a:r>
              <a:rPr lang="en-US" altLang="en-US" sz="3000" b="1">
                <a:latin typeface="Arial" charset="0"/>
              </a:rPr>
              <a:t>Distribution of Households by Region</a:t>
            </a:r>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B3678A64-40F5-42AA-9349-742BCAF4CB00}" type="slidenum">
              <a:rPr lang="en-US" smtClean="0"/>
              <a:pPr>
                <a:defRPr/>
              </a:pPr>
              <a:t>30</a:t>
            </a:fld>
            <a:endParaRPr lang="en-US" dirty="0"/>
          </a:p>
        </p:txBody>
      </p:sp>
      <p:sp>
        <p:nvSpPr>
          <p:cNvPr id="6" name="TextBox 5"/>
          <p:cNvSpPr txBox="1"/>
          <p:nvPr/>
        </p:nvSpPr>
        <p:spPr>
          <a:xfrm>
            <a:off x="838200" y="3352800"/>
            <a:ext cx="4572000" cy="2246313"/>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en-US" dirty="0"/>
              <a:t>What problems might we encounter if we took a simple random sample of 14,500 households based on this distribution?</a:t>
            </a:r>
          </a:p>
        </p:txBody>
      </p:sp>
      <p:sp>
        <p:nvSpPr>
          <p:cNvPr id="7" name="TextBox 6"/>
          <p:cNvSpPr txBox="1"/>
          <p:nvPr/>
        </p:nvSpPr>
        <p:spPr>
          <a:xfrm>
            <a:off x="228600" y="1447800"/>
            <a:ext cx="3200400" cy="1016000"/>
          </a:xfrm>
          <a:prstGeom prst="rect">
            <a:avLst/>
          </a:prstGeom>
          <a:noFill/>
        </p:spPr>
        <p:txBody>
          <a:bodyPr>
            <a:spAutoFit/>
          </a:bodyPr>
          <a:lstStyle/>
          <a:p>
            <a:pPr>
              <a:defRPr/>
            </a:pPr>
            <a:r>
              <a:rPr lang="en-US" sz="2000" dirty="0">
                <a:latin typeface="+mn-lt"/>
              </a:rPr>
              <a:t>This is how households in Ethiopia are distributed by region.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3850" name="Group 58"/>
          <p:cNvGraphicFramePr>
            <a:graphicFrameLocks noGrp="1"/>
          </p:cNvGraphicFramePr>
          <p:nvPr/>
        </p:nvGraphicFramePr>
        <p:xfrm>
          <a:off x="304800" y="762000"/>
          <a:ext cx="8153400" cy="5654671"/>
        </p:xfrm>
        <a:graphic>
          <a:graphicData uri="http://schemas.openxmlformats.org/drawingml/2006/table">
            <a:tbl>
              <a:tblPr/>
              <a:tblGrid>
                <a:gridCol w="3759200"/>
                <a:gridCol w="2197100"/>
                <a:gridCol w="2197100"/>
              </a:tblGrid>
              <a:tr h="701119">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1" i="0" u="none" strike="noStrike" cap="none" normalizeH="0" baseline="0" smtClean="0">
                          <a:ln>
                            <a:noFill/>
                          </a:ln>
                          <a:solidFill>
                            <a:schemeClr val="tx1"/>
                          </a:solidFill>
                          <a:effectLst/>
                          <a:latin typeface="Tahoma" charset="0"/>
                          <a:ea typeface="Times New Roman" pitchFamily="18" charset="0"/>
                          <a:cs typeface="Arial" charset="0"/>
                        </a:rPr>
                        <a:t>Region</a:t>
                      </a:r>
                    </a:p>
                  </a:txBody>
                  <a:tcPr marT="45725" marB="45725"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1" i="0" u="none" strike="noStrike" cap="none" normalizeH="0" baseline="0" smtClean="0">
                          <a:ln>
                            <a:noFill/>
                          </a:ln>
                          <a:solidFill>
                            <a:schemeClr val="bg2"/>
                          </a:solidFill>
                          <a:effectLst/>
                          <a:latin typeface="Tahoma" charset="0"/>
                          <a:ea typeface="Times New Roman" pitchFamily="18" charset="0"/>
                          <a:cs typeface="Arial" charset="0"/>
                        </a:rPr>
                        <a:t>% of sample</a:t>
                      </a:r>
                    </a:p>
                  </a:txBody>
                  <a:tcPr marT="45725" marB="45725" anchor="b"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1" i="0" u="none" strike="noStrike" cap="none" normalizeH="0" baseline="0" smtClean="0">
                          <a:ln>
                            <a:noFill/>
                          </a:ln>
                          <a:solidFill>
                            <a:schemeClr val="accent1"/>
                          </a:solidFill>
                          <a:effectLst/>
                          <a:latin typeface="Tahoma" charset="0"/>
                          <a:ea typeface="Times New Roman" pitchFamily="18" charset="0"/>
                          <a:cs typeface="Arial" charset="0"/>
                        </a:rPr>
                        <a:t>No. of households</a:t>
                      </a:r>
                    </a:p>
                  </a:txBody>
                  <a:tcPr marT="45725" marB="45725"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Tigray</a:t>
                      </a:r>
                    </a:p>
                  </a:txBody>
                  <a:tcPr marT="45725" marB="45725"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6.3</a:t>
                      </a:r>
                    </a:p>
                  </a:txBody>
                  <a:tcPr marT="45725" marB="45725" anchor="b"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914</a:t>
                      </a:r>
                    </a:p>
                  </a:txBody>
                  <a:tcPr marT="45725" marB="45725"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Affar</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1.6</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232</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Amhara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25.4</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3,683</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Oromiya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36.0</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5,220</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Somali</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4.3</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624</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Benishangul-Gumuz</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1.0</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145</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SNNP</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19.9</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2,886</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Gambela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0.4</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58</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Harari</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0.3</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44</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Addis Ababa </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4.2</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609</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tx1"/>
                          </a:solidFill>
                          <a:effectLst/>
                          <a:latin typeface="Tahoma" charset="0"/>
                          <a:ea typeface="Times New Roman" pitchFamily="18" charset="0"/>
                          <a:cs typeface="Arial" charset="0"/>
                        </a:rPr>
                        <a:t>Dire Dawa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bg2"/>
                          </a:solidFill>
                          <a:effectLst/>
                          <a:latin typeface="Tahoma" charset="0"/>
                          <a:ea typeface="Times New Roman" pitchFamily="18" charset="0"/>
                          <a:cs typeface="Arial" charset="0"/>
                        </a:rPr>
                        <a:t>0.5</a:t>
                      </a:r>
                    </a:p>
                  </a:txBody>
                  <a:tcPr marT="45725" marB="45725"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0" i="0" u="none" strike="noStrike" cap="none" normalizeH="0" baseline="0" smtClean="0">
                          <a:ln>
                            <a:noFill/>
                          </a:ln>
                          <a:solidFill>
                            <a:schemeClr val="accent1"/>
                          </a:solidFill>
                          <a:effectLst/>
                          <a:latin typeface="Tahoma" charset="0"/>
                          <a:ea typeface="Times New Roman" pitchFamily="18" charset="0"/>
                          <a:cs typeface="Arial" charset="0"/>
                        </a:rPr>
                        <a:t>73</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r h="4127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1" i="0" u="none" strike="noStrike" cap="none" normalizeH="0" baseline="0" smtClean="0">
                          <a:ln>
                            <a:noFill/>
                          </a:ln>
                          <a:solidFill>
                            <a:schemeClr val="tx1"/>
                          </a:solidFill>
                          <a:effectLst/>
                          <a:latin typeface="Tahoma" charset="0"/>
                          <a:ea typeface="Times New Roman" pitchFamily="18" charset="0"/>
                          <a:cs typeface="Arial" charset="0"/>
                        </a:rPr>
                        <a:t>Total</a:t>
                      </a:r>
                    </a:p>
                  </a:txBody>
                  <a:tcPr marT="45725" marB="45725"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1" i="0" u="none" strike="noStrike" cap="none" normalizeH="0" baseline="0" smtClean="0">
                          <a:ln>
                            <a:noFill/>
                          </a:ln>
                          <a:solidFill>
                            <a:schemeClr val="bg2"/>
                          </a:solidFill>
                          <a:effectLst/>
                          <a:latin typeface="Tahoma" charset="0"/>
                          <a:ea typeface="Times New Roman" pitchFamily="18" charset="0"/>
                          <a:cs typeface="Arial" charset="0"/>
                        </a:rPr>
                        <a:t>100%</a:t>
                      </a:r>
                    </a:p>
                  </a:txBody>
                  <a:tcPr marT="45725" marB="45725" anchor="b"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000" b="1" i="0" u="none" strike="noStrike" cap="none" normalizeH="0" baseline="0" smtClean="0">
                          <a:ln>
                            <a:noFill/>
                          </a:ln>
                          <a:solidFill>
                            <a:schemeClr val="accent1"/>
                          </a:solidFill>
                          <a:effectLst/>
                          <a:latin typeface="Tahoma" charset="0"/>
                          <a:ea typeface="Times New Roman" pitchFamily="18" charset="0"/>
                          <a:cs typeface="Arial" charset="0"/>
                        </a:rPr>
                        <a:t>14,500</a:t>
                      </a:r>
                    </a:p>
                  </a:txBody>
                  <a:tcPr marT="45725" marB="45725"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r>
            </a:tbl>
          </a:graphicData>
        </a:graphic>
      </p:graphicFrame>
      <p:sp>
        <p:nvSpPr>
          <p:cNvPr id="35888" name="Title 3"/>
          <p:cNvSpPr>
            <a:spLocks noGrp="1"/>
          </p:cNvSpPr>
          <p:nvPr>
            <p:ph type="title"/>
          </p:nvPr>
        </p:nvSpPr>
        <p:spPr>
          <a:xfrm>
            <a:off x="152400" y="228600"/>
            <a:ext cx="8534400" cy="762000"/>
          </a:xfrm>
        </p:spPr>
        <p:txBody>
          <a:bodyPr/>
          <a:lstStyle/>
          <a:p>
            <a:r>
              <a:rPr lang="en-US" altLang="en-US" sz="2000" smtClean="0">
                <a:solidFill>
                  <a:schemeClr val="tx1"/>
                </a:solidFill>
                <a:ea typeface="Times New Roman" pitchFamily="18" charset="0"/>
                <a:cs typeface="Arial" charset="0"/>
              </a:rPr>
              <a:t> </a:t>
            </a:r>
            <a:r>
              <a:rPr lang="en-US" altLang="en-US" sz="2600" smtClean="0">
                <a:solidFill>
                  <a:schemeClr val="tx1"/>
                </a:solidFill>
                <a:ea typeface="Times New Roman" pitchFamily="18" charset="0"/>
                <a:cs typeface="Arial" charset="0"/>
              </a:rPr>
              <a:t>Regional Distribution in a Simple Random Sample</a:t>
            </a:r>
          </a:p>
        </p:txBody>
      </p:sp>
      <p:sp>
        <p:nvSpPr>
          <p:cNvPr id="3" name="Slide Number Placeholder 2"/>
          <p:cNvSpPr>
            <a:spLocks noGrp="1"/>
          </p:cNvSpPr>
          <p:nvPr>
            <p:ph type="sldNum" sz="quarter" idx="12"/>
          </p:nvPr>
        </p:nvSpPr>
        <p:spPr>
          <a:xfrm>
            <a:off x="7162800" y="6553200"/>
            <a:ext cx="1905000" cy="457200"/>
          </a:xfrm>
        </p:spPr>
        <p:txBody>
          <a:bodyPr/>
          <a:lstStyle/>
          <a:p>
            <a:pPr>
              <a:defRPr/>
            </a:pPr>
            <a:r>
              <a:rPr lang="en-US" dirty="0" smtClean="0"/>
              <a:t>Module 4, Slide </a:t>
            </a:r>
            <a:fld id="{AB5F3270-1863-458C-9929-15EC5394DBC4}" type="slidenum">
              <a:rPr lang="en-US" smtClean="0"/>
              <a:pPr>
                <a:defRPr/>
              </a:pPr>
              <a:t>31</a:t>
            </a:fld>
            <a:endParaRPr lang="en-US" dirty="0"/>
          </a:p>
        </p:txBody>
      </p:sp>
      <p:grpSp>
        <p:nvGrpSpPr>
          <p:cNvPr id="2" name="Group 9"/>
          <p:cNvGrpSpPr>
            <a:grpSpLocks/>
          </p:cNvGrpSpPr>
          <p:nvPr/>
        </p:nvGrpSpPr>
        <p:grpSpPr bwMode="auto">
          <a:xfrm>
            <a:off x="1600200" y="2362200"/>
            <a:ext cx="6934200" cy="3046413"/>
            <a:chOff x="1600208" y="2286039"/>
            <a:chExt cx="6934548" cy="3046468"/>
          </a:xfrm>
        </p:grpSpPr>
        <p:grpSp>
          <p:nvGrpSpPr>
            <p:cNvPr id="35891" name="Group 8"/>
            <p:cNvGrpSpPr>
              <a:grpSpLocks/>
            </p:cNvGrpSpPr>
            <p:nvPr/>
          </p:nvGrpSpPr>
          <p:grpSpPr bwMode="auto">
            <a:xfrm>
              <a:off x="1600208" y="2286039"/>
              <a:ext cx="6324917" cy="3046468"/>
              <a:chOff x="2286007" y="2286079"/>
              <a:chExt cx="5639083" cy="3045949"/>
            </a:xfrm>
          </p:grpSpPr>
          <p:sp>
            <p:nvSpPr>
              <p:cNvPr id="5" name="TextBox 4"/>
              <p:cNvSpPr txBox="1"/>
              <p:nvPr/>
            </p:nvSpPr>
            <p:spPr>
              <a:xfrm>
                <a:off x="2286007" y="2286079"/>
                <a:ext cx="2728954" cy="3045949"/>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en-US" sz="2400" dirty="0">
                    <a:solidFill>
                      <a:srgbClr val="FFFFFF"/>
                    </a:solidFill>
                  </a:rPr>
                  <a:t>Notice the sample only includes 58 households in </a:t>
                </a:r>
                <a:r>
                  <a:rPr lang="en-US" sz="2400" dirty="0" err="1">
                    <a:solidFill>
                      <a:srgbClr val="FFFFFF"/>
                    </a:solidFill>
                  </a:rPr>
                  <a:t>Gambela</a:t>
                </a:r>
                <a:r>
                  <a:rPr lang="en-US" sz="2400" dirty="0">
                    <a:solidFill>
                      <a:srgbClr val="FFFFFF"/>
                    </a:solidFill>
                  </a:rPr>
                  <a:t>. Is that enough households to give reliable estimates for </a:t>
                </a:r>
                <a:r>
                  <a:rPr lang="en-US" sz="2400" dirty="0" err="1">
                    <a:solidFill>
                      <a:srgbClr val="FFFFFF"/>
                    </a:solidFill>
                  </a:rPr>
                  <a:t>Gambela</a:t>
                </a:r>
                <a:r>
                  <a:rPr lang="en-US" sz="2400" dirty="0">
                    <a:solidFill>
                      <a:srgbClr val="FFFFFF"/>
                    </a:solidFill>
                  </a:rPr>
                  <a:t>?</a:t>
                </a:r>
              </a:p>
            </p:txBody>
          </p:sp>
          <p:cxnSp>
            <p:nvCxnSpPr>
              <p:cNvPr id="7" name="Straight Arrow Connector 6"/>
              <p:cNvCxnSpPr>
                <a:stCxn id="5" idx="3"/>
                <a:endCxn id="9" idx="2"/>
              </p:cNvCxnSpPr>
              <p:nvPr/>
            </p:nvCxnSpPr>
            <p:spPr bwMode="auto">
              <a:xfrm>
                <a:off x="5014961" y="3808260"/>
                <a:ext cx="2910129" cy="687282"/>
              </a:xfrm>
              <a:prstGeom prst="straightConnector1">
                <a:avLst/>
              </a:prstGeom>
              <a:ln w="57150">
                <a:headEnd type="none" w="med" len="med"/>
                <a:tailEnd type="arrow"/>
              </a:ln>
            </p:spPr>
            <p:style>
              <a:lnRef idx="3">
                <a:schemeClr val="accent1"/>
              </a:lnRef>
              <a:fillRef idx="0">
                <a:schemeClr val="accent1"/>
              </a:fillRef>
              <a:effectRef idx="2">
                <a:schemeClr val="accent1"/>
              </a:effectRef>
              <a:fontRef idx="minor">
                <a:schemeClr val="tx1"/>
              </a:fontRef>
            </p:style>
          </p:cxnSp>
        </p:grpSp>
        <p:sp>
          <p:nvSpPr>
            <p:cNvPr id="9" name="Oval 8"/>
            <p:cNvSpPr/>
            <p:nvPr/>
          </p:nvSpPr>
          <p:spPr bwMode="auto">
            <a:xfrm>
              <a:off x="7925125" y="4267275"/>
              <a:ext cx="609631" cy="457208"/>
            </a:xfrm>
            <a:prstGeom prst="ellipse">
              <a:avLst/>
            </a:prstGeom>
            <a:noFill/>
            <a:ln w="57150">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defRPr/>
              </a:pPr>
              <a:endParaRPr lang="en-US">
                <a:solidFill>
                  <a:schemeClr val="tx1"/>
                </a:solidFill>
                <a:latin typeface="Times"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3847" name="Group 55"/>
          <p:cNvGraphicFramePr>
            <a:graphicFrameLocks noGrp="1"/>
          </p:cNvGraphicFramePr>
          <p:nvPr/>
        </p:nvGraphicFramePr>
        <p:xfrm>
          <a:off x="2895600" y="533400"/>
          <a:ext cx="6248400" cy="5934078"/>
        </p:xfrm>
        <a:graphic>
          <a:graphicData uri="http://schemas.openxmlformats.org/drawingml/2006/table">
            <a:tbl>
              <a:tblPr/>
              <a:tblGrid>
                <a:gridCol w="2723662"/>
                <a:gridCol w="1941810"/>
                <a:gridCol w="1582928"/>
              </a:tblGrid>
              <a:tr h="81288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tx1"/>
                          </a:solidFill>
                          <a:effectLst/>
                          <a:latin typeface="Tahoma" charset="0"/>
                          <a:ea typeface="Times New Roman" pitchFamily="18" charset="0"/>
                          <a:cs typeface="Arial" charset="0"/>
                        </a:rPr>
                        <a:t>Region</a:t>
                      </a:r>
                    </a:p>
                  </a:txBody>
                  <a:tcPr marT="45725" marB="45725"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rgbClr val="CC3300"/>
                          </a:solidFill>
                          <a:effectLst/>
                          <a:latin typeface="Tahoma" charset="0"/>
                          <a:ea typeface="Times New Roman" pitchFamily="18" charset="0"/>
                          <a:cs typeface="Arial" charset="0"/>
                        </a:rPr>
                        <a:t>No. of households</a:t>
                      </a:r>
                    </a:p>
                  </a:txBody>
                  <a:tcPr marT="45725" marB="45725" anchor="b"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bg2"/>
                          </a:solidFill>
                          <a:effectLst/>
                          <a:latin typeface="Tahoma" charset="0"/>
                          <a:ea typeface="Times New Roman" pitchFamily="18" charset="0"/>
                          <a:cs typeface="Arial" charset="0"/>
                        </a:rPr>
                        <a:t>% of sample</a:t>
                      </a:r>
                    </a:p>
                  </a:txBody>
                  <a:tcPr marT="45725" marB="45725"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Tigray</a:t>
                      </a:r>
                    </a:p>
                  </a:txBody>
                  <a:tcPr marT="45725" marB="45725"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ea typeface="Times New Roman" pitchFamily="18" charset="0"/>
                          <a:cs typeface="Arial" charset="0"/>
                        </a:rPr>
                        <a:t>1,349</a:t>
                      </a:r>
                    </a:p>
                  </a:txBody>
                  <a:tcPr marT="45725" marB="45725" anchor="b"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9</a:t>
                      </a:r>
                    </a:p>
                  </a:txBody>
                  <a:tcPr marT="45725" marB="45725"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Affar</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ea typeface="Times New Roman" pitchFamily="18" charset="0"/>
                          <a:cs typeface="Arial" charset="0"/>
                        </a:rPr>
                        <a:t>935</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6 </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Amhara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2,158</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15 </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tx1"/>
                          </a:solidFill>
                          <a:effectLst/>
                          <a:latin typeface="Tahoma" charset="0"/>
                          <a:ea typeface="Times New Roman" pitchFamily="18" charset="0"/>
                          <a:cs typeface="Arial" charset="0"/>
                        </a:rPr>
                        <a:t>Oromiya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rgbClr val="CC3300"/>
                          </a:solidFill>
                          <a:effectLst/>
                          <a:latin typeface="Tahoma" charset="0"/>
                        </a:rPr>
                        <a:t>2,241</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2"/>
                          </a:solidFill>
                          <a:effectLst/>
                          <a:latin typeface="Tahoma" charset="0"/>
                          <a:ea typeface="Times New Roman" pitchFamily="18" charset="0"/>
                          <a:cs typeface="Arial" charset="0"/>
                        </a:rPr>
                        <a:t>15 </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Somali</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901</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6 </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Benishangul-Gumuz</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954</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7 </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SNNP</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2,012</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14 </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tx1"/>
                          </a:solidFill>
                          <a:effectLst/>
                          <a:latin typeface="Tahoma" charset="0"/>
                          <a:ea typeface="Times New Roman" pitchFamily="18" charset="0"/>
                          <a:cs typeface="Arial" charset="0"/>
                        </a:rPr>
                        <a:t>Gambela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rgbClr val="CC3300"/>
                          </a:solidFill>
                          <a:effectLst/>
                          <a:latin typeface="Tahoma" charset="0"/>
                        </a:rPr>
                        <a:t>925</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2"/>
                          </a:solidFill>
                          <a:effectLst/>
                          <a:latin typeface="Tahoma" charset="0"/>
                          <a:ea typeface="Times New Roman" pitchFamily="18" charset="0"/>
                          <a:cs typeface="Arial" charset="0"/>
                        </a:rPr>
                        <a:t>6 </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Harari</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960</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7 </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Addis Ababa </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1,400</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10 </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Dire Dawa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810</a:t>
                      </a:r>
                    </a:p>
                  </a:txBody>
                  <a:tcPr marT="45725" marB="45725"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6 </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r h="42676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tx1"/>
                          </a:solidFill>
                          <a:effectLst/>
                          <a:latin typeface="Tahoma" charset="0"/>
                          <a:ea typeface="Times New Roman" pitchFamily="18" charset="0"/>
                          <a:cs typeface="Arial" charset="0"/>
                        </a:rPr>
                        <a:t>Total</a:t>
                      </a:r>
                    </a:p>
                  </a:txBody>
                  <a:tcPr marT="45725" marB="45725"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rgbClr val="CC3300"/>
                          </a:solidFill>
                          <a:effectLst/>
                          <a:latin typeface="Tahoma" charset="0"/>
                        </a:rPr>
                        <a:t>14,645</a:t>
                      </a:r>
                    </a:p>
                  </a:txBody>
                  <a:tcPr marT="45725" marB="45725" anchor="b"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2"/>
                          </a:solidFill>
                          <a:effectLst/>
                          <a:latin typeface="Tahoma" charset="0"/>
                          <a:ea typeface="Times New Roman" pitchFamily="18" charset="0"/>
                          <a:cs typeface="Arial" charset="0"/>
                        </a:rPr>
                        <a:t>100%</a:t>
                      </a:r>
                    </a:p>
                  </a:txBody>
                  <a:tcPr marT="45725" marB="45725"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r>
            </a:tbl>
          </a:graphicData>
        </a:graphic>
      </p:graphicFrame>
      <p:sp>
        <p:nvSpPr>
          <p:cNvPr id="4" name="Slide Number Placeholder 3"/>
          <p:cNvSpPr>
            <a:spLocks noGrp="1"/>
          </p:cNvSpPr>
          <p:nvPr>
            <p:ph type="sldNum" sz="quarter" idx="12"/>
          </p:nvPr>
        </p:nvSpPr>
        <p:spPr>
          <a:xfrm>
            <a:off x="152400" y="6400800"/>
            <a:ext cx="1905000" cy="457200"/>
          </a:xfrm>
        </p:spPr>
        <p:txBody>
          <a:bodyPr/>
          <a:lstStyle/>
          <a:p>
            <a:pPr>
              <a:defRPr/>
            </a:pPr>
            <a:r>
              <a:rPr lang="en-US" dirty="0" smtClean="0"/>
              <a:t>Module 4, Slide </a:t>
            </a:r>
            <a:fld id="{CF272F87-68C3-43F1-9722-FCF576D3F8C4}" type="slidenum">
              <a:rPr lang="en-US" smtClean="0"/>
              <a:pPr>
                <a:defRPr/>
              </a:pPr>
              <a:t>32</a:t>
            </a:fld>
            <a:endParaRPr lang="en-US" dirty="0"/>
          </a:p>
        </p:txBody>
      </p:sp>
      <p:grpSp>
        <p:nvGrpSpPr>
          <p:cNvPr id="2" name="Group 10"/>
          <p:cNvGrpSpPr>
            <a:grpSpLocks/>
          </p:cNvGrpSpPr>
          <p:nvPr/>
        </p:nvGrpSpPr>
        <p:grpSpPr bwMode="auto">
          <a:xfrm>
            <a:off x="0" y="762000"/>
            <a:ext cx="6781800" cy="5632450"/>
            <a:chOff x="0" y="762029"/>
            <a:chExt cx="6781801" cy="5631462"/>
          </a:xfrm>
        </p:grpSpPr>
        <p:grpSp>
          <p:nvGrpSpPr>
            <p:cNvPr id="36915" name="Group 7"/>
            <p:cNvGrpSpPr>
              <a:grpSpLocks/>
            </p:cNvGrpSpPr>
            <p:nvPr/>
          </p:nvGrpSpPr>
          <p:grpSpPr bwMode="auto">
            <a:xfrm>
              <a:off x="0" y="762029"/>
              <a:ext cx="6781801" cy="5631462"/>
              <a:chOff x="161254" y="2009986"/>
              <a:chExt cx="6690694" cy="8673402"/>
            </a:xfrm>
          </p:grpSpPr>
          <p:sp>
            <p:nvSpPr>
              <p:cNvPr id="5" name="TextBox 4"/>
              <p:cNvSpPr txBox="1"/>
              <p:nvPr/>
            </p:nvSpPr>
            <p:spPr>
              <a:xfrm>
                <a:off x="161254" y="2009986"/>
                <a:ext cx="2789356" cy="8673402"/>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en-US" sz="2400" dirty="0">
                    <a:solidFill>
                      <a:srgbClr val="FFFFFF"/>
                    </a:solidFill>
                  </a:rPr>
                  <a:t>If we oversample in </a:t>
                </a:r>
                <a:r>
                  <a:rPr lang="en-US" sz="2400" dirty="0" err="1">
                    <a:solidFill>
                      <a:srgbClr val="FFFFFF"/>
                    </a:solidFill>
                  </a:rPr>
                  <a:t>Gambela</a:t>
                </a:r>
                <a:r>
                  <a:rPr lang="en-US" sz="2400" dirty="0">
                    <a:solidFill>
                      <a:srgbClr val="FFFFFF"/>
                    </a:solidFill>
                  </a:rPr>
                  <a:t>, we have enough households to be confident that the estimates will be reliable for </a:t>
                </a:r>
                <a:r>
                  <a:rPr lang="en-US" sz="2400" dirty="0" err="1">
                    <a:solidFill>
                      <a:srgbClr val="FFFFFF"/>
                    </a:solidFill>
                  </a:rPr>
                  <a:t>Gambela</a:t>
                </a:r>
                <a:r>
                  <a:rPr lang="en-US" sz="2400" dirty="0">
                    <a:solidFill>
                      <a:srgbClr val="FFFFFF"/>
                    </a:solidFill>
                  </a:rPr>
                  <a:t>. Conversely, we can </a:t>
                </a:r>
                <a:r>
                  <a:rPr lang="en-US" sz="2400" dirty="0" err="1">
                    <a:solidFill>
                      <a:srgbClr val="FFFFFF"/>
                    </a:solidFill>
                  </a:rPr>
                  <a:t>undersample</a:t>
                </a:r>
                <a:r>
                  <a:rPr lang="en-US" sz="2400" dirty="0">
                    <a:solidFill>
                      <a:srgbClr val="FFFFFF"/>
                    </a:solidFill>
                  </a:rPr>
                  <a:t> in </a:t>
                </a:r>
                <a:r>
                  <a:rPr lang="en-US" sz="2400" dirty="0" err="1">
                    <a:solidFill>
                      <a:srgbClr val="FFFFFF"/>
                    </a:solidFill>
                  </a:rPr>
                  <a:t>Oromiya</a:t>
                </a:r>
                <a:r>
                  <a:rPr lang="en-US" sz="2400" dirty="0">
                    <a:solidFill>
                      <a:srgbClr val="FFFFFF"/>
                    </a:solidFill>
                  </a:rPr>
                  <a:t> and be confident that the sample is still large enough to produce </a:t>
                </a:r>
                <a:r>
                  <a:rPr lang="en-US" sz="2400">
                    <a:solidFill>
                      <a:srgbClr val="FFFFFF"/>
                    </a:solidFill>
                  </a:rPr>
                  <a:t>reliable estimates.</a:t>
                </a:r>
                <a:endParaRPr lang="en-US" sz="2400" dirty="0">
                  <a:solidFill>
                    <a:srgbClr val="FFFFFF"/>
                  </a:solidFill>
                </a:endParaRPr>
              </a:p>
            </p:txBody>
          </p:sp>
          <p:cxnSp>
            <p:nvCxnSpPr>
              <p:cNvPr id="7" name="Straight Arrow Connector 6"/>
              <p:cNvCxnSpPr>
                <a:stCxn id="5" idx="3"/>
              </p:cNvCxnSpPr>
              <p:nvPr/>
            </p:nvCxnSpPr>
            <p:spPr bwMode="auto">
              <a:xfrm>
                <a:off x="2950610" y="6346687"/>
                <a:ext cx="3901338" cy="1530313"/>
              </a:xfrm>
              <a:prstGeom prst="straightConnector1">
                <a:avLst/>
              </a:prstGeom>
              <a:ln w="57150">
                <a:headEnd type="none" w="med" len="med"/>
                <a:tailEnd type="arrow"/>
              </a:ln>
            </p:spPr>
            <p:style>
              <a:lnRef idx="3">
                <a:schemeClr val="accent1"/>
              </a:lnRef>
              <a:fillRef idx="0">
                <a:schemeClr val="accent1"/>
              </a:fillRef>
              <a:effectRef idx="2">
                <a:schemeClr val="accent1"/>
              </a:effectRef>
              <a:fontRef idx="minor">
                <a:schemeClr val="tx1"/>
              </a:fontRef>
            </p:style>
          </p:cxnSp>
        </p:grpSp>
        <p:cxnSp>
          <p:nvCxnSpPr>
            <p:cNvPr id="13" name="Straight Arrow Connector 12"/>
            <p:cNvCxnSpPr>
              <a:stCxn id="5" idx="3"/>
            </p:cNvCxnSpPr>
            <p:nvPr/>
          </p:nvCxnSpPr>
          <p:spPr bwMode="auto">
            <a:xfrm flipV="1">
              <a:off x="2827338" y="2819068"/>
              <a:ext cx="3725863" cy="758692"/>
            </a:xfrm>
            <a:prstGeom prst="straightConnector1">
              <a:avLst/>
            </a:prstGeom>
            <a:ln w="57150">
              <a:headEnd type="none" w="med" len="med"/>
              <a:tailEnd type="arrow"/>
            </a:ln>
          </p:spPr>
          <p:style>
            <a:lnRef idx="3">
              <a:schemeClr val="accent1"/>
            </a:lnRef>
            <a:fillRef idx="0">
              <a:schemeClr val="accent1"/>
            </a:fillRef>
            <a:effectRef idx="2">
              <a:schemeClr val="accent1"/>
            </a:effectRef>
            <a:fontRef idx="minor">
              <a:schemeClr val="tx1"/>
            </a:fontRef>
          </p:style>
        </p:cxnSp>
      </p:grpSp>
      <p:sp>
        <p:nvSpPr>
          <p:cNvPr id="36914" name="Text Box 56"/>
          <p:cNvSpPr txBox="1">
            <a:spLocks noChangeArrowheads="1"/>
          </p:cNvSpPr>
          <p:nvPr/>
        </p:nvSpPr>
        <p:spPr bwMode="auto">
          <a:xfrm>
            <a:off x="0" y="0"/>
            <a:ext cx="3581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r>
              <a:rPr lang="en-US" altLang="en-US" sz="2400" b="1">
                <a:latin typeface="Arial" charset="0"/>
              </a:rPr>
              <a:t>Actual EDHS Sample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71" name="Group 55"/>
          <p:cNvGraphicFramePr>
            <a:graphicFrameLocks noGrp="1"/>
          </p:cNvGraphicFramePr>
          <p:nvPr/>
        </p:nvGraphicFramePr>
        <p:xfrm>
          <a:off x="2590800" y="304800"/>
          <a:ext cx="6157913" cy="6218240"/>
        </p:xfrm>
        <a:graphic>
          <a:graphicData uri="http://schemas.openxmlformats.org/drawingml/2006/table">
            <a:tbl>
              <a:tblPr/>
              <a:tblGrid>
                <a:gridCol w="2667000"/>
                <a:gridCol w="2133600"/>
                <a:gridCol w="1357313"/>
              </a:tblGrid>
              <a:tr h="109733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tx1"/>
                          </a:solidFill>
                          <a:effectLst/>
                          <a:latin typeface="Tahoma" charset="0"/>
                          <a:ea typeface="Times New Roman" pitchFamily="18" charset="0"/>
                          <a:cs typeface="Arial" charset="0"/>
                        </a:rPr>
                        <a:t>Region</a:t>
                      </a:r>
                    </a:p>
                  </a:txBody>
                  <a:tcPr marT="45722" marB="45722"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rgbClr val="CC3300"/>
                          </a:solidFill>
                          <a:effectLst/>
                          <a:latin typeface="Tahoma" charset="0"/>
                          <a:ea typeface="Times New Roman" pitchFamily="18" charset="0"/>
                          <a:cs typeface="Arial" charset="0"/>
                        </a:rPr>
                        <a:t>No. of households</a:t>
                      </a:r>
                    </a:p>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rgbClr val="CC3300"/>
                          </a:solidFill>
                          <a:effectLst/>
                          <a:latin typeface="Tahoma" charset="0"/>
                          <a:ea typeface="Times New Roman" pitchFamily="18" charset="0"/>
                          <a:cs typeface="Arial" charset="0"/>
                        </a:rPr>
                        <a:t>selected</a:t>
                      </a:r>
                    </a:p>
                  </a:txBody>
                  <a:tcPr marT="45722" marB="45722" anchor="b"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bg2"/>
                          </a:solidFill>
                          <a:effectLst/>
                          <a:latin typeface="Tahoma" charset="0"/>
                          <a:ea typeface="Times New Roman" pitchFamily="18" charset="0"/>
                          <a:cs typeface="Arial" charset="0"/>
                        </a:rPr>
                        <a:t>% of</a:t>
                      </a:r>
                    </a:p>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bg2"/>
                          </a:solidFill>
                          <a:effectLst/>
                          <a:latin typeface="Tahoma" charset="0"/>
                          <a:ea typeface="Times New Roman" pitchFamily="18" charset="0"/>
                          <a:cs typeface="Arial" charset="0"/>
                        </a:rPr>
                        <a:t> sample</a:t>
                      </a:r>
                    </a:p>
                  </a:txBody>
                  <a:tcPr marT="45722" marB="45722"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Tigray</a:t>
                      </a:r>
                    </a:p>
                  </a:txBody>
                  <a:tcPr marT="45722" marB="45722"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ea typeface="Times New Roman" pitchFamily="18" charset="0"/>
                          <a:cs typeface="Arial" charset="0"/>
                        </a:rPr>
                        <a:t>1,349</a:t>
                      </a:r>
                    </a:p>
                  </a:txBody>
                  <a:tcPr marT="45722" marB="45722" anchor="b"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9</a:t>
                      </a:r>
                    </a:p>
                  </a:txBody>
                  <a:tcPr marT="45722" marB="45722"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Affar</a:t>
                      </a:r>
                    </a:p>
                  </a:txBody>
                  <a:tcPr marT="45722" marB="45722"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ea typeface="Times New Roman" pitchFamily="18" charset="0"/>
                          <a:cs typeface="Arial" charset="0"/>
                        </a:rPr>
                        <a:t>935</a:t>
                      </a:r>
                    </a:p>
                  </a:txBody>
                  <a:tcPr marT="45722" marB="45722"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6 </a:t>
                      </a:r>
                    </a:p>
                  </a:txBody>
                  <a:tcPr marT="45722" marB="45722"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Amhara</a:t>
                      </a:r>
                    </a:p>
                  </a:txBody>
                  <a:tcPr marT="45722" marB="45722"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2,158</a:t>
                      </a:r>
                    </a:p>
                  </a:txBody>
                  <a:tcPr marT="45722" marB="45722"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15 </a:t>
                      </a:r>
                    </a:p>
                  </a:txBody>
                  <a:tcPr marT="45722" marB="45722"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err="1" smtClean="0">
                          <a:ln>
                            <a:noFill/>
                          </a:ln>
                          <a:solidFill>
                            <a:schemeClr val="tx1"/>
                          </a:solidFill>
                          <a:effectLst/>
                          <a:latin typeface="Tahoma" charset="0"/>
                          <a:ea typeface="Times New Roman" pitchFamily="18" charset="0"/>
                          <a:cs typeface="Arial" charset="0"/>
                        </a:rPr>
                        <a:t>Oromiya</a:t>
                      </a:r>
                      <a:endParaRPr kumimoji="0" lang="en-US" sz="2200" b="1" i="0" u="none" strike="noStrike" cap="none" normalizeH="0" baseline="0" dirty="0" smtClean="0">
                        <a:ln>
                          <a:noFill/>
                        </a:ln>
                        <a:solidFill>
                          <a:schemeClr val="tx1"/>
                        </a:solidFill>
                        <a:effectLst/>
                        <a:latin typeface="Tahoma" charset="0"/>
                        <a:ea typeface="Times New Roman" pitchFamily="18" charset="0"/>
                        <a:cs typeface="Arial" charset="0"/>
                      </a:endParaRPr>
                    </a:p>
                  </a:txBody>
                  <a:tcPr marT="45722" marB="45722"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rgbClr val="CC3300"/>
                          </a:solidFill>
                          <a:effectLst/>
                          <a:latin typeface="Tahoma" charset="0"/>
                        </a:rPr>
                        <a:t>2,241</a:t>
                      </a:r>
                    </a:p>
                  </a:txBody>
                  <a:tcPr marT="45722" marB="45722"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2"/>
                          </a:solidFill>
                          <a:effectLst/>
                          <a:latin typeface="Tahoma" charset="0"/>
                          <a:ea typeface="Times New Roman" pitchFamily="18" charset="0"/>
                          <a:cs typeface="Arial" charset="0"/>
                        </a:rPr>
                        <a:t>15 </a:t>
                      </a:r>
                    </a:p>
                  </a:txBody>
                  <a:tcPr marT="45722" marB="45722"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Somali</a:t>
                      </a:r>
                    </a:p>
                  </a:txBody>
                  <a:tcPr marT="45722" marB="45722"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901</a:t>
                      </a:r>
                    </a:p>
                  </a:txBody>
                  <a:tcPr marT="45722" marB="45722"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6 </a:t>
                      </a:r>
                    </a:p>
                  </a:txBody>
                  <a:tcPr marT="45722" marB="45722"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Benishangul-Gumuz</a:t>
                      </a:r>
                    </a:p>
                  </a:txBody>
                  <a:tcPr marT="45722" marB="45722"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954</a:t>
                      </a:r>
                    </a:p>
                  </a:txBody>
                  <a:tcPr marT="45722" marB="45722"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7 </a:t>
                      </a:r>
                    </a:p>
                  </a:txBody>
                  <a:tcPr marT="45722" marB="45722"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SNNP</a:t>
                      </a:r>
                    </a:p>
                  </a:txBody>
                  <a:tcPr marT="45722" marB="45722"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2,012</a:t>
                      </a:r>
                    </a:p>
                  </a:txBody>
                  <a:tcPr marT="45722" marB="45722"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14 </a:t>
                      </a:r>
                    </a:p>
                  </a:txBody>
                  <a:tcPr marT="45722" marB="45722"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tx1"/>
                          </a:solidFill>
                          <a:effectLst/>
                          <a:latin typeface="Tahoma" charset="0"/>
                          <a:ea typeface="Times New Roman" pitchFamily="18" charset="0"/>
                          <a:cs typeface="Arial" charset="0"/>
                        </a:rPr>
                        <a:t>Gambela</a:t>
                      </a:r>
                    </a:p>
                  </a:txBody>
                  <a:tcPr marT="45722" marB="45722"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rgbClr val="CC3300"/>
                          </a:solidFill>
                          <a:effectLst/>
                          <a:latin typeface="Tahoma" charset="0"/>
                        </a:rPr>
                        <a:t>925</a:t>
                      </a:r>
                    </a:p>
                  </a:txBody>
                  <a:tcPr marT="45722" marB="45722"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2"/>
                          </a:solidFill>
                          <a:effectLst/>
                          <a:latin typeface="Tahoma" charset="0"/>
                          <a:ea typeface="Times New Roman" pitchFamily="18" charset="0"/>
                          <a:cs typeface="Arial" charset="0"/>
                        </a:rPr>
                        <a:t>6 </a:t>
                      </a:r>
                    </a:p>
                  </a:txBody>
                  <a:tcPr marT="45722" marB="45722"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Harari</a:t>
                      </a:r>
                    </a:p>
                  </a:txBody>
                  <a:tcPr marT="45722" marB="45722"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960</a:t>
                      </a:r>
                    </a:p>
                  </a:txBody>
                  <a:tcPr marT="45722" marB="45722"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7 </a:t>
                      </a:r>
                    </a:p>
                  </a:txBody>
                  <a:tcPr marT="45722" marB="45722"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Addis Ababa </a:t>
                      </a:r>
                    </a:p>
                  </a:txBody>
                  <a:tcPr marT="45722" marB="45722"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1,400</a:t>
                      </a:r>
                    </a:p>
                  </a:txBody>
                  <a:tcPr marT="45722" marB="45722"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10 </a:t>
                      </a:r>
                    </a:p>
                  </a:txBody>
                  <a:tcPr marT="45722" marB="45722"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Dire Dawa</a:t>
                      </a:r>
                    </a:p>
                  </a:txBody>
                  <a:tcPr marT="45722" marB="45722" anchor="b"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rgbClr val="CC3300"/>
                          </a:solidFill>
                          <a:effectLst/>
                          <a:latin typeface="Tahoma" charset="0"/>
                        </a:rPr>
                        <a:t>810</a:t>
                      </a:r>
                    </a:p>
                  </a:txBody>
                  <a:tcPr marT="45722" marB="45722"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6 </a:t>
                      </a:r>
                    </a:p>
                  </a:txBody>
                  <a:tcPr marT="45722" marB="45722" anchor="b"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r h="426742">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tx1"/>
                          </a:solidFill>
                          <a:effectLst/>
                          <a:latin typeface="Tahoma" charset="0"/>
                          <a:ea typeface="Times New Roman" pitchFamily="18" charset="0"/>
                          <a:cs typeface="Arial" charset="0"/>
                        </a:rPr>
                        <a:t>Total</a:t>
                      </a:r>
                    </a:p>
                  </a:txBody>
                  <a:tcPr marT="45722" marB="45722"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rgbClr val="CC3300"/>
                          </a:solidFill>
                          <a:effectLst/>
                          <a:latin typeface="Tahoma" charset="0"/>
                        </a:rPr>
                        <a:t>14,645</a:t>
                      </a:r>
                    </a:p>
                  </a:txBody>
                  <a:tcPr marT="45722" marB="45722" anchor="b"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2"/>
                          </a:solidFill>
                          <a:effectLst/>
                          <a:latin typeface="Tahoma" charset="0"/>
                          <a:ea typeface="Times New Roman" pitchFamily="18" charset="0"/>
                          <a:cs typeface="Arial" charset="0"/>
                        </a:rPr>
                        <a:t>100%</a:t>
                      </a:r>
                    </a:p>
                  </a:txBody>
                  <a:tcPr marT="45722" marB="45722"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r>
            </a:tbl>
          </a:graphicData>
        </a:graphic>
      </p:graphicFrame>
      <p:sp>
        <p:nvSpPr>
          <p:cNvPr id="4" name="Slide Number Placeholder 3"/>
          <p:cNvSpPr>
            <a:spLocks noGrp="1"/>
          </p:cNvSpPr>
          <p:nvPr>
            <p:ph type="sldNum" sz="quarter" idx="12"/>
          </p:nvPr>
        </p:nvSpPr>
        <p:spPr>
          <a:xfrm>
            <a:off x="152400" y="6400800"/>
            <a:ext cx="1905000" cy="457200"/>
          </a:xfrm>
        </p:spPr>
        <p:txBody>
          <a:bodyPr/>
          <a:lstStyle/>
          <a:p>
            <a:pPr>
              <a:defRPr/>
            </a:pPr>
            <a:r>
              <a:rPr lang="en-US" dirty="0" smtClean="0"/>
              <a:t>Module 4, Slide </a:t>
            </a:r>
            <a:fld id="{3A984DAA-397A-42E5-847A-F881B9903569}" type="slidenum">
              <a:rPr lang="en-US" smtClean="0"/>
              <a:pPr>
                <a:defRPr/>
              </a:pPr>
              <a:t>33</a:t>
            </a:fld>
            <a:endParaRPr lang="en-US" dirty="0"/>
          </a:p>
        </p:txBody>
      </p:sp>
      <p:grpSp>
        <p:nvGrpSpPr>
          <p:cNvPr id="2" name="Group 7"/>
          <p:cNvGrpSpPr>
            <a:grpSpLocks/>
          </p:cNvGrpSpPr>
          <p:nvPr/>
        </p:nvGrpSpPr>
        <p:grpSpPr bwMode="auto">
          <a:xfrm>
            <a:off x="381000" y="381000"/>
            <a:ext cx="8534400" cy="4572000"/>
            <a:chOff x="381000" y="381000"/>
            <a:chExt cx="8534400" cy="4572000"/>
          </a:xfrm>
        </p:grpSpPr>
        <p:grpSp>
          <p:nvGrpSpPr>
            <p:cNvPr id="37940" name="Group 7"/>
            <p:cNvGrpSpPr>
              <a:grpSpLocks/>
            </p:cNvGrpSpPr>
            <p:nvPr/>
          </p:nvGrpSpPr>
          <p:grpSpPr bwMode="auto">
            <a:xfrm>
              <a:off x="381000" y="381000"/>
              <a:ext cx="6019800" cy="4229100"/>
              <a:chOff x="381000" y="667677"/>
              <a:chExt cx="6019800" cy="4631335"/>
            </a:xfrm>
          </p:grpSpPr>
          <p:sp>
            <p:nvSpPr>
              <p:cNvPr id="5" name="TextBox 4"/>
              <p:cNvSpPr txBox="1"/>
              <p:nvPr/>
            </p:nvSpPr>
            <p:spPr>
              <a:xfrm>
                <a:off x="381000" y="667677"/>
                <a:ext cx="4800600" cy="2527763"/>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en-US" sz="2400" dirty="0">
                    <a:solidFill>
                      <a:srgbClr val="FFFFFF"/>
                    </a:solidFill>
                  </a:rPr>
                  <a:t>But now </a:t>
                </a:r>
                <a:r>
                  <a:rPr lang="en-US" sz="2400" dirty="0" err="1">
                    <a:solidFill>
                      <a:srgbClr val="FFFFFF"/>
                    </a:solidFill>
                  </a:rPr>
                  <a:t>Gambela’s</a:t>
                </a:r>
                <a:r>
                  <a:rPr lang="en-US" sz="2400" dirty="0">
                    <a:solidFill>
                      <a:srgbClr val="FFFFFF"/>
                    </a:solidFill>
                  </a:rPr>
                  <a:t> households represent 6% of the DHS sample when they only make up 0.4% of the population. And </a:t>
                </a:r>
                <a:r>
                  <a:rPr lang="en-US" sz="2400" dirty="0" err="1">
                    <a:solidFill>
                      <a:srgbClr val="FFFFFF"/>
                    </a:solidFill>
                  </a:rPr>
                  <a:t>Oromiya</a:t>
                </a:r>
                <a:r>
                  <a:rPr lang="en-US" sz="2400" dirty="0">
                    <a:solidFill>
                      <a:srgbClr val="FFFFFF"/>
                    </a:solidFill>
                  </a:rPr>
                  <a:t> is only 15% of the population. Why is this a problem?</a:t>
                </a:r>
              </a:p>
            </p:txBody>
          </p:sp>
          <p:cxnSp>
            <p:nvCxnSpPr>
              <p:cNvPr id="7" name="Straight Arrow Connector 6"/>
              <p:cNvCxnSpPr>
                <a:stCxn id="5" idx="3"/>
                <a:endCxn id="9" idx="2"/>
              </p:cNvCxnSpPr>
              <p:nvPr/>
            </p:nvCxnSpPr>
            <p:spPr bwMode="auto">
              <a:xfrm>
                <a:off x="5181600" y="1931559"/>
                <a:ext cx="1219200" cy="3367453"/>
              </a:xfrm>
              <a:prstGeom prst="straightConnector1">
                <a:avLst/>
              </a:prstGeom>
              <a:ln w="57150">
                <a:headEnd type="none" w="med" len="med"/>
                <a:tailEnd type="arrow"/>
              </a:ln>
            </p:spPr>
            <p:style>
              <a:lnRef idx="3">
                <a:schemeClr val="accent1"/>
              </a:lnRef>
              <a:fillRef idx="0">
                <a:schemeClr val="accent1"/>
              </a:fillRef>
              <a:effectRef idx="2">
                <a:schemeClr val="accent1"/>
              </a:effectRef>
              <a:fontRef idx="minor">
                <a:schemeClr val="tx1"/>
              </a:fontRef>
            </p:style>
          </p:cxnSp>
        </p:grpSp>
        <p:sp>
          <p:nvSpPr>
            <p:cNvPr id="9" name="Oval 8"/>
            <p:cNvSpPr/>
            <p:nvPr/>
          </p:nvSpPr>
          <p:spPr bwMode="auto">
            <a:xfrm>
              <a:off x="6400800" y="4267200"/>
              <a:ext cx="2514600" cy="685800"/>
            </a:xfrm>
            <a:prstGeom prst="ellipse">
              <a:avLst/>
            </a:prstGeom>
            <a:noFill/>
            <a:ln w="57150">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defRPr/>
              </a:pPr>
              <a:endParaRPr lang="en-US">
                <a:solidFill>
                  <a:schemeClr val="tx1"/>
                </a:solidFill>
                <a:latin typeface="Times" pitchFamily="18" charset="0"/>
              </a:endParaRPr>
            </a:p>
          </p:txBody>
        </p:sp>
      </p:grpSp>
      <p:sp>
        <p:nvSpPr>
          <p:cNvPr id="10" name="Oval 9"/>
          <p:cNvSpPr/>
          <p:nvPr/>
        </p:nvSpPr>
        <p:spPr bwMode="auto">
          <a:xfrm>
            <a:off x="6248400" y="2573338"/>
            <a:ext cx="2681288" cy="685800"/>
          </a:xfrm>
          <a:prstGeom prst="ellipse">
            <a:avLst/>
          </a:prstGeom>
          <a:noFill/>
          <a:ln w="57150">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defRPr/>
            </a:pPr>
            <a:endParaRPr lang="en-US">
              <a:solidFill>
                <a:schemeClr val="tx1"/>
              </a:solidFill>
              <a:latin typeface="Times" pitchFamily="18" charset="0"/>
            </a:endParaRPr>
          </a:p>
        </p:txBody>
      </p:sp>
      <p:cxnSp>
        <p:nvCxnSpPr>
          <p:cNvPr id="11" name="Straight Arrow Connector 10"/>
          <p:cNvCxnSpPr>
            <a:stCxn id="5" idx="3"/>
            <a:endCxn id="10" idx="2"/>
          </p:cNvCxnSpPr>
          <p:nvPr/>
        </p:nvCxnSpPr>
        <p:spPr bwMode="auto">
          <a:xfrm>
            <a:off x="5181600" y="1535113"/>
            <a:ext cx="1066800" cy="1381125"/>
          </a:xfrm>
          <a:prstGeom prst="straightConnector1">
            <a:avLst/>
          </a:prstGeom>
          <a:ln w="57150">
            <a:headEnd type="none" w="med" len="med"/>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01625" y="301625"/>
            <a:ext cx="8461375" cy="609600"/>
          </a:xfrm>
        </p:spPr>
        <p:txBody>
          <a:bodyPr/>
          <a:lstStyle/>
          <a:p>
            <a:r>
              <a:rPr lang="en-US" altLang="en-US" sz="3200" smtClean="0"/>
              <a:t>The Problem of Over- and Undersampling</a:t>
            </a:r>
          </a:p>
        </p:txBody>
      </p:sp>
      <p:sp>
        <p:nvSpPr>
          <p:cNvPr id="38915" name="Rectangle 3"/>
          <p:cNvSpPr>
            <a:spLocks noGrp="1" noChangeArrowheads="1"/>
          </p:cNvSpPr>
          <p:nvPr>
            <p:ph type="body" idx="1"/>
          </p:nvPr>
        </p:nvSpPr>
        <p:spPr>
          <a:xfrm>
            <a:off x="685800" y="1524000"/>
            <a:ext cx="7772400" cy="4876800"/>
          </a:xfrm>
        </p:spPr>
        <p:txBody>
          <a:bodyPr/>
          <a:lstStyle/>
          <a:p>
            <a:pPr>
              <a:spcAft>
                <a:spcPct val="20000"/>
              </a:spcAft>
            </a:pPr>
            <a:r>
              <a:rPr lang="en-US" altLang="en-US" sz="2600" smtClean="0"/>
              <a:t>Suppose we want to know what percent of households in Ethiopia own an insecticide-treated net (ITN). </a:t>
            </a:r>
          </a:p>
          <a:p>
            <a:pPr>
              <a:spcAft>
                <a:spcPct val="20000"/>
              </a:spcAft>
            </a:pPr>
            <a:r>
              <a:rPr lang="en-US" altLang="en-US" sz="2600" smtClean="0"/>
              <a:t>Assume, hypothetically, that an NGO did a huge ITN distribution campaign in Gambela, so 70% of households in Gambela own an ITN. But the average in all the other regions is 20%. </a:t>
            </a:r>
          </a:p>
          <a:p>
            <a:pPr>
              <a:spcAft>
                <a:spcPct val="20000"/>
              </a:spcAft>
            </a:pPr>
            <a:r>
              <a:rPr lang="en-US" altLang="en-US" sz="2600" smtClean="0"/>
              <a:t>But because of oversampling, households in Gambela make up 6% of the sample instead of their 0.4% share of the population. Why is this a problem? And what can we do about it?</a:t>
            </a:r>
          </a:p>
          <a:p>
            <a:endParaRPr lang="en-US" altLang="en-US" sz="2600" smtClean="0"/>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A185BA41-1B93-492F-B44C-A876E843E45B}" type="slidenum">
              <a:rPr lang="en-US" smtClean="0"/>
              <a:pPr>
                <a:defRPr/>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sz="3200" smtClean="0"/>
              <a:t>Applying Sampling Weights</a:t>
            </a:r>
          </a:p>
        </p:txBody>
      </p:sp>
      <p:sp>
        <p:nvSpPr>
          <p:cNvPr id="39939" name="Content Placeholder 2"/>
          <p:cNvSpPr>
            <a:spLocks noGrp="1"/>
          </p:cNvSpPr>
          <p:nvPr>
            <p:ph idx="1"/>
          </p:nvPr>
        </p:nvSpPr>
        <p:spPr>
          <a:xfrm>
            <a:off x="381000" y="1371600"/>
            <a:ext cx="8534400" cy="5029200"/>
          </a:xfrm>
        </p:spPr>
        <p:txBody>
          <a:bodyPr/>
          <a:lstStyle/>
          <a:p>
            <a:r>
              <a:rPr lang="en-US" altLang="en-US" smtClean="0"/>
              <a:t>Once we have the final number of households interviewed in a region, we take that number and multiply it by a </a:t>
            </a:r>
            <a:r>
              <a:rPr lang="en-US" altLang="en-US" b="1" smtClean="0"/>
              <a:t>weight </a:t>
            </a:r>
            <a:r>
              <a:rPr lang="en-US" altLang="en-US" smtClean="0"/>
              <a:t>that will reduce or increase it to the size it should in proportion to the total population.</a:t>
            </a:r>
          </a:p>
          <a:p>
            <a:r>
              <a:rPr lang="en-US" altLang="en-US" smtClean="0"/>
              <a:t>In areas where we oversampled, the weight will be less than 1, and where we undersampled, the weight will be more than 1.</a:t>
            </a:r>
          </a:p>
          <a:p>
            <a:r>
              <a:rPr lang="en-US" altLang="en-US" smtClean="0"/>
              <a:t>For example, in Gambela, one household that owns an ITN will count for 0.057 of a household when calculating the national percent of households that own an ITN.</a:t>
            </a:r>
          </a:p>
          <a:p>
            <a:r>
              <a:rPr lang="en-US" altLang="en-US" smtClean="0"/>
              <a:t>In Oromiya (where we undersampled), one household that owns an ITN will count for 2.22 households.</a:t>
            </a:r>
          </a:p>
          <a:p>
            <a:endParaRPr lang="en-US" altLang="en-US" smtClean="0"/>
          </a:p>
        </p:txBody>
      </p:sp>
      <p:sp>
        <p:nvSpPr>
          <p:cNvPr id="4" name="Slide Number Placeholder 3"/>
          <p:cNvSpPr>
            <a:spLocks noGrp="1"/>
          </p:cNvSpPr>
          <p:nvPr>
            <p:ph type="sldNum" sz="quarter" idx="12"/>
          </p:nvPr>
        </p:nvSpPr>
        <p:spPr>
          <a:xfrm>
            <a:off x="7239000" y="6324600"/>
            <a:ext cx="1905000" cy="457200"/>
          </a:xfrm>
        </p:spPr>
        <p:txBody>
          <a:bodyPr/>
          <a:lstStyle/>
          <a:p>
            <a:pPr>
              <a:defRPr/>
            </a:pPr>
            <a:r>
              <a:rPr lang="en-US" dirty="0" smtClean="0"/>
              <a:t>Module 4, Slide </a:t>
            </a:r>
            <a:fld id="{8E41CF7B-D687-4A3D-B9FB-50AC2AD2D94B}" type="slidenum">
              <a:rPr lang="en-US" smtClean="0"/>
              <a:pPr>
                <a:defRPr/>
              </a:pPr>
              <a:t>35</a:t>
            </a:fld>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6917" name="Group 53"/>
          <p:cNvGraphicFramePr>
            <a:graphicFrameLocks noGrp="1"/>
          </p:cNvGraphicFramePr>
          <p:nvPr/>
        </p:nvGraphicFramePr>
        <p:xfrm>
          <a:off x="2057400" y="457200"/>
          <a:ext cx="6837364" cy="6035676"/>
        </p:xfrm>
        <a:graphic>
          <a:graphicData uri="http://schemas.openxmlformats.org/drawingml/2006/table">
            <a:tbl>
              <a:tblPr/>
              <a:tblGrid>
                <a:gridCol w="2667001"/>
                <a:gridCol w="1981201"/>
                <a:gridCol w="2189162"/>
              </a:tblGrid>
              <a:tr h="914496">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tx1"/>
                          </a:solidFill>
                          <a:effectLst/>
                          <a:latin typeface="Tahoma" charset="0"/>
                          <a:ea typeface="Times New Roman" pitchFamily="18" charset="0"/>
                          <a:cs typeface="Arial" charset="0"/>
                        </a:rPr>
                        <a:t>Region</a:t>
                      </a:r>
                    </a:p>
                  </a:txBody>
                  <a:tcPr marT="45725" marB="45725"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2"/>
                          </a:solidFill>
                          <a:effectLst/>
                          <a:latin typeface="Tahoma" charset="0"/>
                          <a:ea typeface="Times New Roman" pitchFamily="18" charset="0"/>
                          <a:cs typeface="Arial" charset="0"/>
                        </a:rPr>
                        <a:t>Actual no. of households</a:t>
                      </a:r>
                    </a:p>
                  </a:txBody>
                  <a:tcPr marT="45725" marB="45725" anchor="b"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accent1"/>
                          </a:solidFill>
                          <a:effectLst/>
                          <a:latin typeface="Tahoma" charset="0"/>
                          <a:ea typeface="Times New Roman" pitchFamily="18" charset="0"/>
                          <a:cs typeface="Arial" charset="0"/>
                        </a:rPr>
                        <a:t>Weighted no. of households</a:t>
                      </a:r>
                    </a:p>
                  </a:txBody>
                  <a:tcPr marT="45725" marB="45725"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FF1F9"/>
                    </a:solid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Tigray</a:t>
                      </a:r>
                    </a:p>
                  </a:txBody>
                  <a:tcPr marT="45725" marB="45725"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1,282</a:t>
                      </a:r>
                    </a:p>
                  </a:txBody>
                  <a:tcPr marT="45725" marB="45725" anchor="b"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accent1"/>
                          </a:solidFill>
                          <a:effectLst/>
                          <a:latin typeface="Tahoma" charset="0"/>
                          <a:ea typeface="Times New Roman" pitchFamily="18" charset="0"/>
                          <a:cs typeface="Arial" charset="0"/>
                        </a:rPr>
                        <a:t>940</a:t>
                      </a:r>
                    </a:p>
                  </a:txBody>
                  <a:tcPr marT="45725" marB="45725"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err="1" smtClean="0">
                          <a:ln>
                            <a:noFill/>
                          </a:ln>
                          <a:solidFill>
                            <a:schemeClr val="tx1"/>
                          </a:solidFill>
                          <a:effectLst/>
                          <a:latin typeface="Tahoma" charset="0"/>
                          <a:ea typeface="Times New Roman" pitchFamily="18" charset="0"/>
                          <a:cs typeface="Arial" charset="0"/>
                        </a:rPr>
                        <a:t>Affar</a:t>
                      </a:r>
                      <a:endParaRPr kumimoji="0" lang="en-US" sz="2200" b="0" i="0" u="none" strike="noStrike" cap="none" normalizeH="0" baseline="0" dirty="0" smtClean="0">
                        <a:ln>
                          <a:noFill/>
                        </a:ln>
                        <a:solidFill>
                          <a:schemeClr val="tx1"/>
                        </a:solidFill>
                        <a:effectLst/>
                        <a:latin typeface="Tahoma" charset="0"/>
                        <a:ea typeface="Times New Roman" pitchFamily="18" charset="0"/>
                        <a:cs typeface="Arial" charset="0"/>
                      </a:endParaRP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ea typeface="Times New Roman" pitchFamily="18" charset="0"/>
                          <a:cs typeface="Arial" charset="0"/>
                        </a:rPr>
                        <a:t>806</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accent1"/>
                          </a:solidFill>
                          <a:effectLst/>
                          <a:latin typeface="Tahoma" charset="0"/>
                        </a:rPr>
                        <a:t>138</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Amhara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rPr>
                        <a:t>2,066</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accent1"/>
                          </a:solidFill>
                          <a:effectLst/>
                          <a:latin typeface="Tahoma" charset="0"/>
                        </a:rPr>
                        <a:t>3,709</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Oromiya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rPr>
                        <a:t>2,155</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accent1"/>
                          </a:solidFill>
                          <a:effectLst/>
                          <a:latin typeface="Tahoma" charset="0"/>
                        </a:rPr>
                        <a:t>4,790</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Somali</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rPr>
                        <a:t>796</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accent1"/>
                          </a:solidFill>
                          <a:effectLst/>
                          <a:latin typeface="Tahoma" charset="0"/>
                        </a:rPr>
                        <a:t>540</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Benishangul-Gumuz</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rPr>
                        <a:t>869</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accent1"/>
                          </a:solidFill>
                          <a:effectLst/>
                          <a:latin typeface="Tahoma" charset="0"/>
                        </a:rPr>
                        <a:t>128</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SNNP</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rPr>
                        <a:t>1,933</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accent1"/>
                          </a:solidFill>
                          <a:effectLst/>
                          <a:latin typeface="Tahoma" charset="0"/>
                        </a:rPr>
                        <a:t>2,802</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tx1"/>
                          </a:solidFill>
                          <a:effectLst/>
                          <a:latin typeface="Tahoma" charset="0"/>
                          <a:ea typeface="Times New Roman" pitchFamily="18" charset="0"/>
                          <a:cs typeface="Arial" charset="0"/>
                        </a:rPr>
                        <a:t>Gambela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2"/>
                          </a:solidFill>
                          <a:effectLst/>
                          <a:latin typeface="Tahoma" charset="0"/>
                        </a:rPr>
                        <a:t>820</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accent1"/>
                          </a:solidFill>
                          <a:effectLst/>
                          <a:latin typeface="Tahoma" charset="0"/>
                        </a:rPr>
                        <a:t>47</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Harari</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rPr>
                        <a:t>904</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accent1"/>
                          </a:solidFill>
                          <a:effectLst/>
                          <a:latin typeface="Tahoma" charset="0"/>
                        </a:rPr>
                        <a:t>39</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Addis Ababa </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rPr>
                        <a:t>1,333</a:t>
                      </a:r>
                    </a:p>
                  </a:txBody>
                  <a:tcPr marT="45725" marB="45725"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accent1"/>
                          </a:solidFill>
                          <a:effectLst/>
                          <a:latin typeface="Tahoma" charset="0"/>
                        </a:rPr>
                        <a:t>525</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smtClean="0">
                          <a:ln>
                            <a:noFill/>
                          </a:ln>
                          <a:solidFill>
                            <a:schemeClr val="tx1"/>
                          </a:solidFill>
                          <a:effectLst/>
                          <a:latin typeface="Tahoma" charset="0"/>
                          <a:ea typeface="Times New Roman" pitchFamily="18" charset="0"/>
                          <a:cs typeface="Arial" charset="0"/>
                        </a:rPr>
                        <a:t>Dire Dawa</a:t>
                      </a:r>
                    </a:p>
                  </a:txBody>
                  <a:tcPr marT="45725" marB="45725" anchor="b"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bg2"/>
                          </a:solidFill>
                          <a:effectLst/>
                          <a:latin typeface="Tahoma" charset="0"/>
                        </a:rPr>
                        <a:t>757</a:t>
                      </a:r>
                    </a:p>
                  </a:txBody>
                  <a:tcPr marT="45725" marB="45725" anchor="b"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0" i="0" u="none" strike="noStrike" cap="none" normalizeH="0" baseline="0" dirty="0" smtClean="0">
                          <a:ln>
                            <a:noFill/>
                          </a:ln>
                          <a:solidFill>
                            <a:schemeClr val="accent1"/>
                          </a:solidFill>
                          <a:effectLst/>
                          <a:latin typeface="Tahoma" charset="0"/>
                        </a:rPr>
                        <a:t>64</a:t>
                      </a:r>
                    </a:p>
                  </a:txBody>
                  <a:tcPr marT="45725" marB="45725" anchor="b"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smtClean="0">
                          <a:ln>
                            <a:noFill/>
                          </a:ln>
                          <a:solidFill>
                            <a:schemeClr val="tx1"/>
                          </a:solidFill>
                          <a:effectLst/>
                          <a:latin typeface="Tahoma" charset="0"/>
                          <a:ea typeface="Times New Roman" pitchFamily="18" charset="0"/>
                          <a:cs typeface="Arial" charset="0"/>
                        </a:rPr>
                        <a:t>Total</a:t>
                      </a:r>
                    </a:p>
                  </a:txBody>
                  <a:tcPr marT="45725" marB="45725"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bg2"/>
                          </a:solidFill>
                          <a:effectLst/>
                          <a:latin typeface="Tahoma" charset="0"/>
                        </a:rPr>
                        <a:t>13,721</a:t>
                      </a:r>
                    </a:p>
                  </a:txBody>
                  <a:tcPr marT="45725" marB="45725" anchor="b"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c>
                  <a:txBody>
                    <a:bodyPr/>
                    <a:lstStyle/>
                    <a:p>
                      <a:pPr marL="0" marR="0" lvl="0" indent="0" algn="r" defTabSz="914400" rtl="0" eaLnBrk="1" fontAlgn="base" latinLnBrk="0" hangingPunct="1">
                        <a:lnSpc>
                          <a:spcPct val="100000"/>
                        </a:lnSpc>
                        <a:spcBef>
                          <a:spcPct val="0"/>
                        </a:spcBef>
                        <a:spcAft>
                          <a:spcPct val="0"/>
                        </a:spcAft>
                        <a:buClr>
                          <a:schemeClr val="hlink"/>
                        </a:buClr>
                        <a:buSzPct val="65000"/>
                        <a:buFont typeface="Wingdings" pitchFamily="2" charset="2"/>
                        <a:buNone/>
                        <a:tabLst/>
                      </a:pPr>
                      <a:r>
                        <a:rPr kumimoji="0" lang="en-US" sz="2200" b="1" i="0" u="none" strike="noStrike" cap="none" normalizeH="0" baseline="0" dirty="0" smtClean="0">
                          <a:ln>
                            <a:noFill/>
                          </a:ln>
                          <a:solidFill>
                            <a:schemeClr val="accent1"/>
                          </a:solidFill>
                          <a:effectLst/>
                          <a:latin typeface="Tahoma" charset="0"/>
                        </a:rPr>
                        <a:t>13,721</a:t>
                      </a:r>
                    </a:p>
                  </a:txBody>
                  <a:tcPr marT="45725" marB="45725"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DFED4"/>
                    </a:solidFill>
                  </a:tcPr>
                </a:tc>
              </a:tr>
            </a:tbl>
          </a:graphicData>
        </a:graphic>
      </p:graphicFrame>
      <p:sp>
        <p:nvSpPr>
          <p:cNvPr id="4" name="Slide Number Placeholder 3"/>
          <p:cNvSpPr>
            <a:spLocks noGrp="1"/>
          </p:cNvSpPr>
          <p:nvPr>
            <p:ph type="sldNum" sz="quarter" idx="12"/>
          </p:nvPr>
        </p:nvSpPr>
        <p:spPr>
          <a:xfrm>
            <a:off x="0" y="6400800"/>
            <a:ext cx="1905000" cy="457200"/>
          </a:xfrm>
        </p:spPr>
        <p:txBody>
          <a:bodyPr/>
          <a:lstStyle/>
          <a:p>
            <a:pPr>
              <a:defRPr/>
            </a:pPr>
            <a:r>
              <a:rPr lang="en-US" dirty="0" smtClean="0"/>
              <a:t>Module 4, Slide </a:t>
            </a:r>
            <a:fld id="{2FA85824-93B8-4D3A-9E9C-BD4FE6C09593}" type="slidenum">
              <a:rPr lang="en-US" smtClean="0"/>
              <a:pPr>
                <a:defRPr/>
              </a:pPr>
              <a:t>36</a:t>
            </a:fld>
            <a:endParaRPr lang="en-US" dirty="0"/>
          </a:p>
        </p:txBody>
      </p:sp>
      <p:sp>
        <p:nvSpPr>
          <p:cNvPr id="6" name="TextBox 5"/>
          <p:cNvSpPr txBox="1"/>
          <p:nvPr/>
        </p:nvSpPr>
        <p:spPr>
          <a:xfrm>
            <a:off x="152400" y="304800"/>
            <a:ext cx="3352800" cy="3752850"/>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en-US" sz="2400" dirty="0">
                <a:solidFill>
                  <a:srgbClr val="FFFFFF"/>
                </a:solidFill>
              </a:rPr>
              <a:t>To make sure that households in </a:t>
            </a:r>
            <a:r>
              <a:rPr lang="en-US" sz="2400" dirty="0" err="1">
                <a:solidFill>
                  <a:srgbClr val="FFFFFF"/>
                </a:solidFill>
              </a:rPr>
              <a:t>Gambela</a:t>
            </a:r>
            <a:r>
              <a:rPr lang="en-US" sz="2400" dirty="0">
                <a:solidFill>
                  <a:srgbClr val="FFFFFF"/>
                </a:solidFill>
              </a:rPr>
              <a:t> are not overrepresented when calculating the national average, </a:t>
            </a:r>
            <a:r>
              <a:rPr lang="en-US" sz="2400" b="1" dirty="0">
                <a:solidFill>
                  <a:srgbClr val="FFFFFF"/>
                </a:solidFill>
              </a:rPr>
              <a:t>sampling</a:t>
            </a:r>
            <a:r>
              <a:rPr lang="en-US" sz="2400" dirty="0">
                <a:solidFill>
                  <a:srgbClr val="FFFFFF"/>
                </a:solidFill>
              </a:rPr>
              <a:t> </a:t>
            </a:r>
            <a:r>
              <a:rPr lang="en-US" sz="2400" b="1" dirty="0">
                <a:solidFill>
                  <a:srgbClr val="FFFFFF"/>
                </a:solidFill>
              </a:rPr>
              <a:t>weights</a:t>
            </a:r>
            <a:r>
              <a:rPr lang="en-US" sz="2400" dirty="0">
                <a:solidFill>
                  <a:srgbClr val="FFFFFF"/>
                </a:solidFill>
              </a:rPr>
              <a:t> are applied to reflect their true percentage of the population. </a:t>
            </a:r>
            <a:endParaRPr lang="en-US" sz="2400" b="1" dirty="0">
              <a:solidFill>
                <a:srgbClr val="FFFFFF"/>
              </a:solidFill>
            </a:endParaRPr>
          </a:p>
        </p:txBody>
      </p:sp>
      <p:cxnSp>
        <p:nvCxnSpPr>
          <p:cNvPr id="8" name="Straight Arrow Connector 7"/>
          <p:cNvCxnSpPr>
            <a:stCxn id="6" idx="3"/>
          </p:cNvCxnSpPr>
          <p:nvPr/>
        </p:nvCxnSpPr>
        <p:spPr bwMode="auto">
          <a:xfrm>
            <a:off x="3505200" y="2181225"/>
            <a:ext cx="2438400" cy="2390775"/>
          </a:xfrm>
          <a:prstGeom prst="straightConnector1">
            <a:avLst/>
          </a:prstGeom>
          <a:ln w="57150">
            <a:headEnd type="none" w="med" len="med"/>
            <a:tailEnd type="arrow"/>
          </a:ln>
        </p:spPr>
        <p:style>
          <a:lnRef idx="3">
            <a:schemeClr val="accent1"/>
          </a:lnRef>
          <a:fillRef idx="0">
            <a:schemeClr val="accent1"/>
          </a:fillRef>
          <a:effectRef idx="2">
            <a:schemeClr val="accent1"/>
          </a:effectRef>
          <a:fontRef idx="minor">
            <a:schemeClr val="tx1"/>
          </a:fontRef>
        </p:style>
      </p:cxnSp>
      <p:cxnSp>
        <p:nvCxnSpPr>
          <p:cNvPr id="9" name="Straight Arrow Connector 8"/>
          <p:cNvCxnSpPr/>
          <p:nvPr/>
        </p:nvCxnSpPr>
        <p:spPr bwMode="auto">
          <a:xfrm>
            <a:off x="6705600" y="4572000"/>
            <a:ext cx="1676400" cy="28575"/>
          </a:xfrm>
          <a:prstGeom prst="straightConnector1">
            <a:avLst/>
          </a:prstGeom>
          <a:ln w="57150">
            <a:headEnd type="none" w="med" len="med"/>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par>
                                <p:cTn id="8" presetID="4"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ox(in)">
                                      <p:cBhvr>
                                        <p:cTn id="10" dur="500"/>
                                        <p:tgtEl>
                                          <p:spTgt spid="8"/>
                                        </p:tgtEl>
                                      </p:cBhvr>
                                    </p:animEffect>
                                  </p:childTnLst>
                                </p:cTn>
                              </p:par>
                              <p:par>
                                <p:cTn id="11" presetID="4"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86" name="Object 2"/>
          <p:cNvGraphicFramePr>
            <a:graphicFrameLocks noChangeAspect="1"/>
          </p:cNvGraphicFramePr>
          <p:nvPr/>
        </p:nvGraphicFramePr>
        <p:xfrm>
          <a:off x="6400800" y="2438400"/>
          <a:ext cx="2532063" cy="2514600"/>
        </p:xfrm>
        <a:graphic>
          <a:graphicData uri="http://schemas.openxmlformats.org/presentationml/2006/ole">
            <mc:AlternateContent xmlns:mc="http://schemas.openxmlformats.org/markup-compatibility/2006">
              <mc:Choice xmlns:v="urn:schemas-microsoft-com:vml" Requires="v">
                <p:oleObj spid="_x0000_s42011" r:id="rId4" imgW="2530059" imgH="2517866" progId="Excel.Chart.8">
                  <p:embed/>
                </p:oleObj>
              </mc:Choice>
              <mc:Fallback>
                <p:oleObj r:id="rId4" imgW="2530059" imgH="2517866" progId="Excel.Char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2438400"/>
                        <a:ext cx="2532063"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987" name="AutoShape 5"/>
          <p:cNvSpPr>
            <a:spLocks noChangeArrowheads="1"/>
          </p:cNvSpPr>
          <p:nvPr/>
        </p:nvSpPr>
        <p:spPr bwMode="auto">
          <a:xfrm>
            <a:off x="2743200" y="3505200"/>
            <a:ext cx="457200" cy="457200"/>
          </a:xfrm>
          <a:prstGeom prst="rightArrow">
            <a:avLst>
              <a:gd name="adj1" fmla="val 50000"/>
              <a:gd name="adj2" fmla="val 29167"/>
            </a:avLst>
          </a:prstGeom>
          <a:solidFill>
            <a:schemeClr val="tx2"/>
          </a:solidFill>
          <a:ln w="9525">
            <a:solidFill>
              <a:schemeClr val="tx1"/>
            </a:solidFill>
            <a:miter lim="800000"/>
            <a:headEnd/>
            <a:tailEnd/>
          </a:ln>
        </p:spPr>
        <p:txBody>
          <a:bodyPr wrap="none" anchor="ct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endParaRPr lang="en-US" altLang="en-US"/>
          </a:p>
        </p:txBody>
      </p:sp>
      <p:sp>
        <p:nvSpPr>
          <p:cNvPr id="41988" name="Text Box 7"/>
          <p:cNvSpPr txBox="1">
            <a:spLocks noChangeArrowheads="1"/>
          </p:cNvSpPr>
          <p:nvPr/>
        </p:nvSpPr>
        <p:spPr bwMode="auto">
          <a:xfrm>
            <a:off x="6096000" y="5257800"/>
            <a:ext cx="30480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pPr algn="ctr" eaLnBrk="1" hangingPunct="1">
              <a:spcBef>
                <a:spcPct val="50000"/>
              </a:spcBef>
            </a:pPr>
            <a:r>
              <a:rPr lang="en-US" altLang="en-US" sz="2000">
                <a:latin typeface="Arial" charset="0"/>
              </a:rPr>
              <a:t>Adjusted number of households in sample</a:t>
            </a:r>
          </a:p>
          <a:p>
            <a:pPr algn="ctr" eaLnBrk="1" hangingPunct="1">
              <a:spcBef>
                <a:spcPct val="50000"/>
              </a:spcBef>
            </a:pPr>
            <a:r>
              <a:rPr lang="en-US" altLang="en-US" sz="2000" b="1">
                <a:latin typeface="Arial" charset="0"/>
              </a:rPr>
              <a:t>(Weighted numbers)</a:t>
            </a:r>
          </a:p>
        </p:txBody>
      </p:sp>
      <p:sp>
        <p:nvSpPr>
          <p:cNvPr id="8" name="Slide Number Placeholder 7"/>
          <p:cNvSpPr>
            <a:spLocks noGrp="1"/>
          </p:cNvSpPr>
          <p:nvPr>
            <p:ph type="sldNum" sz="quarter" idx="12"/>
          </p:nvPr>
        </p:nvSpPr>
        <p:spPr>
          <a:xfrm>
            <a:off x="381000" y="6400800"/>
            <a:ext cx="1905000" cy="457200"/>
          </a:xfrm>
        </p:spPr>
        <p:txBody>
          <a:bodyPr/>
          <a:lstStyle/>
          <a:p>
            <a:pPr>
              <a:defRPr/>
            </a:pPr>
            <a:r>
              <a:rPr lang="en-US" dirty="0" smtClean="0"/>
              <a:t>Module 4, Slide </a:t>
            </a:r>
            <a:fld id="{A20B9556-8D63-4EE9-B62D-B3B0BD31B6EB}" type="slidenum">
              <a:rPr lang="en-US" smtClean="0"/>
              <a:pPr>
                <a:defRPr/>
              </a:pPr>
              <a:t>37</a:t>
            </a:fld>
            <a:endParaRPr lang="en-US" dirty="0"/>
          </a:p>
        </p:txBody>
      </p:sp>
      <p:graphicFrame>
        <p:nvGraphicFramePr>
          <p:cNvPr id="41990" name="Object 3"/>
          <p:cNvGraphicFramePr>
            <a:graphicFrameLocks noChangeAspect="1"/>
          </p:cNvGraphicFramePr>
          <p:nvPr/>
        </p:nvGraphicFramePr>
        <p:xfrm>
          <a:off x="228600" y="2514600"/>
          <a:ext cx="2514600" cy="2514600"/>
        </p:xfrm>
        <a:graphic>
          <a:graphicData uri="http://schemas.openxmlformats.org/presentationml/2006/ole">
            <mc:AlternateContent xmlns:mc="http://schemas.openxmlformats.org/markup-compatibility/2006">
              <mc:Choice xmlns:v="urn:schemas-microsoft-com:vml" Requires="v">
                <p:oleObj spid="_x0000_s42012" r:id="rId6" imgW="2511770" imgH="2511770" progId="Excel.Chart.8">
                  <p:embed/>
                </p:oleObj>
              </mc:Choice>
              <mc:Fallback>
                <p:oleObj r:id="rId6" imgW="2511770" imgH="2511770" progId="Excel.Chart.8">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25146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991" name="Object 4"/>
          <p:cNvGraphicFramePr>
            <a:graphicFrameLocks noChangeAspect="1"/>
          </p:cNvGraphicFramePr>
          <p:nvPr/>
        </p:nvGraphicFramePr>
        <p:xfrm>
          <a:off x="3268663" y="2474913"/>
          <a:ext cx="2590800" cy="2416175"/>
        </p:xfrm>
        <a:graphic>
          <a:graphicData uri="http://schemas.openxmlformats.org/presentationml/2006/ole">
            <mc:AlternateContent xmlns:mc="http://schemas.openxmlformats.org/markup-compatibility/2006">
              <mc:Choice xmlns:v="urn:schemas-microsoft-com:vml" Requires="v">
                <p:oleObj spid="_x0000_s42013" r:id="rId8" imgW="2591025" imgH="2414225" progId="Excel.Chart.8">
                  <p:embed/>
                </p:oleObj>
              </mc:Choice>
              <mc:Fallback>
                <p:oleObj r:id="rId8" imgW="2591025" imgH="2414225" progId="Excel.Chart.8">
                  <p:embed/>
                  <p:pic>
                    <p:nvPicPr>
                      <p:cNvPr id="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68663" y="2474913"/>
                        <a:ext cx="2590800"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992" name="Text Box 6"/>
          <p:cNvSpPr txBox="1">
            <a:spLocks noChangeArrowheads="1"/>
          </p:cNvSpPr>
          <p:nvPr/>
        </p:nvSpPr>
        <p:spPr bwMode="auto">
          <a:xfrm>
            <a:off x="304800" y="5181600"/>
            <a:ext cx="2362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pPr algn="ctr" eaLnBrk="1" hangingPunct="1">
              <a:spcBef>
                <a:spcPct val="50000"/>
              </a:spcBef>
            </a:pPr>
            <a:r>
              <a:rPr lang="en-US" altLang="en-US" sz="2000">
                <a:latin typeface="Arial" charset="0"/>
              </a:rPr>
              <a:t>Real distribution of households by region in Ethiopia</a:t>
            </a:r>
          </a:p>
        </p:txBody>
      </p:sp>
      <p:sp>
        <p:nvSpPr>
          <p:cNvPr id="41993" name="Text Box 7"/>
          <p:cNvSpPr txBox="1">
            <a:spLocks noChangeArrowheads="1"/>
          </p:cNvSpPr>
          <p:nvPr/>
        </p:nvSpPr>
        <p:spPr bwMode="auto">
          <a:xfrm>
            <a:off x="3200400" y="5303838"/>
            <a:ext cx="29718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pPr algn="ctr" eaLnBrk="1" hangingPunct="1">
              <a:spcBef>
                <a:spcPct val="50000"/>
              </a:spcBef>
            </a:pPr>
            <a:r>
              <a:rPr lang="en-US" altLang="en-US" sz="2000">
                <a:latin typeface="Arial" charset="0"/>
              </a:rPr>
              <a:t>Distribution of households selected in the DHS </a:t>
            </a:r>
          </a:p>
          <a:p>
            <a:pPr algn="ctr" eaLnBrk="1" hangingPunct="1">
              <a:spcBef>
                <a:spcPct val="50000"/>
              </a:spcBef>
            </a:pPr>
            <a:r>
              <a:rPr lang="en-US" altLang="en-US" sz="2000" b="1">
                <a:latin typeface="Arial" charset="0"/>
              </a:rPr>
              <a:t>(Unweighted numbers)</a:t>
            </a:r>
          </a:p>
        </p:txBody>
      </p:sp>
      <p:sp>
        <p:nvSpPr>
          <p:cNvPr id="41994" name="AutoShape 5"/>
          <p:cNvSpPr>
            <a:spLocks noChangeArrowheads="1"/>
          </p:cNvSpPr>
          <p:nvPr/>
        </p:nvSpPr>
        <p:spPr bwMode="auto">
          <a:xfrm>
            <a:off x="5867400" y="3505200"/>
            <a:ext cx="457200" cy="457200"/>
          </a:xfrm>
          <a:prstGeom prst="rightArrow">
            <a:avLst>
              <a:gd name="adj1" fmla="val 50000"/>
              <a:gd name="adj2" fmla="val 29167"/>
            </a:avLst>
          </a:prstGeom>
          <a:solidFill>
            <a:schemeClr val="tx2"/>
          </a:solidFill>
          <a:ln w="9525">
            <a:solidFill>
              <a:schemeClr val="tx1"/>
            </a:solidFill>
            <a:miter lim="800000"/>
            <a:headEnd/>
            <a:tailEnd/>
          </a:ln>
        </p:spPr>
        <p:txBody>
          <a:bodyPr wrap="none" anchor="ctr"/>
          <a:lstStyle>
            <a:lvl1pPr>
              <a:defRPr sz="2800">
                <a:solidFill>
                  <a:schemeClr val="tx1"/>
                </a:solidFill>
                <a:latin typeface="Times" pitchFamily="18" charset="0"/>
              </a:defRPr>
            </a:lvl1pPr>
            <a:lvl2pPr marL="742950" indent="-285750">
              <a:defRPr sz="2800">
                <a:solidFill>
                  <a:schemeClr val="tx1"/>
                </a:solidFill>
                <a:latin typeface="Times" pitchFamily="18" charset="0"/>
              </a:defRPr>
            </a:lvl2pPr>
            <a:lvl3pPr marL="1143000" indent="-228600">
              <a:defRPr sz="2800">
                <a:solidFill>
                  <a:schemeClr val="tx1"/>
                </a:solidFill>
                <a:latin typeface="Times" pitchFamily="18" charset="0"/>
              </a:defRPr>
            </a:lvl3pPr>
            <a:lvl4pPr marL="1600200" indent="-228600">
              <a:defRPr sz="2800">
                <a:solidFill>
                  <a:schemeClr val="tx1"/>
                </a:solidFill>
                <a:latin typeface="Times" pitchFamily="18" charset="0"/>
              </a:defRPr>
            </a:lvl4pPr>
            <a:lvl5pPr marL="2057400" indent="-228600">
              <a:defRPr sz="2800">
                <a:solidFill>
                  <a:schemeClr val="tx1"/>
                </a:solidFill>
                <a:latin typeface="Times" pitchFamily="18" charset="0"/>
              </a:defRPr>
            </a:lvl5pPr>
            <a:lvl6pPr marL="2514600" indent="-228600" eaLnBrk="0" fontAlgn="base" hangingPunct="0">
              <a:spcBef>
                <a:spcPct val="0"/>
              </a:spcBef>
              <a:spcAft>
                <a:spcPct val="0"/>
              </a:spcAft>
              <a:defRPr sz="2800">
                <a:solidFill>
                  <a:schemeClr val="tx1"/>
                </a:solidFill>
                <a:latin typeface="Times" pitchFamily="18" charset="0"/>
              </a:defRPr>
            </a:lvl6pPr>
            <a:lvl7pPr marL="2971800" indent="-228600" eaLnBrk="0" fontAlgn="base" hangingPunct="0">
              <a:spcBef>
                <a:spcPct val="0"/>
              </a:spcBef>
              <a:spcAft>
                <a:spcPct val="0"/>
              </a:spcAft>
              <a:defRPr sz="2800">
                <a:solidFill>
                  <a:schemeClr val="tx1"/>
                </a:solidFill>
                <a:latin typeface="Times" pitchFamily="18" charset="0"/>
              </a:defRPr>
            </a:lvl7pPr>
            <a:lvl8pPr marL="3429000" indent="-228600" eaLnBrk="0" fontAlgn="base" hangingPunct="0">
              <a:spcBef>
                <a:spcPct val="0"/>
              </a:spcBef>
              <a:spcAft>
                <a:spcPct val="0"/>
              </a:spcAft>
              <a:defRPr sz="2800">
                <a:solidFill>
                  <a:schemeClr val="tx1"/>
                </a:solidFill>
                <a:latin typeface="Times" pitchFamily="18" charset="0"/>
              </a:defRPr>
            </a:lvl8pPr>
            <a:lvl9pPr marL="3886200" indent="-228600" eaLnBrk="0" fontAlgn="base" hangingPunct="0">
              <a:spcBef>
                <a:spcPct val="0"/>
              </a:spcBef>
              <a:spcAft>
                <a:spcPct val="0"/>
              </a:spcAft>
              <a:defRPr sz="2800">
                <a:solidFill>
                  <a:schemeClr val="tx1"/>
                </a:solidFill>
                <a:latin typeface="Times" pitchFamily="18" charset="0"/>
              </a:defRPr>
            </a:lvl9pPr>
          </a:lstStyle>
          <a:p>
            <a:endParaRPr lang="en-US" altLang="en-US"/>
          </a:p>
        </p:txBody>
      </p:sp>
      <p:sp>
        <p:nvSpPr>
          <p:cNvPr id="18" name="TextBox 17"/>
          <p:cNvSpPr txBox="1"/>
          <p:nvPr/>
        </p:nvSpPr>
        <p:spPr>
          <a:xfrm>
            <a:off x="2133600" y="2133600"/>
            <a:ext cx="1371600" cy="42227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en-US" sz="2000" dirty="0" err="1">
                <a:latin typeface="+mj-lt"/>
              </a:rPr>
              <a:t>Gambela</a:t>
            </a:r>
            <a:endParaRPr lang="en-US" sz="2000" dirty="0">
              <a:latin typeface="+mj-lt"/>
            </a:endParaRPr>
          </a:p>
        </p:txBody>
      </p:sp>
      <p:cxnSp>
        <p:nvCxnSpPr>
          <p:cNvPr id="2060" name="Straight Arrow Connector 19"/>
          <p:cNvCxnSpPr>
            <a:cxnSpLocks noChangeShapeType="1"/>
            <a:stCxn id="18" idx="2"/>
          </p:cNvCxnSpPr>
          <p:nvPr/>
        </p:nvCxnSpPr>
        <p:spPr bwMode="auto">
          <a:xfrm rot="5400000">
            <a:off x="2039937" y="3106738"/>
            <a:ext cx="1330325" cy="228600"/>
          </a:xfrm>
          <a:prstGeom prst="straightConnector1">
            <a:avLst/>
          </a:prstGeom>
          <a:noFill/>
          <a:ln w="22225" algn="ctr">
            <a:solidFill>
              <a:schemeClr val="accent1">
                <a:lumMod val="75000"/>
              </a:schemeClr>
            </a:solidFill>
            <a:round/>
            <a:headEnd/>
            <a:tailEnd type="arrow" w="med" len="med"/>
          </a:ln>
        </p:spPr>
      </p:cxnSp>
      <p:sp>
        <p:nvSpPr>
          <p:cNvPr id="21" name="TextBox 20"/>
          <p:cNvSpPr txBox="1"/>
          <p:nvPr/>
        </p:nvSpPr>
        <p:spPr>
          <a:xfrm>
            <a:off x="5181600" y="2057400"/>
            <a:ext cx="1371600" cy="42227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en-US" sz="2000" dirty="0" err="1">
                <a:latin typeface="+mj-lt"/>
              </a:rPr>
              <a:t>Gambela</a:t>
            </a:r>
            <a:endParaRPr lang="en-US" sz="2000" dirty="0">
              <a:latin typeface="+mj-lt"/>
            </a:endParaRPr>
          </a:p>
        </p:txBody>
      </p:sp>
      <p:sp>
        <p:nvSpPr>
          <p:cNvPr id="24" name="TextBox 23"/>
          <p:cNvSpPr txBox="1"/>
          <p:nvPr/>
        </p:nvSpPr>
        <p:spPr>
          <a:xfrm>
            <a:off x="7772400" y="2057400"/>
            <a:ext cx="1371600" cy="42227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en-US" sz="2000" dirty="0" err="1">
                <a:latin typeface="+mj-lt"/>
              </a:rPr>
              <a:t>Gambela</a:t>
            </a:r>
            <a:endParaRPr lang="en-US" sz="2000" dirty="0">
              <a:latin typeface="+mj-lt"/>
            </a:endParaRPr>
          </a:p>
        </p:txBody>
      </p:sp>
      <p:sp>
        <p:nvSpPr>
          <p:cNvPr id="27" name="TextBox 26"/>
          <p:cNvSpPr txBox="1"/>
          <p:nvPr/>
        </p:nvSpPr>
        <p:spPr>
          <a:xfrm>
            <a:off x="304800" y="304800"/>
            <a:ext cx="6553200" cy="579438"/>
          </a:xfrm>
          <a:prstGeom prst="rect">
            <a:avLst/>
          </a:prstGeom>
          <a:noFill/>
        </p:spPr>
        <p:txBody>
          <a:bodyPr>
            <a:spAutoFit/>
          </a:bodyPr>
          <a:lstStyle/>
          <a:p>
            <a:pPr>
              <a:defRPr/>
            </a:pPr>
            <a:r>
              <a:rPr lang="en-US" sz="3200" b="1" dirty="0">
                <a:latin typeface="+mj-lt"/>
              </a:rPr>
              <a:t>Applying Sampling Weights</a:t>
            </a:r>
          </a:p>
        </p:txBody>
      </p:sp>
      <p:cxnSp>
        <p:nvCxnSpPr>
          <p:cNvPr id="20" name="Straight Arrow Connector 19"/>
          <p:cNvCxnSpPr>
            <a:cxnSpLocks noChangeShapeType="1"/>
          </p:cNvCxnSpPr>
          <p:nvPr/>
        </p:nvCxnSpPr>
        <p:spPr bwMode="auto">
          <a:xfrm rot="5400000">
            <a:off x="5006182" y="3053556"/>
            <a:ext cx="1401762" cy="250825"/>
          </a:xfrm>
          <a:prstGeom prst="straightConnector1">
            <a:avLst/>
          </a:prstGeom>
          <a:noFill/>
          <a:ln w="22225" algn="ctr">
            <a:solidFill>
              <a:schemeClr val="accent1">
                <a:lumMod val="75000"/>
              </a:schemeClr>
            </a:solidFill>
            <a:round/>
            <a:headEnd/>
            <a:tailEnd type="arrow" w="med" len="med"/>
          </a:ln>
        </p:spPr>
      </p:cxnSp>
      <p:cxnSp>
        <p:nvCxnSpPr>
          <p:cNvPr id="23" name="Straight Arrow Connector 19"/>
          <p:cNvCxnSpPr>
            <a:cxnSpLocks noChangeShapeType="1"/>
          </p:cNvCxnSpPr>
          <p:nvPr/>
        </p:nvCxnSpPr>
        <p:spPr bwMode="auto">
          <a:xfrm rot="16200000" flipH="1">
            <a:off x="7847013" y="3068638"/>
            <a:ext cx="1317625" cy="130175"/>
          </a:xfrm>
          <a:prstGeom prst="straightConnector1">
            <a:avLst/>
          </a:prstGeom>
          <a:noFill/>
          <a:ln w="22225" algn="ctr">
            <a:solidFill>
              <a:schemeClr val="accent1">
                <a:lumMod val="75000"/>
              </a:schemeClr>
            </a:solidFill>
            <a:round/>
            <a:headEnd/>
            <a:tailEnd type="arrow" w="med" len="med"/>
          </a:ln>
        </p:spPr>
      </p:cxn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altLang="en-US" sz="3200" smtClean="0"/>
              <a:t>Weighted and Unweighted Numbers</a:t>
            </a:r>
          </a:p>
        </p:txBody>
      </p:sp>
      <p:sp>
        <p:nvSpPr>
          <p:cNvPr id="43011" name="Rectangle 3"/>
          <p:cNvSpPr>
            <a:spLocks noGrp="1" noChangeArrowheads="1"/>
          </p:cNvSpPr>
          <p:nvPr>
            <p:ph type="body" idx="1"/>
          </p:nvPr>
        </p:nvSpPr>
        <p:spPr>
          <a:xfrm>
            <a:off x="304800" y="1371600"/>
            <a:ext cx="8153400" cy="5181600"/>
          </a:xfrm>
        </p:spPr>
        <p:txBody>
          <a:bodyPr/>
          <a:lstStyle/>
          <a:p>
            <a:pPr eaLnBrk="1" hangingPunct="1">
              <a:lnSpc>
                <a:spcPct val="90000"/>
              </a:lnSpc>
              <a:spcAft>
                <a:spcPct val="20000"/>
              </a:spcAft>
            </a:pPr>
            <a:r>
              <a:rPr lang="en-US" altLang="en-US" smtClean="0"/>
              <a:t>As a rule, DHS tables show the weighted number of respondents for each background characteristic. </a:t>
            </a:r>
          </a:p>
          <a:p>
            <a:pPr eaLnBrk="1" hangingPunct="1">
              <a:lnSpc>
                <a:spcPct val="90000"/>
              </a:lnSpc>
              <a:spcAft>
                <a:spcPct val="20000"/>
              </a:spcAft>
            </a:pPr>
            <a:r>
              <a:rPr lang="en-US" altLang="en-US" smtClean="0"/>
              <a:t>Even if you see a small number in the table, don’t worry because this number has likely been adjusted to match the population distribution.</a:t>
            </a:r>
          </a:p>
          <a:p>
            <a:pPr eaLnBrk="1" hangingPunct="1">
              <a:lnSpc>
                <a:spcPct val="90000"/>
              </a:lnSpc>
              <a:spcAft>
                <a:spcPct val="20000"/>
              </a:spcAft>
            </a:pPr>
            <a:r>
              <a:rPr lang="en-US" altLang="en-US" smtClean="0"/>
              <a:t>DHS tables let you know if the number of unweighted cases (the number actually interviewed) is too small to be reliable.</a:t>
            </a:r>
          </a:p>
          <a:p>
            <a:pPr eaLnBrk="1" hangingPunct="1">
              <a:lnSpc>
                <a:spcPct val="90000"/>
              </a:lnSpc>
              <a:spcAft>
                <a:spcPct val="20000"/>
              </a:spcAft>
            </a:pPr>
            <a:r>
              <a:rPr lang="en-US" altLang="en-US" smtClean="0"/>
              <a:t>Figures in parentheses ( ) are based on 25 to 49 unweighted cases. This means “interpret with caution.”</a:t>
            </a:r>
          </a:p>
          <a:p>
            <a:pPr eaLnBrk="1" hangingPunct="1">
              <a:lnSpc>
                <a:spcPct val="90000"/>
              </a:lnSpc>
              <a:spcAft>
                <a:spcPct val="20000"/>
              </a:spcAft>
            </a:pPr>
            <a:r>
              <a:rPr lang="en-US" altLang="en-US" smtClean="0"/>
              <a:t>An asterisk * means that the number of unweighted cases is less than 25 and too small to be reliable, so the DHS tables do not even show the number.</a:t>
            </a:r>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2DE217BE-2C4D-4337-9210-A5632879C244}" type="slidenum">
              <a:rPr lang="en-US" smtClean="0"/>
              <a:pPr>
                <a:defRPr/>
              </a:pPr>
              <a:t>38</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04800" y="304800"/>
            <a:ext cx="8229600" cy="609600"/>
          </a:xfrm>
        </p:spPr>
        <p:txBody>
          <a:bodyPr/>
          <a:lstStyle/>
          <a:p>
            <a:pPr eaLnBrk="1" hangingPunct="1"/>
            <a:r>
              <a:rPr lang="en-US" altLang="en-US" sz="3200" smtClean="0">
                <a:solidFill>
                  <a:schemeClr val="tx1"/>
                </a:solidFill>
              </a:rPr>
              <a:t>Conducting a DHS</a:t>
            </a:r>
          </a:p>
        </p:txBody>
      </p:sp>
      <p:sp>
        <p:nvSpPr>
          <p:cNvPr id="8195" name="Rectangle 3"/>
          <p:cNvSpPr>
            <a:spLocks noGrp="1" noChangeArrowheads="1"/>
          </p:cNvSpPr>
          <p:nvPr>
            <p:ph type="body" idx="1"/>
          </p:nvPr>
        </p:nvSpPr>
        <p:spPr>
          <a:xfrm>
            <a:off x="533400" y="1524000"/>
            <a:ext cx="8229600" cy="4648200"/>
          </a:xfrm>
        </p:spPr>
        <p:txBody>
          <a:bodyPr/>
          <a:lstStyle/>
          <a:p>
            <a:pPr marL="609600" indent="-609600" eaLnBrk="1" hangingPunct="1">
              <a:buFont typeface="Wingdings" pitchFamily="2" charset="2"/>
              <a:buNone/>
            </a:pPr>
            <a:r>
              <a:rPr lang="en-US" altLang="en-US" sz="2800" smtClean="0"/>
              <a:t>DHS surveys are undertaken in four main stages.</a:t>
            </a:r>
          </a:p>
          <a:p>
            <a:pPr marL="609600" indent="-609600" eaLnBrk="1" hangingPunct="1">
              <a:buFont typeface="Wingdings" pitchFamily="2" charset="2"/>
              <a:buNone/>
            </a:pPr>
            <a:r>
              <a:rPr lang="en-US" altLang="en-US" sz="2800" smtClean="0"/>
              <a:t>From initial contact to final procedures, they take</a:t>
            </a:r>
          </a:p>
          <a:p>
            <a:pPr marL="609600" indent="-609600" eaLnBrk="1" hangingPunct="1">
              <a:buFont typeface="Wingdings" pitchFamily="2" charset="2"/>
              <a:buNone/>
            </a:pPr>
            <a:r>
              <a:rPr lang="en-US" altLang="en-US" sz="2800" smtClean="0"/>
              <a:t>about two years. </a:t>
            </a:r>
          </a:p>
          <a:p>
            <a:pPr marL="609600" indent="-609600" eaLnBrk="1" hangingPunct="1">
              <a:buFont typeface="Wingdings" pitchFamily="2" charset="2"/>
              <a:buNone/>
            </a:pPr>
            <a:endParaRPr lang="en-US" altLang="en-US" sz="2800" smtClean="0"/>
          </a:p>
          <a:p>
            <a:pPr marL="609600" indent="-609600" eaLnBrk="1" hangingPunct="1">
              <a:buFont typeface="Wingdings" pitchFamily="2" charset="2"/>
              <a:buNone/>
            </a:pPr>
            <a:r>
              <a:rPr lang="en-US" altLang="en-US" sz="2800" smtClean="0"/>
              <a:t>The four main stages are: </a:t>
            </a:r>
          </a:p>
          <a:p>
            <a:pPr marL="1009650" lvl="1" indent="-609600" eaLnBrk="1" hangingPunct="1">
              <a:buFontTx/>
              <a:buAutoNum type="arabicPeriod"/>
            </a:pPr>
            <a:r>
              <a:rPr lang="en-US" altLang="en-US" sz="2800" smtClean="0"/>
              <a:t>Survey preparation &amp; questionnaire design </a:t>
            </a:r>
          </a:p>
          <a:p>
            <a:pPr marL="1009650" lvl="1" indent="-609600" eaLnBrk="1" hangingPunct="1">
              <a:buFontTx/>
              <a:buAutoNum type="arabicPeriod"/>
            </a:pPr>
            <a:r>
              <a:rPr lang="en-US" altLang="en-US" sz="2800" smtClean="0"/>
              <a:t>Training and fieldwork (data collection) </a:t>
            </a:r>
          </a:p>
          <a:p>
            <a:pPr marL="1009650" lvl="1" indent="-609600" eaLnBrk="1" hangingPunct="1">
              <a:buFontTx/>
              <a:buAutoNum type="arabicPeriod"/>
            </a:pPr>
            <a:r>
              <a:rPr lang="en-US" altLang="en-US" sz="2800" smtClean="0"/>
              <a:t>Data processing and analysis</a:t>
            </a:r>
          </a:p>
          <a:p>
            <a:pPr marL="1009650" lvl="1" indent="-609600" eaLnBrk="1" hangingPunct="1">
              <a:buFontTx/>
              <a:buAutoNum type="arabicPeriod"/>
            </a:pPr>
            <a:r>
              <a:rPr lang="en-US" altLang="en-US" sz="2800" smtClean="0"/>
              <a:t>Data dissemination</a:t>
            </a:r>
            <a:r>
              <a:rPr lang="en-US" altLang="en-US" sz="2800" smtClean="0">
                <a:solidFill>
                  <a:schemeClr val="tx2"/>
                </a:solidFill>
              </a:rPr>
              <a:t> </a:t>
            </a:r>
            <a:r>
              <a:rPr lang="en-US" altLang="en-US" sz="2800" smtClean="0"/>
              <a:t>and use of data</a:t>
            </a:r>
          </a:p>
          <a:p>
            <a:pPr marL="609600" indent="-609600" eaLnBrk="1" hangingPunct="1"/>
            <a:endParaRPr lang="en-US" altLang="en-US" sz="2800" smtClean="0">
              <a:solidFill>
                <a:schemeClr val="tx2"/>
              </a:solidFill>
            </a:endParaRPr>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82DA55C8-7675-4E78-989B-517898E59D24}" type="slidenum">
              <a:rPr lang="en-US" smtClean="0"/>
              <a:pPr>
                <a:defRPr/>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sz="3200" smtClean="0"/>
              <a:t>Timeline for Conducting a DHS</a:t>
            </a:r>
          </a:p>
        </p:txBody>
      </p:sp>
      <p:sp>
        <p:nvSpPr>
          <p:cNvPr id="4" name="Slide Number Placeholder 3"/>
          <p:cNvSpPr>
            <a:spLocks noGrp="1"/>
          </p:cNvSpPr>
          <p:nvPr>
            <p:ph type="sldNum" sz="quarter" idx="12"/>
          </p:nvPr>
        </p:nvSpPr>
        <p:spPr>
          <a:xfrm>
            <a:off x="7239000" y="6629400"/>
            <a:ext cx="1905000" cy="228600"/>
          </a:xfrm>
        </p:spPr>
        <p:txBody>
          <a:bodyPr/>
          <a:lstStyle/>
          <a:p>
            <a:pPr>
              <a:defRPr/>
            </a:pPr>
            <a:r>
              <a:rPr lang="en-US" dirty="0" smtClean="0"/>
              <a:t> Module 4, Slide </a:t>
            </a:r>
            <a:fld id="{29E18677-620B-4FCC-9E39-CC58B12D73A6}" type="slidenum">
              <a:rPr lang="en-US" smtClean="0"/>
              <a:pPr>
                <a:defRPr/>
              </a:pPr>
              <a:t>5</a:t>
            </a:fld>
            <a:endParaRPr lang="en-US" dirty="0"/>
          </a:p>
        </p:txBody>
      </p:sp>
      <p:graphicFrame>
        <p:nvGraphicFramePr>
          <p:cNvPr id="5" name="Content Placeholder 5"/>
          <p:cNvGraphicFramePr>
            <a:graphicFrameLocks noGrp="1"/>
          </p:cNvGraphicFramePr>
          <p:nvPr>
            <p:ph idx="1"/>
          </p:nvPr>
        </p:nvGraphicFramePr>
        <p:xfrm>
          <a:off x="381000" y="1198563"/>
          <a:ext cx="8382000" cy="5430839"/>
        </p:xfrm>
        <a:graphic>
          <a:graphicData uri="http://schemas.openxmlformats.org/drawingml/2006/table">
            <a:tbl>
              <a:tblPr firstRow="1" firstCol="1" bandRow="1">
                <a:tableStyleId>{E8B1032C-EA38-4F05-BA0D-38AFFFC7BED3}</a:tableStyleId>
              </a:tblPr>
              <a:tblGrid>
                <a:gridCol w="1850572"/>
                <a:gridCol w="4559193"/>
                <a:gridCol w="1972235"/>
              </a:tblGrid>
              <a:tr h="213374">
                <a:tc>
                  <a:txBody>
                    <a:bodyPr/>
                    <a:lstStyle/>
                    <a:p>
                      <a:pPr marL="0" marR="0" algn="ctr">
                        <a:spcBef>
                          <a:spcPts val="300"/>
                        </a:spcBef>
                        <a:spcAft>
                          <a:spcPts val="30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300"/>
                        </a:spcAft>
                      </a:pPr>
                      <a:r>
                        <a:rPr lang="en-US" sz="1400" dirty="0">
                          <a:effectLst/>
                        </a:rPr>
                        <a:t>Activity</a:t>
                      </a:r>
                      <a:endParaRPr lang="en-US" sz="1600" dirty="0">
                        <a:effectLst/>
                        <a:latin typeface="Times New Roman"/>
                        <a:ea typeface="Times New Roman"/>
                      </a:endParaRPr>
                    </a:p>
                  </a:txBody>
                  <a:tcPr marL="37189" marR="55783" marT="0" marB="0"/>
                </a:tc>
                <a:tc>
                  <a:txBody>
                    <a:bodyPr/>
                    <a:lstStyle/>
                    <a:p>
                      <a:pPr marL="0" marR="0">
                        <a:spcBef>
                          <a:spcPts val="300"/>
                        </a:spcBef>
                        <a:spcAft>
                          <a:spcPts val="300"/>
                        </a:spcAft>
                      </a:pPr>
                      <a:r>
                        <a:rPr lang="en-US" sz="1400">
                          <a:effectLst/>
                        </a:rPr>
                        <a:t>Dates</a:t>
                      </a:r>
                      <a:endParaRPr lang="en-US" sz="1600">
                        <a:effectLst/>
                        <a:latin typeface="Times New Roman"/>
                        <a:ea typeface="Times New Roman"/>
                      </a:endParaRPr>
                    </a:p>
                  </a:txBody>
                  <a:tcPr marL="37189" marR="55783" marT="0" marB="0"/>
                </a:tc>
              </a:tr>
              <a:tr h="266151">
                <a:tc rowSpan="6">
                  <a:txBody>
                    <a:bodyPr/>
                    <a:lstStyle/>
                    <a:p>
                      <a:pPr marL="0" marR="0" algn="ctr">
                        <a:spcBef>
                          <a:spcPts val="300"/>
                        </a:spcBef>
                        <a:spcAft>
                          <a:spcPts val="300"/>
                        </a:spcAft>
                      </a:pPr>
                      <a:endParaRPr lang="en-US" sz="1200" dirty="0" smtClean="0">
                        <a:effectLst/>
                      </a:endParaRPr>
                    </a:p>
                    <a:p>
                      <a:pPr marL="0" marR="0" algn="ctr">
                        <a:spcBef>
                          <a:spcPts val="300"/>
                        </a:spcBef>
                        <a:spcAft>
                          <a:spcPts val="300"/>
                        </a:spcAft>
                      </a:pPr>
                      <a:endParaRPr lang="en-US" sz="1200" dirty="0" smtClean="0">
                        <a:effectLst/>
                      </a:endParaRPr>
                    </a:p>
                    <a:p>
                      <a:pPr marL="0" marR="0" algn="ctr">
                        <a:spcBef>
                          <a:spcPts val="300"/>
                        </a:spcBef>
                        <a:spcAft>
                          <a:spcPts val="300"/>
                        </a:spcAft>
                      </a:pPr>
                      <a:r>
                        <a:rPr lang="en-US" sz="1200" dirty="0" smtClean="0">
                          <a:effectLst/>
                        </a:rPr>
                        <a:t>Stage 1</a:t>
                      </a:r>
                      <a:endParaRPr lang="en-US" sz="1200" dirty="0">
                        <a:effectLst/>
                        <a:latin typeface="Times New Roman"/>
                        <a:ea typeface="Times New Roman"/>
                      </a:endParaRPr>
                    </a:p>
                  </a:txBody>
                  <a:tcPr marL="37189" marR="0" marT="0" marB="0">
                    <a:noFill/>
                  </a:tcPr>
                </a:tc>
                <a:tc>
                  <a:txBody>
                    <a:bodyPr/>
                    <a:lstStyle/>
                    <a:p>
                      <a:pPr marL="0" marR="0">
                        <a:spcBef>
                          <a:spcPts val="300"/>
                        </a:spcBef>
                        <a:spcAft>
                          <a:spcPts val="0"/>
                        </a:spcAft>
                      </a:pPr>
                      <a:r>
                        <a:rPr lang="en-US" sz="1400" dirty="0">
                          <a:effectLst/>
                        </a:rPr>
                        <a:t>Survey design</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 1</a:t>
                      </a:r>
                      <a:endParaRPr lang="en-US" sz="1600">
                        <a:effectLst/>
                        <a:latin typeface="Times New Roman"/>
                        <a:ea typeface="Times New Roman"/>
                      </a:endParaRPr>
                    </a:p>
                  </a:txBody>
                  <a:tcPr marL="37189" marR="55783" marT="0" marB="0"/>
                </a:tc>
              </a:tr>
              <a:tr h="266151">
                <a:tc vMerge="1">
                  <a:txBody>
                    <a:bodyPr/>
                    <a:lstStyle/>
                    <a:p>
                      <a:pPr marL="0" marR="0" algn="ctr">
                        <a:spcBef>
                          <a:spcPts val="300"/>
                        </a:spcBef>
                        <a:spcAft>
                          <a:spcPts val="30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Sample design</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dirty="0">
                          <a:effectLst/>
                        </a:rPr>
                        <a:t>Month 2</a:t>
                      </a:r>
                      <a:endParaRPr lang="en-US" sz="1600" dirty="0">
                        <a:effectLst/>
                        <a:latin typeface="Times New Roman"/>
                        <a:ea typeface="Times New Roman"/>
                      </a:endParaRPr>
                    </a:p>
                  </a:txBody>
                  <a:tcPr marL="37189" marR="55783" marT="0" marB="0"/>
                </a:tc>
              </a:tr>
              <a:tr h="266151">
                <a:tc vMerge="1">
                  <a:txBody>
                    <a:bodyPr/>
                    <a:lstStyle/>
                    <a:p>
                      <a:pPr marL="0" marR="0" algn="ctr">
                        <a:spcBef>
                          <a:spcPts val="300"/>
                        </a:spcBef>
                        <a:spcAft>
                          <a:spcPts val="30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Questionnaire design </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 3</a:t>
                      </a:r>
                      <a:endParaRPr lang="en-US" sz="1600">
                        <a:effectLst/>
                        <a:latin typeface="Times New Roman"/>
                        <a:ea typeface="Times New Roman"/>
                      </a:endParaRPr>
                    </a:p>
                  </a:txBody>
                  <a:tcPr marL="37189" marR="55783" marT="0" marB="0"/>
                </a:tc>
              </a:tr>
              <a:tr h="266151">
                <a:tc vMerge="1">
                  <a:txBody>
                    <a:bodyPr/>
                    <a:lstStyle/>
                    <a:p>
                      <a:pPr marL="0" marR="0" algn="ctr">
                        <a:spcBef>
                          <a:spcPts val="300"/>
                        </a:spcBef>
                        <a:spcAft>
                          <a:spcPts val="30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Questionnaire translation / preparation of manuals</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 4</a:t>
                      </a:r>
                      <a:endParaRPr lang="en-US" sz="1600">
                        <a:effectLst/>
                        <a:latin typeface="Times New Roman"/>
                        <a:ea typeface="Times New Roman"/>
                      </a:endParaRPr>
                    </a:p>
                  </a:txBody>
                  <a:tcPr marL="37189" marR="55783" marT="0" marB="0"/>
                </a:tc>
              </a:tr>
              <a:tr h="266151">
                <a:tc vMerge="1">
                  <a:txBody>
                    <a:bodyPr/>
                    <a:lstStyle/>
                    <a:p>
                      <a:pPr marL="0" marR="0" algn="ctr">
                        <a:spcBef>
                          <a:spcPts val="300"/>
                        </a:spcBef>
                        <a:spcAft>
                          <a:spcPts val="30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Pretest</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 5</a:t>
                      </a:r>
                      <a:endParaRPr lang="en-US" sz="1600">
                        <a:effectLst/>
                        <a:latin typeface="Times New Roman"/>
                        <a:ea typeface="Times New Roman"/>
                      </a:endParaRPr>
                    </a:p>
                  </a:txBody>
                  <a:tcPr marL="37189" marR="55783" marT="0" marB="0"/>
                </a:tc>
              </a:tr>
              <a:tr h="266151">
                <a:tc vMerge="1">
                  <a:txBody>
                    <a:bodyPr/>
                    <a:lstStyle/>
                    <a:p>
                      <a:pPr marL="0" marR="0" algn="ctr">
                        <a:spcBef>
                          <a:spcPts val="300"/>
                        </a:spcBef>
                        <a:spcAft>
                          <a:spcPts val="30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Revision of questionnaires and manuals</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 6</a:t>
                      </a:r>
                      <a:endParaRPr lang="en-US" sz="1600">
                        <a:effectLst/>
                        <a:latin typeface="Times New Roman"/>
                        <a:ea typeface="Times New Roman"/>
                      </a:endParaRPr>
                    </a:p>
                  </a:txBody>
                  <a:tcPr marL="37189" marR="55783" marT="0" marB="0"/>
                </a:tc>
              </a:tr>
              <a:tr h="266151">
                <a:tc rowSpan="3">
                  <a:txBody>
                    <a:bodyPr/>
                    <a:lstStyle/>
                    <a:p>
                      <a:pPr marL="0" marR="0" algn="ctr">
                        <a:spcBef>
                          <a:spcPts val="300"/>
                        </a:spcBef>
                        <a:spcAft>
                          <a:spcPts val="0"/>
                        </a:spcAft>
                      </a:pPr>
                      <a:endParaRPr lang="en-US" sz="1200" dirty="0" smtClean="0">
                        <a:effectLst/>
                      </a:endParaRPr>
                    </a:p>
                    <a:p>
                      <a:pPr marL="0" marR="0" algn="ctr">
                        <a:spcBef>
                          <a:spcPts val="300"/>
                        </a:spcBef>
                        <a:spcAft>
                          <a:spcPts val="0"/>
                        </a:spcAft>
                      </a:pPr>
                      <a:r>
                        <a:rPr lang="en-US" sz="1200" dirty="0" smtClean="0">
                          <a:effectLst/>
                        </a:rPr>
                        <a:t>Stage 2</a:t>
                      </a:r>
                      <a:endParaRPr lang="en-US" sz="1200" dirty="0">
                        <a:effectLst/>
                        <a:latin typeface="Times New Roman"/>
                        <a:ea typeface="Times New Roman"/>
                      </a:endParaRPr>
                    </a:p>
                  </a:txBody>
                  <a:tcPr marL="37189" marR="0" marT="0" marB="0">
                    <a:noFill/>
                  </a:tcPr>
                </a:tc>
                <a:tc>
                  <a:txBody>
                    <a:bodyPr/>
                    <a:lstStyle/>
                    <a:p>
                      <a:pPr marL="0" marR="0">
                        <a:spcBef>
                          <a:spcPts val="300"/>
                        </a:spcBef>
                        <a:spcAft>
                          <a:spcPts val="0"/>
                        </a:spcAft>
                      </a:pPr>
                      <a:r>
                        <a:rPr lang="en-US" sz="1400" dirty="0">
                          <a:effectLst/>
                        </a:rPr>
                        <a:t>Household listing /collection of GIS coordinates</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Months 6-7</a:t>
                      </a:r>
                      <a:endParaRPr lang="en-US" sz="1600">
                        <a:effectLst/>
                        <a:latin typeface="Times New Roman"/>
                        <a:ea typeface="Times New Roman"/>
                      </a:endParaRPr>
                    </a:p>
                  </a:txBody>
                  <a:tcPr marL="37189" marR="55783" marT="0" marB="0"/>
                </a:tc>
              </a:tr>
              <a:tr h="266151">
                <a:tc vMerge="1">
                  <a:txBody>
                    <a:bodyPr/>
                    <a:lstStyle/>
                    <a:p>
                      <a:pPr marL="0" marR="0">
                        <a:spcBef>
                          <a:spcPts val="300"/>
                        </a:spcBef>
                        <a:spcAft>
                          <a:spcPts val="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Training of field staff</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 8</a:t>
                      </a:r>
                      <a:endParaRPr lang="en-US" sz="1600">
                        <a:effectLst/>
                        <a:latin typeface="Times New Roman"/>
                        <a:ea typeface="Times New Roman"/>
                      </a:endParaRPr>
                    </a:p>
                  </a:txBody>
                  <a:tcPr marL="37189" marR="55783" marT="0" marB="0"/>
                </a:tc>
              </a:tr>
              <a:tr h="266151">
                <a:tc vMerge="1">
                  <a:txBody>
                    <a:bodyPr/>
                    <a:lstStyle/>
                    <a:p>
                      <a:pPr marL="0" marR="0">
                        <a:spcBef>
                          <a:spcPts val="300"/>
                        </a:spcBef>
                        <a:spcAft>
                          <a:spcPts val="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Data collection</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Months 9-12</a:t>
                      </a:r>
                      <a:endParaRPr lang="en-US" sz="1600">
                        <a:effectLst/>
                        <a:latin typeface="Times New Roman"/>
                        <a:ea typeface="Times New Roman"/>
                      </a:endParaRPr>
                    </a:p>
                  </a:txBody>
                  <a:tcPr marL="37189" marR="55783" marT="0" marB="0"/>
                </a:tc>
              </a:tr>
              <a:tr h="266151">
                <a:tc rowSpan="7">
                  <a:txBody>
                    <a:bodyPr/>
                    <a:lstStyle/>
                    <a:p>
                      <a:pPr marL="0" marR="0" algn="ctr">
                        <a:spcBef>
                          <a:spcPts val="300"/>
                        </a:spcBef>
                        <a:spcAft>
                          <a:spcPts val="0"/>
                        </a:spcAft>
                      </a:pPr>
                      <a:endParaRPr lang="en-US" sz="1200" dirty="0" smtClean="0">
                        <a:effectLst/>
                      </a:endParaRPr>
                    </a:p>
                    <a:p>
                      <a:pPr marL="0" marR="0" algn="ctr">
                        <a:spcBef>
                          <a:spcPts val="300"/>
                        </a:spcBef>
                        <a:spcAft>
                          <a:spcPts val="0"/>
                        </a:spcAft>
                      </a:pPr>
                      <a:endParaRPr lang="en-US" sz="1200" dirty="0" smtClean="0">
                        <a:effectLst/>
                      </a:endParaRPr>
                    </a:p>
                    <a:p>
                      <a:pPr marL="0" marR="0" algn="ctr">
                        <a:spcBef>
                          <a:spcPts val="300"/>
                        </a:spcBef>
                        <a:spcAft>
                          <a:spcPts val="0"/>
                        </a:spcAft>
                      </a:pPr>
                      <a:endParaRPr lang="en-US" sz="1200" dirty="0" smtClean="0">
                        <a:effectLst/>
                      </a:endParaRPr>
                    </a:p>
                    <a:p>
                      <a:pPr marL="0" marR="0" algn="ctr">
                        <a:spcBef>
                          <a:spcPts val="300"/>
                        </a:spcBef>
                        <a:spcAft>
                          <a:spcPts val="0"/>
                        </a:spcAft>
                      </a:pPr>
                      <a:r>
                        <a:rPr lang="en-US" sz="1200" dirty="0" smtClean="0">
                          <a:effectLst/>
                        </a:rPr>
                        <a:t>Stage 3</a:t>
                      </a: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Data entry and editing</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Months 9-13</a:t>
                      </a:r>
                      <a:endParaRPr lang="en-US" sz="1600">
                        <a:effectLst/>
                        <a:latin typeface="Times New Roman"/>
                        <a:ea typeface="Times New Roman"/>
                      </a:endParaRPr>
                    </a:p>
                  </a:txBody>
                  <a:tcPr marL="37189" marR="55783" marT="0" marB="0"/>
                </a:tc>
              </a:tr>
              <a:tr h="266151">
                <a:tc vMerge="1">
                  <a:txBody>
                    <a:bodyPr/>
                    <a:lstStyle/>
                    <a:p>
                      <a:pPr marL="0" marR="0">
                        <a:spcBef>
                          <a:spcPts val="300"/>
                        </a:spcBef>
                        <a:spcAft>
                          <a:spcPts val="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Final data checking and cleaning</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 14</a:t>
                      </a:r>
                      <a:endParaRPr lang="en-US" sz="1600">
                        <a:effectLst/>
                        <a:latin typeface="Times New Roman"/>
                        <a:ea typeface="Times New Roman"/>
                      </a:endParaRPr>
                    </a:p>
                  </a:txBody>
                  <a:tcPr marL="37189" marR="55783" marT="0" marB="0"/>
                </a:tc>
              </a:tr>
              <a:tr h="266151">
                <a:tc vMerge="1">
                  <a:txBody>
                    <a:bodyPr/>
                    <a:lstStyle/>
                    <a:p>
                      <a:pPr marL="0" marR="0">
                        <a:spcBef>
                          <a:spcPts val="300"/>
                        </a:spcBef>
                        <a:spcAft>
                          <a:spcPts val="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Preparation / review of the preliminary report</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 15</a:t>
                      </a:r>
                      <a:endParaRPr lang="en-US" sz="1600">
                        <a:effectLst/>
                        <a:latin typeface="Times New Roman"/>
                        <a:ea typeface="Times New Roman"/>
                      </a:endParaRPr>
                    </a:p>
                  </a:txBody>
                  <a:tcPr marL="37189" marR="55783" marT="0" marB="0"/>
                </a:tc>
              </a:tr>
              <a:tr h="266151">
                <a:tc vMerge="1">
                  <a:txBody>
                    <a:bodyPr/>
                    <a:lstStyle/>
                    <a:p>
                      <a:pPr marL="0" marR="0">
                        <a:spcBef>
                          <a:spcPts val="300"/>
                        </a:spcBef>
                        <a:spcAft>
                          <a:spcPts val="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Production / review of tabulations for final report</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a:effectLst/>
                        </a:rPr>
                        <a:t>Month 16</a:t>
                      </a:r>
                      <a:endParaRPr lang="en-US" sz="1600">
                        <a:effectLst/>
                        <a:latin typeface="Times New Roman"/>
                        <a:ea typeface="Times New Roman"/>
                      </a:endParaRPr>
                    </a:p>
                  </a:txBody>
                  <a:tcPr marL="37189" marR="55783" marT="0" marB="0"/>
                </a:tc>
              </a:tr>
              <a:tr h="266151">
                <a:tc vMerge="1">
                  <a:txBody>
                    <a:bodyPr/>
                    <a:lstStyle/>
                    <a:p>
                      <a:pPr marL="0" marR="0">
                        <a:spcBef>
                          <a:spcPts val="300"/>
                        </a:spcBef>
                        <a:spcAft>
                          <a:spcPts val="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Report writing workshop</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dirty="0">
                          <a:effectLst/>
                        </a:rPr>
                        <a:t>Month 18</a:t>
                      </a:r>
                      <a:endParaRPr lang="en-US" sz="1600" dirty="0">
                        <a:effectLst/>
                        <a:latin typeface="Times New Roman"/>
                        <a:ea typeface="Times New Roman"/>
                      </a:endParaRPr>
                    </a:p>
                  </a:txBody>
                  <a:tcPr marL="37189" marR="55783" marT="0" marB="0"/>
                </a:tc>
              </a:tr>
              <a:tr h="266151">
                <a:tc vMerge="1">
                  <a:txBody>
                    <a:bodyPr/>
                    <a:lstStyle/>
                    <a:p>
                      <a:pPr marL="0" marR="0">
                        <a:spcBef>
                          <a:spcPts val="300"/>
                        </a:spcBef>
                        <a:spcAft>
                          <a:spcPts val="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a:effectLst/>
                        </a:rPr>
                        <a:t>Review and revision of the final report</a:t>
                      </a:r>
                      <a:endParaRPr lang="en-US" sz="1600">
                        <a:effectLst/>
                        <a:latin typeface="Times New Roman"/>
                        <a:ea typeface="Times New Roman"/>
                      </a:endParaRPr>
                    </a:p>
                  </a:txBody>
                  <a:tcPr marL="37189" marR="55783" marT="0" marB="0"/>
                </a:tc>
                <a:tc>
                  <a:txBody>
                    <a:bodyPr/>
                    <a:lstStyle/>
                    <a:p>
                      <a:pPr marL="0" marR="0">
                        <a:spcBef>
                          <a:spcPts val="300"/>
                        </a:spcBef>
                        <a:spcAft>
                          <a:spcPts val="0"/>
                        </a:spcAft>
                      </a:pPr>
                      <a:r>
                        <a:rPr lang="en-US" sz="1400" dirty="0">
                          <a:effectLst/>
                        </a:rPr>
                        <a:t>Months 19-20</a:t>
                      </a:r>
                      <a:endParaRPr lang="en-US" sz="1600" dirty="0">
                        <a:effectLst/>
                        <a:latin typeface="Times New Roman"/>
                        <a:ea typeface="Times New Roman"/>
                      </a:endParaRPr>
                    </a:p>
                  </a:txBody>
                  <a:tcPr marL="37189" marR="55783" marT="0" marB="0"/>
                </a:tc>
              </a:tr>
              <a:tr h="266151">
                <a:tc vMerge="1">
                  <a:txBody>
                    <a:bodyPr/>
                    <a:lstStyle/>
                    <a:p>
                      <a:pPr marL="0" marR="0">
                        <a:spcBef>
                          <a:spcPts val="300"/>
                        </a:spcBef>
                        <a:spcAft>
                          <a:spcPts val="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dirty="0">
                          <a:effectLst/>
                        </a:rPr>
                        <a:t>Preparation of Key Findings report, fact sheets, etc.</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dirty="0">
                          <a:effectLst/>
                        </a:rPr>
                        <a:t>Month 21</a:t>
                      </a:r>
                      <a:endParaRPr lang="en-US" sz="1600" dirty="0">
                        <a:effectLst/>
                        <a:latin typeface="Times New Roman"/>
                        <a:ea typeface="Times New Roman"/>
                      </a:endParaRPr>
                    </a:p>
                  </a:txBody>
                  <a:tcPr marL="37189" marR="55783" marT="0" marB="0"/>
                </a:tc>
              </a:tr>
              <a:tr h="266151">
                <a:tc rowSpan="3">
                  <a:txBody>
                    <a:bodyPr/>
                    <a:lstStyle/>
                    <a:p>
                      <a:pPr marL="0" marR="0" algn="ctr">
                        <a:spcBef>
                          <a:spcPts val="300"/>
                        </a:spcBef>
                        <a:spcAft>
                          <a:spcPts val="0"/>
                        </a:spcAft>
                      </a:pPr>
                      <a:endParaRPr lang="en-US" sz="1200" dirty="0" smtClean="0">
                        <a:effectLst/>
                      </a:endParaRPr>
                    </a:p>
                    <a:p>
                      <a:pPr marL="0" marR="0" algn="ctr">
                        <a:spcBef>
                          <a:spcPts val="300"/>
                        </a:spcBef>
                        <a:spcAft>
                          <a:spcPts val="0"/>
                        </a:spcAft>
                      </a:pPr>
                      <a:r>
                        <a:rPr lang="en-US" sz="1200" dirty="0" smtClean="0">
                          <a:effectLst/>
                        </a:rPr>
                        <a:t>Stage 4</a:t>
                      </a:r>
                      <a:endParaRPr lang="en-US" sz="1200" dirty="0">
                        <a:effectLst/>
                        <a:latin typeface="Times New Roman"/>
                        <a:ea typeface="Times New Roman"/>
                      </a:endParaRPr>
                    </a:p>
                  </a:txBody>
                  <a:tcPr marL="37189" marR="0" marT="0" marB="0">
                    <a:noFill/>
                  </a:tcPr>
                </a:tc>
                <a:tc>
                  <a:txBody>
                    <a:bodyPr/>
                    <a:lstStyle/>
                    <a:p>
                      <a:pPr marL="0" marR="0">
                        <a:spcBef>
                          <a:spcPts val="300"/>
                        </a:spcBef>
                        <a:spcAft>
                          <a:spcPts val="0"/>
                        </a:spcAft>
                      </a:pPr>
                      <a:r>
                        <a:rPr lang="en-US" sz="1400" dirty="0">
                          <a:effectLst/>
                        </a:rPr>
                        <a:t>Printing of final report and other materials</a:t>
                      </a:r>
                      <a:endParaRPr lang="en-US" sz="1600" dirty="0">
                        <a:effectLst/>
                        <a:latin typeface="Times New Roman"/>
                        <a:ea typeface="Times New Roman"/>
                      </a:endParaRPr>
                    </a:p>
                  </a:txBody>
                  <a:tcPr marL="37189" marR="55783" marT="0" marB="0"/>
                </a:tc>
                <a:tc>
                  <a:txBody>
                    <a:bodyPr/>
                    <a:lstStyle/>
                    <a:p>
                      <a:pPr marL="0" marR="0">
                        <a:spcBef>
                          <a:spcPts val="300"/>
                        </a:spcBef>
                        <a:spcAft>
                          <a:spcPts val="0"/>
                        </a:spcAft>
                      </a:pPr>
                      <a:r>
                        <a:rPr lang="en-US" sz="1400" dirty="0">
                          <a:effectLst/>
                        </a:rPr>
                        <a:t>Month 22</a:t>
                      </a:r>
                      <a:endParaRPr lang="en-US" sz="1600" dirty="0">
                        <a:effectLst/>
                        <a:latin typeface="Times New Roman"/>
                        <a:ea typeface="Times New Roman"/>
                      </a:endParaRPr>
                    </a:p>
                  </a:txBody>
                  <a:tcPr marL="37189" marR="55783" marT="0" marB="0"/>
                </a:tc>
              </a:tr>
              <a:tr h="266151">
                <a:tc vMerge="1">
                  <a:txBody>
                    <a:bodyPr/>
                    <a:lstStyle/>
                    <a:p>
                      <a:pPr marL="0" marR="0">
                        <a:spcBef>
                          <a:spcPts val="300"/>
                        </a:spcBef>
                        <a:spcAft>
                          <a:spcPts val="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0"/>
                        </a:spcAft>
                      </a:pPr>
                      <a:r>
                        <a:rPr lang="en-US" sz="1400">
                          <a:effectLst/>
                        </a:rPr>
                        <a:t>National seminar</a:t>
                      </a:r>
                      <a:endParaRPr lang="en-US" sz="1600">
                        <a:effectLst/>
                        <a:latin typeface="Times New Roman"/>
                        <a:ea typeface="Times New Roman"/>
                      </a:endParaRPr>
                    </a:p>
                  </a:txBody>
                  <a:tcPr marL="37189" marR="55783" marT="0" marB="0"/>
                </a:tc>
                <a:tc>
                  <a:txBody>
                    <a:bodyPr/>
                    <a:lstStyle/>
                    <a:p>
                      <a:pPr marL="0" marR="0">
                        <a:spcBef>
                          <a:spcPts val="300"/>
                        </a:spcBef>
                        <a:spcAft>
                          <a:spcPts val="0"/>
                        </a:spcAft>
                      </a:pPr>
                      <a:r>
                        <a:rPr lang="en-US" sz="1400" dirty="0">
                          <a:effectLst/>
                        </a:rPr>
                        <a:t>Month 23</a:t>
                      </a:r>
                      <a:endParaRPr lang="en-US" sz="1600" dirty="0">
                        <a:effectLst/>
                        <a:latin typeface="Times New Roman"/>
                        <a:ea typeface="Times New Roman"/>
                      </a:endParaRPr>
                    </a:p>
                  </a:txBody>
                  <a:tcPr marL="37189" marR="55783" marT="0" marB="0"/>
                </a:tc>
              </a:tr>
              <a:tr h="426747">
                <a:tc vMerge="1">
                  <a:txBody>
                    <a:bodyPr/>
                    <a:lstStyle/>
                    <a:p>
                      <a:pPr marL="0" marR="0">
                        <a:spcBef>
                          <a:spcPts val="300"/>
                        </a:spcBef>
                        <a:spcAft>
                          <a:spcPts val="300"/>
                        </a:spcAft>
                      </a:pPr>
                      <a:endParaRPr lang="en-US" sz="1200" dirty="0">
                        <a:effectLst/>
                        <a:latin typeface="Times New Roman"/>
                        <a:ea typeface="Times New Roman"/>
                      </a:endParaRPr>
                    </a:p>
                  </a:txBody>
                  <a:tcPr marL="37189" marR="0" marT="0" marB="0"/>
                </a:tc>
                <a:tc>
                  <a:txBody>
                    <a:bodyPr/>
                    <a:lstStyle/>
                    <a:p>
                      <a:pPr marL="0" marR="0">
                        <a:spcBef>
                          <a:spcPts val="300"/>
                        </a:spcBef>
                        <a:spcAft>
                          <a:spcPts val="300"/>
                        </a:spcAft>
                      </a:pPr>
                      <a:r>
                        <a:rPr lang="en-US" sz="1400" dirty="0">
                          <a:effectLst/>
                        </a:rPr>
                        <a:t>Further analysis and/or other data dissemination activities</a:t>
                      </a:r>
                      <a:endParaRPr lang="en-US" sz="1600" dirty="0">
                        <a:effectLst/>
                        <a:latin typeface="Times New Roman"/>
                        <a:ea typeface="Times New Roman"/>
                      </a:endParaRPr>
                    </a:p>
                  </a:txBody>
                  <a:tcPr marL="37189" marR="55783" marT="0" marB="0"/>
                </a:tc>
                <a:tc>
                  <a:txBody>
                    <a:bodyPr/>
                    <a:lstStyle/>
                    <a:p>
                      <a:pPr marL="0" marR="0">
                        <a:spcBef>
                          <a:spcPts val="300"/>
                        </a:spcBef>
                        <a:spcAft>
                          <a:spcPts val="300"/>
                        </a:spcAft>
                      </a:pPr>
                      <a:r>
                        <a:rPr lang="en-US" sz="1400" dirty="0">
                          <a:effectLst/>
                        </a:rPr>
                        <a:t>Months 24-28</a:t>
                      </a:r>
                      <a:endParaRPr lang="en-US" sz="1600" dirty="0">
                        <a:effectLst/>
                        <a:latin typeface="Times New Roman"/>
                        <a:ea typeface="Times New Roman"/>
                      </a:endParaRPr>
                    </a:p>
                  </a:txBody>
                  <a:tcPr marL="37189" marR="55783" marT="0" marB="0"/>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04800" y="304800"/>
            <a:ext cx="7772400" cy="609600"/>
          </a:xfrm>
        </p:spPr>
        <p:txBody>
          <a:bodyPr/>
          <a:lstStyle/>
          <a:p>
            <a:r>
              <a:rPr lang="en-US" altLang="en-US" sz="3200" smtClean="0"/>
              <a:t>Preliminary Preparation</a:t>
            </a:r>
          </a:p>
        </p:txBody>
      </p:sp>
      <p:sp>
        <p:nvSpPr>
          <p:cNvPr id="10243" name="Content Placeholder 2"/>
          <p:cNvSpPr>
            <a:spLocks noGrp="1"/>
          </p:cNvSpPr>
          <p:nvPr>
            <p:ph idx="1"/>
          </p:nvPr>
        </p:nvSpPr>
        <p:spPr>
          <a:xfrm>
            <a:off x="457200" y="1524000"/>
            <a:ext cx="8229600" cy="4724400"/>
          </a:xfrm>
        </p:spPr>
        <p:txBody>
          <a:bodyPr/>
          <a:lstStyle/>
          <a:p>
            <a:pPr>
              <a:spcAft>
                <a:spcPct val="20000"/>
              </a:spcAft>
            </a:pPr>
            <a:r>
              <a:rPr lang="en-US" altLang="en-US" dirty="0" smtClean="0"/>
              <a:t>A USAID Mission or the national government usually requests the DHS survey.</a:t>
            </a:r>
          </a:p>
          <a:p>
            <a:pPr>
              <a:spcAft>
                <a:spcPct val="20000"/>
              </a:spcAft>
            </a:pPr>
            <a:r>
              <a:rPr lang="en-US" altLang="en-US" dirty="0" smtClean="0"/>
              <a:t>The first visit identifies an implementing agency (typically the National Bureau of Statistics or a similar agency) to be the primary group to carry out the survey.</a:t>
            </a:r>
          </a:p>
          <a:p>
            <a:r>
              <a:rPr lang="en-US" altLang="en-US" dirty="0" smtClean="0"/>
              <a:t>The team assesses available funding. Options include:</a:t>
            </a:r>
          </a:p>
          <a:p>
            <a:pPr lvl="1"/>
            <a:r>
              <a:rPr lang="en-US" altLang="en-US" sz="2400" dirty="0" smtClean="0"/>
              <a:t>National government</a:t>
            </a:r>
          </a:p>
          <a:p>
            <a:pPr lvl="1"/>
            <a:r>
              <a:rPr lang="en-US" altLang="en-US" sz="2400" dirty="0" smtClean="0"/>
              <a:t>USAID or other US government partners</a:t>
            </a:r>
          </a:p>
          <a:p>
            <a:pPr lvl="1"/>
            <a:r>
              <a:rPr lang="en-US" altLang="en-US" sz="2400" dirty="0" smtClean="0"/>
              <a:t>Various international organizations (e.g., UNICEF, UNFPA, World Bank, DFID, and WHO)</a:t>
            </a:r>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 Module 4, Slide </a:t>
            </a:r>
            <a:fld id="{B77B9541-AE89-4780-ABAE-167BE8C40305}" type="slidenum">
              <a:rPr lang="en-US" smtClean="0"/>
              <a:pPr>
                <a:defRPr/>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01625" y="76200"/>
            <a:ext cx="7772400" cy="609600"/>
          </a:xfrm>
        </p:spPr>
        <p:txBody>
          <a:bodyPr/>
          <a:lstStyle/>
          <a:p>
            <a:pPr>
              <a:tabLst>
                <a:tab pos="1714500" algn="l"/>
              </a:tabLst>
            </a:pPr>
            <a:r>
              <a:rPr lang="en-US" altLang="en-US" sz="3200" smtClean="0"/>
              <a:t>Stage 1:	Survey Preparation and</a:t>
            </a:r>
            <a:br>
              <a:rPr lang="en-US" altLang="en-US" sz="3200" smtClean="0"/>
            </a:br>
            <a:r>
              <a:rPr lang="en-US" altLang="en-US" sz="3200" smtClean="0"/>
              <a:t>	Questionnaire Design</a:t>
            </a:r>
          </a:p>
        </p:txBody>
      </p:sp>
      <p:sp>
        <p:nvSpPr>
          <p:cNvPr id="11267" name="Rectangle 3"/>
          <p:cNvSpPr>
            <a:spLocks noGrp="1" noChangeArrowheads="1"/>
          </p:cNvSpPr>
          <p:nvPr>
            <p:ph type="body" idx="1"/>
          </p:nvPr>
        </p:nvSpPr>
        <p:spPr>
          <a:xfrm>
            <a:off x="685800" y="1295400"/>
            <a:ext cx="7772400" cy="2133600"/>
          </a:xfrm>
        </p:spPr>
        <p:txBody>
          <a:bodyPr/>
          <a:lstStyle/>
          <a:p>
            <a:r>
              <a:rPr lang="en-US" altLang="en-US" smtClean="0"/>
              <a:t>Assess needs and information gaps, budgets, and time frame</a:t>
            </a:r>
          </a:p>
          <a:p>
            <a:r>
              <a:rPr lang="en-US" altLang="en-US" smtClean="0"/>
              <a:t>Begin questionnaire development with stakeholders </a:t>
            </a:r>
          </a:p>
          <a:p>
            <a:r>
              <a:rPr lang="en-US" altLang="en-US" smtClean="0"/>
              <a:t>Adapt DHS core questionnaires to country, translate, pre-test, and finalize</a:t>
            </a:r>
          </a:p>
          <a:p>
            <a:endParaRPr lang="en-US" altLang="en-US" smtClean="0"/>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0202B3F8-A88C-452D-AB5F-1C905DCBEF09}" type="slidenum">
              <a:rPr lang="en-US" smtClean="0"/>
              <a:pPr>
                <a:defRPr/>
              </a:pPr>
              <a:t>7</a:t>
            </a:fld>
            <a:endParaRPr lang="en-US" dirty="0"/>
          </a:p>
        </p:txBody>
      </p:sp>
      <p:sp>
        <p:nvSpPr>
          <p:cNvPr id="6" name="TextBox 5"/>
          <p:cNvSpPr txBox="1"/>
          <p:nvPr/>
        </p:nvSpPr>
        <p:spPr>
          <a:xfrm>
            <a:off x="1143000" y="3581400"/>
            <a:ext cx="6629400" cy="2895600"/>
          </a:xfrm>
          <a:prstGeom prst="rect">
            <a:avLst/>
          </a:prstGeom>
          <a:ln w="57150">
            <a:solidFill>
              <a:schemeClr val="bg2"/>
            </a:solidFill>
          </a:ln>
        </p:spPr>
        <p:style>
          <a:lnRef idx="2">
            <a:schemeClr val="dk1"/>
          </a:lnRef>
          <a:fillRef idx="1">
            <a:schemeClr val="lt1"/>
          </a:fillRef>
          <a:effectRef idx="0">
            <a:schemeClr val="dk1"/>
          </a:effectRef>
          <a:fontRef idx="minor">
            <a:schemeClr val="dk1"/>
          </a:fontRef>
        </p:style>
        <p:txBody>
          <a:bodyPr>
            <a:spAutoFit/>
          </a:bodyPr>
          <a:lstStyle/>
          <a:p>
            <a:pPr algn="ctr" eaLnBrk="1" hangingPunct="1">
              <a:lnSpc>
                <a:spcPct val="90000"/>
              </a:lnSpc>
              <a:defRPr/>
            </a:pPr>
            <a:r>
              <a:rPr lang="en-US" sz="2000" dirty="0">
                <a:solidFill>
                  <a:srgbClr val="000000"/>
                </a:solidFill>
              </a:rPr>
              <a:t>NOTES:</a:t>
            </a:r>
          </a:p>
          <a:p>
            <a:pPr algn="ctr" eaLnBrk="1" hangingPunct="1">
              <a:lnSpc>
                <a:spcPct val="90000"/>
              </a:lnSpc>
              <a:defRPr/>
            </a:pPr>
            <a:endParaRPr lang="en-US" sz="2000" dirty="0">
              <a:solidFill>
                <a:srgbClr val="000000"/>
              </a:solidFill>
            </a:endParaRPr>
          </a:p>
          <a:p>
            <a:pPr eaLnBrk="1" hangingPunct="1">
              <a:lnSpc>
                <a:spcPct val="90000"/>
              </a:lnSpc>
              <a:defRPr/>
            </a:pPr>
            <a:r>
              <a:rPr lang="en-US" sz="2000" dirty="0">
                <a:solidFill>
                  <a:srgbClr val="000000"/>
                </a:solidFill>
              </a:rPr>
              <a:t>Questionnaires are survey instruments that interviewers read questions from and record answers on.</a:t>
            </a:r>
          </a:p>
          <a:p>
            <a:pPr eaLnBrk="1" hangingPunct="1">
              <a:lnSpc>
                <a:spcPct val="90000"/>
              </a:lnSpc>
              <a:defRPr/>
            </a:pPr>
            <a:endParaRPr lang="en-US" sz="2000" dirty="0">
              <a:solidFill>
                <a:srgbClr val="000000"/>
              </a:solidFill>
            </a:endParaRPr>
          </a:p>
          <a:p>
            <a:pPr eaLnBrk="1" hangingPunct="1">
              <a:lnSpc>
                <a:spcPct val="90000"/>
              </a:lnSpc>
              <a:defRPr/>
            </a:pPr>
            <a:r>
              <a:rPr lang="en-US" sz="2000" dirty="0">
                <a:solidFill>
                  <a:srgbClr val="000000"/>
                </a:solidFill>
              </a:rPr>
              <a:t>DHS uses standard core questionnaires to interview households, women, and men.</a:t>
            </a:r>
          </a:p>
          <a:p>
            <a:pPr eaLnBrk="1" hangingPunct="1">
              <a:lnSpc>
                <a:spcPct val="90000"/>
              </a:lnSpc>
              <a:defRPr/>
            </a:pPr>
            <a:endParaRPr lang="en-US" sz="2000" dirty="0">
              <a:solidFill>
                <a:srgbClr val="000000"/>
              </a:solidFill>
            </a:endParaRPr>
          </a:p>
          <a:p>
            <a:pPr eaLnBrk="1" hangingPunct="1">
              <a:lnSpc>
                <a:spcPct val="90000"/>
              </a:lnSpc>
              <a:defRPr/>
            </a:pPr>
            <a:r>
              <a:rPr lang="en-US" sz="2000" dirty="0">
                <a:solidFill>
                  <a:srgbClr val="000000"/>
                </a:solidFill>
              </a:rPr>
              <a:t>Using standard questionnaires permits comparisons across countries and over time.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sz="3200" smtClean="0"/>
              <a:t>Sample DHS Questions</a:t>
            </a:r>
          </a:p>
        </p:txBody>
      </p:sp>
      <p:pic>
        <p:nvPicPr>
          <p:cNvPr id="12291"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11138" y="1447800"/>
            <a:ext cx="8932862" cy="4038600"/>
          </a:xfr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76200"/>
            <a:ext cx="8229600" cy="685800"/>
          </a:xfrm>
        </p:spPr>
        <p:txBody>
          <a:bodyPr/>
          <a:lstStyle/>
          <a:p>
            <a:pPr eaLnBrk="1" hangingPunct="1">
              <a:tabLst>
                <a:tab pos="1714500" algn="l"/>
              </a:tabLst>
            </a:pPr>
            <a:r>
              <a:rPr lang="en-US" altLang="en-US" sz="3200" smtClean="0">
                <a:solidFill>
                  <a:schemeClr val="tx1"/>
                </a:solidFill>
              </a:rPr>
              <a:t>Stage 2: Training and Fieldwork </a:t>
            </a:r>
            <a:br>
              <a:rPr lang="en-US" altLang="en-US" sz="3200" smtClean="0">
                <a:solidFill>
                  <a:schemeClr val="tx1"/>
                </a:solidFill>
              </a:rPr>
            </a:br>
            <a:r>
              <a:rPr lang="en-US" altLang="en-US" sz="3200" smtClean="0">
                <a:solidFill>
                  <a:schemeClr val="tx1"/>
                </a:solidFill>
              </a:rPr>
              <a:t>	(Data Collection)</a:t>
            </a:r>
          </a:p>
        </p:txBody>
      </p:sp>
      <p:sp>
        <p:nvSpPr>
          <p:cNvPr id="13315" name="Rectangle 3"/>
          <p:cNvSpPr>
            <a:spLocks noGrp="1" noChangeArrowheads="1"/>
          </p:cNvSpPr>
          <p:nvPr>
            <p:ph type="body" idx="1"/>
          </p:nvPr>
        </p:nvSpPr>
        <p:spPr>
          <a:xfrm>
            <a:off x="304800" y="1524000"/>
            <a:ext cx="8534400" cy="4495800"/>
          </a:xfrm>
        </p:spPr>
        <p:txBody>
          <a:bodyPr/>
          <a:lstStyle/>
          <a:p>
            <a:pPr eaLnBrk="1" hangingPunct="1">
              <a:spcAft>
                <a:spcPct val="20000"/>
              </a:spcAft>
            </a:pPr>
            <a:r>
              <a:rPr lang="en-US" altLang="en-US" smtClean="0"/>
              <a:t>Data are collected primarily by interviewing respondents and members of households.</a:t>
            </a:r>
          </a:p>
          <a:p>
            <a:pPr eaLnBrk="1" hangingPunct="1">
              <a:spcAft>
                <a:spcPct val="20000"/>
              </a:spcAft>
            </a:pPr>
            <a:r>
              <a:rPr lang="en-US" altLang="en-US" smtClean="0"/>
              <a:t>For biomarkers, data collection may also involve taking height, weight, and blood samples.</a:t>
            </a:r>
          </a:p>
          <a:p>
            <a:pPr eaLnBrk="1" hangingPunct="1">
              <a:spcAft>
                <a:spcPct val="20000"/>
              </a:spcAft>
            </a:pPr>
            <a:r>
              <a:rPr lang="en-US" altLang="en-US" smtClean="0"/>
              <a:t>Interviewers are trained on the questionnaires and then sent to the field to conduct interviews and collect data.</a:t>
            </a:r>
          </a:p>
          <a:p>
            <a:pPr eaLnBrk="1" hangingPunct="1">
              <a:spcAft>
                <a:spcPct val="20000"/>
              </a:spcAft>
            </a:pPr>
            <a:r>
              <a:rPr lang="en-US" altLang="en-US" smtClean="0"/>
              <a:t>Women always interview women, and men always interview men.</a:t>
            </a:r>
          </a:p>
          <a:p>
            <a:pPr eaLnBrk="1" hangingPunct="1">
              <a:spcAft>
                <a:spcPct val="20000"/>
              </a:spcAft>
            </a:pPr>
            <a:r>
              <a:rPr lang="en-US" altLang="en-US" smtClean="0"/>
              <a:t>Media outreach informs the public about the survey and encourages them to participate.</a:t>
            </a:r>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smtClean="0"/>
              <a:t>Module 4, Slide </a:t>
            </a:r>
            <a:fld id="{D093337A-BA4B-449F-8A7D-A84059EAE7EF}" type="slidenum">
              <a:rPr lang="en-US" smtClean="0"/>
              <a:pPr>
                <a:defRPr/>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USAID_no_header">
  <a:themeElements>
    <a:clrScheme name="USAID_no_header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fontScheme name="USAID_no_head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USAID_no_head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SAID_no_head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USAID_no_head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USAID_no_head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USAID_no_head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USAID_no_head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USAID_no_heade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USAID_no_head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USAID_no_head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USAID_no_head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USAID_no_head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USAID_no_head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USAID_no_header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5037</TotalTime>
  <Words>7254</Words>
  <Application>Microsoft Office PowerPoint</Application>
  <PresentationFormat>On-screen Show (4:3)</PresentationFormat>
  <Paragraphs>708</Paragraphs>
  <Slides>38</Slides>
  <Notes>38</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38</vt:i4>
      </vt:variant>
    </vt:vector>
  </HeadingPairs>
  <TitlesOfParts>
    <vt:vector size="41" baseType="lpstr">
      <vt:lpstr>Blank</vt:lpstr>
      <vt:lpstr>USAID_no_header</vt:lpstr>
      <vt:lpstr>Microsoft Excel Chart</vt:lpstr>
      <vt:lpstr> Module 4  Conducting a DHS </vt:lpstr>
      <vt:lpstr>Objectives for Module 4</vt:lpstr>
      <vt:lpstr>Module 4  Session 1  Steps in Conducting a DHS </vt:lpstr>
      <vt:lpstr>Conducting a DHS</vt:lpstr>
      <vt:lpstr>Timeline for Conducting a DHS</vt:lpstr>
      <vt:lpstr>Preliminary Preparation</vt:lpstr>
      <vt:lpstr>Stage 1: Survey Preparation and  Questionnaire Design</vt:lpstr>
      <vt:lpstr>Sample DHS Questions</vt:lpstr>
      <vt:lpstr>Stage 2: Training and Fieldwork   (Data Collection)</vt:lpstr>
      <vt:lpstr>Stage 3: Data Processing</vt:lpstr>
      <vt:lpstr>Stage 4: Data Dissemination and Use of Data</vt:lpstr>
      <vt:lpstr>Module 4  Session 2</vt:lpstr>
      <vt:lpstr>What is a Sample?</vt:lpstr>
      <vt:lpstr>Sample Sizes in the DHS</vt:lpstr>
      <vt:lpstr>Ideal Sample Sizes for Indicators</vt:lpstr>
      <vt:lpstr>Sample Sizes at the Sub-national Level</vt:lpstr>
      <vt:lpstr>DHS Sampling Principles</vt:lpstr>
      <vt:lpstr>Key Sampling Terms</vt:lpstr>
      <vt:lpstr>How is Sampling Done?</vt:lpstr>
      <vt:lpstr>Sample Household Listing and Map</vt:lpstr>
      <vt:lpstr>Sample Selection in the 2007 ZDHS</vt:lpstr>
      <vt:lpstr>PowerPoint Presentation</vt:lpstr>
      <vt:lpstr>PowerPoint Presentation</vt:lpstr>
      <vt:lpstr>Sample Selection in the 2008 Ghana DHS</vt:lpstr>
      <vt:lpstr>PowerPoint Presentation</vt:lpstr>
      <vt:lpstr>PowerPoint Presentation</vt:lpstr>
      <vt:lpstr>Module 4  Session 3</vt:lpstr>
      <vt:lpstr>Using Sampling Weights in the DHS</vt:lpstr>
      <vt:lpstr>Let’s Imagine…</vt:lpstr>
      <vt:lpstr>PowerPoint Presentation</vt:lpstr>
      <vt:lpstr> Regional Distribution in a Simple Random Sample</vt:lpstr>
      <vt:lpstr>PowerPoint Presentation</vt:lpstr>
      <vt:lpstr>PowerPoint Presentation</vt:lpstr>
      <vt:lpstr>The Problem of Over- and Undersampling</vt:lpstr>
      <vt:lpstr>Applying Sampling Weights</vt:lpstr>
      <vt:lpstr>PowerPoint Presentation</vt:lpstr>
      <vt:lpstr>PowerPoint Presentation</vt:lpstr>
      <vt:lpstr>Weighted and Unweighted Numbers</vt:lpstr>
    </vt:vector>
  </TitlesOfParts>
  <Company>JDG Communications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Design Studio</dc:creator>
  <cp:lastModifiedBy>Erica R Nybro</cp:lastModifiedBy>
  <cp:revision>410</cp:revision>
  <cp:lastPrinted>2004-09-30T16:41:33Z</cp:lastPrinted>
  <dcterms:created xsi:type="dcterms:W3CDTF">2004-09-17T20:07:42Z</dcterms:created>
  <dcterms:modified xsi:type="dcterms:W3CDTF">2014-03-18T20:53:34Z</dcterms:modified>
</cp:coreProperties>
</file>