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xml" ContentType="application/vnd.openxmlformats-officedocument.drawingml.chart+xml"/>
  <Override PartName="/ppt/notesSlides/notesSlide48.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50" r:id="rId2"/>
  </p:sldMasterIdLst>
  <p:notesMasterIdLst>
    <p:notesMasterId r:id="rId51"/>
  </p:notesMasterIdLst>
  <p:handoutMasterIdLst>
    <p:handoutMasterId r:id="rId52"/>
  </p:handoutMasterIdLst>
  <p:sldIdLst>
    <p:sldId id="257" r:id="rId3"/>
    <p:sldId id="321" r:id="rId4"/>
    <p:sldId id="320" r:id="rId5"/>
    <p:sldId id="296" r:id="rId6"/>
    <p:sldId id="299" r:id="rId7"/>
    <p:sldId id="301" r:id="rId8"/>
    <p:sldId id="353" r:id="rId9"/>
    <p:sldId id="300" r:id="rId10"/>
    <p:sldId id="303" r:id="rId11"/>
    <p:sldId id="313" r:id="rId12"/>
    <p:sldId id="332" r:id="rId13"/>
    <p:sldId id="304" r:id="rId14"/>
    <p:sldId id="323" r:id="rId15"/>
    <p:sldId id="324" r:id="rId16"/>
    <p:sldId id="325" r:id="rId17"/>
    <p:sldId id="326" r:id="rId18"/>
    <p:sldId id="305" r:id="rId19"/>
    <p:sldId id="350" r:id="rId20"/>
    <p:sldId id="306" r:id="rId21"/>
    <p:sldId id="328" r:id="rId22"/>
    <p:sldId id="307" r:id="rId23"/>
    <p:sldId id="337" r:id="rId24"/>
    <p:sldId id="329" r:id="rId25"/>
    <p:sldId id="308" r:id="rId26"/>
    <p:sldId id="330" r:id="rId27"/>
    <p:sldId id="312" r:id="rId28"/>
    <p:sldId id="333" r:id="rId29"/>
    <p:sldId id="334" r:id="rId30"/>
    <p:sldId id="310" r:id="rId31"/>
    <p:sldId id="309" r:id="rId32"/>
    <p:sldId id="331" r:id="rId33"/>
    <p:sldId id="336" r:id="rId34"/>
    <p:sldId id="314" r:id="rId35"/>
    <p:sldId id="315" r:id="rId36"/>
    <p:sldId id="346" r:id="rId37"/>
    <p:sldId id="352" r:id="rId38"/>
    <p:sldId id="339" r:id="rId39"/>
    <p:sldId id="338" r:id="rId40"/>
    <p:sldId id="340" r:id="rId41"/>
    <p:sldId id="347" r:id="rId42"/>
    <p:sldId id="348" r:id="rId43"/>
    <p:sldId id="343" r:id="rId44"/>
    <p:sldId id="316" r:id="rId45"/>
    <p:sldId id="319" r:id="rId46"/>
    <p:sldId id="349" r:id="rId47"/>
    <p:sldId id="351" r:id="rId48"/>
    <p:sldId id="342" r:id="rId49"/>
    <p:sldId id="345" r:id="rId50"/>
  </p:sldIdLst>
  <p:sldSz cx="9144000" cy="6858000" type="screen4x3"/>
  <p:notesSz cx="7315200" cy="9601200"/>
  <p:defaultTextStyle>
    <a:defPPr>
      <a:defRPr lang="en-US"/>
    </a:defPPr>
    <a:lvl1pPr algn="l" rtl="0" fontAlgn="base">
      <a:spcBef>
        <a:spcPct val="0"/>
      </a:spcBef>
      <a:spcAft>
        <a:spcPct val="0"/>
      </a:spcAft>
      <a:defRPr sz="2800" kern="1200">
        <a:solidFill>
          <a:schemeClr val="tx1"/>
        </a:solidFill>
        <a:latin typeface="Times" pitchFamily="18" charset="0"/>
        <a:ea typeface="+mn-ea"/>
        <a:cs typeface="Arial" charset="0"/>
      </a:defRPr>
    </a:lvl1pPr>
    <a:lvl2pPr marL="457200" algn="l" rtl="0" fontAlgn="base">
      <a:spcBef>
        <a:spcPct val="0"/>
      </a:spcBef>
      <a:spcAft>
        <a:spcPct val="0"/>
      </a:spcAft>
      <a:defRPr sz="2800" kern="1200">
        <a:solidFill>
          <a:schemeClr val="tx1"/>
        </a:solidFill>
        <a:latin typeface="Times" pitchFamily="18" charset="0"/>
        <a:ea typeface="+mn-ea"/>
        <a:cs typeface="Arial" charset="0"/>
      </a:defRPr>
    </a:lvl2pPr>
    <a:lvl3pPr marL="914400" algn="l" rtl="0" fontAlgn="base">
      <a:spcBef>
        <a:spcPct val="0"/>
      </a:spcBef>
      <a:spcAft>
        <a:spcPct val="0"/>
      </a:spcAft>
      <a:defRPr sz="2800" kern="1200">
        <a:solidFill>
          <a:schemeClr val="tx1"/>
        </a:solidFill>
        <a:latin typeface="Times" pitchFamily="18" charset="0"/>
        <a:ea typeface="+mn-ea"/>
        <a:cs typeface="Arial" charset="0"/>
      </a:defRPr>
    </a:lvl3pPr>
    <a:lvl4pPr marL="1371600" algn="l" rtl="0" fontAlgn="base">
      <a:spcBef>
        <a:spcPct val="0"/>
      </a:spcBef>
      <a:spcAft>
        <a:spcPct val="0"/>
      </a:spcAft>
      <a:defRPr sz="2800" kern="1200">
        <a:solidFill>
          <a:schemeClr val="tx1"/>
        </a:solidFill>
        <a:latin typeface="Times" pitchFamily="18" charset="0"/>
        <a:ea typeface="+mn-ea"/>
        <a:cs typeface="Arial" charset="0"/>
      </a:defRPr>
    </a:lvl4pPr>
    <a:lvl5pPr marL="1828800" algn="l" rtl="0" fontAlgn="base">
      <a:spcBef>
        <a:spcPct val="0"/>
      </a:spcBef>
      <a:spcAft>
        <a:spcPct val="0"/>
      </a:spcAft>
      <a:defRPr sz="2800" kern="1200">
        <a:solidFill>
          <a:schemeClr val="tx1"/>
        </a:solidFill>
        <a:latin typeface="Times" pitchFamily="18" charset="0"/>
        <a:ea typeface="+mn-ea"/>
        <a:cs typeface="Arial" charset="0"/>
      </a:defRPr>
    </a:lvl5pPr>
    <a:lvl6pPr marL="2286000" algn="l" defTabSz="914400" rtl="0" eaLnBrk="1" latinLnBrk="0" hangingPunct="1">
      <a:defRPr sz="2800" kern="1200">
        <a:solidFill>
          <a:schemeClr val="tx1"/>
        </a:solidFill>
        <a:latin typeface="Times" pitchFamily="18" charset="0"/>
        <a:ea typeface="+mn-ea"/>
        <a:cs typeface="Arial" charset="0"/>
      </a:defRPr>
    </a:lvl6pPr>
    <a:lvl7pPr marL="2743200" algn="l" defTabSz="914400" rtl="0" eaLnBrk="1" latinLnBrk="0" hangingPunct="1">
      <a:defRPr sz="2800" kern="1200">
        <a:solidFill>
          <a:schemeClr val="tx1"/>
        </a:solidFill>
        <a:latin typeface="Times" pitchFamily="18" charset="0"/>
        <a:ea typeface="+mn-ea"/>
        <a:cs typeface="Arial" charset="0"/>
      </a:defRPr>
    </a:lvl7pPr>
    <a:lvl8pPr marL="3200400" algn="l" defTabSz="914400" rtl="0" eaLnBrk="1" latinLnBrk="0" hangingPunct="1">
      <a:defRPr sz="2800" kern="1200">
        <a:solidFill>
          <a:schemeClr val="tx1"/>
        </a:solidFill>
        <a:latin typeface="Times" pitchFamily="18" charset="0"/>
        <a:ea typeface="+mn-ea"/>
        <a:cs typeface="Arial" charset="0"/>
      </a:defRPr>
    </a:lvl8pPr>
    <a:lvl9pPr marL="3657600" algn="l" defTabSz="914400" rtl="0" eaLnBrk="1" latinLnBrk="0" hangingPunct="1">
      <a:defRPr sz="2800" kern="1200">
        <a:solidFill>
          <a:schemeClr val="tx1"/>
        </a:solidFill>
        <a:latin typeface="Times"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E7E8"/>
    <a:srgbClr val="DDDDDD"/>
    <a:srgbClr val="CCCCCC"/>
    <a:srgbClr val="666666"/>
    <a:srgbClr val="1E4ABD"/>
    <a:srgbClr val="003366"/>
    <a:srgbClr val="E10040"/>
    <a:srgbClr val="002A6C"/>
    <a:srgbClr val="C211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3312" autoAdjust="0"/>
    <p:restoredTop sz="72545" autoAdjust="0"/>
  </p:normalViewPr>
  <p:slideViewPr>
    <p:cSldViewPr>
      <p:cViewPr>
        <p:scale>
          <a:sx n="50" d="100"/>
          <a:sy n="50" d="100"/>
        </p:scale>
        <p:origin x="-1512" y="-413"/>
      </p:cViewPr>
      <p:guideLst>
        <p:guide orient="horz" pos="2160"/>
        <p:guide pos="2880"/>
      </p:guideLst>
    </p:cSldViewPr>
  </p:slideViewPr>
  <p:outlineViewPr>
    <p:cViewPr>
      <p:scale>
        <a:sx n="33" d="100"/>
        <a:sy n="33" d="100"/>
      </p:scale>
      <p:origin x="0" y="16236"/>
    </p:cViewPr>
  </p:outlineViewPr>
  <p:notesTextViewPr>
    <p:cViewPr>
      <p:scale>
        <a:sx n="100" d="100"/>
        <a:sy n="100" d="100"/>
      </p:scale>
      <p:origin x="0" y="0"/>
    </p:cViewPr>
  </p:notesTextViewPr>
  <p:sorterViewPr>
    <p:cViewPr>
      <p:scale>
        <a:sx n="66" d="100"/>
        <a:sy n="66" d="100"/>
      </p:scale>
      <p:origin x="0" y="1440"/>
    </p:cViewPr>
  </p:sorterViewPr>
  <p:notesViewPr>
    <p:cSldViewPr>
      <p:cViewPr varScale="1">
        <p:scale>
          <a:sx n="80" d="100"/>
          <a:sy n="80" d="100"/>
        </p:scale>
        <p:origin x="-194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txPr>
              <a:bodyPr/>
              <a:lstStyle/>
              <a:p>
                <a:pPr>
                  <a:defRPr sz="2000" b="1"/>
                </a:pPr>
                <a:endParaRPr lang="en-US"/>
              </a:p>
            </c:txPr>
            <c:showLegendKey val="0"/>
            <c:showVal val="1"/>
            <c:showCatName val="0"/>
            <c:showSerName val="0"/>
            <c:showPercent val="0"/>
            <c:showBubbleSize val="0"/>
            <c:showLeaderLines val="0"/>
          </c:dLbls>
          <c:cat>
            <c:strRef>
              <c:f>Sheet1!$A$2:$A$6</c:f>
              <c:strCache>
                <c:ptCount val="5"/>
                <c:pt idx="0">
                  <c:v>Lowest</c:v>
                </c:pt>
                <c:pt idx="1">
                  <c:v>Second</c:v>
                </c:pt>
                <c:pt idx="2">
                  <c:v>Middle</c:v>
                </c:pt>
                <c:pt idx="3">
                  <c:v>Fourth </c:v>
                </c:pt>
                <c:pt idx="4">
                  <c:v>Highest</c:v>
                </c:pt>
              </c:strCache>
            </c:strRef>
          </c:cat>
          <c:val>
            <c:numRef>
              <c:f>Sheet1!$B$2:$B$6</c:f>
              <c:numCache>
                <c:formatCode>General</c:formatCode>
                <c:ptCount val="5"/>
                <c:pt idx="0">
                  <c:v>15</c:v>
                </c:pt>
                <c:pt idx="1">
                  <c:v>23</c:v>
                </c:pt>
                <c:pt idx="2">
                  <c:v>29</c:v>
                </c:pt>
                <c:pt idx="3">
                  <c:v>35</c:v>
                </c:pt>
                <c:pt idx="4">
                  <c:v>46</c:v>
                </c:pt>
              </c:numCache>
            </c:numRef>
          </c:val>
        </c:ser>
        <c:dLbls>
          <c:showLegendKey val="0"/>
          <c:showVal val="1"/>
          <c:showCatName val="0"/>
          <c:showSerName val="0"/>
          <c:showPercent val="0"/>
          <c:showBubbleSize val="0"/>
        </c:dLbls>
        <c:gapWidth val="100"/>
        <c:overlap val="-25"/>
        <c:axId val="25498752"/>
        <c:axId val="25511040"/>
      </c:barChart>
      <c:catAx>
        <c:axId val="25498752"/>
        <c:scaling>
          <c:orientation val="minMax"/>
        </c:scaling>
        <c:delete val="0"/>
        <c:axPos val="b"/>
        <c:majorTickMark val="none"/>
        <c:minorTickMark val="none"/>
        <c:tickLblPos val="nextTo"/>
        <c:crossAx val="25511040"/>
        <c:crosses val="autoZero"/>
        <c:auto val="1"/>
        <c:lblAlgn val="ctr"/>
        <c:lblOffset val="100"/>
        <c:noMultiLvlLbl val="0"/>
      </c:catAx>
      <c:valAx>
        <c:axId val="25511040"/>
        <c:scaling>
          <c:orientation val="minMax"/>
        </c:scaling>
        <c:delete val="1"/>
        <c:axPos val="l"/>
        <c:numFmt formatCode="General" sourceLinked="1"/>
        <c:majorTickMark val="out"/>
        <c:minorTickMark val="none"/>
        <c:tickLblPos val="nextTo"/>
        <c:crossAx val="254987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txPr>
              <a:bodyPr/>
              <a:lstStyle/>
              <a:p>
                <a:pPr>
                  <a:defRPr sz="2000" b="1"/>
                </a:pPr>
                <a:endParaRPr lang="en-US"/>
              </a:p>
            </c:txPr>
            <c:showLegendKey val="0"/>
            <c:showVal val="1"/>
            <c:showCatName val="0"/>
            <c:showSerName val="0"/>
            <c:showPercent val="0"/>
            <c:showBubbleSize val="0"/>
            <c:showLeaderLines val="0"/>
          </c:dLbls>
          <c:cat>
            <c:strRef>
              <c:f>Sheet1!$A$2:$A$6</c:f>
              <c:strCache>
                <c:ptCount val="5"/>
                <c:pt idx="0">
                  <c:v>Lowest</c:v>
                </c:pt>
                <c:pt idx="1">
                  <c:v>Second</c:v>
                </c:pt>
                <c:pt idx="2">
                  <c:v>Middle </c:v>
                </c:pt>
                <c:pt idx="3">
                  <c:v>Fourth</c:v>
                </c:pt>
                <c:pt idx="4">
                  <c:v>Highest</c:v>
                </c:pt>
              </c:strCache>
            </c:strRef>
          </c:cat>
          <c:val>
            <c:numRef>
              <c:f>Sheet1!$B$2:$B$6</c:f>
              <c:numCache>
                <c:formatCode>General</c:formatCode>
                <c:ptCount val="5"/>
                <c:pt idx="0" formatCode="0.0">
                  <c:v>7</c:v>
                </c:pt>
                <c:pt idx="1">
                  <c:v>6.8</c:v>
                </c:pt>
                <c:pt idx="2">
                  <c:v>6.1</c:v>
                </c:pt>
                <c:pt idx="3">
                  <c:v>4.7</c:v>
                </c:pt>
                <c:pt idx="4">
                  <c:v>3.2</c:v>
                </c:pt>
              </c:numCache>
            </c:numRef>
          </c:val>
        </c:ser>
        <c:dLbls>
          <c:showLegendKey val="0"/>
          <c:showVal val="1"/>
          <c:showCatName val="0"/>
          <c:showSerName val="0"/>
          <c:showPercent val="0"/>
          <c:showBubbleSize val="0"/>
        </c:dLbls>
        <c:gapWidth val="100"/>
        <c:overlap val="-25"/>
        <c:axId val="32137216"/>
        <c:axId val="32146176"/>
      </c:barChart>
      <c:catAx>
        <c:axId val="32137216"/>
        <c:scaling>
          <c:orientation val="minMax"/>
        </c:scaling>
        <c:delete val="0"/>
        <c:axPos val="b"/>
        <c:majorTickMark val="none"/>
        <c:minorTickMark val="none"/>
        <c:tickLblPos val="nextTo"/>
        <c:crossAx val="32146176"/>
        <c:crosses val="autoZero"/>
        <c:auto val="1"/>
        <c:lblAlgn val="ctr"/>
        <c:lblOffset val="100"/>
        <c:noMultiLvlLbl val="0"/>
      </c:catAx>
      <c:valAx>
        <c:axId val="32146176"/>
        <c:scaling>
          <c:orientation val="minMax"/>
        </c:scaling>
        <c:delete val="1"/>
        <c:axPos val="l"/>
        <c:numFmt formatCode="0.0" sourceLinked="1"/>
        <c:majorTickMark val="out"/>
        <c:minorTickMark val="none"/>
        <c:tickLblPos val="nextTo"/>
        <c:crossAx val="321372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3170238" cy="469900"/>
          </a:xfrm>
          <a:prstGeom prst="rect">
            <a:avLst/>
          </a:prstGeom>
          <a:noFill/>
          <a:ln w="9525">
            <a:noFill/>
            <a:miter lim="800000"/>
            <a:headEnd/>
            <a:tailEnd/>
          </a:ln>
          <a:effectLst/>
        </p:spPr>
        <p:txBody>
          <a:bodyPr vert="horz" wrap="square" lIns="94355" tIns="47178" rIns="94355" bIns="47178" numCol="1" anchor="t" anchorCtr="0" compatLnSpc="1">
            <a:prstTxWarp prst="textNoShape">
              <a:avLst/>
            </a:prstTxWarp>
          </a:bodyPr>
          <a:lstStyle>
            <a:lvl1pPr eaLnBrk="0" hangingPunct="0">
              <a:defRPr sz="1300">
                <a:cs typeface="+mn-cs"/>
              </a:defRPr>
            </a:lvl1pPr>
          </a:lstStyle>
          <a:p>
            <a:pPr>
              <a:defRPr/>
            </a:pPr>
            <a:endParaRPr lang="en-US"/>
          </a:p>
        </p:txBody>
      </p:sp>
      <p:sp>
        <p:nvSpPr>
          <p:cNvPr id="124931" name="Rectangle 3"/>
          <p:cNvSpPr>
            <a:spLocks noGrp="1" noChangeArrowheads="1"/>
          </p:cNvSpPr>
          <p:nvPr>
            <p:ph type="dt" sz="quarter" idx="1"/>
          </p:nvPr>
        </p:nvSpPr>
        <p:spPr bwMode="auto">
          <a:xfrm>
            <a:off x="4119563" y="0"/>
            <a:ext cx="3170237" cy="469900"/>
          </a:xfrm>
          <a:prstGeom prst="rect">
            <a:avLst/>
          </a:prstGeom>
          <a:noFill/>
          <a:ln w="9525">
            <a:noFill/>
            <a:miter lim="800000"/>
            <a:headEnd/>
            <a:tailEnd/>
          </a:ln>
          <a:effectLst/>
        </p:spPr>
        <p:txBody>
          <a:bodyPr vert="horz" wrap="square" lIns="94355" tIns="47178" rIns="94355" bIns="47178" numCol="1" anchor="t" anchorCtr="0" compatLnSpc="1">
            <a:prstTxWarp prst="textNoShape">
              <a:avLst/>
            </a:prstTxWarp>
          </a:bodyPr>
          <a:lstStyle>
            <a:lvl1pPr algn="r" eaLnBrk="0" hangingPunct="0">
              <a:defRPr sz="1300">
                <a:cs typeface="+mn-cs"/>
              </a:defRPr>
            </a:lvl1pPr>
          </a:lstStyle>
          <a:p>
            <a:pPr>
              <a:defRPr/>
            </a:pPr>
            <a:endParaRPr lang="en-US"/>
          </a:p>
        </p:txBody>
      </p:sp>
      <p:sp>
        <p:nvSpPr>
          <p:cNvPr id="124932" name="Rectangle 4"/>
          <p:cNvSpPr>
            <a:spLocks noGrp="1" noChangeArrowheads="1"/>
          </p:cNvSpPr>
          <p:nvPr>
            <p:ph type="ftr" sz="quarter" idx="2"/>
          </p:nvPr>
        </p:nvSpPr>
        <p:spPr bwMode="auto">
          <a:xfrm>
            <a:off x="0" y="9104313"/>
            <a:ext cx="3170238" cy="469900"/>
          </a:xfrm>
          <a:prstGeom prst="rect">
            <a:avLst/>
          </a:prstGeom>
          <a:noFill/>
          <a:ln w="9525">
            <a:noFill/>
            <a:miter lim="800000"/>
            <a:headEnd/>
            <a:tailEnd/>
          </a:ln>
          <a:effectLst/>
        </p:spPr>
        <p:txBody>
          <a:bodyPr vert="horz" wrap="square" lIns="94355" tIns="47178" rIns="94355" bIns="47178" numCol="1" anchor="b" anchorCtr="0" compatLnSpc="1">
            <a:prstTxWarp prst="textNoShape">
              <a:avLst/>
            </a:prstTxWarp>
          </a:bodyPr>
          <a:lstStyle>
            <a:lvl1pPr eaLnBrk="0" hangingPunct="0">
              <a:defRPr sz="1300">
                <a:cs typeface="+mn-cs"/>
              </a:defRPr>
            </a:lvl1pPr>
          </a:lstStyle>
          <a:p>
            <a:pPr>
              <a:defRPr/>
            </a:pPr>
            <a:endParaRPr lang="en-US"/>
          </a:p>
        </p:txBody>
      </p:sp>
      <p:sp>
        <p:nvSpPr>
          <p:cNvPr id="124933" name="Rectangle 5"/>
          <p:cNvSpPr>
            <a:spLocks noGrp="1" noChangeArrowheads="1"/>
          </p:cNvSpPr>
          <p:nvPr>
            <p:ph type="sldNum" sz="quarter" idx="3"/>
          </p:nvPr>
        </p:nvSpPr>
        <p:spPr bwMode="auto">
          <a:xfrm>
            <a:off x="4119563" y="9104313"/>
            <a:ext cx="3170237" cy="469900"/>
          </a:xfrm>
          <a:prstGeom prst="rect">
            <a:avLst/>
          </a:prstGeom>
          <a:noFill/>
          <a:ln w="9525">
            <a:noFill/>
            <a:miter lim="800000"/>
            <a:headEnd/>
            <a:tailEnd/>
          </a:ln>
          <a:effectLst/>
        </p:spPr>
        <p:txBody>
          <a:bodyPr vert="horz" wrap="square" lIns="94355" tIns="47178" rIns="94355" bIns="47178" numCol="1" anchor="b" anchorCtr="0" compatLnSpc="1">
            <a:prstTxWarp prst="textNoShape">
              <a:avLst/>
            </a:prstTxWarp>
          </a:bodyPr>
          <a:lstStyle>
            <a:lvl1pPr algn="r" eaLnBrk="0" hangingPunct="0">
              <a:defRPr sz="1300">
                <a:cs typeface="+mn-cs"/>
              </a:defRPr>
            </a:lvl1pPr>
          </a:lstStyle>
          <a:p>
            <a:pPr>
              <a:defRPr/>
            </a:pPr>
            <a:fld id="{AB419B0C-4D93-42E5-84BC-47BCE05C8297}" type="slidenum">
              <a:rPr lang="en-US"/>
              <a:pPr>
                <a:defRPr/>
              </a:pPr>
              <a:t>‹#›</a:t>
            </a:fld>
            <a:endParaRPr lang="en-US"/>
          </a:p>
        </p:txBody>
      </p:sp>
    </p:spTree>
    <p:extLst>
      <p:ext uri="{BB962C8B-B14F-4D97-AF65-F5344CB8AC3E}">
        <p14:creationId xmlns:p14="http://schemas.microsoft.com/office/powerpoint/2010/main" val="624494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170238" cy="469900"/>
          </a:xfrm>
          <a:prstGeom prst="rect">
            <a:avLst/>
          </a:prstGeom>
          <a:noFill/>
          <a:ln w="9525">
            <a:noFill/>
            <a:miter lim="800000"/>
            <a:headEnd/>
            <a:tailEnd/>
          </a:ln>
          <a:effectLst/>
        </p:spPr>
        <p:txBody>
          <a:bodyPr vert="horz" wrap="square" lIns="94355" tIns="47178" rIns="94355" bIns="47178" numCol="1" anchor="t" anchorCtr="0" compatLnSpc="1">
            <a:prstTxWarp prst="textNoShape">
              <a:avLst/>
            </a:prstTxWarp>
          </a:bodyPr>
          <a:lstStyle>
            <a:lvl1pPr eaLnBrk="0" hangingPunct="0">
              <a:defRPr sz="1300">
                <a:cs typeface="+mn-cs"/>
              </a:defRPr>
            </a:lvl1pPr>
          </a:lstStyle>
          <a:p>
            <a:pPr>
              <a:defRPr/>
            </a:pPr>
            <a:endParaRPr lang="en-US"/>
          </a:p>
        </p:txBody>
      </p:sp>
      <p:sp>
        <p:nvSpPr>
          <p:cNvPr id="129027" name="Rectangle 3"/>
          <p:cNvSpPr>
            <a:spLocks noGrp="1" noChangeArrowheads="1"/>
          </p:cNvSpPr>
          <p:nvPr>
            <p:ph type="dt" idx="1"/>
          </p:nvPr>
        </p:nvSpPr>
        <p:spPr bwMode="auto">
          <a:xfrm>
            <a:off x="4119563" y="0"/>
            <a:ext cx="3170237" cy="469900"/>
          </a:xfrm>
          <a:prstGeom prst="rect">
            <a:avLst/>
          </a:prstGeom>
          <a:noFill/>
          <a:ln w="9525">
            <a:noFill/>
            <a:miter lim="800000"/>
            <a:headEnd/>
            <a:tailEnd/>
          </a:ln>
          <a:effectLst/>
        </p:spPr>
        <p:txBody>
          <a:bodyPr vert="horz" wrap="square" lIns="94355" tIns="47178" rIns="94355" bIns="47178" numCol="1" anchor="t" anchorCtr="0" compatLnSpc="1">
            <a:prstTxWarp prst="textNoShape">
              <a:avLst/>
            </a:prstTxWarp>
          </a:bodyPr>
          <a:lstStyle>
            <a:lvl1pPr algn="r" eaLnBrk="0" hangingPunct="0">
              <a:defRPr sz="1300">
                <a:cs typeface="+mn-cs"/>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1236663" y="706438"/>
            <a:ext cx="4814887" cy="36099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9" name="Rectangle 5"/>
          <p:cNvSpPr>
            <a:spLocks noGrp="1" noChangeArrowheads="1"/>
          </p:cNvSpPr>
          <p:nvPr>
            <p:ph type="body" sz="quarter" idx="3"/>
          </p:nvPr>
        </p:nvSpPr>
        <p:spPr bwMode="auto">
          <a:xfrm>
            <a:off x="949325" y="4552950"/>
            <a:ext cx="5389563" cy="4316413"/>
          </a:xfrm>
          <a:prstGeom prst="rect">
            <a:avLst/>
          </a:prstGeom>
          <a:noFill/>
          <a:ln w="9525">
            <a:noFill/>
            <a:miter lim="800000"/>
            <a:headEnd/>
            <a:tailEnd/>
          </a:ln>
          <a:effectLst/>
        </p:spPr>
        <p:txBody>
          <a:bodyPr vert="horz" wrap="square" lIns="94355" tIns="47178" rIns="94355" bIns="47178"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29030" name="Rectangle 6"/>
          <p:cNvSpPr>
            <a:spLocks noGrp="1" noChangeArrowheads="1"/>
          </p:cNvSpPr>
          <p:nvPr>
            <p:ph type="ftr" sz="quarter" idx="4"/>
          </p:nvPr>
        </p:nvSpPr>
        <p:spPr bwMode="auto">
          <a:xfrm>
            <a:off x="0" y="9104313"/>
            <a:ext cx="3170238" cy="469900"/>
          </a:xfrm>
          <a:prstGeom prst="rect">
            <a:avLst/>
          </a:prstGeom>
          <a:noFill/>
          <a:ln w="9525">
            <a:noFill/>
            <a:miter lim="800000"/>
            <a:headEnd/>
            <a:tailEnd/>
          </a:ln>
          <a:effectLst/>
        </p:spPr>
        <p:txBody>
          <a:bodyPr vert="horz" wrap="square" lIns="94355" tIns="47178" rIns="94355" bIns="47178" numCol="1" anchor="b" anchorCtr="0" compatLnSpc="1">
            <a:prstTxWarp prst="textNoShape">
              <a:avLst/>
            </a:prstTxWarp>
          </a:bodyPr>
          <a:lstStyle>
            <a:lvl1pPr eaLnBrk="0" hangingPunct="0">
              <a:defRPr sz="1300">
                <a:cs typeface="+mn-cs"/>
              </a:defRPr>
            </a:lvl1pPr>
          </a:lstStyle>
          <a:p>
            <a:pPr>
              <a:defRPr/>
            </a:pPr>
            <a:endParaRPr lang="en-US"/>
          </a:p>
        </p:txBody>
      </p:sp>
      <p:sp>
        <p:nvSpPr>
          <p:cNvPr id="129031" name="Rectangle 7"/>
          <p:cNvSpPr>
            <a:spLocks noGrp="1" noChangeArrowheads="1"/>
          </p:cNvSpPr>
          <p:nvPr>
            <p:ph type="sldNum" sz="quarter" idx="5"/>
          </p:nvPr>
        </p:nvSpPr>
        <p:spPr bwMode="auto">
          <a:xfrm>
            <a:off x="4119563" y="9104313"/>
            <a:ext cx="3170237" cy="469900"/>
          </a:xfrm>
          <a:prstGeom prst="rect">
            <a:avLst/>
          </a:prstGeom>
          <a:noFill/>
          <a:ln w="9525">
            <a:noFill/>
            <a:miter lim="800000"/>
            <a:headEnd/>
            <a:tailEnd/>
          </a:ln>
          <a:effectLst/>
        </p:spPr>
        <p:txBody>
          <a:bodyPr vert="horz" wrap="square" lIns="94355" tIns="47178" rIns="94355" bIns="47178" numCol="1" anchor="b" anchorCtr="0" compatLnSpc="1">
            <a:prstTxWarp prst="textNoShape">
              <a:avLst/>
            </a:prstTxWarp>
          </a:bodyPr>
          <a:lstStyle>
            <a:lvl1pPr algn="r" eaLnBrk="0" hangingPunct="0">
              <a:defRPr sz="1300">
                <a:cs typeface="+mn-cs"/>
              </a:defRPr>
            </a:lvl1pPr>
          </a:lstStyle>
          <a:p>
            <a:pPr>
              <a:defRPr/>
            </a:pPr>
            <a:fld id="{9F351074-1D76-47A1-8B24-138AAAEFBF17}" type="slidenum">
              <a:rPr lang="en-US"/>
              <a:pPr>
                <a:defRPr/>
              </a:pPr>
              <a:t>‹#›</a:t>
            </a:fld>
            <a:endParaRPr lang="en-US"/>
          </a:p>
        </p:txBody>
      </p:sp>
    </p:spTree>
    <p:extLst>
      <p:ext uri="{BB962C8B-B14F-4D97-AF65-F5344CB8AC3E}">
        <p14:creationId xmlns:p14="http://schemas.microsoft.com/office/powerpoint/2010/main" val="133888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mn-lt"/>
        <a:ea typeface="+mn-ea"/>
        <a:cs typeface="+mn-cs"/>
      </a:defRPr>
    </a:lvl1pPr>
    <a:lvl2pPr marL="457200" algn="l" rtl="0" eaLnBrk="0" fontAlgn="base" hangingPunct="0">
      <a:spcBef>
        <a:spcPct val="30000"/>
      </a:spcBef>
      <a:spcAft>
        <a:spcPct val="0"/>
      </a:spcAft>
      <a:defRPr sz="1100" kern="1200">
        <a:solidFill>
          <a:schemeClr val="tx1"/>
        </a:solidFill>
        <a:latin typeface="+mn-lt"/>
        <a:ea typeface="+mn-ea"/>
        <a:cs typeface="+mn-cs"/>
      </a:defRPr>
    </a:lvl2pPr>
    <a:lvl3pPr marL="914400" algn="l" rtl="0" eaLnBrk="0" fontAlgn="base" hangingPunct="0">
      <a:spcBef>
        <a:spcPct val="30000"/>
      </a:spcBef>
      <a:spcAft>
        <a:spcPct val="0"/>
      </a:spcAft>
      <a:defRPr sz="1100" kern="1200">
        <a:solidFill>
          <a:schemeClr val="tx1"/>
        </a:solidFill>
        <a:latin typeface="+mn-lt"/>
        <a:ea typeface="+mn-ea"/>
        <a:cs typeface="+mn-cs"/>
      </a:defRPr>
    </a:lvl3pPr>
    <a:lvl4pPr marL="1371600" algn="l" rtl="0" eaLnBrk="0" fontAlgn="base" hangingPunct="0">
      <a:spcBef>
        <a:spcPct val="30000"/>
      </a:spcBef>
      <a:spcAft>
        <a:spcPct val="0"/>
      </a:spcAft>
      <a:defRPr sz="1100" kern="1200">
        <a:solidFill>
          <a:schemeClr val="tx1"/>
        </a:solidFill>
        <a:latin typeface="+mn-lt"/>
        <a:ea typeface="+mn-ea"/>
        <a:cs typeface="+mn-cs"/>
      </a:defRPr>
    </a:lvl4pPr>
    <a:lvl5pPr marL="1828800" algn="l"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56324" name="Slide Number Placeholder 3"/>
          <p:cNvSpPr>
            <a:spLocks noGrp="1"/>
          </p:cNvSpPr>
          <p:nvPr>
            <p:ph type="sldNum" sz="quarter" idx="5"/>
          </p:nvPr>
        </p:nvSpPr>
        <p:spPr/>
        <p:txBody>
          <a:bodyPr/>
          <a:lstStyle/>
          <a:p>
            <a:pPr>
              <a:defRPr/>
            </a:pPr>
            <a:fld id="{8ADB06C4-65FA-42D6-932A-5079FBBE469F}" type="slidenum">
              <a:rPr lang="en-US" smtClean="0"/>
              <a:pPr>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20FC5C8E-2100-463E-B282-41DB51656DD3}" type="slidenum">
              <a:rPr lang="en-US" smtClean="0"/>
              <a:pPr>
                <a:defRPr/>
              </a:pPr>
              <a:t>10</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As a part of routine data collection, the DHS asks male and female respondents about their education, including the highest grade completed, number of years of schooling, and literacy. </a:t>
            </a:r>
          </a:p>
          <a:p>
            <a:endParaRPr lang="en-US" altLang="en-US" dirty="0" smtClean="0"/>
          </a:p>
          <a:p>
            <a:r>
              <a:rPr lang="en-US" altLang="en-US" dirty="0" smtClean="0"/>
              <a:t>(NOTE to instructor: The slides in this session show recent DHS data for seven countries in sub-Saharan Africa. Depending on the time, interest, and skills of the group, participants can discuss the differences between the countries listed in the tables.)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p:txBody>
          <a:bodyPr/>
          <a:lstStyle/>
          <a:p>
            <a:pPr>
              <a:defRPr/>
            </a:pPr>
            <a:fld id="{ED026F62-7F2E-4BE7-B08C-AC56826D81E8}" type="slidenum">
              <a:rPr lang="en-US" smtClean="0"/>
              <a:pPr>
                <a:defRPr/>
              </a:pPr>
              <a:t>11</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EXPLAIN the definition of literacy in the DHS. Respondents who have attended secondary school or more are assumed to be literate. Those who have </a:t>
            </a:r>
            <a:r>
              <a:rPr lang="en-US" altLang="en-US" b="1" smtClean="0"/>
              <a:t>not</a:t>
            </a:r>
            <a:r>
              <a:rPr lang="en-US" altLang="en-US" smtClean="0"/>
              <a:t> attended secondary school are also considered literate if they can read all or part of a sentence in any language.</a:t>
            </a:r>
          </a:p>
          <a:p>
            <a:pPr eaLnBrk="1" hangingPunct="1"/>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p:txBody>
          <a:bodyPr/>
          <a:lstStyle/>
          <a:p>
            <a:pPr>
              <a:defRPr/>
            </a:pPr>
            <a:fld id="{AB9ABB56-F47A-4ECD-BCE8-3B8FDF15E22B}" type="slidenum">
              <a:rPr lang="en-US" smtClean="0"/>
              <a:pPr>
                <a:defRPr/>
              </a:pPr>
              <a:t>12</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next three slides refer to fertility and family planning, which are among the most important data collected by the DHS. </a:t>
            </a:r>
          </a:p>
          <a:p>
            <a:endParaRPr lang="en-US" altLang="en-US" dirty="0" smtClean="0"/>
          </a:p>
          <a:p>
            <a:r>
              <a:rPr lang="en-US" altLang="en-US" dirty="0" smtClean="0"/>
              <a:t>The total fertility rate (TFR) measures the average number of births a woman would have by the time she reaches age 50, if she were to give birth at the current national age-specific fertility rates. Rates are based on the three years before the survey. This avoids bias due to recall and reflects the most current information on births.</a:t>
            </a:r>
          </a:p>
          <a:p>
            <a:endParaRPr lang="en-US" altLang="en-US" dirty="0" smtClean="0"/>
          </a:p>
          <a:p>
            <a:r>
              <a:rPr lang="en-US" altLang="en-US" dirty="0" smtClean="0"/>
              <a:t>The TFR is a widely accepted indicator for monitoring family planning programs.</a:t>
            </a:r>
          </a:p>
          <a:p>
            <a:pPr eaLnBrk="1" hangingPunct="1"/>
            <a:endParaRPr lang="en-US" alt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contraceptive prevalence rate (CPR) is a standard indicator that is widely used in reporting to donors and in measuring program impact. </a:t>
            </a:r>
          </a:p>
          <a:p>
            <a:endParaRPr lang="en-US" altLang="en-US" dirty="0" smtClean="0"/>
          </a:p>
          <a:p>
            <a:r>
              <a:rPr lang="en-US" altLang="en-US" dirty="0" smtClean="0"/>
              <a:t>Women can use a modern or traditional method to be counted in the numerator of this indicator. The denominator is currently married women age 15–49. </a:t>
            </a:r>
          </a:p>
          <a:p>
            <a:endParaRPr lang="en-US" altLang="en-US" dirty="0" smtClean="0"/>
          </a:p>
          <a:p>
            <a:r>
              <a:rPr lang="en-US" altLang="en-US" dirty="0" smtClean="0"/>
              <a:t>The contraceptive prevalence rate (CPR) traditionally refers only to currently married women; however, in many countries, women are sexually active outside of marriage. Some countries participating in the DHS project also calculate CPR among all women or among women who have been sexually active in the month before the survey.</a:t>
            </a:r>
          </a:p>
        </p:txBody>
      </p:sp>
      <p:sp>
        <p:nvSpPr>
          <p:cNvPr id="68612" name="Slide Number Placeholder 3"/>
          <p:cNvSpPr>
            <a:spLocks noGrp="1"/>
          </p:cNvSpPr>
          <p:nvPr>
            <p:ph type="sldNum" sz="quarter" idx="5"/>
          </p:nvPr>
        </p:nvSpPr>
        <p:spPr/>
        <p:txBody>
          <a:bodyPr/>
          <a:lstStyle/>
          <a:p>
            <a:pPr>
              <a:defRPr/>
            </a:pPr>
            <a:fld id="{30F7E5F9-73E8-4B7D-B1FB-2A2700D4F602}" type="slidenum">
              <a:rPr lang="en-US" smtClean="0"/>
              <a:pPr>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unmet need for family planning refers to the percent of women who are </a:t>
            </a:r>
            <a:r>
              <a:rPr lang="en-US" altLang="en-US" b="1" smtClean="0"/>
              <a:t>not</a:t>
            </a:r>
            <a:r>
              <a:rPr lang="en-US" altLang="en-US" smtClean="0"/>
              <a:t> using a method of contraception, but who do not want a child in the next two years or who want no more children. Therefore, they have a need to either space or limit their births. </a:t>
            </a:r>
          </a:p>
          <a:p>
            <a:endParaRPr lang="en-US" altLang="en-US" smtClean="0"/>
          </a:p>
          <a:p>
            <a:r>
              <a:rPr lang="en-US" altLang="en-US" smtClean="0"/>
              <a:t>This indicator highlights the gap between probable demand for contraception and actual use of contraception. A high rate of unmet need usually indicates that a country is not providing family planning services widely enough.</a:t>
            </a:r>
          </a:p>
        </p:txBody>
      </p:sp>
      <p:sp>
        <p:nvSpPr>
          <p:cNvPr id="69636" name="Slide Number Placeholder 3"/>
          <p:cNvSpPr>
            <a:spLocks noGrp="1"/>
          </p:cNvSpPr>
          <p:nvPr>
            <p:ph type="sldNum" sz="quarter" idx="5"/>
          </p:nvPr>
        </p:nvSpPr>
        <p:spPr/>
        <p:txBody>
          <a:bodyPr/>
          <a:lstStyle/>
          <a:p>
            <a:pPr>
              <a:defRPr/>
            </a:pPr>
            <a:fld id="{5DB14EF5-A852-4ACE-ADFE-613CA78B5806}" type="slidenum">
              <a:rPr lang="en-US" smtClean="0"/>
              <a:pPr>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next two slides focus on infant and child mortality.</a:t>
            </a:r>
          </a:p>
          <a:p>
            <a:endParaRPr lang="en-US" altLang="en-US" smtClean="0"/>
          </a:p>
          <a:p>
            <a:r>
              <a:rPr lang="en-US" altLang="en-US" smtClean="0"/>
              <a:t>Infant mortality is often used as a proxy indicator for a country’s development. The infant mortality rate (IMR) is the probability of a child dying before his or her first birthday. This rate is typically reported for the five years before the survey. When data from regional or provincial levels are presented, however, the DHS calculates the IMR based on the 10-year period before the survey; this ensures that there are enough births and deaths for calculation.</a:t>
            </a:r>
          </a:p>
          <a:p>
            <a:r>
              <a:rPr lang="en-US" altLang="en-US" smtClean="0"/>
              <a:t> </a:t>
            </a:r>
          </a:p>
        </p:txBody>
      </p:sp>
      <p:sp>
        <p:nvSpPr>
          <p:cNvPr id="70660" name="Slide Number Placeholder 3"/>
          <p:cNvSpPr>
            <a:spLocks noGrp="1"/>
          </p:cNvSpPr>
          <p:nvPr>
            <p:ph type="sldNum" sz="quarter" idx="5"/>
          </p:nvPr>
        </p:nvSpPr>
        <p:spPr/>
        <p:txBody>
          <a:bodyPr/>
          <a:lstStyle/>
          <a:p>
            <a:pPr>
              <a:defRPr/>
            </a:pPr>
            <a:fld id="{B9CCECBA-9622-47BA-9C86-0BC948B1B76A}" type="slidenum">
              <a:rPr lang="en-US" smtClean="0"/>
              <a:pPr>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Under-five mortality is the probability of a child dying before he or she reaches his or her fifth birthday. This rate is typically reported for the five years before the survey. The data used in the estimations are collected in the birth history section of the Woman’s Questionnaire.</a:t>
            </a:r>
          </a:p>
        </p:txBody>
      </p:sp>
      <p:sp>
        <p:nvSpPr>
          <p:cNvPr id="71684" name="Slide Number Placeholder 3"/>
          <p:cNvSpPr>
            <a:spLocks noGrp="1"/>
          </p:cNvSpPr>
          <p:nvPr>
            <p:ph type="sldNum" sz="quarter" idx="5"/>
          </p:nvPr>
        </p:nvSpPr>
        <p:spPr/>
        <p:txBody>
          <a:bodyPr/>
          <a:lstStyle/>
          <a:p>
            <a:pPr>
              <a:defRPr/>
            </a:pPr>
            <a:fld id="{86C0D579-9BB3-4A06-B16B-C957FD67F33C}" type="slidenum">
              <a:rPr lang="en-US" smtClean="0"/>
              <a:pPr>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p:txBody>
          <a:bodyPr/>
          <a:lstStyle/>
          <a:p>
            <a:pPr>
              <a:defRPr/>
            </a:pPr>
            <a:fld id="{0CAA6C4F-2DEE-46C9-8DFA-F28EB8B29B1F}" type="slidenum">
              <a:rPr lang="en-US" smtClean="0"/>
              <a:pPr>
                <a:defRPr/>
              </a:pPr>
              <a:t>17</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next two slides focus on maternal health.</a:t>
            </a:r>
          </a:p>
          <a:p>
            <a:endParaRPr lang="en-US" altLang="en-US" smtClean="0"/>
          </a:p>
          <a:p>
            <a:r>
              <a:rPr lang="en-US" altLang="en-US" smtClean="0"/>
              <a:t>Receiving antenatal care from a skilled provider is an important indicator of access to maternal health care. A skilled provider can mean a doctor, nurse, midwife, or auxiliary nurse/midwife, but the exact definition depends on the country. </a:t>
            </a:r>
          </a:p>
          <a:p>
            <a:endParaRPr lang="en-US" altLang="en-US" smtClean="0"/>
          </a:p>
          <a:p>
            <a:r>
              <a:rPr lang="en-US" altLang="en-US" smtClean="0"/>
              <a:t>TELL participants that some DHS surveys calculate antenatal care based on women who gave birth in the three years before the survey, rather than the usual five years.</a:t>
            </a:r>
          </a:p>
          <a:p>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whether a woman delivers in a health facility is an important element in preventing maternal and newborn deaths. </a:t>
            </a:r>
          </a:p>
          <a:p>
            <a:endParaRPr lang="en-US" altLang="en-US" smtClean="0"/>
          </a:p>
          <a:p>
            <a:r>
              <a:rPr lang="en-US" altLang="en-US" smtClean="0"/>
              <a:t>ASK why it is important for a woman to deliver in a health facility. Answer: There is a better chance of having a skilled birth attendant and other resources at a health facility versus giving birth at home. A higher-level facility, such as a hospital, is likely to have more resources than a health facility or health post.</a:t>
            </a:r>
          </a:p>
          <a:p>
            <a:endParaRPr lang="en-US" altLang="en-US" smtClean="0"/>
          </a:p>
          <a:p>
            <a:r>
              <a:rPr lang="en-US" altLang="en-US" smtClean="0"/>
              <a:t>Some surveys break down the results by private versus public facilities. </a:t>
            </a:r>
          </a:p>
          <a:p>
            <a:endParaRPr lang="en-US" altLang="en-US" smtClean="0"/>
          </a:p>
          <a:p>
            <a:r>
              <a:rPr lang="en-US" altLang="en-US" smtClean="0"/>
              <a:t>Another commonly used indicator based on DHS data is the percent of deliveries assisted by a skilled or trained provider.</a:t>
            </a:r>
          </a:p>
          <a:p>
            <a:endParaRPr lang="en-US" altLang="en-US" smtClean="0"/>
          </a:p>
        </p:txBody>
      </p:sp>
      <p:sp>
        <p:nvSpPr>
          <p:cNvPr id="73732" name="Slide Number Placeholder 3"/>
          <p:cNvSpPr>
            <a:spLocks noGrp="1"/>
          </p:cNvSpPr>
          <p:nvPr>
            <p:ph type="sldNum" sz="quarter" idx="5"/>
          </p:nvPr>
        </p:nvSpPr>
        <p:spPr/>
        <p:txBody>
          <a:bodyPr/>
          <a:lstStyle/>
          <a:p>
            <a:pPr>
              <a:defRPr/>
            </a:pPr>
            <a:fld id="{64091271-602D-4BA9-B440-E880B20D5B5E}" type="slidenum">
              <a:rPr lang="en-US" smtClean="0"/>
              <a:pPr>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351D20ED-D459-4A72-9C65-1B54726DF848}" type="slidenum">
              <a:rPr lang="en-US" smtClean="0"/>
              <a:pPr>
                <a:defRPr/>
              </a:pPr>
              <a:t>19</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DHS also collects information on the health of children, including information on vaccinations and the incidence of fever and acute respiratory infection. </a:t>
            </a:r>
          </a:p>
          <a:p>
            <a:endParaRPr lang="en-US" altLang="en-US" smtClean="0"/>
          </a:p>
          <a:p>
            <a:r>
              <a:rPr lang="en-US" altLang="en-US" smtClean="0"/>
              <a:t>One of the goals of many national health programs is to fully vaccinate children before they are one year old. </a:t>
            </a:r>
          </a:p>
          <a:p>
            <a:endParaRPr lang="en-US" altLang="en-US" smtClean="0"/>
          </a:p>
          <a:p>
            <a:r>
              <a:rPr lang="en-US" altLang="en-US" smtClean="0"/>
              <a:t>“Fully vaccinated” or “all basic vaccinations” means that a child has received all of the following: </a:t>
            </a:r>
          </a:p>
          <a:p>
            <a:r>
              <a:rPr lang="en-US" altLang="en-US" smtClean="0"/>
              <a:t>•	BCG (helps prevent tuberculosis)</a:t>
            </a:r>
          </a:p>
          <a:p>
            <a:r>
              <a:rPr lang="en-US" altLang="en-US" smtClean="0"/>
              <a:t>•	Measles</a:t>
            </a:r>
          </a:p>
          <a:p>
            <a:r>
              <a:rPr lang="en-US" altLang="en-US" smtClean="0"/>
              <a:t>•	Three doses of polio vaccine (excluding polio given at birth)</a:t>
            </a:r>
          </a:p>
          <a:p>
            <a:r>
              <a:rPr lang="en-US" altLang="en-US" smtClean="0"/>
              <a:t>•	Three doses each of DPT (combination of antigens for diphtheria, pertussis or whooping cough, and tetanus) </a:t>
            </a:r>
            <a:r>
              <a:rPr lang="en-US" altLang="en-US" b="1" smtClean="0"/>
              <a:t>OR </a:t>
            </a:r>
            <a:r>
              <a:rPr lang="en-US" altLang="en-US" smtClean="0"/>
              <a:t>of a 	pentavalent vaccine used in some countries that combines antigens for diphtheria, pertussis, and tetanus with hepatitis 	B and </a:t>
            </a:r>
            <a:r>
              <a:rPr lang="en-US" altLang="en-US" i="1" smtClean="0"/>
              <a:t>haemophilus influenza</a:t>
            </a:r>
            <a:r>
              <a:rPr lang="en-US" altLang="en-US" smtClean="0"/>
              <a:t> type b (Hib)</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DESCRIBE the objectives for Module 3 and the focus of the three sessions.</a:t>
            </a:r>
          </a:p>
          <a:p>
            <a:endParaRPr lang="en-US" altLang="en-US" smtClean="0"/>
          </a:p>
        </p:txBody>
      </p:sp>
      <p:sp>
        <p:nvSpPr>
          <p:cNvPr id="57348" name="Slide Number Placeholder 3"/>
          <p:cNvSpPr>
            <a:spLocks noGrp="1"/>
          </p:cNvSpPr>
          <p:nvPr>
            <p:ph type="sldNum" sz="quarter" idx="5"/>
          </p:nvPr>
        </p:nvSpPr>
        <p:spPr/>
        <p:txBody>
          <a:bodyPr/>
          <a:lstStyle/>
          <a:p>
            <a:pPr>
              <a:defRPr/>
            </a:pPr>
            <a:fld id="{D05EF944-5FFF-4ED4-ACB0-57B2E30BE1AD}" type="slidenum">
              <a:rPr lang="en-US" smtClean="0"/>
              <a:pPr>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66042B78-7834-47F5-B6D2-D7664EB053B9}" type="slidenum">
              <a:rPr lang="en-US" smtClean="0"/>
              <a:pPr>
                <a:defRPr/>
              </a:pPr>
              <a:t>20</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respiratory illness is another major source of morbidity in children. The DHS collects information that can be used to indirectly identify acute respiratory infection (ARI). The indicator commonly used is the percent of children under age five who have symptoms of ARI in the two weeks before the survey. The symptoms of ARI are cough accompanied by short, rapid breathing. Symptoms of ARI are considered a proxy for pneumonia.</a:t>
            </a:r>
          </a:p>
          <a:p>
            <a:endParaRPr lang="en-US" altLang="en-US" dirty="0" smtClean="0"/>
          </a:p>
          <a:p>
            <a:r>
              <a:rPr lang="en-US" altLang="en-US" dirty="0" smtClean="0"/>
              <a:t>Similar information is collected to measure the prevalence of fever and diarrhea among children. Both of these indicators also use the two-week time restriction in order to reduce recall bias among respondents.</a:t>
            </a:r>
          </a:p>
          <a:p>
            <a:endParaRPr lang="en-US" alt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p:txBody>
          <a:bodyPr/>
          <a:lstStyle/>
          <a:p>
            <a:pPr>
              <a:defRPr/>
            </a:pPr>
            <a:fld id="{AF90C248-6EBB-49C8-903C-5A7B0D68EE2C}" type="slidenum">
              <a:rPr lang="en-US" smtClean="0"/>
              <a:pPr>
                <a:defRPr/>
              </a:pPr>
              <a:t>21</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the next five slides focus on child and adult nutrition.</a:t>
            </a:r>
          </a:p>
          <a:p>
            <a:endParaRPr lang="en-US" altLang="en-US" dirty="0" smtClean="0"/>
          </a:p>
          <a:p>
            <a:r>
              <a:rPr lang="en-US" altLang="en-US" dirty="0" smtClean="0"/>
              <a:t>The DHS collects information on the nutritional status of children and adults. </a:t>
            </a:r>
          </a:p>
          <a:p>
            <a:endParaRPr lang="en-US" altLang="en-US" dirty="0" smtClean="0"/>
          </a:p>
          <a:p>
            <a:r>
              <a:rPr lang="en-US" altLang="en-US" dirty="0" smtClean="0"/>
              <a:t>In Africa, most children are breastfed. Breastfeeding is an important source of nutrients during the first two years of life. The DHS measures the percent of children exclusively breastfed for the first six months of life, which is recommended by the World Health Organization.</a:t>
            </a:r>
          </a:p>
          <a:p>
            <a:endParaRPr lang="en-US" alt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ASK participants to define “stunting.” Answer: Stunted children are too short for their age. Stunting is an indicator of chronic malnutrition in a population. </a:t>
            </a:r>
          </a:p>
          <a:p>
            <a:endParaRPr lang="en-US" altLang="en-US" dirty="0" smtClean="0"/>
          </a:p>
          <a:p>
            <a:r>
              <a:rPr lang="en-US" altLang="en-US" dirty="0" smtClean="0"/>
              <a:t>EXPLAIN that the DHS collects information on children’s weight as well as height. This lets us calculate the percent of children who are underweight (that is, too thin for their age) or wasted (that is, too thin for their height).</a:t>
            </a:r>
          </a:p>
        </p:txBody>
      </p:sp>
      <p:sp>
        <p:nvSpPr>
          <p:cNvPr id="77828" name="Slide Number Placeholder 3"/>
          <p:cNvSpPr>
            <a:spLocks noGrp="1"/>
          </p:cNvSpPr>
          <p:nvPr>
            <p:ph type="sldNum" sz="quarter" idx="5"/>
          </p:nvPr>
        </p:nvSpPr>
        <p:spPr/>
        <p:txBody>
          <a:bodyPr/>
          <a:lstStyle/>
          <a:p>
            <a:pPr>
              <a:defRPr/>
            </a:pPr>
            <a:fld id="{D3DA08ED-BBAB-4B58-AA8A-52E89938BF43}" type="slidenum">
              <a:rPr lang="en-US" smtClean="0"/>
              <a:pPr>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ABBF8327-4CE8-45A4-B946-5406B831A937}" type="slidenum">
              <a:rPr lang="en-US" smtClean="0"/>
              <a:pPr>
                <a:defRPr/>
              </a:pPr>
              <a:t>23</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EXPLAIN that people need vitamin A to resist infection and to prevent eye damage from vitamin A deficiency (VAD). VAD can increase the severity of illness and slow recovery. The DHS measures vitamin A supplementation (1) in the six months before the survey among children age 6 to 59 months and (2) among women with a child who was born in the past five years.</a:t>
            </a:r>
          </a:p>
          <a:p>
            <a:pPr eaLnBrk="1" hangingPunct="1"/>
            <a:endParaRPr lang="en-US" altLang="en-US" sz="130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a:defRPr/>
            </a:pPr>
            <a:fld id="{10089EB9-AFAE-4EBD-BA0B-A3AAE12DED13}" type="slidenum">
              <a:rPr lang="en-US" smtClean="0"/>
              <a:pPr>
                <a:defRPr/>
              </a:pPr>
              <a:t>24</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57263"/>
            <a:r>
              <a:rPr lang="en-US" altLang="en-US" dirty="0" smtClean="0"/>
              <a:t>EXPLAIN that one of the most widely used measures of health in adults is the body mass index or BMI. BMI is the ratio of weight in kilograms to the square of height in meters. </a:t>
            </a:r>
          </a:p>
          <a:p>
            <a:pPr defTabSz="957263"/>
            <a:endParaRPr lang="en-US" altLang="en-US" dirty="0" smtClean="0"/>
          </a:p>
          <a:p>
            <a:pPr defTabSz="957263"/>
            <a:r>
              <a:rPr lang="en-US" altLang="en-US" dirty="0" smtClean="0"/>
              <a:t>Among pregnant women, extremely low or extremely high BMI is a risk factor for poor birth outcomes and delivery complications. </a:t>
            </a:r>
          </a:p>
          <a:p>
            <a:pPr defTabSz="957263"/>
            <a:r>
              <a:rPr lang="en-US" altLang="en-US" dirty="0" smtClean="0"/>
              <a:t>Overweight and obesity among both men and women are growing problems in the developing world and are associated with health problems such as diabetes and heart disease. </a:t>
            </a:r>
          </a:p>
          <a:p>
            <a:pPr defTabSz="957263"/>
            <a:endParaRPr lang="en-US" altLang="en-US" dirty="0" smtClean="0"/>
          </a:p>
          <a:p>
            <a:pPr defTabSz="957263"/>
            <a:r>
              <a:rPr lang="en-US" altLang="en-US" dirty="0" smtClean="0"/>
              <a:t>It is not necessary to discuss the BMI categories defined below unless people ask about them, because conceptualizing body sizes from BMI is impossible unless you also show the corresponding ranges of weights and heights. Alternatively, you could ask participants to calculate their own BMI. </a:t>
            </a:r>
          </a:p>
          <a:p>
            <a:pPr defTabSz="957263"/>
            <a:endParaRPr lang="en-US" altLang="en-US" dirty="0" smtClean="0"/>
          </a:p>
          <a:p>
            <a:pPr defTabSz="957263"/>
            <a:r>
              <a:rPr lang="en-US" altLang="en-US" dirty="0" smtClean="0"/>
              <a:t>BMI categories for adults are as follows: </a:t>
            </a:r>
          </a:p>
          <a:p>
            <a:pPr defTabSz="957263"/>
            <a:r>
              <a:rPr lang="en-US" altLang="en-US" dirty="0" smtClean="0"/>
              <a:t>• Underweight: &lt;18.5</a:t>
            </a:r>
          </a:p>
          <a:p>
            <a:pPr defTabSz="957263"/>
            <a:r>
              <a:rPr lang="en-US" altLang="en-US" dirty="0" smtClean="0"/>
              <a:t>• Normal: 18.5 - 24.9</a:t>
            </a:r>
          </a:p>
          <a:p>
            <a:pPr defTabSz="957263"/>
            <a:r>
              <a:rPr lang="en-US" altLang="en-US" dirty="0" smtClean="0"/>
              <a:t>• Overweight: 25.0 – 29.9</a:t>
            </a:r>
          </a:p>
          <a:p>
            <a:pPr defTabSz="957263"/>
            <a:r>
              <a:rPr lang="en-US" altLang="en-US" dirty="0" smtClean="0"/>
              <a:t>• Obese: ≥ 30.0</a:t>
            </a:r>
          </a:p>
          <a:p>
            <a:pPr defTabSz="957263" eaLnBrk="1" hangingPunct="1">
              <a:lnSpc>
                <a:spcPct val="90000"/>
              </a:lnSpc>
            </a:pPr>
            <a:endParaRPr lang="en-US" alt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a:defRPr/>
            </a:pPr>
            <a:fld id="{0D0B192B-DDBD-4E12-A4CF-7AE81D54C145}" type="slidenum">
              <a:rPr lang="en-US" smtClean="0"/>
              <a:pPr>
                <a:defRPr/>
              </a:pPr>
              <a:t>25</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solidFill>
                  <a:srgbClr val="FFFF00"/>
                </a:solidFill>
              </a:rPr>
              <a:t>EXPLAIN that levels of anemia, as measured by blood hemoglobin, are another indicator of nutrition.</a:t>
            </a:r>
          </a:p>
          <a:p>
            <a:endParaRPr lang="en-US" altLang="en-US" dirty="0" smtClean="0">
              <a:solidFill>
                <a:srgbClr val="FFFF00"/>
              </a:solidFill>
            </a:endParaRPr>
          </a:p>
          <a:p>
            <a:r>
              <a:rPr lang="en-US" altLang="en-US" dirty="0" smtClean="0">
                <a:solidFill>
                  <a:srgbClr val="FFFF00"/>
                </a:solidFill>
              </a:rPr>
              <a:t>For pregnant women, the hemoglobin count defining mild anemia is adjusted from 10.0 to 10.9 grams per deciliter (g/dl). The hemoglobin counts defining anemia are also adjusted for altitude and for smoking status, both of which are known to affect anemia levels.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p:txBody>
          <a:bodyPr/>
          <a:lstStyle/>
          <a:p>
            <a:pPr>
              <a:defRPr/>
            </a:pPr>
            <a:fld id="{B4673F5C-BC79-4140-A64B-72A8C56D7BB8}" type="slidenum">
              <a:rPr lang="en-US" smtClean="0"/>
              <a:pPr>
                <a:defRPr/>
              </a:pPr>
              <a:t>26</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in much of sub-Saharan Africa, malaria is one of the leading causes of mortality. The DHS collects information that can be used to monitor malaria control programs, including information on the possession and use of mosquito nets, treatment with antimalarial drugs, indoor residual spraying, and, in some countries, the presence of malaria parasites in the blood.</a:t>
            </a:r>
          </a:p>
          <a:p>
            <a:endParaRPr lang="en-US" altLang="en-US" dirty="0" smtClean="0"/>
          </a:p>
          <a:p>
            <a:r>
              <a:rPr lang="en-US" altLang="en-US" dirty="0" smtClean="0"/>
              <a:t>The DHS counts all nets of insecticide-treated nets, called ITNs, in each household. Information is collected on the type, age, treatment, and use of the nets. The most common household indicator is the percent of households with at least one ITN.</a:t>
            </a:r>
          </a:p>
          <a:p>
            <a:endParaRPr lang="en-US" altLang="en-US" dirty="0" smtClean="0"/>
          </a:p>
          <a:p>
            <a:r>
              <a:rPr lang="en-US" altLang="en-US" dirty="0" smtClean="0"/>
              <a:t>* Note: the 2011 Burundi MIS data is used in place</a:t>
            </a:r>
            <a:r>
              <a:rPr lang="en-US" altLang="en-US" baseline="0" dirty="0" smtClean="0"/>
              <a:t> of the 2010 Burundi DHS data, since it is more recent.</a:t>
            </a:r>
            <a:endParaRPr lang="en-US" altLang="en-US" dirty="0" smtClean="0"/>
          </a:p>
          <a:p>
            <a:r>
              <a:rPr lang="en-US" altLang="en-US" dirty="0" smtClean="0"/>
              <a:t>** Note data on malaria was not collected in the 2011 Ethiopia DHS</a:t>
            </a:r>
          </a:p>
          <a:p>
            <a:r>
              <a:rPr lang="en-US" altLang="en-US" dirty="0" smtClean="0"/>
              <a:t>*** Note the 2010 Kenya MIS data is used in place of the 2008-09 Kenya DHS data, since it is more recent. </a:t>
            </a:r>
          </a:p>
          <a:p>
            <a:r>
              <a:rPr lang="en-US" altLang="en-US" dirty="0" smtClean="0"/>
              <a:t>**** Note the 2012 Malawi MIS data is used in place of the 2010 Malawi DHS data, since it is more recent. </a:t>
            </a:r>
          </a:p>
          <a:p>
            <a:r>
              <a:rPr lang="en-US" altLang="en-US" dirty="0" smtClean="0"/>
              <a:t>***** Note the 2011-12 Tanzania HMIS data is used in place of the 2010 Tanzania DHS data, since it is more recent.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p:txBody>
          <a:bodyPr/>
          <a:lstStyle/>
          <a:p>
            <a:pPr>
              <a:defRPr/>
            </a:pPr>
            <a:fld id="{49EDC753-0E38-4C50-B5DC-6AAFEFCE750F}" type="slidenum">
              <a:rPr lang="en-US" smtClean="0"/>
              <a:pPr>
                <a:defRPr/>
              </a:pPr>
              <a:t>27</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TELL participants that the DHS collects information on which members of a household slept under a mosquito net the night before the survey. A common indicator is the percent of children under age five who slept under an ITN the night before the survey. Recently, international organizations recommended adding more indicators, such as the number of nets per household and the number of people in a household who slept underneath a net. This is because some studies have found that the more people in a household who are protected from mosquito bites, the lower the risk of anyone in the household getting malaria.</a:t>
            </a:r>
          </a:p>
          <a:p>
            <a:pPr eaLnBrk="1" hangingPunct="1"/>
            <a:endParaRPr lang="en-US" alt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 Note: the 2012 Burundi MIS data is used in place</a:t>
            </a:r>
            <a:r>
              <a:rPr lang="en-US" altLang="en-US" baseline="0" dirty="0" smtClean="0"/>
              <a:t> of the 2010 Burundi DHS data, since it is more recent.</a:t>
            </a:r>
            <a:endParaRPr lang="en-US" altLang="en-US" dirty="0" smtClean="0"/>
          </a:p>
          <a:p>
            <a:r>
              <a:rPr lang="en-US" altLang="en-US" dirty="0" smtClean="0"/>
              <a:t>** Note data on malaria was not collected in the 2011 Ethiopia DHS</a:t>
            </a:r>
          </a:p>
          <a:p>
            <a:r>
              <a:rPr lang="en-US" altLang="en-US" dirty="0" smtClean="0"/>
              <a:t>*** Note the 2010 Kenya MIS data is used in place of the 2008-09 Kenya DHS data, since it is more recent. </a:t>
            </a:r>
          </a:p>
          <a:p>
            <a:r>
              <a:rPr lang="en-US" altLang="en-US" dirty="0" smtClean="0"/>
              <a:t>**** Note the 2012 Malawi MIS data is used in place of the 2010 Malawi DHS data, since it is more recent. </a:t>
            </a:r>
          </a:p>
          <a:p>
            <a:r>
              <a:rPr lang="en-US" altLang="en-US" dirty="0" smtClean="0"/>
              <a:t>**** Note the 2011-12 Tanzania HMIS data is used in place of the 2010 Tanzania DHS data, since it is more recent.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p:txBody>
          <a:bodyPr/>
          <a:lstStyle/>
          <a:p>
            <a:pPr>
              <a:defRPr/>
            </a:pPr>
            <a:fld id="{D73988ED-6C5D-44A7-B9ED-95E2041E0EE5}" type="slidenum">
              <a:rPr lang="en-US" smtClean="0"/>
              <a:pPr>
                <a:defRPr/>
              </a:pPr>
              <a:t>28</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DHS also collects information on the use of intermittent preventive treatment (IPT) with antimalarial drugs during pregnancy. In most countries, recommended IPT for pregnant women is two or more doses of SP/</a:t>
            </a:r>
            <a:r>
              <a:rPr lang="en-US" altLang="en-US" dirty="0" err="1" smtClean="0"/>
              <a:t>Fansidar</a:t>
            </a:r>
            <a:r>
              <a:rPr lang="en-US" altLang="en-US" dirty="0" smtClean="0"/>
              <a:t> given during ANC visits. Preventing malaria during pregnancy is important because malaria during pregnancy contributes to low birth weights and stillbirths.</a:t>
            </a:r>
          </a:p>
          <a:p>
            <a:pPr eaLnBrk="1" hangingPunct="1"/>
            <a:endParaRPr lang="en-US" alt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 Note: the 2012 Burundi MIS data is used in place</a:t>
            </a:r>
            <a:r>
              <a:rPr lang="en-US" altLang="en-US" baseline="0" dirty="0" smtClean="0"/>
              <a:t> of the 2010 Burundi DHS data, since it is more recent.</a:t>
            </a:r>
            <a:endParaRPr lang="en-US" altLang="en-US" dirty="0" smtClean="0"/>
          </a:p>
          <a:p>
            <a:pPr eaLnBrk="1" hangingPunct="1"/>
            <a:r>
              <a:rPr lang="en-US" altLang="en-US" dirty="0" smtClean="0"/>
              <a:t>**  Note data on malaria was not collected in the 2011 Ethiopia DHS</a:t>
            </a:r>
          </a:p>
          <a:p>
            <a:pPr eaLnBrk="1" hangingPunct="1"/>
            <a:r>
              <a:rPr lang="en-US" altLang="en-US" dirty="0" smtClean="0"/>
              <a:t>*** Note the 2010 Kenya MIS data is used in place of the 2008-09 Kenya DHS data, since it is more recent. </a:t>
            </a:r>
          </a:p>
          <a:p>
            <a:pPr eaLnBrk="1" hangingPunct="1"/>
            <a:r>
              <a:rPr lang="en-US" altLang="en-US" dirty="0" smtClean="0"/>
              <a:t>**** Note the 2012 Malawi MIS data is used in place of the 2010 Malawi DHS data, since it is more recent. </a:t>
            </a:r>
          </a:p>
          <a:p>
            <a:pPr eaLnBrk="1" hangingPunct="1"/>
            <a:r>
              <a:rPr lang="en-US" altLang="en-US" dirty="0" smtClean="0"/>
              <a:t>***** This data was not collected in the 2010 Rwanda DHS, so data from the 2007-08 Rwanda Interim DHS is presented.</a:t>
            </a:r>
          </a:p>
          <a:p>
            <a:r>
              <a:rPr lang="en-US" altLang="en-US" dirty="0" smtClean="0"/>
              <a:t>****** Note the 2011-12 Tanzania HMIS data is used in place of the 2010 Tanzania DHS data, since it is more recent.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a:defRPr/>
            </a:pPr>
            <a:fld id="{A79B084E-AD3E-45B2-ACC9-83C2C06C744E}" type="slidenum">
              <a:rPr lang="en-US" smtClean="0"/>
              <a:pPr>
                <a:defRPr/>
              </a:pPr>
              <a:t>29</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one of the major contributions of the DHS is providing nationally-representative data on HIV/AIDS knowledge, attitudes, behaviors, and, in some cases, HIV prevalence. The HIV/AIDS indicators are used extensively for monitoring and evaluating prevention programs at the national level and were developed jointly with UNAIDS, the President’s Emergency Plan for AIDS Relief (PEPFAR), and the UN General Assembly Special Session on HIV and AIDS (UNGASS). </a:t>
            </a:r>
          </a:p>
          <a:p>
            <a:endParaRPr lang="en-US" altLang="en-US" smtClean="0"/>
          </a:p>
          <a:p>
            <a:r>
              <a:rPr lang="en-US" altLang="en-US" smtClean="0"/>
              <a:t>TELL participants that specific examples of HIV/AIDS indicators will be covered in Module 6.</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DHS collects a wide range of indicators in three major categories: population, health, and nutrition. </a:t>
            </a:r>
          </a:p>
          <a:p>
            <a:endParaRPr lang="en-US" altLang="en-US" smtClean="0"/>
          </a:p>
          <a:p>
            <a:r>
              <a:rPr lang="en-US" altLang="en-US" smtClean="0"/>
              <a:t>The DHS collects information from people about their lives and their households. It covers a wide range of topics, including family planning, number of children, literacy, child health, nutrition, etc.</a:t>
            </a:r>
          </a:p>
          <a:p>
            <a:endParaRPr lang="en-US" altLang="en-US" smtClean="0"/>
          </a:p>
          <a:p>
            <a:r>
              <a:rPr lang="en-US" altLang="en-US" smtClean="0"/>
              <a:t>All of this information gives a picture of the well-being and health-related practices of a population. One of the most important </a:t>
            </a:r>
          </a:p>
          <a:p>
            <a:r>
              <a:rPr lang="en-US" altLang="en-US" smtClean="0"/>
              <a:t>purposes of the DHS is to use all of this collected data to calculate indicators.</a:t>
            </a:r>
          </a:p>
          <a:p>
            <a:endParaRPr lang="en-US" altLang="en-US" smtClean="0"/>
          </a:p>
        </p:txBody>
      </p:sp>
      <p:sp>
        <p:nvSpPr>
          <p:cNvPr id="58372" name="Slide Number Placeholder 3"/>
          <p:cNvSpPr>
            <a:spLocks noGrp="1"/>
          </p:cNvSpPr>
          <p:nvPr>
            <p:ph type="sldNum" sz="quarter" idx="5"/>
          </p:nvPr>
        </p:nvSpPr>
        <p:spPr/>
        <p:txBody>
          <a:bodyPr/>
          <a:lstStyle/>
          <a:p>
            <a:pPr>
              <a:defRPr/>
            </a:pPr>
            <a:fld id="{4460A41A-C721-43F6-A023-F2A54F145321}" type="slidenum">
              <a:rPr lang="en-US" smtClean="0"/>
              <a:pPr>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p:txBody>
          <a:bodyPr/>
          <a:lstStyle/>
          <a:p>
            <a:pPr>
              <a:defRPr/>
            </a:pPr>
            <a:fld id="{ED8A560E-7590-4884-AEFC-32A62E179518}" type="slidenum">
              <a:rPr lang="en-US" smtClean="0"/>
              <a:pPr>
                <a:defRPr/>
              </a:pPr>
              <a:t>30</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women’s empowerment is associated with positive demographic and health outcomes for women and their children. One of the indicators of women’s empowerment is the percentage of currently married women who were employed and earned cash in the past 12 months.</a:t>
            </a:r>
          </a:p>
          <a:p>
            <a:pPr eaLnBrk="1" hangingPunct="1"/>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a:defRPr/>
            </a:pPr>
            <a:fld id="{388E8591-7A6E-4C6A-AD77-39B09834CC8D}" type="slidenum">
              <a:rPr lang="en-US" smtClean="0"/>
              <a:pPr>
                <a:defRPr/>
              </a:pPr>
              <a:t>31</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another indicator of women’s empowerment is the percent of currently married women who are empowered to make decisions on their own health care, either by themselves or jointly with their husbands.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DHS has a special module on gender-based violence that can be added to a standard survey. The module was originally designed to be used only with women respondents. However, several countries are now including questions about men’s experiences with domestic violence. The module includes questions for respondents on whether they have experienced spousal violence and, if so, what forms. </a:t>
            </a:r>
          </a:p>
          <a:p>
            <a:endParaRPr lang="en-US" altLang="en-US" dirty="0" smtClean="0"/>
          </a:p>
          <a:p>
            <a:r>
              <a:rPr lang="en-US" altLang="en-US" dirty="0" smtClean="0"/>
              <a:t>Due to the sensitivity of the subject and the need to protect the security of the respondents, interviewers ensure complete privacy before completing the gender-based violence module. Only one spouse per household is asked about domestic violence.</a:t>
            </a:r>
          </a:p>
        </p:txBody>
      </p:sp>
      <p:sp>
        <p:nvSpPr>
          <p:cNvPr id="88068" name="Slide Number Placeholder 3"/>
          <p:cNvSpPr>
            <a:spLocks noGrp="1"/>
          </p:cNvSpPr>
          <p:nvPr>
            <p:ph type="sldNum" sz="quarter" idx="5"/>
          </p:nvPr>
        </p:nvSpPr>
        <p:spPr/>
        <p:txBody>
          <a:bodyPr/>
          <a:lstStyle/>
          <a:p>
            <a:pPr>
              <a:defRPr/>
            </a:pPr>
            <a:fld id="{145656D6-0169-46DD-B69E-91C150B3C70E}" type="slidenum">
              <a:rPr lang="en-US" smtClean="0"/>
              <a:pPr>
                <a:defRPr/>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89092" name="Slide Number Placeholder 3"/>
          <p:cNvSpPr>
            <a:spLocks noGrp="1"/>
          </p:cNvSpPr>
          <p:nvPr>
            <p:ph type="sldNum" sz="quarter" idx="5"/>
          </p:nvPr>
        </p:nvSpPr>
        <p:spPr/>
        <p:txBody>
          <a:bodyPr/>
          <a:lstStyle/>
          <a:p>
            <a:pPr>
              <a:defRPr/>
            </a:pPr>
            <a:fld id="{34909979-0B34-4481-8E32-95B1968FAE02}" type="slidenum">
              <a:rPr lang="en-US" smtClean="0"/>
              <a:pPr>
                <a:defRPr/>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p:txBody>
          <a:bodyPr/>
          <a:lstStyle/>
          <a:p>
            <a:pPr>
              <a:defRPr/>
            </a:pPr>
            <a:fld id="{26CB2462-35B8-489C-9A75-42E669CBCA55}" type="slidenum">
              <a:rPr lang="en-US" smtClean="0"/>
              <a:pPr>
                <a:defRPr/>
              </a:pPr>
              <a:t>34</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term </a:t>
            </a:r>
            <a:r>
              <a:rPr lang="en-US" altLang="en-US" b="1" dirty="0" smtClean="0"/>
              <a:t>biomarker</a:t>
            </a:r>
            <a:r>
              <a:rPr lang="en-US" altLang="en-US" dirty="0" smtClean="0"/>
              <a:t> refers to biological measures of health conditions. The DHS has successfully included biomarkers in many of its surveys. The earliest example of biomarkers is the collection of height and weight data from children. </a:t>
            </a:r>
          </a:p>
          <a:p>
            <a:endParaRPr lang="en-US" altLang="en-US" dirty="0" smtClean="0"/>
          </a:p>
          <a:p>
            <a:r>
              <a:rPr lang="en-US" altLang="en-US" dirty="0" smtClean="0"/>
              <a:t>DESCRIBE these examples of biomarkers for which data have been collected in the DHS (the biomarkers are in bold text): </a:t>
            </a:r>
          </a:p>
          <a:p>
            <a:endParaRPr lang="en-US" altLang="en-US" dirty="0" smtClean="0"/>
          </a:p>
          <a:p>
            <a:r>
              <a:rPr lang="en-US" altLang="en-US" dirty="0" smtClean="0"/>
              <a:t>• </a:t>
            </a:r>
            <a:r>
              <a:rPr lang="en-US" altLang="en-US" i="1" dirty="0" smtClean="0"/>
              <a:t>Nutrition:</a:t>
            </a:r>
            <a:r>
              <a:rPr lang="en-US" altLang="en-US" dirty="0" smtClean="0"/>
              <a:t> </a:t>
            </a:r>
            <a:r>
              <a:rPr lang="en-US" altLang="en-US" b="1" dirty="0" smtClean="0"/>
              <a:t>hemoglobin</a:t>
            </a:r>
            <a:r>
              <a:rPr lang="en-US" altLang="en-US" dirty="0" smtClean="0"/>
              <a:t> (for anemia), </a:t>
            </a:r>
            <a:r>
              <a:rPr lang="en-US" altLang="en-US" b="1" dirty="0" smtClean="0"/>
              <a:t>serum retinol</a:t>
            </a:r>
            <a:r>
              <a:rPr lang="en-US" altLang="en-US" dirty="0" smtClean="0"/>
              <a:t> (for vitamin A), </a:t>
            </a:r>
            <a:r>
              <a:rPr lang="en-US" altLang="en-US" b="1" dirty="0" smtClean="0"/>
              <a:t>anthropometry</a:t>
            </a:r>
            <a:r>
              <a:rPr lang="en-US" altLang="en-US" dirty="0" smtClean="0"/>
              <a:t> (height and weight measurements)</a:t>
            </a:r>
          </a:p>
          <a:p>
            <a:r>
              <a:rPr lang="en-US" altLang="en-US" dirty="0" smtClean="0"/>
              <a:t>• </a:t>
            </a:r>
            <a:r>
              <a:rPr lang="en-US" altLang="en-US" i="1" dirty="0" smtClean="0"/>
              <a:t>Adult health:</a:t>
            </a:r>
            <a:r>
              <a:rPr lang="en-US" altLang="en-US" dirty="0" smtClean="0"/>
              <a:t> </a:t>
            </a:r>
            <a:r>
              <a:rPr lang="en-US" altLang="en-US" b="1" dirty="0" smtClean="0"/>
              <a:t>Blood pressure</a:t>
            </a:r>
            <a:r>
              <a:rPr lang="en-US" altLang="en-US" dirty="0" smtClean="0"/>
              <a:t>,</a:t>
            </a:r>
            <a:r>
              <a:rPr lang="en-US" altLang="en-US" b="1" dirty="0" smtClean="0"/>
              <a:t> lipids</a:t>
            </a:r>
            <a:r>
              <a:rPr lang="en-US" altLang="en-US" dirty="0" smtClean="0"/>
              <a:t> (cholesterol)</a:t>
            </a:r>
          </a:p>
          <a:p>
            <a:r>
              <a:rPr lang="en-US" altLang="en-US" dirty="0" smtClean="0"/>
              <a:t>• </a:t>
            </a:r>
            <a:r>
              <a:rPr lang="en-US" altLang="en-US" i="1" dirty="0" smtClean="0"/>
              <a:t>Sexually transmitted infections (STIs)</a:t>
            </a:r>
            <a:r>
              <a:rPr lang="en-US" altLang="en-US" dirty="0" smtClean="0"/>
              <a:t>: </a:t>
            </a:r>
            <a:r>
              <a:rPr lang="en-US" altLang="en-US" b="1" dirty="0" smtClean="0"/>
              <a:t>HIV</a:t>
            </a:r>
            <a:r>
              <a:rPr lang="en-US" altLang="en-US" dirty="0" smtClean="0"/>
              <a:t>, Chlamydia, gonorrhea, syphilis, and herpes</a:t>
            </a:r>
          </a:p>
          <a:p>
            <a:r>
              <a:rPr lang="pt-PT" altLang="en-US" dirty="0" smtClean="0"/>
              <a:t>• </a:t>
            </a:r>
            <a:r>
              <a:rPr lang="pt-PT" altLang="en-US" i="1" dirty="0" smtClean="0"/>
              <a:t>Malaria:</a:t>
            </a:r>
            <a:r>
              <a:rPr lang="pt-PT" altLang="en-US" b="1" dirty="0" smtClean="0"/>
              <a:t> </a:t>
            </a:r>
            <a:r>
              <a:rPr lang="pt-PT" altLang="en-US" dirty="0" smtClean="0"/>
              <a:t>testing for </a:t>
            </a:r>
            <a:r>
              <a:rPr lang="pt-PT" altLang="en-US" b="1" dirty="0" smtClean="0"/>
              <a:t>malaria parasites</a:t>
            </a:r>
            <a:endParaRPr lang="en-US" altLang="en-US" dirty="0" smtClean="0"/>
          </a:p>
          <a:p>
            <a:endParaRPr lang="en-US" altLang="en-US" dirty="0" smtClean="0"/>
          </a:p>
          <a:p>
            <a:r>
              <a:rPr lang="en-US" altLang="en-US" dirty="0" smtClean="0"/>
              <a:t>Biomarkers can complement self-reported data and provide an objective measure of health status. For example, the success of a vitamin A supplementation program can be assessed by testing serum retinol levels in the population. But in most cases, biomarkers collected in the DHS do not complement self-reported data (i.e. questionnaires do not ask for self-reported data on anemia). Biomarkers also contribute to the understanding of factors and determinants of different illnesses by linking health outcomes to the respondents’ characteristics. Biomarkers help to evaluate programs. </a:t>
            </a:r>
          </a:p>
          <a:p>
            <a:endParaRPr lang="en-US" altLang="en-US" dirty="0" smtClean="0"/>
          </a:p>
          <a:p>
            <a:r>
              <a:rPr lang="en-US" altLang="en-US" dirty="0" smtClean="0"/>
              <a:t>In addition to collecting biomarkers, or biological data, from respondents, the DHS tests salt in many countries for iodine content. Many countries require that iodine be added to salt to ensure that people get enough iodine in their diet. Insufficient iodine can cause mental retardation, stillbirths, and other problems during pregnancy and can cause abnormal growth of the thyroid gland, also called a goiter.</a:t>
            </a:r>
          </a:p>
          <a:p>
            <a:endParaRPr lang="en-US" alt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anthropometry is an inexpensive and noninvasive measure of the general nutritional status of an individual or a population. There are four main elements in using anthropometry as an indicator of nutrition: age, sex, weight, and length/height. The DHS measures all four. </a:t>
            </a:r>
          </a:p>
        </p:txBody>
      </p:sp>
      <p:sp>
        <p:nvSpPr>
          <p:cNvPr id="91140" name="Slide Number Placeholder 3"/>
          <p:cNvSpPr>
            <a:spLocks noGrp="1"/>
          </p:cNvSpPr>
          <p:nvPr>
            <p:ph type="sldNum" sz="quarter" idx="5"/>
          </p:nvPr>
        </p:nvSpPr>
        <p:spPr/>
        <p:txBody>
          <a:bodyPr/>
          <a:lstStyle/>
          <a:p>
            <a:pPr>
              <a:defRPr/>
            </a:pPr>
            <a:fld id="{276006CC-044E-47BE-906C-22F29268059A}" type="slidenum">
              <a:rPr lang="en-US" smtClean="0"/>
              <a:pPr>
                <a:defRPr/>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three most common anthropometrical measurements are height-for-age (stunting), weight-for-height (wasting), and weight-for-age (underweight). As discussed in Module 2, the WHO Child Growth Standards are used to measure where children in a specific country fall in comparison with a standard reference population of children from around the world. </a:t>
            </a:r>
          </a:p>
          <a:p>
            <a:endParaRPr lang="en-US" altLang="en-US" dirty="0" smtClean="0"/>
          </a:p>
        </p:txBody>
      </p:sp>
      <p:sp>
        <p:nvSpPr>
          <p:cNvPr id="92164" name="Slide Number Placeholder 3"/>
          <p:cNvSpPr>
            <a:spLocks noGrp="1"/>
          </p:cNvSpPr>
          <p:nvPr>
            <p:ph type="sldNum" sz="quarter" idx="5"/>
          </p:nvPr>
        </p:nvSpPr>
        <p:spPr/>
        <p:txBody>
          <a:bodyPr/>
          <a:lstStyle/>
          <a:p>
            <a:pPr>
              <a:defRPr/>
            </a:pPr>
            <a:fld id="{E2F5D866-BF1C-45AB-A183-80DB3793D99C}" type="slidenum">
              <a:rPr lang="en-US" smtClean="0"/>
              <a:pPr>
                <a:defRPr/>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DHS uses specially prepared boards to measure the height of children. Interviewers are trained for several days on taking accurate measurements to be sure that they measure children the same way, so heights and weights are comparable within a country and across countries.</a:t>
            </a:r>
          </a:p>
        </p:txBody>
      </p:sp>
      <p:sp>
        <p:nvSpPr>
          <p:cNvPr id="93188" name="Slide Number Placeholder 3"/>
          <p:cNvSpPr>
            <a:spLocks noGrp="1"/>
          </p:cNvSpPr>
          <p:nvPr>
            <p:ph type="sldNum" sz="quarter" idx="5"/>
          </p:nvPr>
        </p:nvSpPr>
        <p:spPr/>
        <p:txBody>
          <a:bodyPr/>
          <a:lstStyle/>
          <a:p>
            <a:pPr>
              <a:defRPr/>
            </a:pPr>
            <a:fld id="{E4075F77-EF2C-4253-8470-2372F1204576}" type="slidenum">
              <a:rPr lang="en-US" smtClean="0"/>
              <a:pPr>
                <a:defRPr/>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HemoCue device shown in the photos on this slide is the most commonly used device for measuring hemoglobin levels in the field. The device is easy to transport and provides results within one minute. </a:t>
            </a:r>
          </a:p>
        </p:txBody>
      </p:sp>
      <p:sp>
        <p:nvSpPr>
          <p:cNvPr id="94212" name="Slide Number Placeholder 3"/>
          <p:cNvSpPr>
            <a:spLocks noGrp="1"/>
          </p:cNvSpPr>
          <p:nvPr>
            <p:ph type="sldNum" sz="quarter" idx="5"/>
          </p:nvPr>
        </p:nvSpPr>
        <p:spPr/>
        <p:txBody>
          <a:bodyPr/>
          <a:lstStyle/>
          <a:p>
            <a:pPr>
              <a:defRPr/>
            </a:pPr>
            <a:fld id="{9FBD132C-2458-4825-929A-1D4C9B996C16}" type="slidenum">
              <a:rPr lang="en-US" smtClean="0"/>
              <a:pPr>
                <a:defRPr/>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as mentioned earlier, malaria is a major cause of illness in Africa. DHS is a partner in Roll Back Malaria, a major international consortium that seeks to eliminate malaria worldwide. Malaria testing in the DHS provides a good objective measure of actual malaria infection. Unlike other illnesses tested in the DHS, however, malaria is seasonal, so survey results may differ depending on the time of year the data are collected.</a:t>
            </a:r>
          </a:p>
          <a:p>
            <a:endParaRPr lang="en-US" altLang="en-US" smtClean="0"/>
          </a:p>
          <a:p>
            <a:r>
              <a:rPr lang="en-US" altLang="en-US" smtClean="0"/>
              <a:t>Testing for malaria in the DHS is most commonly done using rapid diagnostic test (RDT) kits. Microscopy, or slides, is used in addition to RDT kits to validate the results.</a:t>
            </a:r>
          </a:p>
          <a:p>
            <a:endParaRPr lang="en-US" altLang="en-US" smtClean="0"/>
          </a:p>
          <a:p>
            <a:r>
              <a:rPr lang="en-US" altLang="en-US" smtClean="0"/>
              <a:t>During the survey, children and adults who are tested and found to be infected with malaria parasites are treated with nationally recommended drugs and are also referred to health centers for follow-up treatment. </a:t>
            </a:r>
          </a:p>
        </p:txBody>
      </p:sp>
      <p:sp>
        <p:nvSpPr>
          <p:cNvPr id="95236" name="Slide Number Placeholder 3"/>
          <p:cNvSpPr>
            <a:spLocks noGrp="1"/>
          </p:cNvSpPr>
          <p:nvPr>
            <p:ph type="sldNum" sz="quarter" idx="5"/>
          </p:nvPr>
        </p:nvSpPr>
        <p:spPr/>
        <p:txBody>
          <a:bodyPr/>
          <a:lstStyle/>
          <a:p>
            <a:pPr>
              <a:defRPr/>
            </a:pPr>
            <a:fld id="{1DB616BE-47A6-4FDB-9C55-7CBBC100D171}" type="slidenum">
              <a:rPr lang="en-US" smtClean="0"/>
              <a:pPr>
                <a:defRPr/>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p:txBody>
          <a:bodyPr/>
          <a:lstStyle/>
          <a:p>
            <a:pPr>
              <a:defRPr/>
            </a:pPr>
            <a:fld id="{EB6FBDE3-63E4-4381-BE64-E4AF3BC669F8}" type="slidenum">
              <a:rPr lang="en-US" smtClean="0"/>
              <a:pPr>
                <a:defRPr/>
              </a:pPr>
              <a:t>4</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when an indicator is measured in the same population at different points in time, it allows planners and policymakers to measure progress towards meeting a program’s objectives. </a:t>
            </a:r>
          </a:p>
          <a:p>
            <a:endParaRPr lang="en-US" altLang="en-US" dirty="0" smtClean="0"/>
          </a:p>
          <a:p>
            <a:r>
              <a:rPr lang="en-US" altLang="en-US" dirty="0" smtClean="0"/>
              <a:t>There are many international indicators that are agreed upon by public health organizations, national governments, international donors, etc. The DHS Program collaborates with these organizations to calculate these indicators from DHS data. In this way the DHS helps international organizations track changes in population and health status over time.  </a:t>
            </a:r>
          </a:p>
          <a:p>
            <a:endParaRPr lang="en-US" altLang="en-US" dirty="0" smtClean="0"/>
          </a:p>
          <a:p>
            <a:r>
              <a:rPr lang="en-US" altLang="en-US" dirty="0" smtClean="0"/>
              <a:t>Examples of indicators from the DHS are presented in Session 2.</a:t>
            </a:r>
          </a:p>
          <a:p>
            <a:pPr eaLnBrk="1" hangingPunct="1"/>
            <a:endParaRPr lang="en-US" altLang="en-US" sz="10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These photos illustrate an RDT kit.</a:t>
            </a:r>
          </a:p>
        </p:txBody>
      </p:sp>
      <p:sp>
        <p:nvSpPr>
          <p:cNvPr id="96260" name="Slide Number Placeholder 3"/>
          <p:cNvSpPr>
            <a:spLocks noGrp="1"/>
          </p:cNvSpPr>
          <p:nvPr>
            <p:ph type="sldNum" sz="quarter" idx="5"/>
          </p:nvPr>
        </p:nvSpPr>
        <p:spPr/>
        <p:txBody>
          <a:bodyPr/>
          <a:lstStyle/>
          <a:p>
            <a:pPr>
              <a:defRPr/>
            </a:pPr>
            <a:fld id="{D818E0AD-0E40-474E-8325-5048EDBBB95C}" type="slidenum">
              <a:rPr lang="en-US" smtClean="0"/>
              <a:pPr>
                <a:defRPr/>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DHS has created a measure of relative wealth known as the Wealth Index. The Wealth Index lets us analyze the impact of wealth on health outcomes, health services, and the reach of public health services using DHS data. Many programs use geographical criteria to target their activities, and being able to map poverty or wealth is important.</a:t>
            </a:r>
          </a:p>
          <a:p>
            <a:endParaRPr lang="en-US" altLang="en-US" smtClean="0"/>
          </a:p>
          <a:p>
            <a:r>
              <a:rPr lang="en-US" altLang="en-US" smtClean="0"/>
              <a:t>DISCUSS with participants the principal uses for a measure of economic status with regard to health programs. Make sure the following point is addressed: </a:t>
            </a:r>
          </a:p>
          <a:p>
            <a:endParaRPr lang="en-US" altLang="en-US" smtClean="0"/>
          </a:p>
          <a:p>
            <a:r>
              <a:rPr lang="en-US" altLang="en-US" smtClean="0"/>
              <a:t>Access to certain health programs may be related to the ability to pay a fee for health services. </a:t>
            </a:r>
          </a:p>
          <a:p>
            <a:endParaRPr lang="en-US" altLang="en-US" smtClean="0"/>
          </a:p>
        </p:txBody>
      </p:sp>
      <p:sp>
        <p:nvSpPr>
          <p:cNvPr id="97284" name="Slide Number Placeholder 3"/>
          <p:cNvSpPr>
            <a:spLocks noGrp="1"/>
          </p:cNvSpPr>
          <p:nvPr>
            <p:ph type="sldNum" sz="quarter" idx="5"/>
          </p:nvPr>
        </p:nvSpPr>
        <p:spPr/>
        <p:txBody>
          <a:bodyPr/>
          <a:lstStyle/>
          <a:p>
            <a:pPr>
              <a:defRPr/>
            </a:pPr>
            <a:fld id="{BEF5B771-44BC-4DCE-9087-774EEC2C773B}" type="slidenum">
              <a:rPr lang="en-US" smtClean="0"/>
              <a:pPr>
                <a:defRPr/>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the most common ways for surveys to measure wealth are to assess how much income a household receives and how the household spends its money. However, this can be time-consuming and expensive to do. In areas where people are not paid in hard currency or where jobs are transient, it is even more difficult to carry out. This is why the DHS developed a different approach to measuring wealth.</a:t>
            </a:r>
          </a:p>
          <a:p>
            <a:endParaRPr lang="en-US" altLang="en-US" smtClean="0"/>
          </a:p>
        </p:txBody>
      </p:sp>
      <p:sp>
        <p:nvSpPr>
          <p:cNvPr id="98308" name="Slide Number Placeholder 3"/>
          <p:cNvSpPr>
            <a:spLocks noGrp="1"/>
          </p:cNvSpPr>
          <p:nvPr>
            <p:ph type="sldNum" sz="quarter" idx="5"/>
          </p:nvPr>
        </p:nvSpPr>
        <p:spPr/>
        <p:txBody>
          <a:bodyPr/>
          <a:lstStyle/>
          <a:p>
            <a:pPr>
              <a:defRPr/>
            </a:pPr>
            <a:fld id="{05CF5BB6-D026-411A-8DD8-60342A91B93D}" type="slidenum">
              <a:rPr lang="en-US" smtClean="0"/>
              <a:pPr>
                <a:defRPr/>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ASK participants for to define a </a:t>
            </a:r>
            <a:r>
              <a:rPr lang="en-US" altLang="en-US" b="1" smtClean="0"/>
              <a:t>proxy indicator</a:t>
            </a:r>
            <a:r>
              <a:rPr lang="en-US" altLang="en-US" smtClean="0"/>
              <a:t>. Answer: A proxy takes the place of, or stands in for, something else. In this case, the DHS uses other factors (or proxies) to calculate wealth.</a:t>
            </a:r>
          </a:p>
          <a:p>
            <a:endParaRPr lang="en-US" altLang="en-US" smtClean="0"/>
          </a:p>
          <a:p>
            <a:r>
              <a:rPr lang="en-US" altLang="en-US" smtClean="0"/>
              <a:t>EXPLAIN that the DHS measures wealth based on (1) household ownership of durable goods like radios and bicycles; (2) household access to water and sanitary facilities; and (3) the materials used in house construction. </a:t>
            </a:r>
          </a:p>
          <a:p>
            <a:endParaRPr lang="en-US" altLang="en-US" smtClean="0"/>
          </a:p>
          <a:p>
            <a:r>
              <a:rPr lang="en-US" altLang="en-US" smtClean="0"/>
              <a:t>ASK what a quintile is and what percentage of the population a quintile contains. Answer: One-fifth of the population, or 20%.</a:t>
            </a:r>
          </a:p>
          <a:p>
            <a:endParaRPr lang="en-US" altLang="en-US" smtClean="0"/>
          </a:p>
          <a:p>
            <a:r>
              <a:rPr lang="en-US" altLang="en-US" smtClean="0"/>
              <a:t>In each country, the population is divided into five equal groups, called quintiles, ranging from the lowest or least well-off to the highest or most well-off. The five quintiles are called Lowest, Second, Middle, Fourth, and Highest. </a:t>
            </a:r>
          </a:p>
          <a:p>
            <a:endParaRPr lang="en-US" altLang="en-US" smtClean="0"/>
          </a:p>
          <a:p>
            <a:r>
              <a:rPr lang="en-US" altLang="en-US" smtClean="0"/>
              <a:t>People in the highest wealth quintile in a country are rich only in relation to other people in the same country. Thus, people in the highest wealth quintile in South Africa will not have the same level of wealth as people in the highest wealth quintile in Niger.</a:t>
            </a:r>
          </a:p>
          <a:p>
            <a:endParaRPr lang="en-US" altLang="en-US" smtClean="0"/>
          </a:p>
          <a:p>
            <a:r>
              <a:rPr lang="en-US" altLang="en-US" smtClean="0"/>
              <a:t>DISCUSS what this might mean if you are trying to compare your country to another country. </a:t>
            </a:r>
          </a:p>
          <a:p>
            <a:endParaRPr lang="en-US" altLang="en-US" smtClean="0"/>
          </a:p>
        </p:txBody>
      </p:sp>
      <p:sp>
        <p:nvSpPr>
          <p:cNvPr id="99332" name="Slide Number Placeholder 3"/>
          <p:cNvSpPr>
            <a:spLocks noGrp="1"/>
          </p:cNvSpPr>
          <p:nvPr>
            <p:ph type="sldNum" sz="quarter" idx="5"/>
          </p:nvPr>
        </p:nvSpPr>
        <p:spPr/>
        <p:txBody>
          <a:bodyPr/>
          <a:lstStyle/>
          <a:p>
            <a:pPr>
              <a:defRPr/>
            </a:pPr>
            <a:fld id="{FBA63076-6319-4232-BBF6-DF3E64C9A80D}" type="slidenum">
              <a:rPr lang="en-US" smtClean="0"/>
              <a:pPr>
                <a:defRPr/>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wealth index lets us compare one household’s wealth with other households in the same country. It does not define poverty the way that a country might do, for example, by measuring the percent of the population living below a certain income. The wealth index provides a ranking of households by wealth.</a:t>
            </a:r>
          </a:p>
          <a:p>
            <a:endParaRPr lang="en-US" altLang="en-US" smtClean="0"/>
          </a:p>
        </p:txBody>
      </p:sp>
      <p:sp>
        <p:nvSpPr>
          <p:cNvPr id="100356" name="Slide Number Placeholder 3"/>
          <p:cNvSpPr>
            <a:spLocks noGrp="1"/>
          </p:cNvSpPr>
          <p:nvPr>
            <p:ph type="sldNum" sz="quarter" idx="5"/>
          </p:nvPr>
        </p:nvSpPr>
        <p:spPr/>
        <p:txBody>
          <a:bodyPr/>
          <a:lstStyle/>
          <a:p>
            <a:pPr>
              <a:defRPr/>
            </a:pPr>
            <a:fld id="{D7321630-5139-49D7-9452-7BB3F905F7EF}" type="slidenum">
              <a:rPr lang="en-US" smtClean="0"/>
              <a:pPr>
                <a:defRPr/>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These two slides provide two slightly different explanations of how to construct the wealth index. Chose whichever definition is appropriate for participants’ knowledge level. Slide 45 is simpler than Slide 46. </a:t>
            </a:r>
          </a:p>
        </p:txBody>
      </p:sp>
      <p:sp>
        <p:nvSpPr>
          <p:cNvPr id="101380" name="Slide Number Placeholder 3"/>
          <p:cNvSpPr>
            <a:spLocks noGrp="1"/>
          </p:cNvSpPr>
          <p:nvPr>
            <p:ph type="sldNum" sz="quarter" idx="5"/>
          </p:nvPr>
        </p:nvSpPr>
        <p:spPr/>
        <p:txBody>
          <a:bodyPr/>
          <a:lstStyle/>
          <a:p>
            <a:pPr>
              <a:defRPr/>
            </a:pPr>
            <a:fld id="{77C063C2-46FB-45BA-AB79-6DB768EA6E9A}" type="slidenum">
              <a:rPr lang="en-US" smtClean="0"/>
              <a:pPr>
                <a:defRPr/>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These two slides provide two slightly different explanations of how to construct the wealth index. Chose whichever definition is appropriate for participants’ knowledge level. Slide 45 is simpler than Slide 46. </a:t>
            </a:r>
          </a:p>
        </p:txBody>
      </p:sp>
      <p:sp>
        <p:nvSpPr>
          <p:cNvPr id="102404" name="Slide Number Placeholder 3"/>
          <p:cNvSpPr>
            <a:spLocks noGrp="1"/>
          </p:cNvSpPr>
          <p:nvPr>
            <p:ph type="sldNum" sz="quarter" idx="5"/>
          </p:nvPr>
        </p:nvSpPr>
        <p:spPr/>
        <p:txBody>
          <a:bodyPr/>
          <a:lstStyle/>
          <a:p>
            <a:pPr>
              <a:defRPr/>
            </a:pPr>
            <a:fld id="{9D3088ED-0371-4CEA-8B7D-B16412FB37DF}" type="slidenum">
              <a:rPr lang="en-US" smtClean="0"/>
              <a:pPr>
                <a:defRPr/>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to divide themselves into groups of three.</a:t>
            </a:r>
          </a:p>
          <a:p>
            <a:endParaRPr lang="en-US" altLang="en-US" smtClean="0"/>
          </a:p>
          <a:p>
            <a:r>
              <a:rPr lang="en-US" altLang="en-US" smtClean="0"/>
              <a:t>DISTRIBUTE </a:t>
            </a:r>
            <a:r>
              <a:rPr lang="en-US" altLang="en-US" b="1" smtClean="0"/>
              <a:t>Exercise 3.1</a:t>
            </a:r>
            <a:r>
              <a:rPr lang="en-US" altLang="en-US" smtClean="0"/>
              <a:t>,</a:t>
            </a:r>
            <a:r>
              <a:rPr lang="en-US" altLang="en-US" b="1" smtClean="0"/>
              <a:t> </a:t>
            </a:r>
            <a:r>
              <a:rPr lang="en-US" altLang="en-US" i="1" smtClean="0"/>
              <a:t>The DHS Wealth Index, </a:t>
            </a:r>
            <a:r>
              <a:rPr lang="en-US" altLang="en-US" smtClean="0"/>
              <a:t>and give the groups about 10 minutes to complete the exercise.</a:t>
            </a:r>
          </a:p>
          <a:p>
            <a:endParaRPr lang="en-US" altLang="en-US" smtClean="0"/>
          </a:p>
          <a:p>
            <a:r>
              <a:rPr lang="en-US" altLang="en-US" smtClean="0"/>
              <a:t>After they are done, BRING everyone together and PRESENT </a:t>
            </a:r>
            <a:r>
              <a:rPr lang="en-US" altLang="en-US" b="1" smtClean="0"/>
              <a:t>Slides 47 and 48.</a:t>
            </a:r>
            <a:r>
              <a:rPr lang="en-US" altLang="en-US" smtClean="0"/>
              <a:t> DISCUSS the following questions with the participants:</a:t>
            </a:r>
          </a:p>
          <a:p>
            <a:r>
              <a:rPr lang="en-US" altLang="en-US" smtClean="0"/>
              <a:t>1. What do these two graphs show about wealth?</a:t>
            </a:r>
          </a:p>
          <a:p>
            <a:r>
              <a:rPr lang="en-US" altLang="en-US" smtClean="0"/>
              <a:t>2. Why is the Wealth Index important for public health interventions and health communication campaigns?</a:t>
            </a:r>
          </a:p>
          <a:p>
            <a:endParaRPr lang="en-US" altLang="en-US" smtClean="0"/>
          </a:p>
          <a:p>
            <a:r>
              <a:rPr lang="en-US" altLang="en-US" smtClean="0"/>
              <a:t>Make sure the following points are made:</a:t>
            </a:r>
          </a:p>
          <a:p>
            <a:r>
              <a:rPr lang="en-US" altLang="en-US" smtClean="0"/>
              <a:t>• Health practices and health status often vary by wealth. </a:t>
            </a:r>
          </a:p>
          <a:p>
            <a:r>
              <a:rPr lang="en-US" altLang="en-US" smtClean="0"/>
              <a:t>• In both examples, health practices are positively correlated with wealth; that is, as wealth increases, contraceptive use and trained assistance at childbirth also increase. This is true in many countries.</a:t>
            </a:r>
          </a:p>
          <a:p>
            <a:r>
              <a:rPr lang="en-US" altLang="en-US" smtClean="0"/>
              <a:t>• The wealth index helps explore differences in access to health care.</a:t>
            </a:r>
          </a:p>
          <a:p>
            <a:r>
              <a:rPr lang="en-US" altLang="en-US" smtClean="0"/>
              <a:t>• The wealth index can help identify populations with special needs. In Nigeria, for example, children from the wealthiest households are 13 times more likely to be vaccinated than children from the poorest households.</a:t>
            </a:r>
          </a:p>
        </p:txBody>
      </p:sp>
      <p:sp>
        <p:nvSpPr>
          <p:cNvPr id="103428" name="Slide Number Placeholder 3"/>
          <p:cNvSpPr>
            <a:spLocks noGrp="1"/>
          </p:cNvSpPr>
          <p:nvPr>
            <p:ph type="sldNum" sz="quarter" idx="5"/>
          </p:nvPr>
        </p:nvSpPr>
        <p:spPr/>
        <p:txBody>
          <a:bodyPr/>
          <a:lstStyle/>
          <a:p>
            <a:pPr>
              <a:defRPr/>
            </a:pPr>
            <a:fld id="{449A6990-B086-402C-925A-071098FA969E}" type="slidenum">
              <a:rPr lang="en-US" smtClean="0"/>
              <a:pPr>
                <a:defRPr/>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to divide themselves into groups of three.</a:t>
            </a:r>
          </a:p>
          <a:p>
            <a:endParaRPr lang="en-US" altLang="en-US" smtClean="0"/>
          </a:p>
          <a:p>
            <a:r>
              <a:rPr lang="en-US" altLang="en-US" smtClean="0"/>
              <a:t>DISTRIBUTE </a:t>
            </a:r>
            <a:r>
              <a:rPr lang="en-US" altLang="en-US" b="1" smtClean="0"/>
              <a:t>Exercise 3.1</a:t>
            </a:r>
            <a:r>
              <a:rPr lang="en-US" altLang="en-US" smtClean="0"/>
              <a:t>,</a:t>
            </a:r>
            <a:r>
              <a:rPr lang="en-US" altLang="en-US" b="1" smtClean="0"/>
              <a:t> </a:t>
            </a:r>
            <a:r>
              <a:rPr lang="en-US" altLang="en-US" i="1" smtClean="0"/>
              <a:t>The DHS Wealth Index, </a:t>
            </a:r>
            <a:r>
              <a:rPr lang="en-US" altLang="en-US" smtClean="0"/>
              <a:t>and give the groups about 10 minutes to complete the exercise.</a:t>
            </a:r>
          </a:p>
          <a:p>
            <a:endParaRPr lang="en-US" altLang="en-US" smtClean="0"/>
          </a:p>
          <a:p>
            <a:r>
              <a:rPr lang="en-US" altLang="en-US" smtClean="0"/>
              <a:t>After they are done, BRING everyone together and PRESENT </a:t>
            </a:r>
            <a:r>
              <a:rPr lang="en-US" altLang="en-US" b="1" smtClean="0"/>
              <a:t>Slides 47 and 48.</a:t>
            </a:r>
            <a:r>
              <a:rPr lang="en-US" altLang="en-US" smtClean="0"/>
              <a:t> DISCUSS the following questions with the participants:</a:t>
            </a:r>
          </a:p>
          <a:p>
            <a:r>
              <a:rPr lang="en-US" altLang="en-US" smtClean="0"/>
              <a:t>1. What do these two graphs show about wealth?</a:t>
            </a:r>
          </a:p>
          <a:p>
            <a:r>
              <a:rPr lang="en-US" altLang="en-US" smtClean="0"/>
              <a:t>2. Why is the Wealth Index important for public health interventions and health communication campaigns?</a:t>
            </a:r>
          </a:p>
          <a:p>
            <a:endParaRPr lang="en-US" altLang="en-US" smtClean="0"/>
          </a:p>
          <a:p>
            <a:r>
              <a:rPr lang="en-US" altLang="en-US" smtClean="0"/>
              <a:t>Make sure the following points are made:</a:t>
            </a:r>
          </a:p>
          <a:p>
            <a:r>
              <a:rPr lang="en-US" altLang="en-US" smtClean="0"/>
              <a:t>• Health practices and health status often vary by wealth. </a:t>
            </a:r>
          </a:p>
          <a:p>
            <a:r>
              <a:rPr lang="en-US" altLang="en-US" smtClean="0"/>
              <a:t>• In both examples, health practices are positively correlated with wealth; that is, as wealth increases, contraceptive use and trained assistance at childbirth also increase. This is true in many countries.</a:t>
            </a:r>
          </a:p>
          <a:p>
            <a:r>
              <a:rPr lang="en-US" altLang="en-US" smtClean="0"/>
              <a:t>• The wealth index helps explore differences in access to health care.</a:t>
            </a:r>
          </a:p>
          <a:p>
            <a:r>
              <a:rPr lang="en-US" altLang="en-US" smtClean="0"/>
              <a:t>• The wealth index can help identify populations with special needs. In Nigeria, for example, children from the wealthiest households are 13 times more likely to be vaccinated than children from the poorest households.</a:t>
            </a:r>
          </a:p>
          <a:p>
            <a:endParaRPr lang="en-US" altLang="en-US" smtClean="0"/>
          </a:p>
        </p:txBody>
      </p:sp>
      <p:sp>
        <p:nvSpPr>
          <p:cNvPr id="104452" name="Slide Number Placeholder 3"/>
          <p:cNvSpPr>
            <a:spLocks noGrp="1"/>
          </p:cNvSpPr>
          <p:nvPr>
            <p:ph type="sldNum" sz="quarter" idx="5"/>
          </p:nvPr>
        </p:nvSpPr>
        <p:spPr/>
        <p:txBody>
          <a:bodyPr/>
          <a:lstStyle/>
          <a:p>
            <a:pPr>
              <a:defRPr/>
            </a:pPr>
            <a:fld id="{6A974074-356E-4F8F-8346-030EC99FD212}" type="slidenum">
              <a:rPr lang="en-US" smtClean="0"/>
              <a:pPr>
                <a:defRPr/>
              </a:pPr>
              <a:t>48</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p:txBody>
          <a:bodyPr/>
          <a:lstStyle/>
          <a:p>
            <a:pPr>
              <a:defRPr/>
            </a:pPr>
            <a:fld id="{732CBEC5-E198-4EB0-B047-F4747078335B}" type="slidenum">
              <a:rPr lang="en-US" smtClean="0"/>
              <a:pPr>
                <a:defRPr/>
              </a:pPr>
              <a:t>5</a:t>
            </a:fld>
            <a:endParaRPr lang="en-US" smtClean="0"/>
          </a:p>
        </p:txBody>
      </p:sp>
      <p:sp>
        <p:nvSpPr>
          <p:cNvPr id="60419" name="Rectangle 2"/>
          <p:cNvSpPr>
            <a:spLocks noGrp="1" noRot="1" noChangeAspect="1" noChangeArrowheads="1" noTextEdit="1"/>
          </p:cNvSpPr>
          <p:nvPr>
            <p:ph type="sldImg"/>
          </p:nvPr>
        </p:nvSpPr>
        <p:spPr>
          <a:xfrm>
            <a:off x="1266825" y="715963"/>
            <a:ext cx="4783138" cy="3587750"/>
          </a:xfrm>
          <a:ln/>
        </p:spPr>
      </p:sp>
      <p:sp>
        <p:nvSpPr>
          <p:cNvPr id="60420" name="Rectangle 3"/>
          <p:cNvSpPr>
            <a:spLocks noGrp="1" noChangeArrowheads="1"/>
          </p:cNvSpPr>
          <p:nvPr>
            <p:ph type="body" idx="1"/>
          </p:nvPr>
        </p:nvSpPr>
        <p:spPr>
          <a:xfrm>
            <a:off x="974725" y="4541838"/>
            <a:ext cx="5365750" cy="4303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800" smtClean="0"/>
              <a:t>ASK what each example is an indicator of.</a:t>
            </a:r>
          </a:p>
          <a:p>
            <a:endParaRPr lang="en-US" altLang="en-US" sz="800" smtClean="0"/>
          </a:p>
          <a:p>
            <a:r>
              <a:rPr lang="en-US" altLang="en-US" sz="800" smtClean="0"/>
              <a:t>Answers:</a:t>
            </a:r>
          </a:p>
          <a:p>
            <a:r>
              <a:rPr lang="en-US" altLang="en-US" sz="800" i="1" smtClean="0"/>
              <a:t>Grade on a test</a:t>
            </a:r>
            <a:r>
              <a:rPr lang="en-US" altLang="en-US" sz="800" smtClean="0"/>
              <a:t> is an indicator of student learning.</a:t>
            </a:r>
          </a:p>
          <a:p>
            <a:r>
              <a:rPr lang="en-US" altLang="en-US" sz="800" i="1" smtClean="0"/>
              <a:t>Rank in a class</a:t>
            </a:r>
            <a:r>
              <a:rPr lang="en-US" altLang="en-US" sz="800" smtClean="0"/>
              <a:t> is an indicator of a student’s scores in relation to others.</a:t>
            </a:r>
          </a:p>
          <a:p>
            <a:r>
              <a:rPr lang="en-US" altLang="en-US" sz="800" i="1" smtClean="0"/>
              <a:t>Infant mortality rate</a:t>
            </a:r>
            <a:r>
              <a:rPr lang="en-US" altLang="en-US" sz="800" smtClean="0"/>
              <a:t> is an indicator of a country’s health status.</a:t>
            </a:r>
          </a:p>
          <a:p>
            <a:r>
              <a:rPr lang="en-US" altLang="en-US" sz="800" i="1" smtClean="0"/>
              <a:t>HIV prevalence</a:t>
            </a:r>
            <a:r>
              <a:rPr lang="en-US" altLang="en-US" sz="800" smtClean="0"/>
              <a:t> is an indicator of the severity of the AIDS epidemic.</a:t>
            </a:r>
          </a:p>
          <a:p>
            <a:r>
              <a:rPr lang="en-US" altLang="en-US" sz="800" i="1" smtClean="0"/>
              <a:t>Per capita GNP</a:t>
            </a:r>
            <a:r>
              <a:rPr lang="en-US" altLang="en-US" sz="800" smtClean="0"/>
              <a:t> is an indicator of a country’s wealth.</a:t>
            </a:r>
          </a:p>
          <a:p>
            <a:endParaRPr lang="en-US" altLang="en-US" sz="800" smtClean="0"/>
          </a:p>
          <a:p>
            <a:r>
              <a:rPr lang="en-US" altLang="en-US" sz="800" smtClean="0"/>
              <a:t>EXPLAIN that an indicator may be expressed as a number, ratio, percentage, mean (average), median, classification, or rate. </a:t>
            </a:r>
          </a:p>
          <a:p>
            <a:endParaRPr lang="en-US" altLang="en-US" sz="800" smtClean="0"/>
          </a:p>
          <a:p>
            <a:r>
              <a:rPr lang="en-US" altLang="en-US" sz="800" smtClean="0"/>
              <a:t>ASK participants for examples of each type. </a:t>
            </a:r>
          </a:p>
          <a:p>
            <a:endParaRPr lang="en-US" altLang="en-US" sz="800" smtClean="0"/>
          </a:p>
          <a:p>
            <a:r>
              <a:rPr lang="en-US" altLang="en-US" sz="800" smtClean="0"/>
              <a:t>GIVE these examples:</a:t>
            </a:r>
          </a:p>
          <a:p>
            <a:r>
              <a:rPr lang="en-US" altLang="en-US" sz="800" smtClean="0"/>
              <a:t>Number of radio programs about malaria broadcast in a given month</a:t>
            </a:r>
          </a:p>
          <a:p>
            <a:r>
              <a:rPr lang="en-US" altLang="en-US" sz="800" smtClean="0"/>
              <a:t>Ratio of boys to girls attending elementary school</a:t>
            </a:r>
          </a:p>
          <a:p>
            <a:r>
              <a:rPr lang="en-US" altLang="en-US" sz="800" smtClean="0"/>
              <a:t>Percentage of women currently breastfeeding </a:t>
            </a:r>
          </a:p>
          <a:p>
            <a:r>
              <a:rPr lang="en-US" altLang="en-US" sz="800" smtClean="0"/>
              <a:t>Mean time to arrive at a health facility from home</a:t>
            </a:r>
          </a:p>
          <a:p>
            <a:r>
              <a:rPr lang="en-US" altLang="en-US" sz="800" smtClean="0"/>
              <a:t>Median age of first sexual intercourse</a:t>
            </a:r>
          </a:p>
          <a:p>
            <a:r>
              <a:rPr lang="en-US" altLang="en-US" sz="800" smtClean="0"/>
              <a:t>Poorest group of countries (classification)</a:t>
            </a:r>
          </a:p>
          <a:p>
            <a:r>
              <a:rPr lang="en-US" altLang="en-US" sz="800" smtClean="0"/>
              <a:t>Infant mortality rate</a:t>
            </a:r>
          </a:p>
          <a:p>
            <a:endParaRPr lang="en-US" altLang="en-US" sz="800" smtClean="0"/>
          </a:p>
          <a:p>
            <a:r>
              <a:rPr lang="en-US" altLang="en-US" sz="800" smtClean="0"/>
              <a:t>ASK participants if they have any questions about the definition of indicator. EXPLAIN that in the DHS almost all indicators are presented by background characteristics, such as urban and rural residence, province or region, age, education, wealth status, and sometimes ethnic group or religion.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indicators help to assess a health program. They can measure progress over time (trends) and identify problems with a program.</a:t>
            </a:r>
          </a:p>
          <a:p>
            <a:endParaRPr lang="en-US" altLang="en-US" dirty="0" smtClean="0"/>
          </a:p>
        </p:txBody>
      </p:sp>
      <p:sp>
        <p:nvSpPr>
          <p:cNvPr id="61444" name="Slide Number Placeholder 3"/>
          <p:cNvSpPr>
            <a:spLocks noGrp="1"/>
          </p:cNvSpPr>
          <p:nvPr>
            <p:ph type="sldNum" sz="quarter" idx="5"/>
          </p:nvPr>
        </p:nvSpPr>
        <p:spPr/>
        <p:txBody>
          <a:bodyPr/>
          <a:lstStyle/>
          <a:p>
            <a:pPr>
              <a:defRPr/>
            </a:pPr>
            <a:fld id="{B38D165B-C824-46D0-A266-7C3E47356095}" type="slidenum">
              <a:rPr lang="en-US" smtClean="0"/>
              <a:pPr>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one of the most critical features of an indicator is that it is clearly defined. A clear definition avoids confusion and states exactly what the indicator measures. </a:t>
            </a:r>
          </a:p>
          <a:p>
            <a:endParaRPr lang="en-US" altLang="en-US" dirty="0" smtClean="0"/>
          </a:p>
          <a:p>
            <a:r>
              <a:rPr lang="en-US" altLang="en-US" dirty="0" smtClean="0"/>
              <a:t>Indicators that are comparable across countries and across populations are most desirable. This is what the DHS provides.</a:t>
            </a:r>
          </a:p>
          <a:p>
            <a:endParaRPr lang="en-US" altLang="en-US" dirty="0" smtClean="0"/>
          </a:p>
          <a:p>
            <a:r>
              <a:rPr lang="en-US" altLang="en-US" dirty="0" smtClean="0"/>
              <a:t>Good indicators also share two additional qualities. They are: </a:t>
            </a:r>
          </a:p>
          <a:p>
            <a:r>
              <a:rPr lang="en-US" altLang="en-US" i="1" dirty="0" smtClean="0"/>
              <a:t>Valid:</a:t>
            </a:r>
            <a:r>
              <a:rPr lang="en-US" altLang="en-US" dirty="0" smtClean="0"/>
              <a:t> The indicator measures what it is intended to measure.</a:t>
            </a:r>
          </a:p>
          <a:p>
            <a:r>
              <a:rPr lang="en-US" altLang="en-US" i="1" dirty="0" smtClean="0"/>
              <a:t>Reliable:</a:t>
            </a:r>
            <a:r>
              <a:rPr lang="en-US" altLang="en-US" dirty="0" smtClean="0"/>
              <a:t> The indicator measures its target each and every time (i.e., it is reproducible).</a:t>
            </a:r>
          </a:p>
          <a:p>
            <a:endParaRPr lang="en-US" altLang="en-US" dirty="0" smtClean="0"/>
          </a:p>
          <a:p>
            <a:r>
              <a:rPr lang="en-US" altLang="en-US" dirty="0" smtClean="0"/>
              <a:t>The other characteristics </a:t>
            </a:r>
            <a:r>
              <a:rPr lang="en-US" altLang="en-US" dirty="0" err="1" smtClean="0"/>
              <a:t>listed</a:t>
            </a:r>
            <a:r>
              <a:rPr lang="en-US" altLang="en-US" dirty="0" err="1" smtClean="0">
                <a:sym typeface="Symbol" pitchFamily="18" charset="2"/>
              </a:rPr>
              <a:t></a:t>
            </a:r>
            <a:r>
              <a:rPr lang="en-US" altLang="en-US" dirty="0" err="1" smtClean="0"/>
              <a:t>simple</a:t>
            </a:r>
            <a:r>
              <a:rPr lang="en-US" altLang="en-US" dirty="0" smtClean="0"/>
              <a:t>, measurable, and sensitive—are taken from </a:t>
            </a:r>
            <a:r>
              <a:rPr lang="en-US" altLang="en-US" b="1" dirty="0" smtClean="0"/>
              <a:t>Handout 3.1</a:t>
            </a:r>
            <a:r>
              <a:rPr lang="en-US" altLang="en-US" dirty="0" smtClean="0"/>
              <a:t>. </a:t>
            </a:r>
          </a:p>
        </p:txBody>
      </p:sp>
      <p:sp>
        <p:nvSpPr>
          <p:cNvPr id="62468" name="Slide Number Placeholder 3"/>
          <p:cNvSpPr>
            <a:spLocks noGrp="1"/>
          </p:cNvSpPr>
          <p:nvPr>
            <p:ph type="sldNum" sz="quarter" idx="5"/>
          </p:nvPr>
        </p:nvSpPr>
        <p:spPr/>
        <p:txBody>
          <a:bodyPr/>
          <a:lstStyle/>
          <a:p>
            <a:pPr>
              <a:defRPr/>
            </a:pPr>
            <a:fld id="{334F39CB-6165-4982-BD5E-45FD3586CE33}" type="slidenum">
              <a:rPr lang="en-US" smtClean="0"/>
              <a:pPr>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this slide shows goals and indicators for the President’s Emergency Plan for AIDS Relief (PEPFAR). </a:t>
            </a:r>
          </a:p>
          <a:p>
            <a:endParaRPr lang="en-US" altLang="en-US" dirty="0" smtClean="0"/>
          </a:p>
          <a:p>
            <a:r>
              <a:rPr lang="en-US" altLang="en-US" dirty="0" smtClean="0"/>
              <a:t>A goal is a general statement of purpose, such as “improve maternal health.” In practice, there is often an overlap between goals and indicators. Another example is the Millennium Development Goals, which are often expressed in terms of indicators with specific measurements. </a:t>
            </a:r>
          </a:p>
        </p:txBody>
      </p:sp>
      <p:sp>
        <p:nvSpPr>
          <p:cNvPr id="63492" name="Slide Number Placeholder 3"/>
          <p:cNvSpPr>
            <a:spLocks noGrp="1"/>
          </p:cNvSpPr>
          <p:nvPr>
            <p:ph type="sldNum" sz="quarter" idx="5"/>
          </p:nvPr>
        </p:nvSpPr>
        <p:spPr/>
        <p:txBody>
          <a:bodyPr/>
          <a:lstStyle/>
          <a:p>
            <a:pPr>
              <a:defRPr/>
            </a:pPr>
            <a:fld id="{11BD8301-9CA7-4B6C-8309-92C82B53BD12}" type="slidenum">
              <a:rPr lang="en-US" smtClean="0"/>
              <a:pPr>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in this session they will see examples of some of the indicators in the DHS. Stress again that the DHS collects a lot of information, some of which is used to calculate indicators. </a:t>
            </a:r>
          </a:p>
        </p:txBody>
      </p:sp>
      <p:sp>
        <p:nvSpPr>
          <p:cNvPr id="64516" name="Slide Number Placeholder 3"/>
          <p:cNvSpPr>
            <a:spLocks noGrp="1"/>
          </p:cNvSpPr>
          <p:nvPr>
            <p:ph type="sldNum" sz="quarter" idx="5"/>
          </p:nvPr>
        </p:nvSpPr>
        <p:spPr/>
        <p:txBody>
          <a:bodyPr/>
          <a:lstStyle/>
          <a:p>
            <a:pPr>
              <a:defRPr/>
            </a:pPr>
            <a:fld id="{9692C0CF-0978-480A-92C5-BAD5DF57BD3E}" type="slidenum">
              <a:rPr lang="en-US" smtClean="0"/>
              <a:pPr>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
          <p:cNvSpPr>
            <a:spLocks noChangeArrowheads="1"/>
          </p:cNvSpPr>
          <p:nvPr userDrawn="1"/>
        </p:nvSpPr>
        <p:spPr bwMode="auto">
          <a:xfrm>
            <a:off x="152400" y="1752600"/>
            <a:ext cx="8991600" cy="5105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p>
        </p:txBody>
      </p:sp>
      <p:sp>
        <p:nvSpPr>
          <p:cNvPr id="5" name="Rectangle 8"/>
          <p:cNvSpPr>
            <a:spLocks noChangeArrowheads="1"/>
          </p:cNvSpPr>
          <p:nvPr userDrawn="1"/>
        </p:nvSpPr>
        <p:spPr bwMode="auto">
          <a:xfrm>
            <a:off x="0" y="17526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p>
        </p:txBody>
      </p:sp>
      <p:sp>
        <p:nvSpPr>
          <p:cNvPr id="6" name="Rectangle 9"/>
          <p:cNvSpPr>
            <a:spLocks noChangeArrowheads="1"/>
          </p:cNvSpPr>
          <p:nvPr userDrawn="1"/>
        </p:nvSpPr>
        <p:spPr bwMode="auto">
          <a:xfrm>
            <a:off x="0" y="1905000"/>
            <a:ext cx="152400" cy="49530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p>
        </p:txBody>
      </p:sp>
      <p:pic>
        <p:nvPicPr>
          <p:cNvPr id="7" name="Picture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63464"/>
          <a:stretch>
            <a:fillRect/>
          </a:stretch>
        </p:blipFill>
        <p:spPr bwMode="auto">
          <a:xfrm>
            <a:off x="455613" y="455613"/>
            <a:ext cx="300513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3" descr="OGAC-PEPFAR logo"/>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90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85800" y="3429000"/>
            <a:ext cx="7772400" cy="1143000"/>
          </a:xfrm>
        </p:spPr>
        <p:txBody>
          <a:bodyPr/>
          <a:lstStyle>
            <a:lvl1pPr algn="ctr">
              <a:defRPr sz="4000"/>
            </a:lvl1pPr>
          </a:lstStyle>
          <a:p>
            <a:r>
              <a:rPr lang="en-US"/>
              <a:t>Click to edit Master title style</a:t>
            </a:r>
          </a:p>
        </p:txBody>
      </p:sp>
      <p:sp>
        <p:nvSpPr>
          <p:cNvPr id="5123" name="Rectangle 3"/>
          <p:cNvSpPr>
            <a:spLocks noGrp="1" noChangeArrowheads="1"/>
          </p:cNvSpPr>
          <p:nvPr>
            <p:ph type="subTitle" idx="1"/>
          </p:nvPr>
        </p:nvSpPr>
        <p:spPr>
          <a:xfrm>
            <a:off x="1371600" y="4114800"/>
            <a:ext cx="6400800" cy="1752600"/>
          </a:xfrm>
        </p:spPr>
        <p:txBody>
          <a:bodyPr/>
          <a:lstStyle>
            <a:lvl1pPr marL="0" indent="0" algn="ctr">
              <a:buFontTx/>
              <a:buNone/>
              <a:defRPr/>
            </a:lvl1pPr>
          </a:lstStyle>
          <a:p>
            <a:r>
              <a:rPr lang="en-US"/>
              <a:t>Click to edit Master subtitle style</a:t>
            </a:r>
          </a:p>
        </p:txBody>
      </p:sp>
      <p:sp>
        <p:nvSpPr>
          <p:cNvPr id="9" name="Rectangle 4"/>
          <p:cNvSpPr>
            <a:spLocks noGrp="1" noChangeArrowheads="1"/>
          </p:cNvSpPr>
          <p:nvPr>
            <p:ph type="dt" sz="half" idx="10"/>
          </p:nvPr>
        </p:nvSpPr>
        <p:spPr/>
        <p:txBody>
          <a:bodyPr/>
          <a:lstStyle>
            <a:lvl1pPr>
              <a:defRPr/>
            </a:lvl1pPr>
          </a:lstStyle>
          <a:p>
            <a:pPr>
              <a:defRPr/>
            </a:pPr>
            <a:endParaRPr lang="en-US"/>
          </a:p>
        </p:txBody>
      </p:sp>
      <p:sp>
        <p:nvSpPr>
          <p:cNvPr id="10" name="Rectangle 5"/>
          <p:cNvSpPr>
            <a:spLocks noGrp="1" noChangeArrowheads="1"/>
          </p:cNvSpPr>
          <p:nvPr>
            <p:ph type="ftr" sz="quarter" idx="11"/>
          </p:nvPr>
        </p:nvSpPr>
        <p:spPr/>
        <p:txBody>
          <a:bodyPr/>
          <a:lstStyle>
            <a:lvl1pPr>
              <a:defRPr/>
            </a:lvl1pPr>
          </a:lstStyle>
          <a:p>
            <a:pPr>
              <a:defRPr/>
            </a:pPr>
            <a:r>
              <a:rPr lang="en-US"/>
              <a:t>Module 4, Slide 1</a:t>
            </a:r>
          </a:p>
        </p:txBody>
      </p:sp>
      <p:sp>
        <p:nvSpPr>
          <p:cNvPr id="11" name="Rectangle 6"/>
          <p:cNvSpPr>
            <a:spLocks noGrp="1" noChangeArrowheads="1"/>
          </p:cNvSpPr>
          <p:nvPr>
            <p:ph type="sldNum" sz="quarter" idx="12"/>
          </p:nvPr>
        </p:nvSpPr>
        <p:spPr/>
        <p:txBody>
          <a:bodyPr/>
          <a:lstStyle>
            <a:lvl1pPr>
              <a:defRPr/>
            </a:lvl1pPr>
          </a:lstStyle>
          <a:p>
            <a:pPr>
              <a:defRPr/>
            </a:pPr>
            <a:fld id="{93540F89-F666-4A6C-84A6-83F937C1991B}" type="slidenum">
              <a:rPr lang="en-US"/>
              <a:pPr>
                <a:defRPr/>
              </a:pPr>
              <a:t>‹#›</a:t>
            </a:fld>
            <a:r>
              <a:rPr lang="en-US"/>
              <a:t>a</a:t>
            </a:r>
          </a:p>
        </p:txBody>
      </p:sp>
    </p:spTree>
    <p:extLst>
      <p:ext uri="{BB962C8B-B14F-4D97-AF65-F5344CB8AC3E}">
        <p14:creationId xmlns:p14="http://schemas.microsoft.com/office/powerpoint/2010/main" val="40632691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8C492B47-5B5A-457B-8036-A78398FF2B7F}" type="slidenum">
              <a:rPr lang="en-US"/>
              <a:pPr>
                <a:defRPr/>
              </a:pPr>
              <a:t>‹#›</a:t>
            </a:fld>
            <a:endParaRPr lang="en-US"/>
          </a:p>
        </p:txBody>
      </p:sp>
    </p:spTree>
    <p:extLst>
      <p:ext uri="{BB962C8B-B14F-4D97-AF65-F5344CB8AC3E}">
        <p14:creationId xmlns:p14="http://schemas.microsoft.com/office/powerpoint/2010/main" val="330970907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447800"/>
            <a:ext cx="194310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447800"/>
            <a:ext cx="567690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9D2FDD6C-0F95-44E2-A087-B0A1295EF0EE}" type="slidenum">
              <a:rPr lang="en-US"/>
              <a:pPr>
                <a:defRPr/>
              </a:pPr>
              <a:t>‹#›</a:t>
            </a:fld>
            <a:endParaRPr lang="en-US"/>
          </a:p>
        </p:txBody>
      </p:sp>
    </p:spTree>
    <p:extLst>
      <p:ext uri="{BB962C8B-B14F-4D97-AF65-F5344CB8AC3E}">
        <p14:creationId xmlns:p14="http://schemas.microsoft.com/office/powerpoint/2010/main" val="377418962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14A7F56F-9D3A-40B9-9FF6-544F06638F36}" type="slidenum">
              <a:rPr lang="en-US"/>
              <a:pPr>
                <a:defRPr/>
              </a:pPr>
              <a:t>‹#›</a:t>
            </a:fld>
            <a:endParaRPr lang="en-US"/>
          </a:p>
        </p:txBody>
      </p:sp>
    </p:spTree>
    <p:extLst>
      <p:ext uri="{BB962C8B-B14F-4D97-AF65-F5344CB8AC3E}">
        <p14:creationId xmlns:p14="http://schemas.microsoft.com/office/powerpoint/2010/main" val="72014946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r>
              <a:rPr lang="en-US"/>
              <a:t>Module , Slide 1</a:t>
            </a:r>
          </a:p>
        </p:txBody>
      </p:sp>
      <p:sp>
        <p:nvSpPr>
          <p:cNvPr id="6" name="Rectangle 6"/>
          <p:cNvSpPr>
            <a:spLocks noGrp="1" noChangeArrowheads="1"/>
          </p:cNvSpPr>
          <p:nvPr>
            <p:ph type="sldNum" sz="quarter" idx="12"/>
          </p:nvPr>
        </p:nvSpPr>
        <p:spPr/>
        <p:txBody>
          <a:bodyPr/>
          <a:lstStyle>
            <a:lvl1pPr>
              <a:defRPr/>
            </a:lvl1pPr>
          </a:lstStyle>
          <a:p>
            <a:pPr>
              <a:defRPr/>
            </a:pPr>
            <a:fld id="{0746007D-1C87-4F99-84CB-3E2B9C1CC10D}" type="slidenum">
              <a:rPr lang="en-US"/>
              <a:pPr>
                <a:defRPr/>
              </a:pPr>
              <a:t>‹#›</a:t>
            </a:fld>
            <a:endParaRPr lang="en-US"/>
          </a:p>
        </p:txBody>
      </p:sp>
    </p:spTree>
    <p:extLst>
      <p:ext uri="{BB962C8B-B14F-4D97-AF65-F5344CB8AC3E}">
        <p14:creationId xmlns:p14="http://schemas.microsoft.com/office/powerpoint/2010/main" val="269670449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24660263-7915-4C13-8460-4C867D5AD1A7}" type="slidenum">
              <a:rPr lang="en-US"/>
              <a:pPr>
                <a:defRPr/>
              </a:pPr>
              <a:t>‹#›</a:t>
            </a:fld>
            <a:endParaRPr lang="en-US"/>
          </a:p>
        </p:txBody>
      </p:sp>
    </p:spTree>
    <p:extLst>
      <p:ext uri="{BB962C8B-B14F-4D97-AF65-F5344CB8AC3E}">
        <p14:creationId xmlns:p14="http://schemas.microsoft.com/office/powerpoint/2010/main" val="184283214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5" name="Rectangle 6"/>
          <p:cNvSpPr>
            <a:spLocks noGrp="1" noChangeArrowheads="1"/>
          </p:cNvSpPr>
          <p:nvPr>
            <p:ph type="sldNum" sz="quarter" idx="12"/>
          </p:nvPr>
        </p:nvSpPr>
        <p:spPr>
          <a:ln/>
        </p:spPr>
        <p:txBody>
          <a:bodyPr/>
          <a:lstStyle>
            <a:lvl1pPr>
              <a:defRPr/>
            </a:lvl1pPr>
          </a:lstStyle>
          <a:p>
            <a:pPr>
              <a:defRPr/>
            </a:pPr>
            <a:fld id="{0BA51775-C580-4B24-B51D-8436C04B92E0}" type="slidenum">
              <a:rPr lang="en-US"/>
              <a:pPr>
                <a:defRPr/>
              </a:pPr>
              <a:t>‹#›</a:t>
            </a:fld>
            <a:endParaRPr lang="en-US"/>
          </a:p>
        </p:txBody>
      </p:sp>
    </p:spTree>
    <p:extLst>
      <p:ext uri="{BB962C8B-B14F-4D97-AF65-F5344CB8AC3E}">
        <p14:creationId xmlns:p14="http://schemas.microsoft.com/office/powerpoint/2010/main" val="70546816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4D296E53-FCF5-42FE-8E2E-FB95784D5857}" type="slidenum">
              <a:rPr lang="en-US"/>
              <a:pPr>
                <a:defRPr/>
              </a:pPr>
              <a:t>‹#›</a:t>
            </a:fld>
            <a:endParaRPr lang="en-US"/>
          </a:p>
        </p:txBody>
      </p:sp>
    </p:spTree>
    <p:extLst>
      <p:ext uri="{BB962C8B-B14F-4D97-AF65-F5344CB8AC3E}">
        <p14:creationId xmlns:p14="http://schemas.microsoft.com/office/powerpoint/2010/main" val="287659679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9" name="Rectangle 6"/>
          <p:cNvSpPr>
            <a:spLocks noGrp="1" noChangeArrowheads="1"/>
          </p:cNvSpPr>
          <p:nvPr>
            <p:ph type="sldNum" sz="quarter" idx="12"/>
          </p:nvPr>
        </p:nvSpPr>
        <p:spPr>
          <a:ln/>
        </p:spPr>
        <p:txBody>
          <a:bodyPr/>
          <a:lstStyle>
            <a:lvl1pPr>
              <a:defRPr/>
            </a:lvl1pPr>
          </a:lstStyle>
          <a:p>
            <a:pPr>
              <a:defRPr/>
            </a:pPr>
            <a:fld id="{10E401D7-3D1D-402F-A4FC-3BD0E7F9E6E4}" type="slidenum">
              <a:rPr lang="en-US"/>
              <a:pPr>
                <a:defRPr/>
              </a:pPr>
              <a:t>‹#›</a:t>
            </a:fld>
            <a:endParaRPr lang="en-US"/>
          </a:p>
        </p:txBody>
      </p:sp>
    </p:spTree>
    <p:extLst>
      <p:ext uri="{BB962C8B-B14F-4D97-AF65-F5344CB8AC3E}">
        <p14:creationId xmlns:p14="http://schemas.microsoft.com/office/powerpoint/2010/main" val="9800792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4" name="Rectangle 6"/>
          <p:cNvSpPr>
            <a:spLocks noGrp="1" noChangeArrowheads="1"/>
          </p:cNvSpPr>
          <p:nvPr>
            <p:ph type="sldNum" sz="quarter" idx="12"/>
          </p:nvPr>
        </p:nvSpPr>
        <p:spPr>
          <a:ln/>
        </p:spPr>
        <p:txBody>
          <a:bodyPr/>
          <a:lstStyle>
            <a:lvl1pPr>
              <a:defRPr/>
            </a:lvl1pPr>
          </a:lstStyle>
          <a:p>
            <a:pPr>
              <a:defRPr/>
            </a:pPr>
            <a:fld id="{745B0057-B4F1-44FF-A654-2AC50CA7D84F}" type="slidenum">
              <a:rPr lang="en-US"/>
              <a:pPr>
                <a:defRPr/>
              </a:pPr>
              <a:t>‹#›</a:t>
            </a:fld>
            <a:endParaRPr lang="en-US"/>
          </a:p>
        </p:txBody>
      </p:sp>
    </p:spTree>
    <p:extLst>
      <p:ext uri="{BB962C8B-B14F-4D97-AF65-F5344CB8AC3E}">
        <p14:creationId xmlns:p14="http://schemas.microsoft.com/office/powerpoint/2010/main" val="415943236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38595696-6DBC-4AA1-A72B-01B685B4A31D}" type="slidenum">
              <a:rPr lang="en-US"/>
              <a:pPr>
                <a:defRPr/>
              </a:pPr>
              <a:t>‹#›</a:t>
            </a:fld>
            <a:endParaRPr lang="en-US"/>
          </a:p>
        </p:txBody>
      </p:sp>
    </p:spTree>
    <p:extLst>
      <p:ext uri="{BB962C8B-B14F-4D97-AF65-F5344CB8AC3E}">
        <p14:creationId xmlns:p14="http://schemas.microsoft.com/office/powerpoint/2010/main" val="18234648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r>
              <a:rPr lang="en-US"/>
              <a:t>Module 3, Slide 1</a:t>
            </a:r>
          </a:p>
        </p:txBody>
      </p:sp>
      <p:sp>
        <p:nvSpPr>
          <p:cNvPr id="6" name="Rectangle 6"/>
          <p:cNvSpPr>
            <a:spLocks noGrp="1" noChangeArrowheads="1"/>
          </p:cNvSpPr>
          <p:nvPr>
            <p:ph type="sldNum" sz="quarter" idx="12"/>
          </p:nvPr>
        </p:nvSpPr>
        <p:spPr/>
        <p:txBody>
          <a:bodyPr/>
          <a:lstStyle>
            <a:lvl1pPr>
              <a:defRPr/>
            </a:lvl1pPr>
          </a:lstStyle>
          <a:p>
            <a:pPr>
              <a:defRPr/>
            </a:pPr>
            <a:fld id="{BC7A393E-8318-4C7F-8B04-371FA10701CE}" type="slidenum">
              <a:rPr lang="en-US"/>
              <a:pPr>
                <a:defRPr/>
              </a:pPr>
              <a:t>‹#›</a:t>
            </a:fld>
            <a:endParaRPr lang="en-US"/>
          </a:p>
        </p:txBody>
      </p:sp>
    </p:spTree>
    <p:extLst>
      <p:ext uri="{BB962C8B-B14F-4D97-AF65-F5344CB8AC3E}">
        <p14:creationId xmlns:p14="http://schemas.microsoft.com/office/powerpoint/2010/main" val="258422934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8C4221A7-D463-4604-A917-3CC8ED445EAD}" type="slidenum">
              <a:rPr lang="en-US"/>
              <a:pPr>
                <a:defRPr/>
              </a:pPr>
              <a:t>‹#›</a:t>
            </a:fld>
            <a:endParaRPr lang="en-US"/>
          </a:p>
        </p:txBody>
      </p:sp>
    </p:spTree>
    <p:extLst>
      <p:ext uri="{BB962C8B-B14F-4D97-AF65-F5344CB8AC3E}">
        <p14:creationId xmlns:p14="http://schemas.microsoft.com/office/powerpoint/2010/main" val="34657379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B2B038FC-C118-41B2-821E-F1232776B54F}" type="slidenum">
              <a:rPr lang="en-US"/>
              <a:pPr>
                <a:defRPr/>
              </a:pPr>
              <a:t>‹#›</a:t>
            </a:fld>
            <a:endParaRPr lang="en-US"/>
          </a:p>
        </p:txBody>
      </p:sp>
    </p:spTree>
    <p:extLst>
      <p:ext uri="{BB962C8B-B14F-4D97-AF65-F5344CB8AC3E}">
        <p14:creationId xmlns:p14="http://schemas.microsoft.com/office/powerpoint/2010/main" val="8737822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9850" y="301625"/>
            <a:ext cx="2038350" cy="54117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1625" y="301625"/>
            <a:ext cx="5965825" cy="54117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EFEC2BAF-2A09-4E9C-8428-BE984181DB06}" type="slidenum">
              <a:rPr lang="en-US"/>
              <a:pPr>
                <a:defRPr/>
              </a:pPr>
              <a:t>‹#›</a:t>
            </a:fld>
            <a:endParaRPr lang="en-US"/>
          </a:p>
        </p:txBody>
      </p:sp>
    </p:spTree>
    <p:extLst>
      <p:ext uri="{BB962C8B-B14F-4D97-AF65-F5344CB8AC3E}">
        <p14:creationId xmlns:p14="http://schemas.microsoft.com/office/powerpoint/2010/main" val="190226718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827213"/>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827213"/>
            <a:ext cx="3810000" cy="3886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47B70196-9BAE-4189-89C6-FE3E4616609A}" type="slidenum">
              <a:rPr lang="en-US"/>
              <a:pPr>
                <a:defRPr/>
              </a:pPr>
              <a:t>‹#›</a:t>
            </a:fld>
            <a:endParaRPr lang="en-US"/>
          </a:p>
        </p:txBody>
      </p:sp>
    </p:spTree>
    <p:extLst>
      <p:ext uri="{BB962C8B-B14F-4D97-AF65-F5344CB8AC3E}">
        <p14:creationId xmlns:p14="http://schemas.microsoft.com/office/powerpoint/2010/main" val="14844988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6" name="Rectangle 6"/>
          <p:cNvSpPr>
            <a:spLocks noGrp="1" noChangeArrowheads="1"/>
          </p:cNvSpPr>
          <p:nvPr>
            <p:ph type="sldNum" sz="quarter" idx="12"/>
          </p:nvPr>
        </p:nvSpPr>
        <p:spPr>
          <a:ln/>
        </p:spPr>
        <p:txBody>
          <a:bodyPr/>
          <a:lstStyle>
            <a:lvl1pPr>
              <a:defRPr/>
            </a:lvl1pPr>
          </a:lstStyle>
          <a:p>
            <a:pPr>
              <a:defRPr/>
            </a:pPr>
            <a:fld id="{806B8076-26BF-4F2B-9FFF-01FEC9D28862}" type="slidenum">
              <a:rPr lang="en-US"/>
              <a:pPr>
                <a:defRPr/>
              </a:pPr>
              <a:t>‹#›</a:t>
            </a:fld>
            <a:endParaRPr lang="en-US"/>
          </a:p>
        </p:txBody>
      </p:sp>
    </p:spTree>
    <p:extLst>
      <p:ext uri="{BB962C8B-B14F-4D97-AF65-F5344CB8AC3E}">
        <p14:creationId xmlns:p14="http://schemas.microsoft.com/office/powerpoint/2010/main" val="406433567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42C38403-E004-43F2-88C0-F44EF7904FF6}" type="slidenum">
              <a:rPr lang="en-US"/>
              <a:pPr>
                <a:defRPr/>
              </a:pPr>
              <a:t>‹#›</a:t>
            </a:fld>
            <a:endParaRPr lang="en-US"/>
          </a:p>
        </p:txBody>
      </p:sp>
    </p:spTree>
    <p:extLst>
      <p:ext uri="{BB962C8B-B14F-4D97-AF65-F5344CB8AC3E}">
        <p14:creationId xmlns:p14="http://schemas.microsoft.com/office/powerpoint/2010/main" val="173972150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9" name="Rectangle 6"/>
          <p:cNvSpPr>
            <a:spLocks noGrp="1" noChangeArrowheads="1"/>
          </p:cNvSpPr>
          <p:nvPr>
            <p:ph type="sldNum" sz="quarter" idx="12"/>
          </p:nvPr>
        </p:nvSpPr>
        <p:spPr>
          <a:ln/>
        </p:spPr>
        <p:txBody>
          <a:bodyPr/>
          <a:lstStyle>
            <a:lvl1pPr>
              <a:defRPr/>
            </a:lvl1pPr>
          </a:lstStyle>
          <a:p>
            <a:pPr>
              <a:defRPr/>
            </a:pPr>
            <a:fld id="{DDFA9001-F4A7-4D0C-9287-42864F73A431}" type="slidenum">
              <a:rPr lang="en-US"/>
              <a:pPr>
                <a:defRPr/>
              </a:pPr>
              <a:t>‹#›</a:t>
            </a:fld>
            <a:endParaRPr lang="en-US"/>
          </a:p>
        </p:txBody>
      </p:sp>
    </p:spTree>
    <p:extLst>
      <p:ext uri="{BB962C8B-B14F-4D97-AF65-F5344CB8AC3E}">
        <p14:creationId xmlns:p14="http://schemas.microsoft.com/office/powerpoint/2010/main" val="315603504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5" name="Rectangle 6"/>
          <p:cNvSpPr>
            <a:spLocks noGrp="1" noChangeArrowheads="1"/>
          </p:cNvSpPr>
          <p:nvPr>
            <p:ph type="sldNum" sz="quarter" idx="12"/>
          </p:nvPr>
        </p:nvSpPr>
        <p:spPr>
          <a:ln/>
        </p:spPr>
        <p:txBody>
          <a:bodyPr/>
          <a:lstStyle>
            <a:lvl1pPr>
              <a:defRPr/>
            </a:lvl1pPr>
          </a:lstStyle>
          <a:p>
            <a:pPr>
              <a:defRPr/>
            </a:pPr>
            <a:fld id="{F042F083-7D8A-43FF-B598-D9ADC04BB1FA}" type="slidenum">
              <a:rPr lang="en-US"/>
              <a:pPr>
                <a:defRPr/>
              </a:pPr>
              <a:t>‹#›</a:t>
            </a:fld>
            <a:endParaRPr lang="en-US"/>
          </a:p>
        </p:txBody>
      </p:sp>
    </p:spTree>
    <p:extLst>
      <p:ext uri="{BB962C8B-B14F-4D97-AF65-F5344CB8AC3E}">
        <p14:creationId xmlns:p14="http://schemas.microsoft.com/office/powerpoint/2010/main" val="279655507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4" name="Rectangle 6"/>
          <p:cNvSpPr>
            <a:spLocks noGrp="1" noChangeArrowheads="1"/>
          </p:cNvSpPr>
          <p:nvPr>
            <p:ph type="sldNum" sz="quarter" idx="12"/>
          </p:nvPr>
        </p:nvSpPr>
        <p:spPr>
          <a:ln/>
        </p:spPr>
        <p:txBody>
          <a:bodyPr/>
          <a:lstStyle>
            <a:lvl1pPr>
              <a:defRPr/>
            </a:lvl1pPr>
          </a:lstStyle>
          <a:p>
            <a:pPr>
              <a:defRPr/>
            </a:pPr>
            <a:fld id="{4452F6B2-68C2-4E53-A6B9-47F775102505}" type="slidenum">
              <a:rPr lang="en-US"/>
              <a:pPr>
                <a:defRPr/>
              </a:pPr>
              <a:t>‹#›</a:t>
            </a:fld>
            <a:endParaRPr lang="en-US"/>
          </a:p>
        </p:txBody>
      </p:sp>
    </p:spTree>
    <p:extLst>
      <p:ext uri="{BB962C8B-B14F-4D97-AF65-F5344CB8AC3E}">
        <p14:creationId xmlns:p14="http://schemas.microsoft.com/office/powerpoint/2010/main" val="80128118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89B2F6EB-555A-4B43-9D7B-12BAEEFFAA3E}" type="slidenum">
              <a:rPr lang="en-US"/>
              <a:pPr>
                <a:defRPr/>
              </a:pPr>
              <a:t>‹#›</a:t>
            </a:fld>
            <a:endParaRPr lang="en-US"/>
          </a:p>
        </p:txBody>
      </p:sp>
    </p:spTree>
    <p:extLst>
      <p:ext uri="{BB962C8B-B14F-4D97-AF65-F5344CB8AC3E}">
        <p14:creationId xmlns:p14="http://schemas.microsoft.com/office/powerpoint/2010/main" val="353402660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Module 4, Slide 1</a:t>
            </a:r>
          </a:p>
        </p:txBody>
      </p:sp>
      <p:sp>
        <p:nvSpPr>
          <p:cNvPr id="7" name="Rectangle 6"/>
          <p:cNvSpPr>
            <a:spLocks noGrp="1" noChangeArrowheads="1"/>
          </p:cNvSpPr>
          <p:nvPr>
            <p:ph type="sldNum" sz="quarter" idx="12"/>
          </p:nvPr>
        </p:nvSpPr>
        <p:spPr>
          <a:ln/>
        </p:spPr>
        <p:txBody>
          <a:bodyPr/>
          <a:lstStyle>
            <a:lvl1pPr>
              <a:defRPr/>
            </a:lvl1pPr>
          </a:lstStyle>
          <a:p>
            <a:pPr>
              <a:defRPr/>
            </a:pPr>
            <a:fld id="{13F54DC1-A115-4957-929C-5193E415A07E}" type="slidenum">
              <a:rPr lang="en-US"/>
              <a:pPr>
                <a:defRPr/>
              </a:pPr>
              <a:t>‹#›</a:t>
            </a:fld>
            <a:endParaRPr lang="en-US"/>
          </a:p>
        </p:txBody>
      </p:sp>
    </p:spTree>
    <p:extLst>
      <p:ext uri="{BB962C8B-B14F-4D97-AF65-F5344CB8AC3E}">
        <p14:creationId xmlns:p14="http://schemas.microsoft.com/office/powerpoint/2010/main" val="369400324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447800"/>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2209800"/>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mn-lt"/>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mn-lt"/>
                <a:cs typeface="+mn-cs"/>
              </a:defRPr>
            </a:lvl1pPr>
          </a:lstStyle>
          <a:p>
            <a:pPr>
              <a:defRPr/>
            </a:pPr>
            <a:r>
              <a:rPr lang="en-US"/>
              <a:t>Module 4, Slide 1</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mn-lt"/>
                <a:cs typeface="+mn-cs"/>
              </a:defRPr>
            </a:lvl1pPr>
          </a:lstStyle>
          <a:p>
            <a:pPr>
              <a:defRPr/>
            </a:pPr>
            <a:fld id="{071C7357-9A87-4CA1-AC93-7926EE4183EC}" type="slidenum">
              <a:rPr lang="en-US"/>
              <a:pPr>
                <a:defRPr/>
              </a:pPr>
              <a:t>‹#›</a:t>
            </a:fld>
            <a:endParaRPr lang="en-US"/>
          </a:p>
        </p:txBody>
      </p:sp>
      <p:sp>
        <p:nvSpPr>
          <p:cNvPr id="1031" name="Rectangle 10"/>
          <p:cNvSpPr>
            <a:spLocks noChangeArrowheads="1"/>
          </p:cNvSpPr>
          <p:nvPr userDrawn="1"/>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p>
        </p:txBody>
      </p:sp>
      <p:sp>
        <p:nvSpPr>
          <p:cNvPr id="1032" name="Rectangle 11"/>
          <p:cNvSpPr>
            <a:spLocks noChangeArrowheads="1"/>
          </p:cNvSpPr>
          <p:nvPr userDrawn="1"/>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pPr algn="ctr"/>
            <a:endParaRPr lang="en-US" altLang="en-US">
              <a:solidFill>
                <a:srgbClr val="002A6C"/>
              </a:solidFill>
            </a:endParaRPr>
          </a:p>
        </p:txBody>
      </p:sp>
      <p:pic>
        <p:nvPicPr>
          <p:cNvPr id="1033" name="Picture 20"/>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r="63464"/>
          <a:stretch>
            <a:fillRect/>
          </a:stretch>
        </p:blipFill>
        <p:spPr bwMode="auto">
          <a:xfrm>
            <a:off x="227013" y="228600"/>
            <a:ext cx="24225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21" descr="OGAC-PEPFAR logo"/>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924800" y="76200"/>
            <a:ext cx="7747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27" r:id="rId1"/>
    <p:sldLayoutId id="2147484928" r:id="rId2"/>
    <p:sldLayoutId id="2147484907" r:id="rId3"/>
    <p:sldLayoutId id="2147484908" r:id="rId4"/>
    <p:sldLayoutId id="2147484909" r:id="rId5"/>
    <p:sldLayoutId id="2147484910" r:id="rId6"/>
    <p:sldLayoutId id="2147484911" r:id="rId7"/>
    <p:sldLayoutId id="2147484912" r:id="rId8"/>
    <p:sldLayoutId id="2147484913" r:id="rId9"/>
    <p:sldLayoutId id="2147484914" r:id="rId10"/>
    <p:sldLayoutId id="2147484915" r:id="rId11"/>
  </p:sldLayoutIdLst>
  <p:transition/>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01625" y="301625"/>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381000" y="1447800"/>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517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mn-lt"/>
                <a:cs typeface="+mn-cs"/>
              </a:defRPr>
            </a:lvl1pPr>
          </a:lstStyle>
          <a:p>
            <a:pPr>
              <a:defRPr/>
            </a:pPr>
            <a:endParaRPr lang="en-US"/>
          </a:p>
        </p:txBody>
      </p:sp>
      <p:sp>
        <p:nvSpPr>
          <p:cNvPr id="13517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mn-lt"/>
                <a:cs typeface="+mn-cs"/>
              </a:defRPr>
            </a:lvl1pPr>
          </a:lstStyle>
          <a:p>
            <a:pPr>
              <a:defRPr/>
            </a:pPr>
            <a:r>
              <a:rPr lang="en-US"/>
              <a:t>Module 4, Slide 1</a:t>
            </a:r>
          </a:p>
        </p:txBody>
      </p:sp>
      <p:sp>
        <p:nvSpPr>
          <p:cNvPr id="13517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mn-lt"/>
                <a:cs typeface="+mn-cs"/>
              </a:defRPr>
            </a:lvl1pPr>
          </a:lstStyle>
          <a:p>
            <a:pPr>
              <a:defRPr/>
            </a:pPr>
            <a:fld id="{B504F1FC-9664-4688-8395-1F7F43679D41}" type="slidenum">
              <a:rPr lang="en-US"/>
              <a:pPr>
                <a:defRPr/>
              </a:pPr>
              <a:t>‹#›</a:t>
            </a:fld>
            <a:endParaRPr lang="en-US"/>
          </a:p>
        </p:txBody>
      </p:sp>
      <p:sp>
        <p:nvSpPr>
          <p:cNvPr id="2055" name="Rectangle 7"/>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p>
        </p:txBody>
      </p:sp>
      <p:sp>
        <p:nvSpPr>
          <p:cNvPr id="2056" name="Rectangle 8"/>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pPr algn="ctr"/>
            <a:endParaRPr lang="en-US" altLang="en-US">
              <a:solidFill>
                <a:srgbClr val="002A6C"/>
              </a:solidFill>
            </a:endParaRPr>
          </a:p>
        </p:txBody>
      </p:sp>
    </p:spTree>
  </p:cSld>
  <p:clrMap bg1="lt1" tx1="dk1" bg2="lt2" tx2="dk2" accent1="accent1" accent2="accent2" accent3="accent3" accent4="accent4" accent5="accent5" accent6="accent6" hlink="hlink" folHlink="folHlink"/>
  <p:sldLayoutIdLst>
    <p:sldLayoutId id="2147484916" r:id="rId1"/>
    <p:sldLayoutId id="2147484929" r:id="rId2"/>
    <p:sldLayoutId id="2147484917" r:id="rId3"/>
    <p:sldLayoutId id="2147484918" r:id="rId4"/>
    <p:sldLayoutId id="2147484919" r:id="rId5"/>
    <p:sldLayoutId id="2147484920" r:id="rId6"/>
    <p:sldLayoutId id="2147484921" r:id="rId7"/>
    <p:sldLayoutId id="2147484922" r:id="rId8"/>
    <p:sldLayoutId id="2147484923" r:id="rId9"/>
    <p:sldLayoutId id="2147484924" r:id="rId10"/>
    <p:sldLayoutId id="2147484925" r:id="rId11"/>
    <p:sldLayoutId id="2147484926" r:id="rId12"/>
  </p:sldLayoutIdLst>
  <p:transition/>
  <p:hf hdr="0" ftr="0" dt="0"/>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charset="0"/>
        </a:defRPr>
      </a:lvl2pPr>
      <a:lvl3pPr algn="l" rtl="0" eaLnBrk="0" fontAlgn="base" hangingPunct="0">
        <a:spcBef>
          <a:spcPct val="0"/>
        </a:spcBef>
        <a:spcAft>
          <a:spcPct val="0"/>
        </a:spcAft>
        <a:defRPr sz="3200" b="1">
          <a:solidFill>
            <a:schemeClr val="tx2"/>
          </a:solidFill>
          <a:latin typeface="Arial" charset="0"/>
        </a:defRPr>
      </a:lvl3pPr>
      <a:lvl4pPr algn="l" rtl="0" eaLnBrk="0" fontAlgn="base" hangingPunct="0">
        <a:spcBef>
          <a:spcPct val="0"/>
        </a:spcBef>
        <a:spcAft>
          <a:spcPct val="0"/>
        </a:spcAft>
        <a:defRPr sz="3200" b="1">
          <a:solidFill>
            <a:schemeClr val="tx2"/>
          </a:solidFill>
          <a:latin typeface="Arial" charset="0"/>
        </a:defRPr>
      </a:lvl4pPr>
      <a:lvl5pPr algn="l" rtl="0" eaLnBrk="0" fontAlgn="base" hangingPunct="0">
        <a:spcBef>
          <a:spcPct val="0"/>
        </a:spcBef>
        <a:spcAft>
          <a:spcPct val="0"/>
        </a:spcAft>
        <a:defRPr sz="32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2.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457200" y="2286000"/>
            <a:ext cx="8305800" cy="4191000"/>
          </a:xfrm>
        </p:spPr>
        <p:txBody>
          <a:bodyPr/>
          <a:lstStyle/>
          <a:p>
            <a:pPr eaLnBrk="1" hangingPunct="1"/>
            <a:r>
              <a:rPr lang="en-US" altLang="en-US" sz="7000" smtClean="0">
                <a:solidFill>
                  <a:schemeClr val="tx1"/>
                </a:solidFill>
              </a:rPr>
              <a:t>Module 3</a:t>
            </a:r>
            <a:br>
              <a:rPr lang="en-US" altLang="en-US" sz="7000" smtClean="0">
                <a:solidFill>
                  <a:schemeClr val="tx1"/>
                </a:solidFill>
              </a:rPr>
            </a:br>
            <a:r>
              <a:rPr lang="en-US" altLang="en-US" sz="6000" smtClean="0">
                <a:solidFill>
                  <a:schemeClr val="tx1"/>
                </a:solidFill>
              </a:rPr>
              <a:t/>
            </a:r>
            <a:br>
              <a:rPr lang="en-US" altLang="en-US" sz="6000" smtClean="0">
                <a:solidFill>
                  <a:schemeClr val="tx1"/>
                </a:solidFill>
              </a:rPr>
            </a:br>
            <a:r>
              <a:rPr lang="en-US" altLang="en-US" sz="4400" b="0" smtClean="0">
                <a:solidFill>
                  <a:schemeClr val="tx1"/>
                </a:solidFill>
              </a:rPr>
              <a:t>Indicators </a:t>
            </a:r>
            <a:br>
              <a:rPr lang="en-US" altLang="en-US" sz="4400" b="0" smtClean="0">
                <a:solidFill>
                  <a:schemeClr val="tx1"/>
                </a:solidFill>
              </a:rPr>
            </a:br>
            <a:r>
              <a:rPr lang="en-US" altLang="en-US" sz="4400" b="0" smtClean="0">
                <a:solidFill>
                  <a:schemeClr val="tx1"/>
                </a:solidFill>
              </a:rPr>
              <a:t>and the DHS</a:t>
            </a:r>
            <a:r>
              <a:rPr lang="en-US" altLang="en-US" sz="5400" smtClean="0"/>
              <a:t/>
            </a:r>
            <a:br>
              <a:rPr lang="en-US" altLang="en-US" sz="5400" smtClean="0"/>
            </a:br>
            <a:endParaRPr lang="en-US" altLang="en-US" sz="540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z="3200" smtClean="0">
                <a:solidFill>
                  <a:schemeClr val="tx1"/>
                </a:solidFill>
              </a:rPr>
              <a:t>Educational Attainment</a:t>
            </a:r>
          </a:p>
        </p:txBody>
      </p:sp>
      <p:sp>
        <p:nvSpPr>
          <p:cNvPr id="15363" name="Rectangle 3"/>
          <p:cNvSpPr>
            <a:spLocks noGrp="1" noChangeArrowheads="1"/>
          </p:cNvSpPr>
          <p:nvPr>
            <p:ph idx="1"/>
          </p:nvPr>
        </p:nvSpPr>
        <p:spPr>
          <a:xfrm>
            <a:off x="381000" y="1219200"/>
            <a:ext cx="8534400" cy="1447800"/>
          </a:xfrm>
        </p:spPr>
        <p:txBody>
          <a:bodyPr/>
          <a:lstStyle/>
          <a:p>
            <a:pPr eaLnBrk="1" hangingPunct="1">
              <a:buFontTx/>
              <a:buNone/>
            </a:pPr>
            <a:r>
              <a:rPr lang="en-US" altLang="en-US" sz="2600" smtClean="0"/>
              <a:t>	</a:t>
            </a:r>
            <a:r>
              <a:rPr lang="en-US" altLang="en-US" sz="2600" smtClean="0">
                <a:solidFill>
                  <a:srgbClr val="1E4ABD"/>
                </a:solidFill>
              </a:rPr>
              <a:t>No education: </a:t>
            </a:r>
            <a:r>
              <a:rPr lang="en-US" altLang="en-US" sz="2600" smtClean="0"/>
              <a:t>Percent of female and male respondents age 15-49 who have received no schooling</a:t>
            </a:r>
          </a:p>
          <a:p>
            <a:pPr eaLnBrk="1" hangingPunct="1">
              <a:buFont typeface="Wingdings" pitchFamily="2" charset="2"/>
              <a:buNone/>
            </a:pPr>
            <a:endParaRPr lang="en-US" altLang="en-US" sz="2600" smtClean="0"/>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3, Slide </a:t>
            </a:r>
            <a:fld id="{5598EAA4-44E6-43AE-A3D8-3DA6BF83A8FD}" type="slidenum">
              <a:rPr lang="en-US" smtClean="0"/>
              <a:pPr>
                <a:defRPr/>
              </a:pPr>
              <a:t>10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98578941"/>
              </p:ext>
            </p:extLst>
          </p:nvPr>
        </p:nvGraphicFramePr>
        <p:xfrm>
          <a:off x="762000" y="2667000"/>
          <a:ext cx="7772400" cy="3435354"/>
        </p:xfrm>
        <a:graphic>
          <a:graphicData uri="http://schemas.openxmlformats.org/drawingml/2006/table">
            <a:tbl>
              <a:tblPr firstRow="1" bandRow="1">
                <a:tableStyleId>{5C22544A-7EE6-4342-B048-85BDC9FD1C3A}</a:tableStyleId>
              </a:tblPr>
              <a:tblGrid>
                <a:gridCol w="2819400"/>
                <a:gridCol w="2362200"/>
                <a:gridCol w="25908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Women</a:t>
                      </a:r>
                      <a:endParaRPr lang="en-US" sz="1800" dirty="0"/>
                    </a:p>
                  </a:txBody>
                  <a:tcPr marT="45718" marB="45718"/>
                </a:tc>
                <a:tc>
                  <a:txBody>
                    <a:bodyPr/>
                    <a:lstStyle/>
                    <a:p>
                      <a:pPr algn="ctr"/>
                      <a:r>
                        <a:rPr lang="en-US" sz="1800" dirty="0" smtClean="0"/>
                        <a:t>Men</a:t>
                      </a:r>
                      <a:endParaRPr lang="en-US" sz="1800" dirty="0"/>
                    </a:p>
                  </a:txBody>
                  <a:tcPr marT="45718" marB="45718"/>
                </a:tc>
              </a:tr>
              <a:tr h="381706">
                <a:tc>
                  <a:txBody>
                    <a:bodyPr/>
                    <a:lstStyle/>
                    <a:p>
                      <a:r>
                        <a:rPr lang="en-US" sz="1800" dirty="0" smtClean="0"/>
                        <a:t>Burundi</a:t>
                      </a:r>
                      <a:r>
                        <a:rPr lang="en-US" sz="1800" baseline="0" dirty="0" smtClean="0"/>
                        <a:t> DHS 2010</a:t>
                      </a:r>
                      <a:endParaRPr lang="en-US" sz="1800" dirty="0"/>
                    </a:p>
                  </a:txBody>
                  <a:tcPr marT="45718" marB="45718"/>
                </a:tc>
                <a:tc>
                  <a:txBody>
                    <a:bodyPr/>
                    <a:lstStyle/>
                    <a:p>
                      <a:pPr algn="ctr"/>
                      <a:r>
                        <a:rPr lang="en-US" sz="1800" dirty="0" smtClean="0"/>
                        <a:t>45%</a:t>
                      </a:r>
                      <a:endParaRPr lang="en-US" sz="1800" dirty="0"/>
                    </a:p>
                  </a:txBody>
                  <a:tcPr marT="45718" marB="45718"/>
                </a:tc>
                <a:tc>
                  <a:txBody>
                    <a:bodyPr/>
                    <a:lstStyle/>
                    <a:p>
                      <a:pPr algn="ctr"/>
                      <a:r>
                        <a:rPr lang="en-US" sz="1800" dirty="0" smtClean="0"/>
                        <a:t>28%</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51%</a:t>
                      </a:r>
                      <a:endParaRPr lang="en-US" sz="1800" dirty="0"/>
                    </a:p>
                  </a:txBody>
                  <a:tcPr marT="45718" marB="45718"/>
                </a:tc>
                <a:tc>
                  <a:txBody>
                    <a:bodyPr/>
                    <a:lstStyle/>
                    <a:p>
                      <a:pPr algn="ctr"/>
                      <a:r>
                        <a:rPr lang="en-US" sz="1800" dirty="0" smtClean="0"/>
                        <a:t>30%</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9%</a:t>
                      </a:r>
                    </a:p>
                  </a:txBody>
                  <a:tcPr marT="45718" marB="45718"/>
                </a:tc>
                <a:tc>
                  <a:txBody>
                    <a:bodyPr/>
                    <a:lstStyle/>
                    <a:p>
                      <a:pPr algn="ctr"/>
                      <a:r>
                        <a:rPr lang="en-US" sz="1800" dirty="0" smtClean="0"/>
                        <a:t>3%</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15%</a:t>
                      </a:r>
                      <a:endParaRPr lang="en-US" sz="1800" dirty="0"/>
                    </a:p>
                  </a:txBody>
                  <a:tcPr marT="45718" marB="45718"/>
                </a:tc>
                <a:tc>
                  <a:txBody>
                    <a:bodyPr/>
                    <a:lstStyle/>
                    <a:p>
                      <a:pPr algn="ctr"/>
                      <a:r>
                        <a:rPr lang="en-US" sz="1800" dirty="0" smtClean="0"/>
                        <a:t>6%</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16%</a:t>
                      </a:r>
                      <a:endParaRPr lang="en-US" sz="1800" dirty="0"/>
                    </a:p>
                  </a:txBody>
                  <a:tcPr marT="45718" marB="45718"/>
                </a:tc>
                <a:tc>
                  <a:txBody>
                    <a:bodyPr/>
                    <a:lstStyle/>
                    <a:p>
                      <a:pPr algn="ctr"/>
                      <a:r>
                        <a:rPr lang="en-US" sz="1800" dirty="0" smtClean="0"/>
                        <a:t>10%</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19%</a:t>
                      </a:r>
                      <a:endParaRPr lang="en-US" sz="1800" dirty="0"/>
                    </a:p>
                  </a:txBody>
                  <a:tcPr marT="45718" marB="45718"/>
                </a:tc>
                <a:tc>
                  <a:txBody>
                    <a:bodyPr/>
                    <a:lstStyle/>
                    <a:p>
                      <a:pPr algn="ctr"/>
                      <a:r>
                        <a:rPr lang="en-US" sz="1800" dirty="0" smtClean="0"/>
                        <a:t>10%</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13%</a:t>
                      </a:r>
                      <a:endParaRPr lang="en-US" sz="1800" dirty="0">
                        <a:solidFill>
                          <a:schemeClr val="tx1"/>
                        </a:solidFill>
                      </a:endParaRPr>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4%</a:t>
                      </a:r>
                      <a:endParaRPr lang="en-US" sz="1800" dirty="0">
                        <a:solidFill>
                          <a:schemeClr val="tx1"/>
                        </a:solidFill>
                      </a:endParaRPr>
                    </a:p>
                  </a:txBody>
                  <a:tcPr marT="45718" marB="45718"/>
                </a:tc>
              </a:tr>
              <a:tr h="381706">
                <a:tc>
                  <a:txBody>
                    <a:bodyPr/>
                    <a:lstStyle/>
                    <a:p>
                      <a:r>
                        <a:rPr lang="en-US" sz="1800" dirty="0" smtClean="0"/>
                        <a:t>Zimbabwe</a:t>
                      </a:r>
                      <a:r>
                        <a:rPr lang="en-US" sz="1800" baseline="0" dirty="0" smtClean="0"/>
                        <a:t>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2%</a:t>
                      </a:r>
                      <a:endParaRPr lang="en-US" sz="1800" dirty="0">
                        <a:solidFill>
                          <a:schemeClr val="tx1"/>
                        </a:solidFill>
                      </a:endParaRPr>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1%</a:t>
                      </a:r>
                      <a:endParaRPr lang="en-US" sz="1800" dirty="0">
                        <a:solidFill>
                          <a:schemeClr val="tx1"/>
                        </a:solidFill>
                      </a:endParaRPr>
                    </a:p>
                  </a:txBody>
                  <a:tcPr marT="45718" marB="45718"/>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z="3200" smtClean="0">
                <a:solidFill>
                  <a:schemeClr val="tx1"/>
                </a:solidFill>
              </a:rPr>
              <a:t>Literacy</a:t>
            </a:r>
          </a:p>
        </p:txBody>
      </p:sp>
      <p:sp>
        <p:nvSpPr>
          <p:cNvPr id="16387" name="Rectangle 3"/>
          <p:cNvSpPr>
            <a:spLocks noGrp="1" noChangeArrowheads="1"/>
          </p:cNvSpPr>
          <p:nvPr>
            <p:ph idx="1"/>
          </p:nvPr>
        </p:nvSpPr>
        <p:spPr>
          <a:xfrm>
            <a:off x="381000" y="1219200"/>
            <a:ext cx="7772400" cy="3886200"/>
          </a:xfrm>
        </p:spPr>
        <p:txBody>
          <a:bodyPr/>
          <a:lstStyle/>
          <a:p>
            <a:pPr eaLnBrk="1" hangingPunct="1">
              <a:buFontTx/>
              <a:buNone/>
            </a:pPr>
            <a:r>
              <a:rPr lang="en-US" altLang="en-US" sz="2600" smtClean="0"/>
              <a:t>	</a:t>
            </a:r>
            <a:r>
              <a:rPr lang="en-US" altLang="en-US" sz="2600" smtClean="0">
                <a:solidFill>
                  <a:srgbClr val="1E4ABD"/>
                </a:solidFill>
              </a:rPr>
              <a:t>Literacy: </a:t>
            </a:r>
            <a:r>
              <a:rPr lang="en-US" altLang="en-US" sz="2600" smtClean="0"/>
              <a:t>Percent of women and men age 15-49 who are literate (i.e., attended secondary school or higher or can read a whole sentence or part of a sentence)</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3, Slide </a:t>
            </a:r>
            <a:fld id="{57FC65AE-72C9-479D-B553-9E1E26223029}" type="slidenum">
              <a:rPr lang="en-US" smtClean="0"/>
              <a:pPr>
                <a:defRPr/>
              </a:pPr>
              <a:t>11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06357875"/>
              </p:ext>
            </p:extLst>
          </p:nvPr>
        </p:nvGraphicFramePr>
        <p:xfrm>
          <a:off x="914400" y="2965450"/>
          <a:ext cx="7543800" cy="3435354"/>
        </p:xfrm>
        <a:graphic>
          <a:graphicData uri="http://schemas.openxmlformats.org/drawingml/2006/table">
            <a:tbl>
              <a:tblPr firstRow="1" bandRow="1">
                <a:tableStyleId>{5C22544A-7EE6-4342-B048-85BDC9FD1C3A}</a:tableStyleId>
              </a:tblPr>
              <a:tblGrid>
                <a:gridCol w="2743200"/>
                <a:gridCol w="2286000"/>
                <a:gridCol w="25146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 Women</a:t>
                      </a:r>
                      <a:endParaRPr lang="en-US" sz="1800" dirty="0"/>
                    </a:p>
                  </a:txBody>
                  <a:tcPr marT="45718" marB="45718"/>
                </a:tc>
                <a:tc>
                  <a:txBody>
                    <a:bodyPr/>
                    <a:lstStyle/>
                    <a:p>
                      <a:pPr algn="ctr"/>
                      <a:r>
                        <a:rPr lang="en-US" sz="1800" dirty="0" smtClean="0"/>
                        <a:t>Men</a:t>
                      </a:r>
                      <a:endParaRPr lang="en-US" sz="1800" dirty="0"/>
                    </a:p>
                  </a:txBody>
                  <a:tcPr marT="45718" marB="45718"/>
                </a:tc>
              </a:tr>
              <a:tr h="381706">
                <a:tc>
                  <a:txBody>
                    <a:bodyPr/>
                    <a:lstStyle/>
                    <a:p>
                      <a:r>
                        <a:rPr lang="en-US" sz="1800" dirty="0" smtClean="0"/>
                        <a:t>Burundi</a:t>
                      </a:r>
                      <a:r>
                        <a:rPr lang="en-US" sz="1800" baseline="0" dirty="0" smtClean="0"/>
                        <a:t> DHS 2010</a:t>
                      </a:r>
                      <a:endParaRPr lang="en-US" sz="1800" dirty="0"/>
                    </a:p>
                  </a:txBody>
                  <a:tcPr marT="45718" marB="45718"/>
                </a:tc>
                <a:tc>
                  <a:txBody>
                    <a:bodyPr/>
                    <a:lstStyle/>
                    <a:p>
                      <a:pPr algn="ctr"/>
                      <a:r>
                        <a:rPr lang="en-US" sz="1800" dirty="0" smtClean="0"/>
                        <a:t>62%</a:t>
                      </a:r>
                      <a:endParaRPr lang="en-US" sz="1800" dirty="0"/>
                    </a:p>
                  </a:txBody>
                  <a:tcPr marT="45718" marB="45718"/>
                </a:tc>
                <a:tc>
                  <a:txBody>
                    <a:bodyPr/>
                    <a:lstStyle/>
                    <a:p>
                      <a:pPr algn="ctr"/>
                      <a:r>
                        <a:rPr lang="en-US" sz="1800" dirty="0" smtClean="0"/>
                        <a:t>79%</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38%</a:t>
                      </a:r>
                      <a:endParaRPr lang="en-US" sz="1800" dirty="0"/>
                    </a:p>
                  </a:txBody>
                  <a:tcPr marT="45718" marB="45718"/>
                </a:tc>
                <a:tc>
                  <a:txBody>
                    <a:bodyPr/>
                    <a:lstStyle/>
                    <a:p>
                      <a:pPr algn="ctr"/>
                      <a:r>
                        <a:rPr lang="en-US" sz="1800" dirty="0" smtClean="0"/>
                        <a:t>67%</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85%</a:t>
                      </a:r>
                    </a:p>
                  </a:txBody>
                  <a:tcPr marT="45718" marB="45718"/>
                </a:tc>
                <a:tc>
                  <a:txBody>
                    <a:bodyPr/>
                    <a:lstStyle/>
                    <a:p>
                      <a:pPr algn="ctr"/>
                      <a:r>
                        <a:rPr lang="en-US" sz="1800" dirty="0" smtClean="0"/>
                        <a:t>91%</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68%</a:t>
                      </a:r>
                      <a:endParaRPr lang="en-US" sz="1800" dirty="0"/>
                    </a:p>
                  </a:txBody>
                  <a:tcPr marT="45718" marB="45718"/>
                </a:tc>
                <a:tc>
                  <a:txBody>
                    <a:bodyPr/>
                    <a:lstStyle/>
                    <a:p>
                      <a:pPr algn="ctr"/>
                      <a:r>
                        <a:rPr lang="en-US" sz="1800" dirty="0" smtClean="0"/>
                        <a:t>81%</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77%</a:t>
                      </a:r>
                      <a:endParaRPr lang="en-US" sz="1800" dirty="0"/>
                    </a:p>
                  </a:txBody>
                  <a:tcPr marT="45718" marB="45718"/>
                </a:tc>
                <a:tc>
                  <a:txBody>
                    <a:bodyPr/>
                    <a:lstStyle/>
                    <a:p>
                      <a:pPr algn="ctr"/>
                      <a:r>
                        <a:rPr lang="en-US" sz="1800" dirty="0" smtClean="0"/>
                        <a:t>82%</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72%</a:t>
                      </a:r>
                      <a:endParaRPr lang="en-US" sz="1800" dirty="0"/>
                    </a:p>
                  </a:txBody>
                  <a:tcPr marT="45718" marB="45718"/>
                </a:tc>
                <a:tc>
                  <a:txBody>
                    <a:bodyPr/>
                    <a:lstStyle/>
                    <a:p>
                      <a:pPr algn="ctr"/>
                      <a:r>
                        <a:rPr lang="en-US" sz="1800" dirty="0" smtClean="0"/>
                        <a:t>82%</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64%</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78%</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94%</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96%</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z="3200" smtClean="0">
                <a:solidFill>
                  <a:schemeClr val="tx1"/>
                </a:solidFill>
              </a:rPr>
              <a:t>Fertility</a:t>
            </a:r>
          </a:p>
        </p:txBody>
      </p:sp>
      <p:sp>
        <p:nvSpPr>
          <p:cNvPr id="17411" name="Rectangle 3"/>
          <p:cNvSpPr>
            <a:spLocks noGrp="1" noChangeArrowheads="1"/>
          </p:cNvSpPr>
          <p:nvPr>
            <p:ph idx="1"/>
          </p:nvPr>
        </p:nvSpPr>
        <p:spPr>
          <a:xfrm>
            <a:off x="152400" y="1219200"/>
            <a:ext cx="8763000" cy="3886200"/>
          </a:xfrm>
        </p:spPr>
        <p:txBody>
          <a:bodyPr/>
          <a:lstStyle/>
          <a:p>
            <a:pPr eaLnBrk="1" hangingPunct="1">
              <a:buFontTx/>
              <a:buNone/>
            </a:pPr>
            <a:r>
              <a:rPr lang="en-US" altLang="en-US" sz="2600" smtClean="0"/>
              <a:t>	</a:t>
            </a:r>
            <a:r>
              <a:rPr lang="en-US" altLang="en-US" sz="2600" smtClean="0">
                <a:solidFill>
                  <a:srgbClr val="1E4ABD"/>
                </a:solidFill>
              </a:rPr>
              <a:t>Total fertility rate (TFR):</a:t>
            </a:r>
            <a:r>
              <a:rPr lang="en-US" altLang="en-US" sz="2600" smtClean="0"/>
              <a:t> Average number of births a woman would have by the time she reaches age 50, if she were to give birth at the current age-specific fertility rates</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3, Slide </a:t>
            </a:r>
            <a:fld id="{3BF759FF-3955-45F4-B518-D9036DAE4A2E}" type="slidenum">
              <a:rPr lang="en-US" smtClean="0"/>
              <a:pPr>
                <a:defRPr/>
              </a:pPr>
              <a:t>12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788147719"/>
              </p:ext>
            </p:extLst>
          </p:nvPr>
        </p:nvGraphicFramePr>
        <p:xfrm>
          <a:off x="1524000" y="28956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TFR</a:t>
                      </a:r>
                      <a:endParaRPr lang="en-US" sz="1800" dirty="0"/>
                    </a:p>
                  </a:txBody>
                  <a:tcPr marT="45718" marB="45718"/>
                </a:tc>
              </a:tr>
              <a:tr h="381706">
                <a:tc>
                  <a:txBody>
                    <a:bodyPr/>
                    <a:lstStyle/>
                    <a:p>
                      <a:r>
                        <a:rPr lang="en-US" sz="1800" dirty="0" smtClean="0"/>
                        <a:t>Burundi</a:t>
                      </a:r>
                      <a:r>
                        <a:rPr lang="en-US" sz="1800" baseline="0" dirty="0" smtClean="0"/>
                        <a:t> DHS 2010</a:t>
                      </a:r>
                      <a:endParaRPr lang="en-US" sz="1800" dirty="0"/>
                    </a:p>
                  </a:txBody>
                  <a:tcPr marT="45718" marB="45718"/>
                </a:tc>
                <a:tc>
                  <a:txBody>
                    <a:bodyPr/>
                    <a:lstStyle/>
                    <a:p>
                      <a:pPr algn="ctr"/>
                      <a:r>
                        <a:rPr lang="en-US" sz="1800" dirty="0" smtClean="0"/>
                        <a:t>6.4</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4.8</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4.6</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5.7</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4.6</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5.4</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algn="ctr"/>
                      <a:r>
                        <a:rPr lang="en-US" sz="1800" dirty="0" smtClean="0"/>
                        <a:t>6.2</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algn="ctr"/>
                      <a:r>
                        <a:rPr lang="en-US" sz="1800" dirty="0" smtClean="0"/>
                        <a:t>4.1</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z="3200" smtClean="0">
                <a:solidFill>
                  <a:schemeClr val="tx1"/>
                </a:solidFill>
              </a:rPr>
              <a:t>Family Planning</a:t>
            </a:r>
            <a:endParaRPr lang="en-US" altLang="en-US" sz="3200" smtClean="0"/>
          </a:p>
        </p:txBody>
      </p:sp>
      <p:sp>
        <p:nvSpPr>
          <p:cNvPr id="18435" name="Content Placeholder 2"/>
          <p:cNvSpPr>
            <a:spLocks noGrp="1"/>
          </p:cNvSpPr>
          <p:nvPr>
            <p:ph idx="1"/>
          </p:nvPr>
        </p:nvSpPr>
        <p:spPr/>
        <p:txBody>
          <a:bodyPr/>
          <a:lstStyle/>
          <a:p>
            <a:pPr eaLnBrk="1" hangingPunct="1">
              <a:buFontTx/>
              <a:buNone/>
            </a:pPr>
            <a:r>
              <a:rPr lang="en-US" altLang="en-US" sz="2600" smtClean="0"/>
              <a:t>	</a:t>
            </a:r>
            <a:r>
              <a:rPr lang="en-US" altLang="en-US" sz="2600" smtClean="0">
                <a:solidFill>
                  <a:srgbClr val="1E4ABD"/>
                </a:solidFill>
              </a:rPr>
              <a:t>Contraceptive prevalence:</a:t>
            </a:r>
            <a:r>
              <a:rPr lang="en-US" altLang="en-US" sz="2600" smtClean="0"/>
              <a:t> Percent of married women age 15-49 who are currently using any method of contraception</a:t>
            </a:r>
          </a:p>
          <a:p>
            <a:pPr eaLnBrk="1" hangingPunct="1">
              <a:buFont typeface="Wingdings" pitchFamily="2" charset="2"/>
              <a:buNone/>
            </a:pPr>
            <a:endParaRPr lang="en-US" altLang="en-US" sz="2800" smtClean="0"/>
          </a:p>
          <a:p>
            <a:pPr>
              <a:buFontTx/>
              <a:buNone/>
            </a:pPr>
            <a:endParaRPr lang="en-US" altLang="en-US" sz="2800" smtClean="0"/>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3, Slide </a:t>
            </a:r>
            <a:fld id="{1CA5509F-E807-4612-A186-400F170310E2}" type="slidenum">
              <a:rPr lang="en-US" smtClean="0"/>
              <a:pPr>
                <a:defRPr/>
              </a:pPr>
              <a:t>13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22414231"/>
              </p:ext>
            </p:extLst>
          </p:nvPr>
        </p:nvGraphicFramePr>
        <p:xfrm>
          <a:off x="1295400" y="28194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Contraceptive Prevalence</a:t>
                      </a:r>
                      <a:endParaRPr lang="en-US" sz="1800" dirty="0"/>
                    </a:p>
                  </a:txBody>
                  <a:tcPr marT="45718" marB="45718"/>
                </a:tc>
              </a:tr>
              <a:tr h="381706">
                <a:tc>
                  <a:txBody>
                    <a:bodyPr/>
                    <a:lstStyle/>
                    <a:p>
                      <a:r>
                        <a:rPr lang="en-US" sz="1800" dirty="0" smtClean="0"/>
                        <a:t>Burundi DHS 2010</a:t>
                      </a:r>
                      <a:endParaRPr lang="en-US" sz="1800" dirty="0"/>
                    </a:p>
                  </a:txBody>
                  <a:tcPr marT="45718" marB="45718"/>
                </a:tc>
                <a:tc>
                  <a:txBody>
                    <a:bodyPr/>
                    <a:lstStyle/>
                    <a:p>
                      <a:pPr algn="ctr"/>
                      <a:r>
                        <a:rPr lang="en-US" sz="1800" dirty="0" smtClean="0"/>
                        <a:t>22%</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29%</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46%</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46%</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52%</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34%</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algn="ctr"/>
                      <a:r>
                        <a:rPr lang="en-US" sz="1800" dirty="0" smtClean="0"/>
                        <a:t>30%</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algn="ctr"/>
                      <a:r>
                        <a:rPr lang="en-US" sz="1800" dirty="0" smtClean="0"/>
                        <a:t>59%</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z="3200" smtClean="0"/>
              <a:t>Unmet Need for Family Planning</a:t>
            </a:r>
          </a:p>
        </p:txBody>
      </p:sp>
      <p:sp>
        <p:nvSpPr>
          <p:cNvPr id="19459" name="Content Placeholder 2"/>
          <p:cNvSpPr>
            <a:spLocks noGrp="1"/>
          </p:cNvSpPr>
          <p:nvPr>
            <p:ph idx="1"/>
          </p:nvPr>
        </p:nvSpPr>
        <p:spPr>
          <a:xfrm>
            <a:off x="381000" y="1447800"/>
            <a:ext cx="8077200" cy="1600200"/>
          </a:xfrm>
        </p:spPr>
        <p:txBody>
          <a:bodyPr/>
          <a:lstStyle/>
          <a:p>
            <a:pPr>
              <a:buFontTx/>
              <a:buNone/>
            </a:pPr>
            <a:r>
              <a:rPr lang="en-US" altLang="en-US" sz="2600" smtClean="0"/>
              <a:t>	</a:t>
            </a:r>
            <a:r>
              <a:rPr lang="en-US" altLang="en-US" smtClean="0">
                <a:solidFill>
                  <a:srgbClr val="1E4ABD"/>
                </a:solidFill>
              </a:rPr>
              <a:t>Unmet need for family planning:</a:t>
            </a:r>
            <a:r>
              <a:rPr lang="en-US" altLang="en-US" smtClean="0"/>
              <a:t> Percent of married women age 15-49 who are not currently using a method of contraception but do not want a child in the next two years or who do not want another child</a:t>
            </a:r>
          </a:p>
          <a:p>
            <a:endParaRPr lang="en-US" altLang="en-US"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4E0163A0-902B-4BF3-B3E2-3C4A3029AE76}" type="slidenum">
              <a:rPr lang="en-US" smtClean="0"/>
              <a:pPr>
                <a:defRPr/>
              </a:pPr>
              <a:t>14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01989900"/>
              </p:ext>
            </p:extLst>
          </p:nvPr>
        </p:nvGraphicFramePr>
        <p:xfrm>
          <a:off x="1295400" y="32766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Unmet need</a:t>
                      </a:r>
                      <a:endParaRPr lang="en-US" sz="1800" dirty="0"/>
                    </a:p>
                  </a:txBody>
                  <a:tcPr marT="45718" marB="45718"/>
                </a:tc>
              </a:tr>
              <a:tr h="381706">
                <a:tc>
                  <a:txBody>
                    <a:bodyPr/>
                    <a:lstStyle/>
                    <a:p>
                      <a:r>
                        <a:rPr lang="en-US" sz="1800" dirty="0" smtClean="0"/>
                        <a:t>Burundi DHS</a:t>
                      </a:r>
                      <a:r>
                        <a:rPr lang="en-US" sz="1800" baseline="0" dirty="0" smtClean="0"/>
                        <a:t> 2010</a:t>
                      </a:r>
                      <a:endParaRPr lang="en-US" sz="1800" dirty="0"/>
                    </a:p>
                  </a:txBody>
                  <a:tcPr marT="45718" marB="45718"/>
                </a:tc>
                <a:tc>
                  <a:txBody>
                    <a:bodyPr/>
                    <a:lstStyle/>
                    <a:p>
                      <a:pPr algn="ctr"/>
                      <a:r>
                        <a:rPr lang="en-US" sz="1800" dirty="0" smtClean="0"/>
                        <a:t>31%</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25%</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26%</a:t>
                      </a:r>
                    </a:p>
                  </a:txBody>
                  <a:tcPr marT="45718" marB="45718"/>
                </a:tc>
              </a:tr>
              <a:tr h="381706">
                <a:tc>
                  <a:txBody>
                    <a:bodyPr/>
                    <a:lstStyle/>
                    <a:p>
                      <a:r>
                        <a:rPr lang="en-US" sz="1800" dirty="0" smtClean="0"/>
                        <a:t>Malawi</a:t>
                      </a:r>
                      <a:r>
                        <a:rPr lang="en-US" sz="1800" baseline="0" dirty="0" smtClean="0"/>
                        <a:t> DHS 2010</a:t>
                      </a:r>
                      <a:endParaRPr lang="en-US" sz="1800" dirty="0"/>
                    </a:p>
                  </a:txBody>
                  <a:tcPr marT="45718" marB="45718"/>
                </a:tc>
                <a:tc>
                  <a:txBody>
                    <a:bodyPr/>
                    <a:lstStyle/>
                    <a:p>
                      <a:pPr algn="ctr"/>
                      <a:r>
                        <a:rPr lang="en-US" sz="1800" dirty="0" smtClean="0"/>
                        <a:t>26%</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19%</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25%</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algn="ctr"/>
                      <a:r>
                        <a:rPr lang="en-US" sz="1800" dirty="0" smtClean="0"/>
                        <a:t>34%</a:t>
                      </a:r>
                      <a:endParaRPr lang="en-US" sz="1800" dirty="0"/>
                    </a:p>
                  </a:txBody>
                  <a:tcPr marT="45718" marB="45718"/>
                </a:tc>
              </a:tr>
              <a:tr h="381706">
                <a:tc>
                  <a:txBody>
                    <a:bodyPr/>
                    <a:lstStyle/>
                    <a:p>
                      <a:r>
                        <a:rPr lang="en-US" sz="1800" dirty="0" smtClean="0"/>
                        <a:t>Zimbabwe DHS 2010-11</a:t>
                      </a:r>
                    </a:p>
                  </a:txBody>
                  <a:tcPr marT="45718" marB="45718"/>
                </a:tc>
                <a:tc>
                  <a:txBody>
                    <a:bodyPr/>
                    <a:lstStyle/>
                    <a:p>
                      <a:pPr algn="ctr"/>
                      <a:r>
                        <a:rPr lang="en-US" sz="1800" dirty="0" smtClean="0"/>
                        <a:t>13%</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z="3200" smtClean="0"/>
              <a:t>Infant Mortality</a:t>
            </a:r>
          </a:p>
        </p:txBody>
      </p:sp>
      <p:sp>
        <p:nvSpPr>
          <p:cNvPr id="20483" name="Content Placeholder 2"/>
          <p:cNvSpPr>
            <a:spLocks noGrp="1"/>
          </p:cNvSpPr>
          <p:nvPr>
            <p:ph idx="1"/>
          </p:nvPr>
        </p:nvSpPr>
        <p:spPr>
          <a:xfrm>
            <a:off x="533400" y="1447800"/>
            <a:ext cx="7772400" cy="3886200"/>
          </a:xfrm>
        </p:spPr>
        <p:txBody>
          <a:bodyPr/>
          <a:lstStyle/>
          <a:p>
            <a:pPr>
              <a:buFontTx/>
              <a:buNone/>
            </a:pPr>
            <a:r>
              <a:rPr lang="en-US" altLang="en-US" sz="2600" smtClean="0"/>
              <a:t>	</a:t>
            </a:r>
            <a:r>
              <a:rPr lang="en-US" altLang="en-US" sz="2600" smtClean="0">
                <a:solidFill>
                  <a:srgbClr val="1E4ABD"/>
                </a:solidFill>
              </a:rPr>
              <a:t>Infant mortality rate (IMR):</a:t>
            </a:r>
            <a:r>
              <a:rPr lang="en-US" altLang="en-US" sz="2600" smtClean="0"/>
              <a:t> Number of deaths among infants under age 12 months per 1,000 live births (for the five years before the survey)</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E076F6FB-2A6F-4CEB-A222-13F086A356E1}" type="slidenum">
              <a:rPr lang="en-US" smtClean="0"/>
              <a:pPr>
                <a:defRPr/>
              </a:pPr>
              <a:t>15</a:t>
            </a:fld>
            <a:endParaRPr lang="en-US" dirty="0"/>
          </a:p>
        </p:txBody>
      </p:sp>
      <p:graphicFrame>
        <p:nvGraphicFramePr>
          <p:cNvPr id="6" name="Group 35"/>
          <p:cNvGraphicFramePr>
            <a:graphicFrameLocks noGrp="1"/>
          </p:cNvGraphicFramePr>
          <p:nvPr>
            <p:extLst>
              <p:ext uri="{D42A27DB-BD31-4B8C-83A1-F6EECF244321}">
                <p14:modId xmlns:p14="http://schemas.microsoft.com/office/powerpoint/2010/main" val="1771437224"/>
              </p:ext>
            </p:extLst>
          </p:nvPr>
        </p:nvGraphicFramePr>
        <p:xfrm>
          <a:off x="1295400" y="2971800"/>
          <a:ext cx="6324600" cy="3429000"/>
        </p:xfrm>
        <a:graphic>
          <a:graphicData uri="http://schemas.openxmlformats.org/drawingml/2006/table">
            <a:tbl>
              <a:tblPr/>
              <a:tblGrid>
                <a:gridCol w="3162300"/>
                <a:gridCol w="3162300"/>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rPr>
                        <a:t>Country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rPr>
                        <a:t>Infant Mortality Rate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Burundi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Ethiopia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Kenya DHS 2008-09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Malawi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Rwanda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Tanzania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Uganda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Zimbabwe DHS 2010-11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sz="3200" smtClean="0"/>
              <a:t>Under-Five Mortality</a:t>
            </a:r>
          </a:p>
        </p:txBody>
      </p:sp>
      <p:sp>
        <p:nvSpPr>
          <p:cNvPr id="21507" name="Content Placeholder 2"/>
          <p:cNvSpPr>
            <a:spLocks noGrp="1"/>
          </p:cNvSpPr>
          <p:nvPr>
            <p:ph idx="1"/>
          </p:nvPr>
        </p:nvSpPr>
        <p:spPr>
          <a:xfrm>
            <a:off x="533400" y="1447800"/>
            <a:ext cx="7772400" cy="3886200"/>
          </a:xfrm>
        </p:spPr>
        <p:txBody>
          <a:bodyPr/>
          <a:lstStyle/>
          <a:p>
            <a:pPr>
              <a:buFontTx/>
              <a:buNone/>
            </a:pPr>
            <a:r>
              <a:rPr lang="en-US" altLang="en-US" sz="2600" smtClean="0"/>
              <a:t>	</a:t>
            </a:r>
            <a:r>
              <a:rPr lang="en-US" altLang="en-US" sz="2600" smtClean="0">
                <a:solidFill>
                  <a:srgbClr val="1E4ABD"/>
                </a:solidFill>
              </a:rPr>
              <a:t>Under-five mortality rate:</a:t>
            </a:r>
            <a:r>
              <a:rPr lang="en-US" altLang="en-US" sz="2600" smtClean="0"/>
              <a:t> Number of children dying between birth and age five per 1,000 live births (for the five years before the survey)</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F96D619B-327C-4956-A241-453BB0AD3011}" type="slidenum">
              <a:rPr lang="en-US" smtClean="0"/>
              <a:pPr>
                <a:defRPr/>
              </a:pPr>
              <a:t>16</a:t>
            </a:fld>
            <a:endParaRPr lang="en-US" dirty="0"/>
          </a:p>
        </p:txBody>
      </p:sp>
      <p:graphicFrame>
        <p:nvGraphicFramePr>
          <p:cNvPr id="6" name="Group 35"/>
          <p:cNvGraphicFramePr>
            <a:graphicFrameLocks noGrp="1"/>
          </p:cNvGraphicFramePr>
          <p:nvPr>
            <p:extLst>
              <p:ext uri="{D42A27DB-BD31-4B8C-83A1-F6EECF244321}">
                <p14:modId xmlns:p14="http://schemas.microsoft.com/office/powerpoint/2010/main" val="3101632417"/>
              </p:ext>
            </p:extLst>
          </p:nvPr>
        </p:nvGraphicFramePr>
        <p:xfrm>
          <a:off x="1295400" y="2895600"/>
          <a:ext cx="6324600" cy="3429000"/>
        </p:xfrm>
        <a:graphic>
          <a:graphicData uri="http://schemas.openxmlformats.org/drawingml/2006/table">
            <a:tbl>
              <a:tblPr/>
              <a:tblGrid>
                <a:gridCol w="3162300"/>
                <a:gridCol w="3162300"/>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rPr>
                        <a:t>Country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pitchFamily="34" charset="0"/>
                        </a:rPr>
                        <a:t>Under-5 Mortality Rate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Burundi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Ethiopia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88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Kenya DHS 2008-08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Malawi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Rwanda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Tanzania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81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Uganda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90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Zimbabwe DHS 2010-11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84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sz="3200" smtClean="0">
                <a:solidFill>
                  <a:schemeClr val="tx1"/>
                </a:solidFill>
              </a:rPr>
              <a:t>Maternal Health: Antenatal Care</a:t>
            </a:r>
          </a:p>
        </p:txBody>
      </p:sp>
      <p:sp>
        <p:nvSpPr>
          <p:cNvPr id="22531" name="Rectangle 3"/>
          <p:cNvSpPr>
            <a:spLocks noGrp="1" noChangeArrowheads="1"/>
          </p:cNvSpPr>
          <p:nvPr>
            <p:ph idx="1"/>
          </p:nvPr>
        </p:nvSpPr>
        <p:spPr>
          <a:xfrm>
            <a:off x="381000" y="1447800"/>
            <a:ext cx="8305800" cy="3733800"/>
          </a:xfrm>
        </p:spPr>
        <p:txBody>
          <a:bodyPr/>
          <a:lstStyle/>
          <a:p>
            <a:pPr eaLnBrk="1" hangingPunct="1">
              <a:buFontTx/>
              <a:buNone/>
            </a:pPr>
            <a:r>
              <a:rPr lang="en-US" altLang="en-US" smtClean="0">
                <a:solidFill>
                  <a:srgbClr val="1E4ABD"/>
                </a:solidFill>
              </a:rPr>
              <a:t>	Antenatal care (ANC):</a:t>
            </a:r>
            <a:r>
              <a:rPr lang="en-US" altLang="en-US" smtClean="0"/>
              <a:t> Percent of women age 15-49 with a live birth in the five years before the survey who received antenatal care from skilled provider</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D1FEE9D3-6DFE-44FF-9FB1-0B076F02892B}" type="slidenum">
              <a:rPr lang="en-US" smtClean="0"/>
              <a:pPr>
                <a:defRPr/>
              </a:pPr>
              <a:t>17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07680899"/>
              </p:ext>
            </p:extLst>
          </p:nvPr>
        </p:nvGraphicFramePr>
        <p:xfrm>
          <a:off x="1295400" y="28194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Antenatal</a:t>
                      </a:r>
                      <a:r>
                        <a:rPr lang="en-US" sz="1800" baseline="0" dirty="0" smtClean="0"/>
                        <a:t> care</a:t>
                      </a:r>
                      <a:endParaRPr lang="en-US" sz="1800" dirty="0"/>
                    </a:p>
                  </a:txBody>
                  <a:tcPr marT="45718" marB="45718"/>
                </a:tc>
              </a:tr>
              <a:tr h="381706">
                <a:tc>
                  <a:txBody>
                    <a:bodyPr/>
                    <a:lstStyle/>
                    <a:p>
                      <a:r>
                        <a:rPr lang="en-US" sz="1800" dirty="0" smtClean="0"/>
                        <a:t>Burundi DHS</a:t>
                      </a:r>
                      <a:r>
                        <a:rPr lang="en-US" sz="1800" baseline="0" dirty="0" smtClean="0"/>
                        <a:t> 2010</a:t>
                      </a:r>
                      <a:endParaRPr lang="en-US" sz="1800" dirty="0"/>
                    </a:p>
                  </a:txBody>
                  <a:tcPr marT="45718" marB="45718"/>
                </a:tc>
                <a:tc>
                  <a:txBody>
                    <a:bodyPr/>
                    <a:lstStyle/>
                    <a:p>
                      <a:pPr algn="ctr"/>
                      <a:r>
                        <a:rPr lang="en-US" sz="1800" dirty="0" smtClean="0"/>
                        <a:t>99%</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34%</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92%</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95%</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98%</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96%</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95%</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90%</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sz="3200" smtClean="0"/>
              <a:t>Maternal</a:t>
            </a:r>
            <a:r>
              <a:rPr lang="en-US" altLang="en-US" sz="2000" smtClean="0"/>
              <a:t> </a:t>
            </a:r>
            <a:r>
              <a:rPr lang="en-US" altLang="en-US" sz="3200" smtClean="0"/>
              <a:t>Health: Delivery</a:t>
            </a:r>
          </a:p>
        </p:txBody>
      </p:sp>
      <p:sp>
        <p:nvSpPr>
          <p:cNvPr id="23555" name="Content Placeholder 2"/>
          <p:cNvSpPr>
            <a:spLocks noGrp="1"/>
          </p:cNvSpPr>
          <p:nvPr>
            <p:ph idx="1"/>
          </p:nvPr>
        </p:nvSpPr>
        <p:spPr>
          <a:xfrm>
            <a:off x="381000" y="1447800"/>
            <a:ext cx="7772400" cy="1676400"/>
          </a:xfrm>
        </p:spPr>
        <p:txBody>
          <a:bodyPr/>
          <a:lstStyle/>
          <a:p>
            <a:pPr>
              <a:buFontTx/>
              <a:buNone/>
            </a:pPr>
            <a:r>
              <a:rPr lang="en-US" altLang="en-US" sz="2600" smtClean="0"/>
              <a:t>	</a:t>
            </a:r>
            <a:r>
              <a:rPr lang="en-US" altLang="en-US" sz="2600" smtClean="0">
                <a:solidFill>
                  <a:srgbClr val="1E4ABD"/>
                </a:solidFill>
              </a:rPr>
              <a:t>Place of delivery:</a:t>
            </a:r>
            <a:r>
              <a:rPr lang="en-US" altLang="en-US" sz="2600" smtClean="0"/>
              <a:t> Percent of live births delivered in a health facility in the five years before the survey </a:t>
            </a:r>
          </a:p>
        </p:txBody>
      </p:sp>
      <p:sp>
        <p:nvSpPr>
          <p:cNvPr id="5"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386CD926-DAAD-4AE8-9352-FC18861478EE}" type="slidenum">
              <a:rPr lang="en-US" smtClean="0"/>
              <a:pPr>
                <a:defRPr/>
              </a:pPr>
              <a:t>18</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844769209"/>
              </p:ext>
            </p:extLst>
          </p:nvPr>
        </p:nvGraphicFramePr>
        <p:xfrm>
          <a:off x="1339850" y="2951163"/>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Delivery in a health facility</a:t>
                      </a:r>
                      <a:endParaRPr lang="en-US" sz="1800" dirty="0"/>
                    </a:p>
                  </a:txBody>
                  <a:tcPr marT="45718" marB="45718"/>
                </a:tc>
              </a:tr>
              <a:tr h="381706">
                <a:tc>
                  <a:txBody>
                    <a:bodyPr/>
                    <a:lstStyle/>
                    <a:p>
                      <a:r>
                        <a:rPr lang="en-US" sz="1800" dirty="0" smtClean="0"/>
                        <a:t>Burundi DHS</a:t>
                      </a:r>
                      <a:r>
                        <a:rPr lang="en-US" sz="1800" baseline="0" dirty="0" smtClean="0"/>
                        <a:t> 2010</a:t>
                      </a:r>
                      <a:endParaRPr lang="en-US" sz="1800" dirty="0"/>
                    </a:p>
                  </a:txBody>
                  <a:tcPr marT="45718" marB="45718"/>
                </a:tc>
                <a:tc>
                  <a:txBody>
                    <a:bodyPr/>
                    <a:lstStyle/>
                    <a:p>
                      <a:pPr algn="ctr"/>
                      <a:r>
                        <a:rPr lang="en-US" sz="1800" dirty="0" smtClean="0"/>
                        <a:t>60%</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10%</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44%</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73%</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69%</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50%</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57%</a:t>
                      </a:r>
                      <a:endParaRPr lang="en-US" sz="1800" dirty="0"/>
                    </a:p>
                  </a:txBody>
                  <a:tcPr marT="45718" marB="45718"/>
                </a:tc>
              </a:tr>
              <a:tr h="381706">
                <a:tc>
                  <a:txBody>
                    <a:bodyPr/>
                    <a:lstStyle/>
                    <a:p>
                      <a:r>
                        <a:rPr lang="en-US" sz="1800" dirty="0" smtClean="0"/>
                        <a:t>Zimbabwe</a:t>
                      </a:r>
                      <a:r>
                        <a:rPr lang="en-US" sz="1800" baseline="0" dirty="0" smtClean="0"/>
                        <a:t>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65%</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sz="3200" smtClean="0">
                <a:solidFill>
                  <a:schemeClr val="tx1"/>
                </a:solidFill>
              </a:rPr>
              <a:t>Child Health: Immunization</a:t>
            </a:r>
          </a:p>
        </p:txBody>
      </p:sp>
      <p:sp>
        <p:nvSpPr>
          <p:cNvPr id="24579" name="Rectangle 3"/>
          <p:cNvSpPr>
            <a:spLocks noGrp="1" noChangeArrowheads="1"/>
          </p:cNvSpPr>
          <p:nvPr>
            <p:ph idx="1"/>
          </p:nvPr>
        </p:nvSpPr>
        <p:spPr>
          <a:xfrm>
            <a:off x="685800" y="1447800"/>
            <a:ext cx="7772400" cy="3886200"/>
          </a:xfrm>
        </p:spPr>
        <p:txBody>
          <a:bodyPr/>
          <a:lstStyle/>
          <a:p>
            <a:pPr eaLnBrk="1" hangingPunct="1">
              <a:buFontTx/>
              <a:buNone/>
            </a:pPr>
            <a:r>
              <a:rPr lang="en-US" altLang="en-US" sz="2600" smtClean="0"/>
              <a:t>	</a:t>
            </a:r>
            <a:r>
              <a:rPr lang="en-US" altLang="en-US" sz="2600" smtClean="0">
                <a:solidFill>
                  <a:srgbClr val="1E4ABD"/>
                </a:solidFill>
              </a:rPr>
              <a:t>Full vaccination:</a:t>
            </a:r>
            <a:r>
              <a:rPr lang="en-US" altLang="en-US" sz="2600" smtClean="0"/>
              <a:t> Percent of children age 12-23 months who received all basic vaccinations at any time before the survey</a:t>
            </a:r>
          </a:p>
          <a:p>
            <a:pPr eaLnBrk="1" hangingPunct="1">
              <a:buFont typeface="Wingdings" pitchFamily="2" charset="2"/>
              <a:buNone/>
            </a:pPr>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E56F5BE3-E314-4655-9E17-0FF849ECB1A1}" type="slidenum">
              <a:rPr lang="en-US" smtClean="0"/>
              <a:pPr>
                <a:defRPr/>
              </a:pPr>
              <a:t>19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47741863"/>
              </p:ext>
            </p:extLst>
          </p:nvPr>
        </p:nvGraphicFramePr>
        <p:xfrm>
          <a:off x="1339850" y="2951163"/>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Fully vaccinated</a:t>
                      </a:r>
                      <a:endParaRPr lang="en-US" sz="1800" dirty="0"/>
                    </a:p>
                  </a:txBody>
                  <a:tcPr marT="45718" marB="45718"/>
                </a:tc>
              </a:tr>
              <a:tr h="381706">
                <a:tc>
                  <a:txBody>
                    <a:bodyPr/>
                    <a:lstStyle/>
                    <a:p>
                      <a:r>
                        <a:rPr lang="en-US" sz="1800" dirty="0" smtClean="0"/>
                        <a:t>Burundi DHS 2010</a:t>
                      </a:r>
                      <a:endParaRPr lang="en-US" sz="1800" dirty="0"/>
                    </a:p>
                  </a:txBody>
                  <a:tcPr marT="45718" marB="45718"/>
                </a:tc>
                <a:tc>
                  <a:txBody>
                    <a:bodyPr/>
                    <a:lstStyle/>
                    <a:p>
                      <a:pPr algn="ctr"/>
                      <a:r>
                        <a:rPr lang="en-US" sz="1800" dirty="0" smtClean="0"/>
                        <a:t>83%</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24%</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77%</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81%</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90%</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75%</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52%</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65%</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301625" y="228600"/>
            <a:ext cx="7772400" cy="609600"/>
          </a:xfrm>
        </p:spPr>
        <p:txBody>
          <a:bodyPr/>
          <a:lstStyle/>
          <a:p>
            <a:r>
              <a:rPr lang="en-US" altLang="en-US" sz="3200" smtClean="0"/>
              <a:t>Objectives for Module 3</a:t>
            </a:r>
          </a:p>
        </p:txBody>
      </p:sp>
      <p:sp>
        <p:nvSpPr>
          <p:cNvPr id="7171" name="Content Placeholder 5"/>
          <p:cNvSpPr>
            <a:spLocks noGrp="1"/>
          </p:cNvSpPr>
          <p:nvPr>
            <p:ph idx="1"/>
          </p:nvPr>
        </p:nvSpPr>
        <p:spPr>
          <a:xfrm>
            <a:off x="685800" y="1827213"/>
            <a:ext cx="8001000" cy="3886200"/>
          </a:xfrm>
        </p:spPr>
        <p:txBody>
          <a:bodyPr/>
          <a:lstStyle/>
          <a:p>
            <a:pPr>
              <a:spcAft>
                <a:spcPct val="20000"/>
              </a:spcAft>
              <a:buFontTx/>
              <a:buNone/>
            </a:pPr>
            <a:r>
              <a:rPr lang="en-US" altLang="en-US" sz="2800" dirty="0" smtClean="0"/>
              <a:t>By the end of this module, participants should be able to:</a:t>
            </a:r>
            <a:endParaRPr lang="en-US" altLang="en-US" sz="3200" dirty="0" smtClean="0"/>
          </a:p>
          <a:p>
            <a:r>
              <a:rPr lang="en-US" altLang="en-US" sz="2800" dirty="0" smtClean="0"/>
              <a:t>Define the term “indicator”</a:t>
            </a:r>
          </a:p>
          <a:p>
            <a:r>
              <a:rPr lang="en-US" altLang="en-US" sz="2800" dirty="0" smtClean="0"/>
              <a:t>List major topics and indicators collected in the DHS</a:t>
            </a:r>
          </a:p>
          <a:p>
            <a:r>
              <a:rPr lang="en-US" altLang="en-US" sz="2800" dirty="0" smtClean="0"/>
              <a:t>Define biomarkers</a:t>
            </a:r>
          </a:p>
          <a:p>
            <a:r>
              <a:rPr lang="en-US" altLang="en-US" sz="2800" dirty="0" smtClean="0"/>
              <a:t>Define the wealth index and describe how wealth is measured in the DHS.</a:t>
            </a:r>
          </a:p>
          <a:p>
            <a:endParaRPr lang="en-US" altLang="en-US" sz="2800" dirty="0" smtClean="0"/>
          </a:p>
        </p:txBody>
      </p:sp>
      <p:sp>
        <p:nvSpPr>
          <p:cNvPr id="5" name="Slide Number Placeholder 4"/>
          <p:cNvSpPr>
            <a:spLocks noGrp="1"/>
          </p:cNvSpPr>
          <p:nvPr>
            <p:ph type="sldNum" sz="quarter" idx="12"/>
          </p:nvPr>
        </p:nvSpPr>
        <p:spPr/>
        <p:txBody>
          <a:bodyPr/>
          <a:lstStyle/>
          <a:p>
            <a:pPr>
              <a:defRPr/>
            </a:pPr>
            <a:r>
              <a:rPr lang="en-US" dirty="0" smtClean="0"/>
              <a:t>Module 3, Slide </a:t>
            </a:r>
            <a:fld id="{07AE1130-3576-44B6-A3AD-ED6167A43019}" type="slidenum">
              <a:rPr lang="en-US" smtClean="0"/>
              <a:pPr>
                <a:defRPr/>
              </a:pPr>
              <a:t>2</a:t>
            </a:fld>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01625" y="301625"/>
            <a:ext cx="8613775" cy="609600"/>
          </a:xfrm>
        </p:spPr>
        <p:txBody>
          <a:bodyPr/>
          <a:lstStyle/>
          <a:p>
            <a:pPr eaLnBrk="1" hangingPunct="1"/>
            <a:r>
              <a:rPr lang="en-US" altLang="en-US" sz="3200" smtClean="0">
                <a:solidFill>
                  <a:schemeClr val="tx1"/>
                </a:solidFill>
              </a:rPr>
              <a:t>Child Health: Acute Respiratory Infection</a:t>
            </a:r>
          </a:p>
        </p:txBody>
      </p:sp>
      <p:sp>
        <p:nvSpPr>
          <p:cNvPr id="25603" name="Rectangle 3"/>
          <p:cNvSpPr>
            <a:spLocks noGrp="1" noChangeArrowheads="1"/>
          </p:cNvSpPr>
          <p:nvPr>
            <p:ph idx="1"/>
          </p:nvPr>
        </p:nvSpPr>
        <p:spPr/>
        <p:txBody>
          <a:bodyPr/>
          <a:lstStyle/>
          <a:p>
            <a:pPr eaLnBrk="1" hangingPunct="1">
              <a:buFontTx/>
              <a:buNone/>
            </a:pPr>
            <a:r>
              <a:rPr lang="en-US" altLang="en-US" sz="2600" smtClean="0">
                <a:solidFill>
                  <a:srgbClr val="1E4ABD"/>
                </a:solidFill>
              </a:rPr>
              <a:t>	Acute respiratory infection (ARI):</a:t>
            </a:r>
            <a:r>
              <a:rPr lang="en-US" altLang="en-US" sz="2600" smtClean="0"/>
              <a:t> Among children under age five, percent who have symptoms of ARI in the two weeks before the survey</a:t>
            </a:r>
          </a:p>
          <a:p>
            <a:pPr eaLnBrk="1" hangingPunct="1">
              <a:buFont typeface="Wingdings" pitchFamily="2" charset="2"/>
              <a:buNone/>
            </a:pPr>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F5C71E44-AFF5-4510-B3CD-BFF7C4562C8D}" type="slidenum">
              <a:rPr lang="en-US" smtClean="0"/>
              <a:pPr>
                <a:defRPr/>
              </a:pPr>
              <a:t>20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66804486"/>
              </p:ext>
            </p:extLst>
          </p:nvPr>
        </p:nvGraphicFramePr>
        <p:xfrm>
          <a:off x="1295400" y="29718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Prevalence of ARI</a:t>
                      </a:r>
                      <a:endParaRPr lang="en-US" sz="1800" dirty="0"/>
                    </a:p>
                  </a:txBody>
                  <a:tcPr marT="45718" marB="45718"/>
                </a:tc>
              </a:tr>
              <a:tr h="381706">
                <a:tc>
                  <a:txBody>
                    <a:bodyPr/>
                    <a:lstStyle/>
                    <a:p>
                      <a:r>
                        <a:rPr lang="en-US" sz="1800" dirty="0" smtClean="0"/>
                        <a:t>Burundi DHS 2010</a:t>
                      </a:r>
                      <a:endParaRPr lang="en-US" sz="1800" dirty="0"/>
                    </a:p>
                  </a:txBody>
                  <a:tcPr marT="45718" marB="45718"/>
                </a:tc>
                <a:tc>
                  <a:txBody>
                    <a:bodyPr/>
                    <a:lstStyle/>
                    <a:p>
                      <a:pPr algn="ctr"/>
                      <a:r>
                        <a:rPr lang="en-US" sz="1800" dirty="0" smtClean="0"/>
                        <a:t>17%</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7%</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8%</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7%</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4%</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4%</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15%</a:t>
                      </a:r>
                      <a:endParaRPr lang="en-US" sz="1800" dirty="0"/>
                    </a:p>
                  </a:txBody>
                  <a:tcPr marT="45718" marB="45718"/>
                </a:tc>
              </a:tr>
              <a:tr h="381706">
                <a:tc>
                  <a:txBody>
                    <a:bodyPr/>
                    <a:lstStyle/>
                    <a:p>
                      <a:r>
                        <a:rPr lang="en-US" sz="1800" dirty="0" smtClean="0"/>
                        <a:t>Zimbabwe</a:t>
                      </a:r>
                      <a:r>
                        <a:rPr lang="en-US" sz="1800" baseline="0" dirty="0" smtClean="0"/>
                        <a:t>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4%</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ltLang="en-US" sz="3200" smtClean="0">
                <a:solidFill>
                  <a:schemeClr val="tx1"/>
                </a:solidFill>
              </a:rPr>
              <a:t>Child Nutrition: Breastfeeding</a:t>
            </a:r>
          </a:p>
        </p:txBody>
      </p:sp>
      <p:sp>
        <p:nvSpPr>
          <p:cNvPr id="26627" name="Rectangle 3"/>
          <p:cNvSpPr>
            <a:spLocks noGrp="1" noChangeArrowheads="1"/>
          </p:cNvSpPr>
          <p:nvPr>
            <p:ph idx="1"/>
          </p:nvPr>
        </p:nvSpPr>
        <p:spPr>
          <a:xfrm>
            <a:off x="838200" y="1447800"/>
            <a:ext cx="7315200" cy="3733800"/>
          </a:xfrm>
        </p:spPr>
        <p:txBody>
          <a:bodyPr/>
          <a:lstStyle/>
          <a:p>
            <a:pPr eaLnBrk="1" hangingPunct="1">
              <a:buFontTx/>
              <a:buNone/>
            </a:pPr>
            <a:r>
              <a:rPr lang="en-US" altLang="en-US" sz="2600" smtClean="0">
                <a:solidFill>
                  <a:srgbClr val="1E4ABD"/>
                </a:solidFill>
              </a:rPr>
              <a:t>	Breastfeeding:</a:t>
            </a:r>
            <a:r>
              <a:rPr lang="en-US" altLang="en-US" sz="2600" smtClean="0"/>
              <a:t> Percent of children born in the five years preceding the survey who were ever breastfed</a:t>
            </a:r>
          </a:p>
          <a:p>
            <a:pPr eaLnBrk="1" hangingPunct="1">
              <a:buFont typeface="Wingdings" pitchFamily="2" charset="2"/>
              <a:buNone/>
            </a:pPr>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8E1D3B78-AC8E-480F-A4F7-75B7201EB4B9}" type="slidenum">
              <a:rPr lang="en-US" smtClean="0"/>
              <a:pPr>
                <a:defRPr/>
              </a:pPr>
              <a:t>21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846600752"/>
              </p:ext>
            </p:extLst>
          </p:nvPr>
        </p:nvGraphicFramePr>
        <p:xfrm>
          <a:off x="1371600" y="2971800"/>
          <a:ext cx="6324600" cy="3419478"/>
        </p:xfrm>
        <a:graphic>
          <a:graphicData uri="http://schemas.openxmlformats.org/drawingml/2006/table">
            <a:tbl>
              <a:tblPr firstRow="1" bandRow="1">
                <a:tableStyleId>{5C22544A-7EE6-4342-B048-85BDC9FD1C3A}</a:tableStyleId>
              </a:tblPr>
              <a:tblGrid>
                <a:gridCol w="3162300"/>
                <a:gridCol w="3162300"/>
              </a:tblGrid>
              <a:tr h="365758">
                <a:tc>
                  <a:txBody>
                    <a:bodyPr/>
                    <a:lstStyle/>
                    <a:p>
                      <a:pPr algn="ctr"/>
                      <a:r>
                        <a:rPr lang="en-US" sz="1800" dirty="0" smtClean="0"/>
                        <a:t>Country</a:t>
                      </a:r>
                      <a:endParaRPr lang="en-US" sz="1800" dirty="0"/>
                    </a:p>
                  </a:txBody>
                  <a:tcPr marT="45719" marB="45719"/>
                </a:tc>
                <a:tc>
                  <a:txBody>
                    <a:bodyPr/>
                    <a:lstStyle/>
                    <a:p>
                      <a:pPr algn="ctr"/>
                      <a:r>
                        <a:rPr lang="en-US" sz="1800" dirty="0" smtClean="0"/>
                        <a:t>Ever</a:t>
                      </a:r>
                      <a:r>
                        <a:rPr lang="en-US" sz="1800" baseline="0" dirty="0" smtClean="0"/>
                        <a:t> breastfed</a:t>
                      </a:r>
                      <a:endParaRPr lang="en-US" sz="1800" dirty="0"/>
                    </a:p>
                  </a:txBody>
                  <a:tcPr marT="45719" marB="45719"/>
                </a:tc>
              </a:tr>
              <a:tr h="381715">
                <a:tc>
                  <a:txBody>
                    <a:bodyPr/>
                    <a:lstStyle/>
                    <a:p>
                      <a:r>
                        <a:rPr lang="en-US" sz="1800" dirty="0" smtClean="0"/>
                        <a:t>Burundi</a:t>
                      </a:r>
                      <a:r>
                        <a:rPr lang="en-US" sz="1800" baseline="0" dirty="0" smtClean="0"/>
                        <a:t> DHS 2010</a:t>
                      </a:r>
                      <a:endParaRPr lang="en-US" sz="1800" dirty="0"/>
                    </a:p>
                  </a:txBody>
                  <a:tcPr marT="45719" marB="45719"/>
                </a:tc>
                <a:tc>
                  <a:txBody>
                    <a:bodyPr/>
                    <a:lstStyle/>
                    <a:p>
                      <a:pPr algn="ctr"/>
                      <a:r>
                        <a:rPr lang="en-US" sz="1800" dirty="0" smtClean="0"/>
                        <a:t>99%</a:t>
                      </a:r>
                      <a:endParaRPr lang="en-US" sz="1800" dirty="0"/>
                    </a:p>
                  </a:txBody>
                  <a:tcPr marT="45719" marB="45719"/>
                </a:tc>
              </a:tr>
              <a:tr h="381715">
                <a:tc>
                  <a:txBody>
                    <a:bodyPr/>
                    <a:lstStyle/>
                    <a:p>
                      <a:r>
                        <a:rPr lang="en-US" sz="1800" dirty="0" smtClean="0"/>
                        <a:t>Ethiopia</a:t>
                      </a:r>
                      <a:r>
                        <a:rPr lang="en-US" sz="1800" baseline="0" dirty="0" smtClean="0"/>
                        <a:t> DHS 2011</a:t>
                      </a:r>
                      <a:endParaRPr lang="en-US" sz="1800" dirty="0"/>
                    </a:p>
                  </a:txBody>
                  <a:tcPr marT="45719" marB="45719"/>
                </a:tc>
                <a:tc>
                  <a:txBody>
                    <a:bodyPr/>
                    <a:lstStyle/>
                    <a:p>
                      <a:pPr algn="ctr"/>
                      <a:r>
                        <a:rPr lang="en-US" sz="1800" dirty="0" smtClean="0"/>
                        <a:t>98%</a:t>
                      </a:r>
                      <a:endParaRPr lang="en-US" sz="1800" dirty="0"/>
                    </a:p>
                  </a:txBody>
                  <a:tcPr marT="45719" marB="45719"/>
                </a:tc>
              </a:tr>
              <a:tr h="381715">
                <a:tc>
                  <a:txBody>
                    <a:bodyPr/>
                    <a:lstStyle/>
                    <a:p>
                      <a:r>
                        <a:rPr lang="en-US" sz="1800" dirty="0" smtClean="0"/>
                        <a:t>Kenya DHS</a:t>
                      </a:r>
                      <a:r>
                        <a:rPr lang="en-US" sz="1800" baseline="0" dirty="0" smtClean="0"/>
                        <a:t> 2008-09</a:t>
                      </a:r>
                      <a:endParaRPr lang="en-US" sz="1800" dirty="0"/>
                    </a:p>
                  </a:txBody>
                  <a:tcPr marT="45719" marB="45719"/>
                </a:tc>
                <a:tc>
                  <a:txBody>
                    <a:bodyPr/>
                    <a:lstStyle/>
                    <a:p>
                      <a:pPr algn="ctr"/>
                      <a:r>
                        <a:rPr lang="en-US" sz="1800" dirty="0" smtClean="0"/>
                        <a:t>97%</a:t>
                      </a:r>
                    </a:p>
                  </a:txBody>
                  <a:tcPr marT="45719" marB="45719"/>
                </a:tc>
              </a:tr>
              <a:tr h="381715">
                <a:tc>
                  <a:txBody>
                    <a:bodyPr/>
                    <a:lstStyle/>
                    <a:p>
                      <a:r>
                        <a:rPr lang="en-US" sz="1800" dirty="0" smtClean="0"/>
                        <a:t>Malawi</a:t>
                      </a:r>
                      <a:r>
                        <a:rPr lang="en-US" sz="1800" baseline="0" dirty="0" smtClean="0"/>
                        <a:t> DHS 2010</a:t>
                      </a:r>
                      <a:endParaRPr lang="en-US" sz="1800" dirty="0"/>
                    </a:p>
                  </a:txBody>
                  <a:tcPr marT="45719" marB="45719"/>
                </a:tc>
                <a:tc>
                  <a:txBody>
                    <a:bodyPr/>
                    <a:lstStyle/>
                    <a:p>
                      <a:pPr algn="ctr"/>
                      <a:r>
                        <a:rPr lang="en-US" sz="1800" dirty="0" smtClean="0"/>
                        <a:t>99%</a:t>
                      </a:r>
                      <a:endParaRPr lang="en-US" sz="1800" dirty="0"/>
                    </a:p>
                  </a:txBody>
                  <a:tcPr marT="45719" marB="45719"/>
                </a:tc>
              </a:tr>
              <a:tr h="381715">
                <a:tc>
                  <a:txBody>
                    <a:bodyPr/>
                    <a:lstStyle/>
                    <a:p>
                      <a:r>
                        <a:rPr lang="en-US" sz="1800" dirty="0" smtClean="0"/>
                        <a:t>Rwanda DHS 2010</a:t>
                      </a:r>
                      <a:endParaRPr lang="en-US" sz="1800" dirty="0"/>
                    </a:p>
                  </a:txBody>
                  <a:tcPr marT="45719" marB="45719"/>
                </a:tc>
                <a:tc>
                  <a:txBody>
                    <a:bodyPr/>
                    <a:lstStyle/>
                    <a:p>
                      <a:pPr algn="ctr"/>
                      <a:r>
                        <a:rPr lang="en-US" sz="1800" dirty="0" smtClean="0"/>
                        <a:t>99%</a:t>
                      </a:r>
                      <a:endParaRPr lang="en-US" sz="1800" dirty="0"/>
                    </a:p>
                  </a:txBody>
                  <a:tcPr marT="45719" marB="45719"/>
                </a:tc>
              </a:tr>
              <a:tr h="381715">
                <a:tc>
                  <a:txBody>
                    <a:bodyPr/>
                    <a:lstStyle/>
                    <a:p>
                      <a:r>
                        <a:rPr lang="en-US" sz="1800" dirty="0" smtClean="0"/>
                        <a:t>Tanzania</a:t>
                      </a:r>
                      <a:r>
                        <a:rPr lang="en-US" sz="1800" baseline="0" dirty="0" smtClean="0"/>
                        <a:t> DHS 2010</a:t>
                      </a:r>
                      <a:endParaRPr lang="en-US" sz="1800" dirty="0"/>
                    </a:p>
                  </a:txBody>
                  <a:tcPr marT="45719" marB="45719"/>
                </a:tc>
                <a:tc>
                  <a:txBody>
                    <a:bodyPr/>
                    <a:lstStyle/>
                    <a:p>
                      <a:pPr algn="ctr"/>
                      <a:r>
                        <a:rPr lang="en-US" sz="1800" dirty="0" smtClean="0"/>
                        <a:t>97%</a:t>
                      </a:r>
                      <a:endParaRPr lang="en-US" sz="1800" dirty="0"/>
                    </a:p>
                  </a:txBody>
                  <a:tcPr marT="45719" marB="45719"/>
                </a:tc>
              </a:tr>
              <a:tr h="381715">
                <a:tc>
                  <a:txBody>
                    <a:bodyPr/>
                    <a:lstStyle/>
                    <a:p>
                      <a:r>
                        <a:rPr lang="en-US" sz="1800" dirty="0" smtClean="0"/>
                        <a:t>Uganda DHS 2011</a:t>
                      </a:r>
                      <a:endParaRPr lang="en-US" sz="1800" dirty="0"/>
                    </a:p>
                  </a:txBody>
                  <a:tcPr marT="45719" marB="45719"/>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98%</a:t>
                      </a:r>
                      <a:endParaRPr lang="en-US" sz="1800" dirty="0"/>
                    </a:p>
                  </a:txBody>
                  <a:tcPr marT="45719" marB="45719"/>
                </a:tc>
              </a:tr>
              <a:tr h="381715">
                <a:tc>
                  <a:txBody>
                    <a:bodyPr/>
                    <a:lstStyle/>
                    <a:p>
                      <a:r>
                        <a:rPr lang="en-US" sz="1800" dirty="0" smtClean="0"/>
                        <a:t>Zimbabwe DHS 2010-11</a:t>
                      </a:r>
                      <a:endParaRPr lang="en-US" sz="1800" dirty="0"/>
                    </a:p>
                  </a:txBody>
                  <a:tcPr marT="45719" marB="45719"/>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97%</a:t>
                      </a:r>
                      <a:endParaRPr lang="en-US" sz="1800" dirty="0"/>
                    </a:p>
                  </a:txBody>
                  <a:tcPr marT="45719" marB="45719"/>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sz="3200" smtClean="0"/>
              <a:t>Child Nutrition: Stunting</a:t>
            </a:r>
          </a:p>
        </p:txBody>
      </p:sp>
      <p:sp>
        <p:nvSpPr>
          <p:cNvPr id="27651" name="Content Placeholder 2"/>
          <p:cNvSpPr>
            <a:spLocks noGrp="1"/>
          </p:cNvSpPr>
          <p:nvPr>
            <p:ph idx="1"/>
          </p:nvPr>
        </p:nvSpPr>
        <p:spPr>
          <a:xfrm>
            <a:off x="685800" y="1371600"/>
            <a:ext cx="7620000" cy="3810000"/>
          </a:xfrm>
        </p:spPr>
        <p:txBody>
          <a:bodyPr/>
          <a:lstStyle/>
          <a:p>
            <a:pPr>
              <a:buFontTx/>
              <a:buNone/>
            </a:pPr>
            <a:r>
              <a:rPr lang="en-US" altLang="en-US" sz="2600" smtClean="0"/>
              <a:t>	</a:t>
            </a:r>
            <a:r>
              <a:rPr lang="en-US" altLang="en-US" sz="2600" smtClean="0">
                <a:solidFill>
                  <a:srgbClr val="1E4ABD"/>
                </a:solidFill>
              </a:rPr>
              <a:t>Stunting:</a:t>
            </a:r>
            <a:r>
              <a:rPr lang="en-US" altLang="en-US" sz="2600" smtClean="0"/>
              <a:t> Percent of children under age five who are stunted (too short for their age)</a:t>
            </a:r>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smtClean="0"/>
              <a:t>Module 3, Slide </a:t>
            </a:r>
            <a:fld id="{9EA08478-A130-412E-8C6D-1226C2C16E70}" type="slidenum">
              <a:rPr lang="en-US" smtClean="0"/>
              <a:pPr>
                <a:defRPr/>
              </a:pPr>
              <a:t>22</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29768780"/>
              </p:ext>
            </p:extLst>
          </p:nvPr>
        </p:nvGraphicFramePr>
        <p:xfrm>
          <a:off x="1295400" y="26670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Stunting</a:t>
                      </a:r>
                      <a:endParaRPr lang="en-US" sz="1800" dirty="0"/>
                    </a:p>
                  </a:txBody>
                  <a:tcPr marT="45718" marB="45718"/>
                </a:tc>
              </a:tr>
              <a:tr h="381706">
                <a:tc>
                  <a:txBody>
                    <a:bodyPr/>
                    <a:lstStyle/>
                    <a:p>
                      <a:r>
                        <a:rPr lang="en-US" sz="1800" dirty="0" smtClean="0"/>
                        <a:t>Burundi DHS 2010</a:t>
                      </a:r>
                      <a:endParaRPr lang="en-US" sz="1800" dirty="0"/>
                    </a:p>
                  </a:txBody>
                  <a:tcPr marT="45718" marB="45718"/>
                </a:tc>
                <a:tc>
                  <a:txBody>
                    <a:bodyPr/>
                    <a:lstStyle/>
                    <a:p>
                      <a:pPr algn="ctr"/>
                      <a:r>
                        <a:rPr lang="en-US" sz="1800" dirty="0" smtClean="0"/>
                        <a:t>58%</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44%</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35%</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47%</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44%</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42%</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33%</a:t>
                      </a:r>
                      <a:endParaRPr lang="en-US" sz="1800" dirty="0"/>
                    </a:p>
                  </a:txBody>
                  <a:tcPr marT="45718" marB="45718"/>
                </a:tc>
              </a:tr>
              <a:tr h="381706">
                <a:tc>
                  <a:txBody>
                    <a:bodyPr/>
                    <a:lstStyle/>
                    <a:p>
                      <a:r>
                        <a:rPr lang="en-US" sz="1800" dirty="0" smtClean="0"/>
                        <a:t>Zimbabwe</a:t>
                      </a:r>
                      <a:r>
                        <a:rPr lang="en-US" sz="1800" baseline="0" dirty="0" smtClean="0"/>
                        <a:t>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32%</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altLang="en-US" sz="3200" smtClean="0">
                <a:solidFill>
                  <a:schemeClr val="tx1"/>
                </a:solidFill>
              </a:rPr>
              <a:t>Child Nutrition: Vitamin A</a:t>
            </a:r>
          </a:p>
        </p:txBody>
      </p:sp>
      <p:sp>
        <p:nvSpPr>
          <p:cNvPr id="28675" name="Rectangle 3"/>
          <p:cNvSpPr>
            <a:spLocks noGrp="1" noChangeArrowheads="1"/>
          </p:cNvSpPr>
          <p:nvPr>
            <p:ph idx="1"/>
          </p:nvPr>
        </p:nvSpPr>
        <p:spPr>
          <a:xfrm>
            <a:off x="457200" y="1447800"/>
            <a:ext cx="7772400" cy="3886200"/>
          </a:xfrm>
        </p:spPr>
        <p:txBody>
          <a:bodyPr/>
          <a:lstStyle/>
          <a:p>
            <a:pPr eaLnBrk="1" hangingPunct="1">
              <a:buFontTx/>
              <a:buNone/>
            </a:pPr>
            <a:r>
              <a:rPr lang="en-US" altLang="en-US" sz="2600" smtClean="0">
                <a:solidFill>
                  <a:srgbClr val="1E4ABD"/>
                </a:solidFill>
              </a:rPr>
              <a:t>	Vitamin A supplementation:</a:t>
            </a:r>
            <a:r>
              <a:rPr lang="en-US" altLang="en-US" sz="2600" smtClean="0"/>
              <a:t> Percent of children age 6-59 months who were given vitamin A supplements in the six months before the survey</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F4E7C5A6-4151-4C64-B28B-6E1793CDF7F1}" type="slidenum">
              <a:rPr lang="en-US" smtClean="0"/>
              <a:pPr>
                <a:defRPr/>
              </a:pPr>
              <a:t>23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60070167"/>
              </p:ext>
            </p:extLst>
          </p:nvPr>
        </p:nvGraphicFramePr>
        <p:xfrm>
          <a:off x="1143000" y="28956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Vitamin A supplementation</a:t>
                      </a:r>
                      <a:endParaRPr lang="en-US" sz="1800" dirty="0"/>
                    </a:p>
                  </a:txBody>
                  <a:tcPr marT="45718" marB="45718"/>
                </a:tc>
              </a:tr>
              <a:tr h="381706">
                <a:tc>
                  <a:txBody>
                    <a:bodyPr/>
                    <a:lstStyle/>
                    <a:p>
                      <a:r>
                        <a:rPr lang="en-US" sz="1800" dirty="0" smtClean="0"/>
                        <a:t>Burundi DHS 2010</a:t>
                      </a:r>
                      <a:endParaRPr lang="en-US" sz="1800" dirty="0"/>
                    </a:p>
                  </a:txBody>
                  <a:tcPr marT="45718" marB="45718"/>
                </a:tc>
                <a:tc>
                  <a:txBody>
                    <a:bodyPr/>
                    <a:lstStyle/>
                    <a:p>
                      <a:pPr algn="ctr"/>
                      <a:r>
                        <a:rPr lang="en-US" sz="1800" dirty="0" smtClean="0"/>
                        <a:t>81%</a:t>
                      </a:r>
                      <a:endParaRPr lang="en-US" sz="1800" dirty="0"/>
                    </a:p>
                  </a:txBody>
                  <a:tcPr marT="45718" marB="45718"/>
                </a:tc>
              </a:tr>
              <a:tr h="381706">
                <a:tc>
                  <a:txBody>
                    <a:bodyPr/>
                    <a:lstStyle/>
                    <a:p>
                      <a:r>
                        <a:rPr lang="en-US" sz="1800" dirty="0" smtClean="0"/>
                        <a:t>Ethiopia DHS 2011</a:t>
                      </a:r>
                      <a:endParaRPr lang="en-US" sz="1800" dirty="0"/>
                    </a:p>
                  </a:txBody>
                  <a:tcPr marT="45718" marB="45718"/>
                </a:tc>
                <a:tc>
                  <a:txBody>
                    <a:bodyPr/>
                    <a:lstStyle/>
                    <a:p>
                      <a:pPr algn="ctr"/>
                      <a:r>
                        <a:rPr lang="en-US" sz="1800" dirty="0" smtClean="0"/>
                        <a:t>53%</a:t>
                      </a:r>
                      <a:endParaRPr lang="en-US" sz="1800" dirty="0"/>
                    </a:p>
                  </a:txBody>
                  <a:tcPr marT="45718" marB="45718"/>
                </a:tc>
              </a:tr>
              <a:tr h="381706">
                <a:tc>
                  <a:txBody>
                    <a:bodyPr/>
                    <a:lstStyle/>
                    <a:p>
                      <a:r>
                        <a:rPr lang="en-US" sz="1800" dirty="0" smtClean="0"/>
                        <a:t>Kenya DHS 2008-09</a:t>
                      </a:r>
                      <a:endParaRPr lang="en-US" sz="1800" dirty="0"/>
                    </a:p>
                  </a:txBody>
                  <a:tcPr marT="45718" marB="45718"/>
                </a:tc>
                <a:tc>
                  <a:txBody>
                    <a:bodyPr/>
                    <a:lstStyle/>
                    <a:p>
                      <a:pPr algn="ctr"/>
                      <a:r>
                        <a:rPr lang="en-US" sz="1800" dirty="0" smtClean="0"/>
                        <a:t>30%</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86%</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93%</a:t>
                      </a:r>
                      <a:endParaRPr lang="en-US" sz="1800" dirty="0"/>
                    </a:p>
                  </a:txBody>
                  <a:tcPr marT="45718" marB="45718"/>
                </a:tc>
              </a:tr>
              <a:tr h="381706">
                <a:tc>
                  <a:txBody>
                    <a:bodyPr/>
                    <a:lstStyle/>
                    <a:p>
                      <a:r>
                        <a:rPr lang="en-US" sz="1800" dirty="0" smtClean="0"/>
                        <a:t>Tanzania DHS 2010</a:t>
                      </a:r>
                      <a:endParaRPr lang="en-US" sz="1800" dirty="0"/>
                    </a:p>
                  </a:txBody>
                  <a:tcPr marT="45718" marB="45718"/>
                </a:tc>
                <a:tc>
                  <a:txBody>
                    <a:bodyPr/>
                    <a:lstStyle/>
                    <a:p>
                      <a:pPr algn="ctr"/>
                      <a:r>
                        <a:rPr lang="en-US" sz="1800" dirty="0" smtClean="0"/>
                        <a:t>61%</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57%</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66%</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z="3200" smtClean="0">
                <a:solidFill>
                  <a:schemeClr val="tx1"/>
                </a:solidFill>
              </a:rPr>
              <a:t>Adult Nutrition: Under- and Overweight </a:t>
            </a:r>
          </a:p>
        </p:txBody>
      </p:sp>
      <p:sp>
        <p:nvSpPr>
          <p:cNvPr id="29699" name="Rectangle 3"/>
          <p:cNvSpPr>
            <a:spLocks noGrp="1" noChangeArrowheads="1"/>
          </p:cNvSpPr>
          <p:nvPr>
            <p:ph idx="1"/>
          </p:nvPr>
        </p:nvSpPr>
        <p:spPr>
          <a:xfrm>
            <a:off x="304800" y="1371600"/>
            <a:ext cx="8458200" cy="3886200"/>
          </a:xfrm>
        </p:spPr>
        <p:txBody>
          <a:bodyPr/>
          <a:lstStyle/>
          <a:p>
            <a:pPr eaLnBrk="1" hangingPunct="1">
              <a:buFontTx/>
              <a:buNone/>
            </a:pPr>
            <a:r>
              <a:rPr lang="en-US" altLang="en-US" sz="2800" smtClean="0">
                <a:solidFill>
                  <a:srgbClr val="1E4ABD"/>
                </a:solidFill>
              </a:rPr>
              <a:t>	</a:t>
            </a:r>
            <a:r>
              <a:rPr lang="en-US" altLang="en-US" sz="2600" smtClean="0">
                <a:solidFill>
                  <a:srgbClr val="1E4ABD"/>
                </a:solidFill>
              </a:rPr>
              <a:t>Body mass index (BMI):</a:t>
            </a:r>
            <a:r>
              <a:rPr lang="en-US" altLang="en-US" sz="2600" smtClean="0"/>
              <a:t> Percent of women age 15-49 who are  underweight or overweight or obese, based on the ratio of weight (kg) to the square of height (m)</a:t>
            </a:r>
            <a:r>
              <a:rPr lang="en-US" altLang="en-US" sz="2800" smtClean="0"/>
              <a:t> </a:t>
            </a:r>
            <a:endParaRPr lang="en-US" altLang="en-US" sz="2800" baseline="30000" smtClean="0"/>
          </a:p>
          <a:p>
            <a:pPr eaLnBrk="1" hangingPunct="1"/>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1D96E1C4-D5F9-493B-B0B7-D727D6EED085}" type="slidenum">
              <a:rPr lang="en-US" smtClean="0"/>
              <a:pPr>
                <a:defRPr/>
              </a:pPr>
              <a:t>24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83843073"/>
              </p:ext>
            </p:extLst>
          </p:nvPr>
        </p:nvGraphicFramePr>
        <p:xfrm>
          <a:off x="685800" y="2971800"/>
          <a:ext cx="7772400" cy="3436940"/>
        </p:xfrm>
        <a:graphic>
          <a:graphicData uri="http://schemas.openxmlformats.org/drawingml/2006/table">
            <a:tbl>
              <a:tblPr/>
              <a:tblGrid>
                <a:gridCol w="2743200"/>
                <a:gridCol w="2438400"/>
                <a:gridCol w="2590800"/>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rPr>
                        <a:t>Country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pitchFamily="34" charset="0"/>
                        </a:rPr>
                        <a:t>Underweight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pitchFamily="34" charset="0"/>
                        </a:rPr>
                        <a:t>Overweight or obese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Burundi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Ethiopia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Kenya DHS 2008-09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Malawi 2010 DHS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Rwanda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Tanzania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Uganda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Zimbabwe DHS 2010-11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31%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sz="3200" smtClean="0">
                <a:solidFill>
                  <a:schemeClr val="tx1"/>
                </a:solidFill>
              </a:rPr>
              <a:t>Adult Nutrition: Anemia</a:t>
            </a:r>
          </a:p>
        </p:txBody>
      </p:sp>
      <p:sp>
        <p:nvSpPr>
          <p:cNvPr id="30723" name="Rectangle 3"/>
          <p:cNvSpPr>
            <a:spLocks noGrp="1" noChangeArrowheads="1"/>
          </p:cNvSpPr>
          <p:nvPr>
            <p:ph idx="1"/>
          </p:nvPr>
        </p:nvSpPr>
        <p:spPr>
          <a:xfrm>
            <a:off x="381000" y="1371600"/>
            <a:ext cx="7772400" cy="3886200"/>
          </a:xfrm>
        </p:spPr>
        <p:txBody>
          <a:bodyPr/>
          <a:lstStyle/>
          <a:p>
            <a:pPr eaLnBrk="1" hangingPunct="1">
              <a:buFontTx/>
              <a:buNone/>
            </a:pPr>
            <a:r>
              <a:rPr lang="en-US" altLang="en-US" sz="2200" b="1" smtClean="0">
                <a:solidFill>
                  <a:srgbClr val="1E4ABD"/>
                </a:solidFill>
              </a:rPr>
              <a:t>	</a:t>
            </a:r>
            <a:r>
              <a:rPr lang="en-US" altLang="en-US" sz="2600" smtClean="0">
                <a:solidFill>
                  <a:srgbClr val="1E4ABD"/>
                </a:solidFill>
              </a:rPr>
              <a:t>Anemia:</a:t>
            </a:r>
            <a:r>
              <a:rPr lang="en-US" altLang="en-US" sz="2600" smtClean="0"/>
              <a:t> Percent of women age 15-49 who are classified as having anemia</a:t>
            </a:r>
            <a:endParaRPr lang="en-US" altLang="en-US" sz="2200" smtClean="0"/>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3, Slide </a:t>
            </a:r>
            <a:fld id="{8AB39996-D3AD-4BCE-AAFC-2DD190304A50}" type="slidenum">
              <a:rPr lang="en-US" smtClean="0"/>
              <a:pPr>
                <a:defRPr/>
              </a:pPr>
              <a:t>25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749448191"/>
              </p:ext>
            </p:extLst>
          </p:nvPr>
        </p:nvGraphicFramePr>
        <p:xfrm>
          <a:off x="1295400" y="2735260"/>
          <a:ext cx="6324600" cy="3436940"/>
        </p:xfrm>
        <a:graphic>
          <a:graphicData uri="http://schemas.openxmlformats.org/drawingml/2006/table">
            <a:tbl>
              <a:tblPr/>
              <a:tblGrid>
                <a:gridCol w="3162300"/>
                <a:gridCol w="3162300"/>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rPr>
                        <a:t>Country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pitchFamily="34" charset="0"/>
                        </a:rPr>
                        <a:t>Any anemia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Burundi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40000"/>
                        <a:lumOff val="60000"/>
                      </a:schemeClr>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Ethiopia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Kenya DHS 2008-09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rPr>
                        <a:t>NA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Malawi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Rwanda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Tanzania DHS 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Uganda DHS 2011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2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Zimbabwe DHS 2010-11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bl>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sz="3200" smtClean="0">
                <a:solidFill>
                  <a:schemeClr val="tx1"/>
                </a:solidFill>
              </a:rPr>
              <a:t>Malaria: Insecticide-treated Nets (ITNs)</a:t>
            </a:r>
          </a:p>
        </p:txBody>
      </p:sp>
      <p:sp>
        <p:nvSpPr>
          <p:cNvPr id="31747" name="Rectangle 3"/>
          <p:cNvSpPr>
            <a:spLocks noGrp="1" noChangeArrowheads="1"/>
          </p:cNvSpPr>
          <p:nvPr>
            <p:ph idx="1"/>
          </p:nvPr>
        </p:nvSpPr>
        <p:spPr>
          <a:xfrm>
            <a:off x="914400" y="1524000"/>
            <a:ext cx="7391400" cy="3810000"/>
          </a:xfrm>
        </p:spPr>
        <p:txBody>
          <a:bodyPr/>
          <a:lstStyle/>
          <a:p>
            <a:pPr eaLnBrk="1" hangingPunct="1">
              <a:buFontTx/>
              <a:buNone/>
            </a:pPr>
            <a:r>
              <a:rPr lang="en-US" altLang="en-US" sz="2600" smtClean="0"/>
              <a:t>	</a:t>
            </a:r>
            <a:r>
              <a:rPr lang="en-US" altLang="en-US" sz="2600" smtClean="0">
                <a:solidFill>
                  <a:srgbClr val="1E4ABD"/>
                </a:solidFill>
              </a:rPr>
              <a:t>Ownership of insecticide-treated nets (ITN):</a:t>
            </a:r>
            <a:r>
              <a:rPr lang="en-US" altLang="en-US" sz="2600" smtClean="0"/>
              <a:t> Percent of households with at least one ITN</a:t>
            </a:r>
          </a:p>
          <a:p>
            <a:pPr eaLnBrk="1" hangingPunct="1">
              <a:lnSpc>
                <a:spcPct val="90000"/>
              </a:lnSpc>
              <a:buFont typeface="Wingdings" pitchFamily="2" charset="2"/>
              <a:buNone/>
            </a:pPr>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C873739B-A681-44A4-8EDA-38E6129523A3}" type="slidenum">
              <a:rPr lang="en-US" smtClean="0"/>
              <a:pPr>
                <a:defRPr/>
              </a:pPr>
              <a:t>26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371774099"/>
              </p:ext>
            </p:extLst>
          </p:nvPr>
        </p:nvGraphicFramePr>
        <p:xfrm>
          <a:off x="1295400" y="28194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Possession</a:t>
                      </a:r>
                      <a:r>
                        <a:rPr lang="en-US" sz="1800" baseline="0" dirty="0" smtClean="0"/>
                        <a:t> of ITNs</a:t>
                      </a:r>
                      <a:endParaRPr lang="en-US" sz="1800" dirty="0"/>
                    </a:p>
                  </a:txBody>
                  <a:tcPr marT="45718" marB="45718"/>
                </a:tc>
              </a:tr>
              <a:tr h="381706">
                <a:tc>
                  <a:txBody>
                    <a:bodyPr/>
                    <a:lstStyle/>
                    <a:p>
                      <a:r>
                        <a:rPr lang="en-US" sz="1800" dirty="0" smtClean="0"/>
                        <a:t>Burundi</a:t>
                      </a:r>
                      <a:r>
                        <a:rPr lang="en-US" sz="1800" baseline="0" dirty="0" smtClean="0"/>
                        <a:t> MIS 2012*</a:t>
                      </a:r>
                      <a:endParaRPr lang="en-US" sz="1800" dirty="0"/>
                    </a:p>
                  </a:txBody>
                  <a:tcPr marT="45718" marB="45718"/>
                </a:tc>
                <a:tc>
                  <a:txBody>
                    <a:bodyPr/>
                    <a:lstStyle/>
                    <a:p>
                      <a:pPr algn="ctr"/>
                      <a:r>
                        <a:rPr lang="en-US" sz="1800" dirty="0" smtClean="0"/>
                        <a:t>63%</a:t>
                      </a:r>
                      <a:endParaRPr lang="en-US" sz="1800" dirty="0"/>
                    </a:p>
                  </a:txBody>
                  <a:tcPr marT="45718" marB="45718"/>
                </a:tc>
              </a:tr>
              <a:tr h="381706">
                <a:tc>
                  <a:txBody>
                    <a:bodyPr/>
                    <a:lstStyle/>
                    <a:p>
                      <a:r>
                        <a:rPr lang="en-US" sz="1800" dirty="0" smtClean="0"/>
                        <a:t>Ethiopia</a:t>
                      </a:r>
                      <a:r>
                        <a:rPr lang="en-US" sz="1800" baseline="0" dirty="0" smtClean="0"/>
                        <a:t> DHS 2005**</a:t>
                      </a:r>
                      <a:endParaRPr lang="en-US" sz="1800" dirty="0"/>
                    </a:p>
                  </a:txBody>
                  <a:tcPr marT="45718" marB="45718"/>
                </a:tc>
                <a:tc>
                  <a:txBody>
                    <a:bodyPr/>
                    <a:lstStyle/>
                    <a:p>
                      <a:pPr algn="ctr"/>
                      <a:r>
                        <a:rPr lang="en-US" sz="1800" dirty="0" smtClean="0"/>
                        <a:t>3%</a:t>
                      </a:r>
                      <a:endParaRPr lang="en-US" sz="1800" dirty="0"/>
                    </a:p>
                  </a:txBody>
                  <a:tcPr marT="45718" marB="45718"/>
                </a:tc>
              </a:tr>
              <a:tr h="381706">
                <a:tc>
                  <a:txBody>
                    <a:bodyPr/>
                    <a:lstStyle/>
                    <a:p>
                      <a:r>
                        <a:rPr lang="en-US" sz="1800" dirty="0" smtClean="0"/>
                        <a:t>Kenya MIS</a:t>
                      </a:r>
                      <a:r>
                        <a:rPr lang="en-US" sz="1800" baseline="0" dirty="0" smtClean="0"/>
                        <a:t> 2010***</a:t>
                      </a:r>
                      <a:endParaRPr lang="en-US" sz="1800" dirty="0"/>
                    </a:p>
                  </a:txBody>
                  <a:tcPr marT="45718" marB="45718"/>
                </a:tc>
                <a:tc>
                  <a:txBody>
                    <a:bodyPr/>
                    <a:lstStyle/>
                    <a:p>
                      <a:pPr algn="ctr"/>
                      <a:r>
                        <a:rPr lang="en-US" sz="1800" dirty="0" smtClean="0"/>
                        <a:t>48%</a:t>
                      </a:r>
                    </a:p>
                  </a:txBody>
                  <a:tcPr marT="45718" marB="45718"/>
                </a:tc>
              </a:tr>
              <a:tr h="381706">
                <a:tc>
                  <a:txBody>
                    <a:bodyPr/>
                    <a:lstStyle/>
                    <a:p>
                      <a:r>
                        <a:rPr lang="en-US" sz="1800" dirty="0" smtClean="0"/>
                        <a:t>Malawi MIS 2012****</a:t>
                      </a:r>
                      <a:endParaRPr lang="en-US" sz="1800" dirty="0"/>
                    </a:p>
                  </a:txBody>
                  <a:tcPr marT="45718" marB="45718"/>
                </a:tc>
                <a:tc>
                  <a:txBody>
                    <a:bodyPr/>
                    <a:lstStyle/>
                    <a:p>
                      <a:pPr algn="ctr"/>
                      <a:r>
                        <a:rPr lang="en-US" sz="1800" dirty="0" smtClean="0"/>
                        <a:t>55%</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82%</a:t>
                      </a:r>
                      <a:endParaRPr lang="en-US" sz="1800" dirty="0"/>
                    </a:p>
                  </a:txBody>
                  <a:tcPr marT="45718" marB="45718"/>
                </a:tc>
              </a:tr>
              <a:tr h="381706">
                <a:tc>
                  <a:txBody>
                    <a:bodyPr/>
                    <a:lstStyle/>
                    <a:p>
                      <a:r>
                        <a:rPr lang="en-US" sz="1800" dirty="0" smtClean="0"/>
                        <a:t>Tanzania</a:t>
                      </a:r>
                      <a:r>
                        <a:rPr lang="en-US" sz="1800" baseline="0" dirty="0" smtClean="0"/>
                        <a:t> HMIS 2011-12*****</a:t>
                      </a:r>
                      <a:endParaRPr lang="en-US" sz="1800" dirty="0"/>
                    </a:p>
                  </a:txBody>
                  <a:tcPr marT="45718" marB="45718"/>
                </a:tc>
                <a:tc>
                  <a:txBody>
                    <a:bodyPr/>
                    <a:lstStyle/>
                    <a:p>
                      <a:pPr algn="ctr"/>
                      <a:r>
                        <a:rPr lang="en-US" sz="1800" dirty="0" smtClean="0"/>
                        <a:t>91%</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60%</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29%</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z="3200" smtClean="0">
                <a:solidFill>
                  <a:schemeClr val="tx1"/>
                </a:solidFill>
              </a:rPr>
              <a:t>Malaria: Children’s Use of ITNs</a:t>
            </a:r>
          </a:p>
        </p:txBody>
      </p:sp>
      <p:sp>
        <p:nvSpPr>
          <p:cNvPr id="32771" name="Rectangle 3"/>
          <p:cNvSpPr>
            <a:spLocks noGrp="1" noChangeArrowheads="1"/>
          </p:cNvSpPr>
          <p:nvPr>
            <p:ph idx="1"/>
          </p:nvPr>
        </p:nvSpPr>
        <p:spPr>
          <a:xfrm>
            <a:off x="685800" y="1371600"/>
            <a:ext cx="7543800" cy="3810000"/>
          </a:xfrm>
        </p:spPr>
        <p:txBody>
          <a:bodyPr/>
          <a:lstStyle/>
          <a:p>
            <a:pPr eaLnBrk="1" hangingPunct="1">
              <a:buFontTx/>
              <a:buNone/>
            </a:pPr>
            <a:r>
              <a:rPr lang="en-US" altLang="en-US" sz="2600" smtClean="0"/>
              <a:t>	</a:t>
            </a:r>
            <a:r>
              <a:rPr lang="en-US" altLang="en-US" sz="2600" smtClean="0">
                <a:solidFill>
                  <a:srgbClr val="1E4ABD"/>
                </a:solidFill>
              </a:rPr>
              <a:t>Use of insecticide-treated nets (ITN) by children:</a:t>
            </a:r>
            <a:r>
              <a:rPr lang="en-US" altLang="en-US" sz="2600" smtClean="0"/>
              <a:t> Percent of children under age five who slept under an ITN the night before the survey </a:t>
            </a:r>
          </a:p>
          <a:p>
            <a:pPr eaLnBrk="1" hangingPunct="1">
              <a:lnSpc>
                <a:spcPct val="90000"/>
              </a:lnSpc>
              <a:buFont typeface="Wingdings" pitchFamily="2" charset="2"/>
              <a:buNone/>
            </a:pPr>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B39648CC-D8E1-491A-A954-9E61AB45F3F3}" type="slidenum">
              <a:rPr lang="en-US" smtClean="0"/>
              <a:pPr>
                <a:defRPr/>
              </a:pPr>
              <a:t>27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656862481"/>
              </p:ext>
            </p:extLst>
          </p:nvPr>
        </p:nvGraphicFramePr>
        <p:xfrm>
          <a:off x="1295400" y="29718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Use of ITNs</a:t>
                      </a:r>
                      <a:endParaRPr lang="en-US" sz="1800" dirty="0"/>
                    </a:p>
                  </a:txBody>
                  <a:tcPr marT="45718" marB="45718"/>
                </a:tc>
              </a:tr>
              <a:tr h="381706">
                <a:tc>
                  <a:txBody>
                    <a:bodyPr/>
                    <a:lstStyle/>
                    <a:p>
                      <a:r>
                        <a:rPr lang="en-US" sz="1800" dirty="0" smtClean="0"/>
                        <a:t>Burundi MIS</a:t>
                      </a:r>
                      <a:r>
                        <a:rPr lang="en-US" sz="1800" baseline="0" dirty="0" smtClean="0"/>
                        <a:t> 2012*</a:t>
                      </a:r>
                      <a:endParaRPr lang="en-US" sz="1800" dirty="0"/>
                    </a:p>
                  </a:txBody>
                  <a:tcPr marT="45718" marB="45718"/>
                </a:tc>
                <a:tc>
                  <a:txBody>
                    <a:bodyPr/>
                    <a:lstStyle/>
                    <a:p>
                      <a:pPr algn="ctr"/>
                      <a:r>
                        <a:rPr lang="en-US" sz="1800" dirty="0" smtClean="0"/>
                        <a:t>54%</a:t>
                      </a:r>
                      <a:endParaRPr lang="en-US" sz="1800" dirty="0"/>
                    </a:p>
                  </a:txBody>
                  <a:tcPr marT="45718" marB="45718"/>
                </a:tc>
              </a:tr>
              <a:tr h="381706">
                <a:tc>
                  <a:txBody>
                    <a:bodyPr/>
                    <a:lstStyle/>
                    <a:p>
                      <a:r>
                        <a:rPr lang="en-US" sz="1800" dirty="0" smtClean="0"/>
                        <a:t>Ethiopia</a:t>
                      </a:r>
                      <a:r>
                        <a:rPr lang="en-US" sz="1800" baseline="0" dirty="0" smtClean="0"/>
                        <a:t> DHS 2005**</a:t>
                      </a:r>
                      <a:endParaRPr lang="en-US" sz="1800" dirty="0"/>
                    </a:p>
                  </a:txBody>
                  <a:tcPr marT="45718" marB="45718"/>
                </a:tc>
                <a:tc>
                  <a:txBody>
                    <a:bodyPr/>
                    <a:lstStyle/>
                    <a:p>
                      <a:pPr algn="ctr"/>
                      <a:r>
                        <a:rPr lang="en-US" sz="1800" dirty="0" smtClean="0"/>
                        <a:t>2%</a:t>
                      </a:r>
                      <a:endParaRPr lang="en-US" sz="1800" dirty="0"/>
                    </a:p>
                  </a:txBody>
                  <a:tcPr marT="45718" marB="45718"/>
                </a:tc>
              </a:tr>
              <a:tr h="381706">
                <a:tc>
                  <a:txBody>
                    <a:bodyPr/>
                    <a:lstStyle/>
                    <a:p>
                      <a:r>
                        <a:rPr lang="en-US" sz="1800" dirty="0" smtClean="0"/>
                        <a:t>Kenya MIS</a:t>
                      </a:r>
                      <a:r>
                        <a:rPr lang="en-US" sz="1800" baseline="0" dirty="0" smtClean="0"/>
                        <a:t> 2010***</a:t>
                      </a:r>
                      <a:endParaRPr lang="en-US" sz="1800" dirty="0"/>
                    </a:p>
                  </a:txBody>
                  <a:tcPr marT="45718" marB="45718"/>
                </a:tc>
                <a:tc>
                  <a:txBody>
                    <a:bodyPr/>
                    <a:lstStyle/>
                    <a:p>
                      <a:pPr algn="ctr"/>
                      <a:r>
                        <a:rPr lang="en-US" sz="1800" dirty="0" smtClean="0"/>
                        <a:t>42%</a:t>
                      </a:r>
                    </a:p>
                  </a:txBody>
                  <a:tcPr marT="45718" marB="45718"/>
                </a:tc>
              </a:tr>
              <a:tr h="381706">
                <a:tc>
                  <a:txBody>
                    <a:bodyPr/>
                    <a:lstStyle/>
                    <a:p>
                      <a:r>
                        <a:rPr lang="en-US" sz="1800" dirty="0" smtClean="0"/>
                        <a:t>Malawi MIS 2012****</a:t>
                      </a:r>
                      <a:endParaRPr lang="en-US" sz="1800" dirty="0"/>
                    </a:p>
                  </a:txBody>
                  <a:tcPr marT="45718" marB="45718"/>
                </a:tc>
                <a:tc>
                  <a:txBody>
                    <a:bodyPr/>
                    <a:lstStyle/>
                    <a:p>
                      <a:pPr algn="ctr"/>
                      <a:r>
                        <a:rPr lang="en-US" sz="1800" dirty="0" smtClean="0"/>
                        <a:t>56%</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70%</a:t>
                      </a:r>
                      <a:endParaRPr lang="en-US" sz="1800" dirty="0"/>
                    </a:p>
                  </a:txBody>
                  <a:tcPr marT="45718" marB="45718"/>
                </a:tc>
              </a:tr>
              <a:tr h="381706">
                <a:tc>
                  <a:txBody>
                    <a:bodyPr/>
                    <a:lstStyle/>
                    <a:p>
                      <a:r>
                        <a:rPr lang="en-US" sz="1800" dirty="0" smtClean="0"/>
                        <a:t>Tanzania</a:t>
                      </a:r>
                      <a:r>
                        <a:rPr lang="en-US" sz="1800" baseline="0" dirty="0" smtClean="0"/>
                        <a:t> HMIS 2011-12*****</a:t>
                      </a:r>
                      <a:endParaRPr lang="en-US" sz="1800" dirty="0"/>
                    </a:p>
                  </a:txBody>
                  <a:tcPr marT="45718" marB="45718"/>
                </a:tc>
                <a:tc>
                  <a:txBody>
                    <a:bodyPr/>
                    <a:lstStyle/>
                    <a:p>
                      <a:pPr algn="ctr"/>
                      <a:r>
                        <a:rPr lang="en-US" sz="1800" dirty="0" smtClean="0"/>
                        <a:t>72%</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43%</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10%</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01625" y="301625"/>
            <a:ext cx="8537575" cy="609600"/>
          </a:xfrm>
        </p:spPr>
        <p:txBody>
          <a:bodyPr/>
          <a:lstStyle/>
          <a:p>
            <a:pPr eaLnBrk="1" hangingPunct="1"/>
            <a:r>
              <a:rPr lang="en-US" altLang="en-US" sz="3200" smtClean="0">
                <a:solidFill>
                  <a:schemeClr val="tx1"/>
                </a:solidFill>
              </a:rPr>
              <a:t>Malaria: Intermittent Preventive Treatment</a:t>
            </a:r>
          </a:p>
        </p:txBody>
      </p:sp>
      <p:sp>
        <p:nvSpPr>
          <p:cNvPr id="33795" name="Rectangle 3"/>
          <p:cNvSpPr>
            <a:spLocks noGrp="1" noChangeArrowheads="1"/>
          </p:cNvSpPr>
          <p:nvPr>
            <p:ph idx="1"/>
          </p:nvPr>
        </p:nvSpPr>
        <p:spPr>
          <a:xfrm>
            <a:off x="533400" y="1219200"/>
            <a:ext cx="7772400" cy="3886200"/>
          </a:xfrm>
        </p:spPr>
        <p:txBody>
          <a:bodyPr/>
          <a:lstStyle/>
          <a:p>
            <a:pPr eaLnBrk="1" hangingPunct="1">
              <a:lnSpc>
                <a:spcPct val="90000"/>
              </a:lnSpc>
              <a:buFontTx/>
              <a:buNone/>
            </a:pPr>
            <a:r>
              <a:rPr lang="en-US" altLang="en-US" b="1" smtClean="0"/>
              <a:t>	</a:t>
            </a:r>
            <a:r>
              <a:rPr lang="en-US" altLang="en-US" sz="2600" smtClean="0">
                <a:solidFill>
                  <a:srgbClr val="1E4ABD"/>
                </a:solidFill>
              </a:rPr>
              <a:t>Use of intermittent preventive treatment (IPT):</a:t>
            </a:r>
            <a:r>
              <a:rPr lang="en-US" altLang="en-US" sz="2600" smtClean="0"/>
              <a:t> Percent of women age 15-49 with a live birth in the two years preceding the survey who took at least two doses of a recommended antimalarial drug during ANC visits</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ED6CFC31-DA76-4242-9CB1-4A3B8E4FBB4B}" type="slidenum">
              <a:rPr lang="en-US" smtClean="0"/>
              <a:pPr>
                <a:defRPr/>
              </a:pPr>
              <a:t>28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44274334"/>
              </p:ext>
            </p:extLst>
          </p:nvPr>
        </p:nvGraphicFramePr>
        <p:xfrm>
          <a:off x="1219200" y="32004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Use of IPT</a:t>
                      </a:r>
                      <a:endParaRPr lang="en-US" sz="1800" dirty="0"/>
                    </a:p>
                  </a:txBody>
                  <a:tcPr marT="45718" marB="45718"/>
                </a:tc>
              </a:tr>
              <a:tr h="381706">
                <a:tc>
                  <a:txBody>
                    <a:bodyPr/>
                    <a:lstStyle/>
                    <a:p>
                      <a:r>
                        <a:rPr lang="en-US" sz="1800" dirty="0" smtClean="0"/>
                        <a:t>Burundi MIS 2012*</a:t>
                      </a:r>
                      <a:endParaRPr lang="en-US" sz="1800" dirty="0"/>
                    </a:p>
                  </a:txBody>
                  <a:tcPr marT="45718" marB="45718"/>
                </a:tc>
                <a:tc>
                  <a:txBody>
                    <a:bodyPr/>
                    <a:lstStyle/>
                    <a:p>
                      <a:pPr algn="ctr"/>
                      <a:r>
                        <a:rPr lang="en-US" sz="1800" dirty="0" smtClean="0"/>
                        <a:t>0.1%</a:t>
                      </a:r>
                      <a:endParaRPr lang="en-US" sz="1800" dirty="0"/>
                    </a:p>
                  </a:txBody>
                  <a:tcPr marT="45718" marB="45718"/>
                </a:tc>
              </a:tr>
              <a:tr h="381706">
                <a:tc>
                  <a:txBody>
                    <a:bodyPr/>
                    <a:lstStyle/>
                    <a:p>
                      <a:r>
                        <a:rPr lang="en-US" sz="1800" dirty="0" smtClean="0"/>
                        <a:t>Ethiopia</a:t>
                      </a:r>
                      <a:r>
                        <a:rPr lang="en-US" sz="1800" baseline="0" dirty="0" smtClean="0"/>
                        <a:t> DHS 2005**</a:t>
                      </a:r>
                      <a:endParaRPr lang="en-US" sz="1800" dirty="0"/>
                    </a:p>
                  </a:txBody>
                  <a:tcPr marT="45718" marB="45718"/>
                </a:tc>
                <a:tc>
                  <a:txBody>
                    <a:bodyPr/>
                    <a:lstStyle/>
                    <a:p>
                      <a:pPr algn="ctr"/>
                      <a:r>
                        <a:rPr lang="en-US" sz="1800" dirty="0" smtClean="0"/>
                        <a:t>0.3%</a:t>
                      </a:r>
                      <a:endParaRPr lang="en-US" sz="1800" dirty="0"/>
                    </a:p>
                  </a:txBody>
                  <a:tcPr marT="45718" marB="45718"/>
                </a:tc>
              </a:tr>
              <a:tr h="381706">
                <a:tc>
                  <a:txBody>
                    <a:bodyPr/>
                    <a:lstStyle/>
                    <a:p>
                      <a:r>
                        <a:rPr lang="en-US" sz="1800" dirty="0" smtClean="0"/>
                        <a:t>Kenya MIS 2010***</a:t>
                      </a:r>
                      <a:endParaRPr lang="en-US" sz="1800" dirty="0"/>
                    </a:p>
                  </a:txBody>
                  <a:tcPr marT="45718" marB="45718"/>
                </a:tc>
                <a:tc>
                  <a:txBody>
                    <a:bodyPr/>
                    <a:lstStyle/>
                    <a:p>
                      <a:pPr algn="ctr"/>
                      <a:r>
                        <a:rPr lang="en-US" sz="1800" dirty="0" smtClean="0"/>
                        <a:t>25%</a:t>
                      </a:r>
                    </a:p>
                  </a:txBody>
                  <a:tcPr marT="45718" marB="45718"/>
                </a:tc>
              </a:tr>
              <a:tr h="381706">
                <a:tc>
                  <a:txBody>
                    <a:bodyPr/>
                    <a:lstStyle/>
                    <a:p>
                      <a:r>
                        <a:rPr lang="en-US" sz="1800" dirty="0" smtClean="0"/>
                        <a:t>Malawi MIS 2012****</a:t>
                      </a:r>
                      <a:endParaRPr lang="en-US" sz="1800" dirty="0"/>
                    </a:p>
                  </a:txBody>
                  <a:tcPr marT="45718" marB="45718"/>
                </a:tc>
                <a:tc>
                  <a:txBody>
                    <a:bodyPr/>
                    <a:lstStyle/>
                    <a:p>
                      <a:pPr algn="ctr"/>
                      <a:r>
                        <a:rPr lang="en-US" sz="1800" dirty="0" smtClean="0"/>
                        <a:t>53%</a:t>
                      </a:r>
                      <a:endParaRPr lang="en-US" sz="1800" dirty="0"/>
                    </a:p>
                  </a:txBody>
                  <a:tcPr marT="45718" marB="45718"/>
                </a:tc>
              </a:tr>
              <a:tr h="381706">
                <a:tc>
                  <a:txBody>
                    <a:bodyPr/>
                    <a:lstStyle/>
                    <a:p>
                      <a:r>
                        <a:rPr lang="en-US" sz="1800" dirty="0" smtClean="0"/>
                        <a:t>Rwanda DHS 2007-08*****</a:t>
                      </a:r>
                      <a:endParaRPr lang="en-US" sz="1800" dirty="0"/>
                    </a:p>
                  </a:txBody>
                  <a:tcPr marT="45718" marB="45718"/>
                </a:tc>
                <a:tc>
                  <a:txBody>
                    <a:bodyPr/>
                    <a:lstStyle/>
                    <a:p>
                      <a:pPr algn="ctr"/>
                      <a:r>
                        <a:rPr lang="en-US" sz="1800" dirty="0" smtClean="0"/>
                        <a:t>17%</a:t>
                      </a:r>
                      <a:endParaRPr lang="en-US" sz="1800" dirty="0"/>
                    </a:p>
                  </a:txBody>
                  <a:tcPr marT="45718" marB="45718"/>
                </a:tc>
              </a:tr>
              <a:tr h="381706">
                <a:tc>
                  <a:txBody>
                    <a:bodyPr/>
                    <a:lstStyle/>
                    <a:p>
                      <a:r>
                        <a:rPr lang="en-US" sz="1800" dirty="0" smtClean="0"/>
                        <a:t>Tanzania</a:t>
                      </a:r>
                      <a:r>
                        <a:rPr lang="en-US" sz="1800" baseline="0" dirty="0" smtClean="0"/>
                        <a:t> HMIS 2011-12******</a:t>
                      </a:r>
                      <a:endParaRPr lang="en-US" sz="1800" dirty="0"/>
                    </a:p>
                  </a:txBody>
                  <a:tcPr marT="45718" marB="45718"/>
                </a:tc>
                <a:tc>
                  <a:txBody>
                    <a:bodyPr/>
                    <a:lstStyle/>
                    <a:p>
                      <a:pPr algn="ctr"/>
                      <a:r>
                        <a:rPr lang="en-US" sz="1800" dirty="0" smtClean="0"/>
                        <a:t>32%</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25%</a:t>
                      </a:r>
                      <a:endParaRPr lang="en-US" sz="1800" dirty="0"/>
                    </a:p>
                  </a:txBody>
                  <a:tcPr marT="45718" marB="45718"/>
                </a:tc>
              </a:tr>
              <a:tr h="381706">
                <a:tc>
                  <a:txBody>
                    <a:bodyPr/>
                    <a:lstStyle/>
                    <a:p>
                      <a:r>
                        <a:rPr lang="en-US" sz="1800" dirty="0" smtClean="0"/>
                        <a:t>Zimbabwe DHS</a:t>
                      </a:r>
                      <a:r>
                        <a:rPr lang="en-US" sz="1800" baseline="0" dirty="0" smtClean="0"/>
                        <a:t>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7%</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sz="3200" smtClean="0">
                <a:solidFill>
                  <a:schemeClr val="tx1"/>
                </a:solidFill>
              </a:rPr>
              <a:t>HIV / AIDS</a:t>
            </a:r>
          </a:p>
        </p:txBody>
      </p:sp>
      <p:sp>
        <p:nvSpPr>
          <p:cNvPr id="34819" name="Rectangle 3"/>
          <p:cNvSpPr>
            <a:spLocks noGrp="1" noChangeArrowheads="1"/>
          </p:cNvSpPr>
          <p:nvPr>
            <p:ph idx="1"/>
          </p:nvPr>
        </p:nvSpPr>
        <p:spPr/>
        <p:txBody>
          <a:bodyPr/>
          <a:lstStyle/>
          <a:p>
            <a:pPr eaLnBrk="1" hangingPunct="1">
              <a:spcAft>
                <a:spcPct val="20000"/>
              </a:spcAft>
            </a:pPr>
            <a:r>
              <a:rPr lang="en-US" altLang="en-US" sz="2800" smtClean="0"/>
              <a:t>The DHS provides nationally-representative data on HIV/AIDS knowledge, attitudes, and behaviors. Some countries also collect estimates of HIV prevalence.</a:t>
            </a:r>
          </a:p>
          <a:p>
            <a:pPr eaLnBrk="1" hangingPunct="1"/>
            <a:r>
              <a:rPr lang="en-US" altLang="en-US" sz="2800" smtClean="0"/>
              <a:t>Indicators were developed in coordination with UNAIDS, the President’s Emergency Plan for AIDS Relief (PEPFAR), and the United Nations General Assembly Special Session on HIV and AIDS (UNGASS). They are used for monitoring and evaluating HIV prevention programs.</a:t>
            </a:r>
          </a:p>
          <a:p>
            <a:pPr eaLnBrk="1" hangingPunct="1">
              <a:buFont typeface="Wingdings" pitchFamily="2" charset="2"/>
              <a:buNone/>
            </a:pPr>
            <a:endParaRPr lang="en-US" altLang="en-US" sz="2800" smtClean="0"/>
          </a:p>
        </p:txBody>
      </p:sp>
      <p:sp>
        <p:nvSpPr>
          <p:cNvPr id="5" name="Slide Number Placeholder 4"/>
          <p:cNvSpPr>
            <a:spLocks noGrp="1"/>
          </p:cNvSpPr>
          <p:nvPr>
            <p:ph type="sldNum" sz="quarter" idx="12"/>
          </p:nvPr>
        </p:nvSpPr>
        <p:spPr>
          <a:xfrm>
            <a:off x="7239000" y="6400800"/>
            <a:ext cx="1905000" cy="457200"/>
          </a:xfrm>
        </p:spPr>
        <p:txBody>
          <a:bodyPr/>
          <a:lstStyle/>
          <a:p>
            <a:pPr>
              <a:defRPr/>
            </a:pPr>
            <a:r>
              <a:rPr lang="en-US" dirty="0" smtClean="0"/>
              <a:t>Module 3, Slide </a:t>
            </a:r>
            <a:fld id="{A2E3F8AC-EDCE-4639-8372-152DA569BCC5}" type="slidenum">
              <a:rPr lang="en-US" smtClean="0"/>
              <a:pPr>
                <a:defRPr/>
              </a:pPr>
              <a:t>29</a:t>
            </a:fld>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2057400"/>
            <a:ext cx="7772400" cy="609600"/>
          </a:xfrm>
        </p:spPr>
        <p:txBody>
          <a:bodyPr/>
          <a:lstStyle/>
          <a:p>
            <a:pPr algn="ctr" eaLnBrk="1" hangingPunct="1"/>
            <a:r>
              <a:rPr lang="en-US" altLang="en-US" sz="6000" smtClean="0">
                <a:solidFill>
                  <a:schemeClr val="tx1"/>
                </a:solidFill>
              </a:rPr>
              <a:t>Module 3</a:t>
            </a:r>
            <a:br>
              <a:rPr lang="en-US" altLang="en-US" sz="6000" smtClean="0">
                <a:solidFill>
                  <a:schemeClr val="tx1"/>
                </a:solidFill>
              </a:rPr>
            </a:br>
            <a:r>
              <a:rPr lang="en-US" altLang="en-US" sz="6000" smtClean="0">
                <a:solidFill>
                  <a:schemeClr val="tx1"/>
                </a:solidFill>
              </a:rPr>
              <a:t>Session 1</a:t>
            </a:r>
            <a:r>
              <a:rPr lang="en-US" altLang="en-US" sz="4400" smtClean="0">
                <a:solidFill>
                  <a:schemeClr val="tx1"/>
                </a:solidFill>
              </a:rPr>
              <a:t/>
            </a:r>
            <a:br>
              <a:rPr lang="en-US" altLang="en-US" sz="4400" smtClean="0">
                <a:solidFill>
                  <a:schemeClr val="tx1"/>
                </a:solidFill>
              </a:rPr>
            </a:br>
            <a:r>
              <a:rPr lang="en-US" altLang="en-US" sz="4400" smtClean="0">
                <a:solidFill>
                  <a:schemeClr val="tx1"/>
                </a:solidFill>
              </a:rPr>
              <a:t/>
            </a:r>
            <a:br>
              <a:rPr lang="en-US" altLang="en-US" sz="4400" smtClean="0">
                <a:solidFill>
                  <a:schemeClr val="tx1"/>
                </a:solidFill>
              </a:rPr>
            </a:br>
            <a:r>
              <a:rPr lang="en-US" altLang="en-US" sz="4400" b="0" smtClean="0">
                <a:solidFill>
                  <a:schemeClr val="tx1"/>
                </a:solidFill>
              </a:rPr>
              <a:t>What is an Indicator?</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01625" y="301625"/>
            <a:ext cx="8537575" cy="609600"/>
          </a:xfrm>
        </p:spPr>
        <p:txBody>
          <a:bodyPr/>
          <a:lstStyle/>
          <a:p>
            <a:pPr eaLnBrk="1" hangingPunct="1"/>
            <a:r>
              <a:rPr lang="en-US" altLang="en-US" sz="3200" smtClean="0">
                <a:solidFill>
                  <a:schemeClr val="tx1"/>
                </a:solidFill>
              </a:rPr>
              <a:t>Women’s Empowerment: Employment</a:t>
            </a:r>
          </a:p>
        </p:txBody>
      </p:sp>
      <p:sp>
        <p:nvSpPr>
          <p:cNvPr id="35843" name="Rectangle 3"/>
          <p:cNvSpPr>
            <a:spLocks noGrp="1" noChangeArrowheads="1"/>
          </p:cNvSpPr>
          <p:nvPr>
            <p:ph idx="1"/>
          </p:nvPr>
        </p:nvSpPr>
        <p:spPr>
          <a:xfrm>
            <a:off x="533400" y="1295400"/>
            <a:ext cx="7772400" cy="3886200"/>
          </a:xfrm>
        </p:spPr>
        <p:txBody>
          <a:bodyPr/>
          <a:lstStyle/>
          <a:p>
            <a:pPr eaLnBrk="1" hangingPunct="1">
              <a:buFontTx/>
              <a:buNone/>
            </a:pPr>
            <a:r>
              <a:rPr lang="en-US" altLang="en-US" sz="2600" smtClean="0"/>
              <a:t>	</a:t>
            </a:r>
            <a:r>
              <a:rPr lang="en-US" altLang="en-US" sz="2600" smtClean="0">
                <a:solidFill>
                  <a:srgbClr val="1E4ABD"/>
                </a:solidFill>
              </a:rPr>
              <a:t>Employment:</a:t>
            </a:r>
            <a:r>
              <a:rPr lang="en-US" altLang="en-US" sz="2600" smtClean="0"/>
              <a:t> Percent of currently married women age 15-49 who were employed in the past 12 months</a:t>
            </a:r>
          </a:p>
          <a:p>
            <a:pPr eaLnBrk="1" hangingPunct="1">
              <a:buFont typeface="Wingdings" pitchFamily="2" charset="2"/>
              <a:buNone/>
            </a:pPr>
            <a:endParaRPr lang="en-US" altLang="en-US" sz="2800" smtClean="0"/>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12FAFD43-87BF-4FEB-A7A4-366938D87B97}" type="slidenum">
              <a:rPr lang="en-US" smtClean="0"/>
              <a:pPr>
                <a:defRPr/>
              </a:pPr>
              <a:t>30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6384963"/>
              </p:ext>
            </p:extLst>
          </p:nvPr>
        </p:nvGraphicFramePr>
        <p:xfrm>
          <a:off x="1295400" y="28194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Women’s employment</a:t>
                      </a:r>
                      <a:endParaRPr lang="en-US" sz="1800" dirty="0"/>
                    </a:p>
                  </a:txBody>
                  <a:tcPr marT="45718" marB="45718"/>
                </a:tc>
              </a:tr>
              <a:tr h="381706">
                <a:tc>
                  <a:txBody>
                    <a:bodyPr/>
                    <a:lstStyle/>
                    <a:p>
                      <a:r>
                        <a:rPr lang="en-US" sz="1800" dirty="0" smtClean="0"/>
                        <a:t>Burundi</a:t>
                      </a:r>
                      <a:r>
                        <a:rPr lang="en-US" sz="1800" baseline="0" dirty="0" smtClean="0"/>
                        <a:t> DHS 2010</a:t>
                      </a:r>
                      <a:endParaRPr lang="en-US" sz="1800" dirty="0"/>
                    </a:p>
                  </a:txBody>
                  <a:tcPr marT="45718" marB="45718"/>
                </a:tc>
                <a:tc>
                  <a:txBody>
                    <a:bodyPr/>
                    <a:lstStyle/>
                    <a:p>
                      <a:pPr algn="ctr"/>
                      <a:r>
                        <a:rPr lang="en-US" sz="1800" dirty="0" smtClean="0"/>
                        <a:t>91%</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57%</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67%</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76%</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90%</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89%</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79%</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44%</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01625" y="301625"/>
            <a:ext cx="8537575" cy="609600"/>
          </a:xfrm>
        </p:spPr>
        <p:txBody>
          <a:bodyPr/>
          <a:lstStyle/>
          <a:p>
            <a:pPr eaLnBrk="1" hangingPunct="1"/>
            <a:r>
              <a:rPr lang="en-US" altLang="en-US" sz="3200" smtClean="0">
                <a:solidFill>
                  <a:schemeClr val="tx1"/>
                </a:solidFill>
              </a:rPr>
              <a:t>Women’s Empowerment: Decisionmaking</a:t>
            </a:r>
          </a:p>
        </p:txBody>
      </p:sp>
      <p:sp>
        <p:nvSpPr>
          <p:cNvPr id="36867" name="Rectangle 3"/>
          <p:cNvSpPr>
            <a:spLocks noGrp="1" noChangeArrowheads="1"/>
          </p:cNvSpPr>
          <p:nvPr>
            <p:ph idx="1"/>
          </p:nvPr>
        </p:nvSpPr>
        <p:spPr>
          <a:xfrm>
            <a:off x="0" y="1219200"/>
            <a:ext cx="8686800" cy="3886200"/>
          </a:xfrm>
        </p:spPr>
        <p:txBody>
          <a:bodyPr/>
          <a:lstStyle/>
          <a:p>
            <a:pPr eaLnBrk="1" hangingPunct="1">
              <a:buFontTx/>
              <a:buNone/>
            </a:pPr>
            <a:r>
              <a:rPr lang="en-US" altLang="en-US" sz="2600" smtClean="0"/>
              <a:t>	</a:t>
            </a:r>
            <a:r>
              <a:rPr lang="en-US" altLang="en-US" sz="2600" smtClean="0">
                <a:solidFill>
                  <a:srgbClr val="1E4ABD"/>
                </a:solidFill>
              </a:rPr>
              <a:t>Decisionmaking:</a:t>
            </a:r>
            <a:r>
              <a:rPr lang="en-US" altLang="en-US" sz="2600" smtClean="0"/>
              <a:t> Percent of currently married women age 15-49 who make decisions about their own health care either by themselves or jointly with their husband or partner</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E8420C95-05AB-4B92-B56A-E666F27EA326}" type="slidenum">
              <a:rPr lang="en-US" smtClean="0"/>
              <a:pPr>
                <a:defRPr/>
              </a:pPr>
              <a:t>31</a:t>
            </a:fld>
            <a:endParaRPr lang="en-US" dirty="0"/>
          </a:p>
        </p:txBody>
      </p:sp>
      <p:graphicFrame>
        <p:nvGraphicFramePr>
          <p:cNvPr id="6" name="Group 36"/>
          <p:cNvGraphicFramePr>
            <a:graphicFrameLocks noGrp="1"/>
          </p:cNvGraphicFramePr>
          <p:nvPr>
            <p:extLst>
              <p:ext uri="{D42A27DB-BD31-4B8C-83A1-F6EECF244321}">
                <p14:modId xmlns:p14="http://schemas.microsoft.com/office/powerpoint/2010/main" val="3614718894"/>
              </p:ext>
            </p:extLst>
          </p:nvPr>
        </p:nvGraphicFramePr>
        <p:xfrm>
          <a:off x="1295400" y="2895600"/>
          <a:ext cx="6324600" cy="3687766"/>
        </p:xfrm>
        <a:graphic>
          <a:graphicData uri="http://schemas.openxmlformats.org/drawingml/2006/table">
            <a:tbl>
              <a:tblPr/>
              <a:tblGrid>
                <a:gridCol w="3162300"/>
                <a:gridCol w="3162300"/>
              </a:tblGrid>
              <a:tr h="6400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rPr>
                        <a:t>Country</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pitchFamily="34" charset="0"/>
                        </a:rPr>
                        <a:t>Health Care Decisionmaking</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Burundi DHS 2010</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77%</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4E7E8"/>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Ethiopia DHS 2011</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74%</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Kenya DHS 2008-09</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73%</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Malawi DHS 2010</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55%</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Rwanda DHS 2010</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74%</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Tanzania DHS 2010</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60%</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Uganda DHS 2011</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60%</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8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Zimbabwe DHS 2010-11</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rPr>
                        <a:t>84%</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bl>
          </a:graphicData>
        </a:graphic>
      </p:graphicFrame>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sz="3200" smtClean="0"/>
              <a:t>Gender-based Violence</a:t>
            </a:r>
          </a:p>
        </p:txBody>
      </p:sp>
      <p:sp>
        <p:nvSpPr>
          <p:cNvPr id="37891" name="Content Placeholder 2"/>
          <p:cNvSpPr>
            <a:spLocks noGrp="1"/>
          </p:cNvSpPr>
          <p:nvPr>
            <p:ph idx="1"/>
          </p:nvPr>
        </p:nvSpPr>
        <p:spPr>
          <a:xfrm>
            <a:off x="685800" y="1447800"/>
            <a:ext cx="7772400" cy="3886200"/>
          </a:xfrm>
        </p:spPr>
        <p:txBody>
          <a:bodyPr/>
          <a:lstStyle/>
          <a:p>
            <a:pPr>
              <a:buFontTx/>
              <a:buNone/>
            </a:pPr>
            <a:r>
              <a:rPr lang="en-US" altLang="en-US" sz="2600" smtClean="0"/>
              <a:t>	</a:t>
            </a:r>
            <a:r>
              <a:rPr lang="en-US" altLang="en-US" sz="2600" smtClean="0">
                <a:solidFill>
                  <a:srgbClr val="1E4ABD"/>
                </a:solidFill>
              </a:rPr>
              <a:t>Spousal violence:</a:t>
            </a:r>
            <a:r>
              <a:rPr lang="en-US" altLang="en-US" sz="2600" smtClean="0"/>
              <a:t> Percent of ever-married women age 15-49 who have experienced physical violence by their husband or partner</a:t>
            </a:r>
          </a:p>
        </p:txBody>
      </p:sp>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D6C81BC4-25B7-4936-A13C-15C1D39974F4}" type="slidenum">
              <a:rPr lang="en-US" smtClean="0"/>
              <a:pPr>
                <a:defRPr/>
              </a:pPr>
              <a:t>32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28985965"/>
              </p:ext>
            </p:extLst>
          </p:nvPr>
        </p:nvGraphicFramePr>
        <p:xfrm>
          <a:off x="1295400" y="2971800"/>
          <a:ext cx="6324600" cy="3435354"/>
        </p:xfrm>
        <a:graphic>
          <a:graphicData uri="http://schemas.openxmlformats.org/drawingml/2006/table">
            <a:tbl>
              <a:tblPr firstRow="1" bandRow="1">
                <a:tableStyleId>{5C22544A-7EE6-4342-B048-85BDC9FD1C3A}</a:tableStyleId>
              </a:tblPr>
              <a:tblGrid>
                <a:gridCol w="3162300"/>
                <a:gridCol w="3162300"/>
              </a:tblGrid>
              <a:tr h="381706">
                <a:tc>
                  <a:txBody>
                    <a:bodyPr/>
                    <a:lstStyle/>
                    <a:p>
                      <a:pPr algn="ctr"/>
                      <a:r>
                        <a:rPr lang="en-US" sz="1800" dirty="0" smtClean="0"/>
                        <a:t>Country</a:t>
                      </a:r>
                      <a:endParaRPr lang="en-US" sz="1800" dirty="0"/>
                    </a:p>
                  </a:txBody>
                  <a:tcPr marT="45718" marB="45718"/>
                </a:tc>
                <a:tc>
                  <a:txBody>
                    <a:bodyPr/>
                    <a:lstStyle/>
                    <a:p>
                      <a:pPr algn="ctr"/>
                      <a:r>
                        <a:rPr lang="en-US" sz="1800" dirty="0" smtClean="0"/>
                        <a:t>Spousal </a:t>
                      </a:r>
                      <a:r>
                        <a:rPr lang="en-US" sz="1800" baseline="0" dirty="0" smtClean="0"/>
                        <a:t>violence</a:t>
                      </a:r>
                      <a:endParaRPr lang="en-US" sz="1800" dirty="0"/>
                    </a:p>
                  </a:txBody>
                  <a:tcPr marT="45718" marB="45718"/>
                </a:tc>
              </a:tr>
              <a:tr h="381706">
                <a:tc>
                  <a:txBody>
                    <a:bodyPr/>
                    <a:lstStyle/>
                    <a:p>
                      <a:r>
                        <a:rPr lang="en-US" sz="1800" dirty="0" smtClean="0"/>
                        <a:t>Burundi</a:t>
                      </a:r>
                      <a:r>
                        <a:rPr lang="en-US" sz="1800" baseline="0" dirty="0" smtClean="0"/>
                        <a:t> DHS 2010</a:t>
                      </a:r>
                      <a:endParaRPr lang="en-US" sz="1800" dirty="0"/>
                    </a:p>
                  </a:txBody>
                  <a:tcPr marT="45718" marB="45718"/>
                </a:tc>
                <a:tc>
                  <a:txBody>
                    <a:bodyPr/>
                    <a:lstStyle/>
                    <a:p>
                      <a:pPr algn="ctr"/>
                      <a:r>
                        <a:rPr lang="en-US" sz="1800" dirty="0" smtClean="0"/>
                        <a:t>NA</a:t>
                      </a:r>
                      <a:endParaRPr lang="en-US" sz="1800" dirty="0"/>
                    </a:p>
                  </a:txBody>
                  <a:tcPr marT="45718" marB="45718"/>
                </a:tc>
              </a:tr>
              <a:tr h="381706">
                <a:tc>
                  <a:txBody>
                    <a:bodyPr/>
                    <a:lstStyle/>
                    <a:p>
                      <a:r>
                        <a:rPr lang="en-US" sz="1800" dirty="0" smtClean="0"/>
                        <a:t>Ethiopia</a:t>
                      </a:r>
                      <a:r>
                        <a:rPr lang="en-US" sz="1800" baseline="0" dirty="0" smtClean="0"/>
                        <a:t> DHS 2011</a:t>
                      </a:r>
                      <a:endParaRPr lang="en-US" sz="1800" dirty="0"/>
                    </a:p>
                  </a:txBody>
                  <a:tcPr marT="45718" marB="45718"/>
                </a:tc>
                <a:tc>
                  <a:txBody>
                    <a:bodyPr/>
                    <a:lstStyle/>
                    <a:p>
                      <a:pPr algn="ctr"/>
                      <a:r>
                        <a:rPr lang="en-US" sz="1800" dirty="0" smtClean="0"/>
                        <a:t>NA</a:t>
                      </a:r>
                      <a:endParaRPr lang="en-US" sz="1800" dirty="0"/>
                    </a:p>
                  </a:txBody>
                  <a:tcPr marT="45718" marB="45718"/>
                </a:tc>
              </a:tr>
              <a:tr h="381706">
                <a:tc>
                  <a:txBody>
                    <a:bodyPr/>
                    <a:lstStyle/>
                    <a:p>
                      <a:r>
                        <a:rPr lang="en-US" sz="1800" dirty="0" smtClean="0"/>
                        <a:t>Kenya DHS</a:t>
                      </a:r>
                      <a:r>
                        <a:rPr lang="en-US" sz="1800" baseline="0" dirty="0" smtClean="0"/>
                        <a:t> 2008-09</a:t>
                      </a:r>
                      <a:endParaRPr lang="en-US" sz="1800" dirty="0"/>
                    </a:p>
                  </a:txBody>
                  <a:tcPr marT="45718" marB="45718"/>
                </a:tc>
                <a:tc>
                  <a:txBody>
                    <a:bodyPr/>
                    <a:lstStyle/>
                    <a:p>
                      <a:pPr algn="ctr"/>
                      <a:r>
                        <a:rPr lang="en-US" sz="1800" dirty="0" smtClean="0"/>
                        <a:t>37%</a:t>
                      </a:r>
                    </a:p>
                  </a:txBody>
                  <a:tcPr marT="45718" marB="45718"/>
                </a:tc>
              </a:tr>
              <a:tr h="381706">
                <a:tc>
                  <a:txBody>
                    <a:bodyPr/>
                    <a:lstStyle/>
                    <a:p>
                      <a:r>
                        <a:rPr lang="en-US" sz="1800" dirty="0" smtClean="0"/>
                        <a:t>Malawi DHS 2010</a:t>
                      </a:r>
                      <a:endParaRPr lang="en-US" sz="1800" dirty="0"/>
                    </a:p>
                  </a:txBody>
                  <a:tcPr marT="45718" marB="45718"/>
                </a:tc>
                <a:tc>
                  <a:txBody>
                    <a:bodyPr/>
                    <a:lstStyle/>
                    <a:p>
                      <a:pPr algn="ctr"/>
                      <a:r>
                        <a:rPr lang="en-US" sz="1800" dirty="0" smtClean="0"/>
                        <a:t>22%</a:t>
                      </a:r>
                      <a:endParaRPr lang="en-US" sz="1800" dirty="0"/>
                    </a:p>
                  </a:txBody>
                  <a:tcPr marT="45718" marB="45718"/>
                </a:tc>
              </a:tr>
              <a:tr h="381706">
                <a:tc>
                  <a:txBody>
                    <a:bodyPr/>
                    <a:lstStyle/>
                    <a:p>
                      <a:r>
                        <a:rPr lang="en-US" sz="1800" dirty="0" smtClean="0"/>
                        <a:t>Rwanda DHS 2010</a:t>
                      </a:r>
                      <a:endParaRPr lang="en-US" sz="1800" dirty="0"/>
                    </a:p>
                  </a:txBody>
                  <a:tcPr marT="45718" marB="45718"/>
                </a:tc>
                <a:tc>
                  <a:txBody>
                    <a:bodyPr/>
                    <a:lstStyle/>
                    <a:p>
                      <a:pPr algn="ctr"/>
                      <a:r>
                        <a:rPr lang="en-US" sz="1800" dirty="0" smtClean="0"/>
                        <a:t>56%</a:t>
                      </a:r>
                      <a:endParaRPr lang="en-US" sz="1800" dirty="0"/>
                    </a:p>
                  </a:txBody>
                  <a:tcPr marT="45718" marB="45718"/>
                </a:tc>
              </a:tr>
              <a:tr h="381706">
                <a:tc>
                  <a:txBody>
                    <a:bodyPr/>
                    <a:lstStyle/>
                    <a:p>
                      <a:r>
                        <a:rPr lang="en-US" sz="1800" dirty="0" smtClean="0"/>
                        <a:t>Tanzania</a:t>
                      </a:r>
                      <a:r>
                        <a:rPr lang="en-US" sz="1800" baseline="0" dirty="0" smtClean="0"/>
                        <a:t> DHS 2010</a:t>
                      </a:r>
                      <a:endParaRPr lang="en-US" sz="1800" dirty="0"/>
                    </a:p>
                  </a:txBody>
                  <a:tcPr marT="45718" marB="45718"/>
                </a:tc>
                <a:tc>
                  <a:txBody>
                    <a:bodyPr/>
                    <a:lstStyle/>
                    <a:p>
                      <a:pPr algn="ctr"/>
                      <a:r>
                        <a:rPr lang="en-US" sz="1800" dirty="0" smtClean="0"/>
                        <a:t>39%</a:t>
                      </a:r>
                      <a:endParaRPr lang="en-US" sz="1800" dirty="0"/>
                    </a:p>
                  </a:txBody>
                  <a:tcPr marT="45718" marB="45718"/>
                </a:tc>
              </a:tr>
              <a:tr h="381706">
                <a:tc>
                  <a:txBody>
                    <a:bodyPr/>
                    <a:lstStyle/>
                    <a:p>
                      <a:r>
                        <a:rPr lang="en-US" sz="1800" dirty="0" smtClean="0"/>
                        <a:t>Uganda DHS 2011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43%</a:t>
                      </a:r>
                      <a:endParaRPr lang="en-US" sz="1800" dirty="0"/>
                    </a:p>
                  </a:txBody>
                  <a:tcPr marT="45718" marB="45718"/>
                </a:tc>
              </a:tr>
              <a:tr h="381706">
                <a:tc>
                  <a:txBody>
                    <a:bodyPr/>
                    <a:lstStyle/>
                    <a:p>
                      <a:r>
                        <a:rPr lang="en-US" sz="1800" dirty="0" smtClean="0"/>
                        <a:t>Zimbabwe DHS 2010-11</a:t>
                      </a:r>
                      <a:endParaRPr lang="en-US" sz="1800" dirty="0"/>
                    </a:p>
                  </a:txBody>
                  <a:tcPr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30%</a:t>
                      </a:r>
                      <a:endParaRPr lang="en-US" sz="1800" dirty="0"/>
                    </a:p>
                  </a:txBody>
                  <a:tcPr marT="45718" marB="45718"/>
                </a:tc>
              </a:tr>
            </a:tbl>
          </a:graphicData>
        </a:graphic>
      </p:graphicFrame>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33400" y="1600200"/>
            <a:ext cx="8077200" cy="3733800"/>
          </a:xfrm>
        </p:spPr>
        <p:txBody>
          <a:bodyPr/>
          <a:lstStyle/>
          <a:p>
            <a:pPr algn="ctr" eaLnBrk="1" hangingPunct="1"/>
            <a:r>
              <a:rPr lang="en-US" altLang="en-US" sz="6000" smtClean="0">
                <a:solidFill>
                  <a:schemeClr val="tx1"/>
                </a:solidFill>
              </a:rPr>
              <a:t>Module 3</a:t>
            </a:r>
            <a:br>
              <a:rPr lang="en-US" altLang="en-US" sz="6000" smtClean="0">
                <a:solidFill>
                  <a:schemeClr val="tx1"/>
                </a:solidFill>
              </a:rPr>
            </a:br>
            <a:r>
              <a:rPr lang="en-US" altLang="en-US" sz="6000" smtClean="0">
                <a:solidFill>
                  <a:schemeClr val="tx1"/>
                </a:solidFill>
              </a:rPr>
              <a:t>Session 3</a:t>
            </a:r>
            <a:br>
              <a:rPr lang="en-US" altLang="en-US" sz="6000" smtClean="0">
                <a:solidFill>
                  <a:schemeClr val="tx1"/>
                </a:solidFill>
              </a:rPr>
            </a:br>
            <a:r>
              <a:rPr lang="en-US" altLang="en-US" sz="5400" smtClean="0">
                <a:solidFill>
                  <a:schemeClr val="tx1"/>
                </a:solidFill>
              </a:rPr>
              <a:t/>
            </a:r>
            <a:br>
              <a:rPr lang="en-US" altLang="en-US" sz="5400" smtClean="0">
                <a:solidFill>
                  <a:schemeClr val="tx1"/>
                </a:solidFill>
              </a:rPr>
            </a:br>
            <a:r>
              <a:rPr lang="en-US" altLang="en-US" sz="4400" b="0" smtClean="0">
                <a:solidFill>
                  <a:schemeClr val="tx1"/>
                </a:solidFill>
              </a:rPr>
              <a:t>Biomarkers and Wealth </a:t>
            </a:r>
            <a:br>
              <a:rPr lang="en-US" altLang="en-US" sz="4400" b="0" smtClean="0">
                <a:solidFill>
                  <a:schemeClr val="tx1"/>
                </a:solidFill>
              </a:rPr>
            </a:br>
            <a:r>
              <a:rPr lang="en-US" altLang="en-US" sz="4400" b="0" smtClean="0">
                <a:solidFill>
                  <a:schemeClr val="tx1"/>
                </a:solidFill>
              </a:rPr>
              <a:t>in the DHS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sz="3200" smtClean="0">
                <a:solidFill>
                  <a:schemeClr val="tx1"/>
                </a:solidFill>
              </a:rPr>
              <a:t>Biomarkers</a:t>
            </a:r>
          </a:p>
        </p:txBody>
      </p:sp>
      <p:sp>
        <p:nvSpPr>
          <p:cNvPr id="39939" name="Rectangle 3"/>
          <p:cNvSpPr>
            <a:spLocks noGrp="1" noChangeArrowheads="1"/>
          </p:cNvSpPr>
          <p:nvPr>
            <p:ph idx="1"/>
          </p:nvPr>
        </p:nvSpPr>
        <p:spPr/>
        <p:txBody>
          <a:bodyPr/>
          <a:lstStyle/>
          <a:p>
            <a:pPr eaLnBrk="1" hangingPunct="1">
              <a:spcAft>
                <a:spcPct val="20000"/>
              </a:spcAft>
            </a:pPr>
            <a:r>
              <a:rPr lang="en-US" altLang="en-US" sz="2500" dirty="0" smtClean="0"/>
              <a:t>Biological measures of health conditions</a:t>
            </a:r>
          </a:p>
          <a:p>
            <a:pPr eaLnBrk="1" hangingPunct="1">
              <a:spcAft>
                <a:spcPct val="20000"/>
              </a:spcAft>
            </a:pPr>
            <a:r>
              <a:rPr lang="en-US" altLang="en-US" sz="2500" dirty="0" smtClean="0"/>
              <a:t>Can relate to a wide range of conditions including infectious and sexually transmitted diseases, chronic illnesses like hypertension, micronutrient deficiencies, and exposure to environmental toxins</a:t>
            </a:r>
          </a:p>
          <a:p>
            <a:pPr eaLnBrk="1" hangingPunct="1">
              <a:spcAft>
                <a:spcPct val="20000"/>
              </a:spcAft>
            </a:pPr>
            <a:r>
              <a:rPr lang="en-US" altLang="en-US" sz="2500" dirty="0" smtClean="0"/>
              <a:t>Can enhance self-reported data: for example, night-blindness in the 2000-01 UDHS was reported at 7%, but serum retinol tests showed 52% of women had low levels of vitamin A</a:t>
            </a:r>
          </a:p>
          <a:p>
            <a:pPr eaLnBrk="1" hangingPunct="1">
              <a:spcAft>
                <a:spcPct val="20000"/>
              </a:spcAft>
            </a:pPr>
            <a:r>
              <a:rPr lang="en-US" altLang="en-US" sz="2500" dirty="0" smtClean="0"/>
              <a:t>Contribute to the understanding of behavioral risk factors and determinants of different illnesses</a:t>
            </a:r>
          </a:p>
          <a:p>
            <a:pPr eaLnBrk="1" hangingPunct="1">
              <a:buFontTx/>
              <a:buNone/>
            </a:pPr>
            <a:endParaRPr lang="en-US" altLang="en-US" sz="2500" dirty="0" smtClean="0"/>
          </a:p>
        </p:txBody>
      </p:sp>
      <p:sp>
        <p:nvSpPr>
          <p:cNvPr id="5" name="Slide Number Placeholder 4"/>
          <p:cNvSpPr>
            <a:spLocks noGrp="1"/>
          </p:cNvSpPr>
          <p:nvPr>
            <p:ph type="sldNum" sz="quarter" idx="12"/>
          </p:nvPr>
        </p:nvSpPr>
        <p:spPr/>
        <p:txBody>
          <a:bodyPr/>
          <a:lstStyle/>
          <a:p>
            <a:pPr>
              <a:defRPr/>
            </a:pPr>
            <a:r>
              <a:rPr lang="en-US" dirty="0" smtClean="0"/>
              <a:t>Module 3, Slide </a:t>
            </a:r>
            <a:fld id="{39C05937-03E3-4867-8FB1-DBDEB63B8488}" type="slidenum">
              <a:rPr lang="en-US" smtClean="0"/>
              <a:pPr>
                <a:defRPr/>
              </a:pPr>
              <a:t>34</a:t>
            </a:fld>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sz="3200" smtClean="0"/>
              <a:t>Anthropometry</a:t>
            </a:r>
          </a:p>
        </p:txBody>
      </p:sp>
      <p:sp>
        <p:nvSpPr>
          <p:cNvPr id="40963" name="Content Placeholder 2"/>
          <p:cNvSpPr>
            <a:spLocks noGrp="1"/>
          </p:cNvSpPr>
          <p:nvPr>
            <p:ph idx="1"/>
          </p:nvPr>
        </p:nvSpPr>
        <p:spPr>
          <a:xfrm>
            <a:off x="304800" y="1371600"/>
            <a:ext cx="7772400" cy="3886200"/>
          </a:xfrm>
        </p:spPr>
        <p:txBody>
          <a:bodyPr/>
          <a:lstStyle/>
          <a:p>
            <a:pPr>
              <a:spcAft>
                <a:spcPct val="20000"/>
              </a:spcAft>
            </a:pPr>
            <a:r>
              <a:rPr lang="en-US" altLang="en-US" sz="2600" dirty="0" smtClean="0"/>
              <a:t>Inexpensive and non-invasive measure of the general nutritional status of an individual or a population group</a:t>
            </a:r>
          </a:p>
          <a:p>
            <a:r>
              <a:rPr lang="en-US" altLang="en-US" sz="2600" dirty="0" smtClean="0"/>
              <a:t>Indices have four building blocks:</a:t>
            </a:r>
          </a:p>
          <a:p>
            <a:endParaRPr lang="en-US" altLang="en-US" sz="2600" dirty="0" smtClean="0"/>
          </a:p>
          <a:p>
            <a:endParaRPr lang="en-US" altLang="en-US" sz="2600" dirty="0" smtClean="0"/>
          </a:p>
        </p:txBody>
      </p:sp>
      <p:sp>
        <p:nvSpPr>
          <p:cNvPr id="5"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11E1F53B-2F6B-410F-B974-864C27BC8FB7}" type="slidenum">
              <a:rPr lang="en-US" smtClean="0"/>
              <a:pPr>
                <a:defRPr/>
              </a:pPr>
              <a:t>35</a:t>
            </a:fld>
            <a:endParaRPr lang="en-US" dirty="0"/>
          </a:p>
        </p:txBody>
      </p:sp>
      <p:grpSp>
        <p:nvGrpSpPr>
          <p:cNvPr id="40965" name="Group 11"/>
          <p:cNvGrpSpPr>
            <a:grpSpLocks/>
          </p:cNvGrpSpPr>
          <p:nvPr/>
        </p:nvGrpSpPr>
        <p:grpSpPr bwMode="auto">
          <a:xfrm>
            <a:off x="1371600" y="3429000"/>
            <a:ext cx="4152900" cy="1828800"/>
            <a:chOff x="1371600" y="4724400"/>
            <a:chExt cx="4152900" cy="1752600"/>
          </a:xfrm>
        </p:grpSpPr>
        <p:sp>
          <p:nvSpPr>
            <p:cNvPr id="8" name="Rounded Rectangle 7"/>
            <p:cNvSpPr/>
            <p:nvPr/>
          </p:nvSpPr>
          <p:spPr>
            <a:xfrm>
              <a:off x="1447800" y="4724400"/>
              <a:ext cx="1524000" cy="610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b="1" dirty="0"/>
                <a:t>Age</a:t>
              </a:r>
            </a:p>
          </p:txBody>
        </p:sp>
        <p:sp>
          <p:nvSpPr>
            <p:cNvPr id="9" name="Rounded Rectangle 8"/>
            <p:cNvSpPr/>
            <p:nvPr/>
          </p:nvSpPr>
          <p:spPr>
            <a:xfrm>
              <a:off x="3848100" y="4724400"/>
              <a:ext cx="1676400" cy="610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b="1" dirty="0"/>
                <a:t>Sex</a:t>
              </a:r>
            </a:p>
          </p:txBody>
        </p:sp>
        <p:sp>
          <p:nvSpPr>
            <p:cNvPr id="10" name="Rounded Rectangle 9"/>
            <p:cNvSpPr/>
            <p:nvPr/>
          </p:nvSpPr>
          <p:spPr>
            <a:xfrm>
              <a:off x="1371600" y="5410531"/>
              <a:ext cx="1676400" cy="10664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b="1" dirty="0"/>
                <a:t>Weight</a:t>
              </a:r>
            </a:p>
          </p:txBody>
        </p:sp>
        <p:sp>
          <p:nvSpPr>
            <p:cNvPr id="11" name="Rounded Rectangle 10"/>
            <p:cNvSpPr/>
            <p:nvPr/>
          </p:nvSpPr>
          <p:spPr>
            <a:xfrm>
              <a:off x="3848100" y="5410531"/>
              <a:ext cx="1676400" cy="10664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b="1" dirty="0"/>
                <a:t>Length/ Height</a:t>
              </a:r>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sz="3200" smtClean="0"/>
              <a:t>Anthropometry Indicators</a:t>
            </a:r>
          </a:p>
        </p:txBody>
      </p:sp>
      <p:sp>
        <p:nvSpPr>
          <p:cNvPr id="41987" name="Content Placeholder 2"/>
          <p:cNvSpPr>
            <a:spLocks noGrp="1"/>
          </p:cNvSpPr>
          <p:nvPr>
            <p:ph idx="1"/>
          </p:nvPr>
        </p:nvSpPr>
        <p:spPr/>
        <p:txBody>
          <a:bodyPr/>
          <a:lstStyle/>
          <a:p>
            <a:r>
              <a:rPr lang="en-US" altLang="en-US" sz="2600" dirty="0" smtClean="0"/>
              <a:t>Three common measures:</a:t>
            </a:r>
          </a:p>
          <a:p>
            <a:pPr lvl="1"/>
            <a:r>
              <a:rPr lang="en-US" altLang="en-US" sz="2600" i="1" dirty="0" smtClean="0">
                <a:solidFill>
                  <a:srgbClr val="1E4ABD"/>
                </a:solidFill>
              </a:rPr>
              <a:t>Height-for-age:</a:t>
            </a:r>
            <a:r>
              <a:rPr lang="en-US" altLang="en-US" sz="2600" dirty="0" smtClean="0"/>
              <a:t> indicator of stunting (too short for age)</a:t>
            </a:r>
          </a:p>
          <a:p>
            <a:pPr lvl="1"/>
            <a:r>
              <a:rPr lang="en-US" altLang="en-US" sz="2600" i="1" dirty="0" smtClean="0">
                <a:solidFill>
                  <a:srgbClr val="1E4ABD"/>
                </a:solidFill>
              </a:rPr>
              <a:t>Weight-for-height:</a:t>
            </a:r>
            <a:r>
              <a:rPr lang="en-US" altLang="en-US" sz="2600" dirty="0" smtClean="0"/>
              <a:t> indicator of wasting (too thin for height)</a:t>
            </a:r>
          </a:p>
          <a:p>
            <a:pPr lvl="1">
              <a:spcAft>
                <a:spcPct val="20000"/>
              </a:spcAft>
            </a:pPr>
            <a:r>
              <a:rPr lang="en-US" altLang="en-US" sz="2600" i="1" dirty="0" smtClean="0">
                <a:solidFill>
                  <a:srgbClr val="1E4ABD"/>
                </a:solidFill>
              </a:rPr>
              <a:t>Weight-for-age:</a:t>
            </a:r>
            <a:r>
              <a:rPr lang="en-US" altLang="en-US" sz="2600" dirty="0" smtClean="0"/>
              <a:t> indicator of underweight (too thin for age)</a:t>
            </a:r>
          </a:p>
          <a:p>
            <a:r>
              <a:rPr lang="en-US" altLang="en-US" sz="2600" dirty="0" smtClean="0"/>
              <a:t>WHO Child Growth Standards are used to measure where children fall in relation to other breastfed, well-nourished children from around the world.</a:t>
            </a:r>
          </a:p>
          <a:p>
            <a:pPr lvl="1"/>
            <a:endParaRPr lang="en-US" altLang="en-US" sz="2600" dirty="0" smtClean="0"/>
          </a:p>
          <a:p>
            <a:endParaRPr lang="en-US" altLang="en-US" sz="2600" dirty="0" smtClean="0"/>
          </a:p>
        </p:txBody>
      </p:sp>
      <p:sp>
        <p:nvSpPr>
          <p:cNvPr id="5"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3D81D50C-CD0C-4719-99E6-99683FDC5BE3}" type="slidenum">
              <a:rPr lang="en-US" smtClean="0"/>
              <a:pPr>
                <a:defRPr/>
              </a:pPr>
              <a:t>36</a:t>
            </a:fld>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304800" y="228600"/>
            <a:ext cx="7772400" cy="838200"/>
          </a:xfrm>
        </p:spPr>
        <p:txBody>
          <a:bodyPr/>
          <a:lstStyle/>
          <a:p>
            <a:r>
              <a:rPr lang="en-US" altLang="en-US" smtClean="0"/>
              <a:t>Collecting Anthropometric Data</a:t>
            </a:r>
          </a:p>
        </p:txBody>
      </p:sp>
      <p:pic>
        <p:nvPicPr>
          <p:cNvPr id="43011" name="Content Placeholder 4" descr="DSC00849.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66800" y="2286000"/>
            <a:ext cx="3957638" cy="2513013"/>
          </a:xfrm>
        </p:spPr>
      </p:pic>
      <p:sp>
        <p:nvSpPr>
          <p:cNvPr id="43013" name="TextBox 4"/>
          <p:cNvSpPr txBox="1">
            <a:spLocks noChangeArrowheads="1"/>
          </p:cNvSpPr>
          <p:nvPr/>
        </p:nvSpPr>
        <p:spPr bwMode="auto">
          <a:xfrm>
            <a:off x="533400" y="4800600"/>
            <a:ext cx="4953000" cy="1200150"/>
          </a:xfrm>
          <a:prstGeom prst="rect">
            <a:avLst/>
          </a:prstGeom>
          <a:noFill/>
          <a:ln w="9525">
            <a:noFill/>
            <a:miter lim="800000"/>
            <a:headEnd/>
            <a:tailEnd/>
          </a:ln>
        </p:spPr>
        <p:txBody>
          <a:bodyPr>
            <a:spAutoFit/>
          </a:bodyPr>
          <a:lstStyle/>
          <a:p>
            <a:pPr algn="ctr" eaLnBrk="0" hangingPunct="0">
              <a:defRPr/>
            </a:pPr>
            <a:r>
              <a:rPr lang="en-US" sz="1800" b="1" dirty="0">
                <a:latin typeface="+mj-lt"/>
                <a:cs typeface="+mn-cs"/>
              </a:rPr>
              <a:t>Child being measured during the 2007 Democratic Republic of Congo DHS</a:t>
            </a:r>
          </a:p>
          <a:p>
            <a:pPr algn="ctr" eaLnBrk="0" hangingPunct="0">
              <a:defRPr/>
            </a:pPr>
            <a:endParaRPr lang="en-US" sz="1800" b="1" dirty="0">
              <a:latin typeface="+mj-lt"/>
              <a:cs typeface="+mn-cs"/>
            </a:endParaRPr>
          </a:p>
          <a:p>
            <a:pPr algn="ctr" eaLnBrk="0" hangingPunct="0">
              <a:defRPr/>
            </a:pPr>
            <a:r>
              <a:rPr lang="en-US" sz="1800" dirty="0">
                <a:latin typeface="+mj-lt"/>
                <a:cs typeface="+mn-cs"/>
              </a:rPr>
              <a:t>Photo by </a:t>
            </a:r>
            <a:r>
              <a:rPr lang="en-US" sz="1800" dirty="0" err="1">
                <a:latin typeface="+mj-lt"/>
                <a:cs typeface="+mn-cs"/>
              </a:rPr>
              <a:t>Tinga</a:t>
            </a:r>
            <a:r>
              <a:rPr lang="en-US" sz="1800" dirty="0">
                <a:latin typeface="+mj-lt"/>
                <a:cs typeface="+mn-cs"/>
              </a:rPr>
              <a:t> </a:t>
            </a:r>
            <a:r>
              <a:rPr lang="en-US" sz="1800" dirty="0" err="1">
                <a:latin typeface="+mj-lt"/>
                <a:cs typeface="+mn-cs"/>
              </a:rPr>
              <a:t>Sinaré</a:t>
            </a:r>
            <a:endParaRPr lang="en-US" sz="1800" dirty="0">
              <a:latin typeface="+mj-lt"/>
              <a:cs typeface="+mn-cs"/>
            </a:endParaRPr>
          </a:p>
        </p:txBody>
      </p:sp>
      <p:pic>
        <p:nvPicPr>
          <p:cNvPr id="2" name="Picture 5" descr="PICT0012.JPG"/>
          <p:cNvPicPr>
            <a:picLocks noChangeAspect="1"/>
          </p:cNvPicPr>
          <p:nvPr/>
        </p:nvPicPr>
        <p:blipFill>
          <a:blip r:embed="rId4">
            <a:extLst>
              <a:ext uri="{28A0092B-C50C-407E-A947-70E740481C1C}">
                <a14:useLocalDpi xmlns:a14="http://schemas.microsoft.com/office/drawing/2010/main" val="0"/>
              </a:ext>
            </a:extLst>
          </a:blip>
          <a:srcRect l="13515" r="32433"/>
          <a:stretch>
            <a:fillRect/>
          </a:stretch>
        </p:blipFill>
        <p:spPr bwMode="auto">
          <a:xfrm>
            <a:off x="6172200" y="533400"/>
            <a:ext cx="19050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TextBox 6"/>
          <p:cNvSpPr txBox="1">
            <a:spLocks noChangeArrowheads="1"/>
          </p:cNvSpPr>
          <p:nvPr/>
        </p:nvSpPr>
        <p:spPr bwMode="auto">
          <a:xfrm>
            <a:off x="5410200" y="5257800"/>
            <a:ext cx="3505200" cy="1200150"/>
          </a:xfrm>
          <a:prstGeom prst="rect">
            <a:avLst/>
          </a:prstGeom>
          <a:noFill/>
          <a:ln w="9525">
            <a:noFill/>
            <a:miter lim="800000"/>
            <a:headEnd/>
            <a:tailEnd/>
          </a:ln>
        </p:spPr>
        <p:txBody>
          <a:bodyPr>
            <a:spAutoFit/>
          </a:bodyPr>
          <a:lstStyle/>
          <a:p>
            <a:pPr algn="ctr" eaLnBrk="0" hangingPunct="0">
              <a:defRPr/>
            </a:pPr>
            <a:r>
              <a:rPr lang="en-US" sz="1800" b="1" dirty="0">
                <a:latin typeface="+mj-lt"/>
                <a:cs typeface="+mn-cs"/>
              </a:rPr>
              <a:t>Child being weighed, </a:t>
            </a:r>
            <a:br>
              <a:rPr lang="en-US" sz="1800" b="1" dirty="0">
                <a:latin typeface="+mj-lt"/>
                <a:cs typeface="+mn-cs"/>
              </a:rPr>
            </a:br>
            <a:r>
              <a:rPr lang="en-US" sz="1800" b="1" dirty="0">
                <a:latin typeface="+mj-lt"/>
                <a:cs typeface="+mn-cs"/>
              </a:rPr>
              <a:t>Rwanda SPA 2007</a:t>
            </a:r>
            <a:br>
              <a:rPr lang="en-US" sz="1800" b="1" dirty="0">
                <a:latin typeface="+mj-lt"/>
                <a:cs typeface="+mn-cs"/>
              </a:rPr>
            </a:br>
            <a:r>
              <a:rPr lang="en-US" sz="1800" b="1" dirty="0">
                <a:latin typeface="+mj-lt"/>
                <a:cs typeface="+mn-cs"/>
              </a:rPr>
              <a:t/>
            </a:r>
            <a:br>
              <a:rPr lang="en-US" sz="1800" b="1" dirty="0">
                <a:latin typeface="+mj-lt"/>
                <a:cs typeface="+mn-cs"/>
              </a:rPr>
            </a:br>
            <a:r>
              <a:rPr lang="en-US" sz="1800" dirty="0">
                <a:latin typeface="+mj-lt"/>
                <a:cs typeface="+mn-cs"/>
              </a:rPr>
              <a:t>Photo by </a:t>
            </a:r>
            <a:r>
              <a:rPr lang="en-US" sz="1800" dirty="0" err="1">
                <a:latin typeface="+mj-lt"/>
                <a:cs typeface="+mn-cs"/>
              </a:rPr>
              <a:t>Rathavuth</a:t>
            </a:r>
            <a:r>
              <a:rPr lang="en-US" sz="1800" dirty="0">
                <a:latin typeface="+mj-lt"/>
                <a:cs typeface="+mn-cs"/>
              </a:rPr>
              <a:t> Hong</a:t>
            </a:r>
          </a:p>
        </p:txBody>
      </p:sp>
      <p:sp>
        <p:nvSpPr>
          <p:cNvPr id="8" name="Slide Number Placeholder 6"/>
          <p:cNvSpPr>
            <a:spLocks noGrp="1"/>
          </p:cNvSpPr>
          <p:nvPr>
            <p:ph type="sldNum" sz="quarter" idx="12"/>
          </p:nvPr>
        </p:nvSpPr>
        <p:spPr>
          <a:xfrm>
            <a:off x="7239000" y="6400800"/>
            <a:ext cx="1905000" cy="457200"/>
          </a:xfrm>
        </p:spPr>
        <p:txBody>
          <a:bodyPr/>
          <a:lstStyle/>
          <a:p>
            <a:pPr>
              <a:defRPr/>
            </a:pPr>
            <a:r>
              <a:rPr lang="en-US" dirty="0" smtClean="0"/>
              <a:t>Module 3, Slide </a:t>
            </a:r>
            <a:fld id="{0F37D19E-C079-4C8F-9243-F088E0A8A3BF}" type="slidenum">
              <a:rPr lang="en-US" smtClean="0"/>
              <a:pPr>
                <a:defRPr/>
              </a:pPr>
              <a:t>37</a:t>
            </a:fld>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sz="3200" smtClean="0"/>
              <a:t>Anemia Testing</a:t>
            </a:r>
          </a:p>
        </p:txBody>
      </p:sp>
      <p:sp>
        <p:nvSpPr>
          <p:cNvPr id="44035" name="Content Placeholder 2"/>
          <p:cNvSpPr>
            <a:spLocks noGrp="1"/>
          </p:cNvSpPr>
          <p:nvPr>
            <p:ph idx="1"/>
          </p:nvPr>
        </p:nvSpPr>
        <p:spPr/>
        <p:txBody>
          <a:bodyPr/>
          <a:lstStyle/>
          <a:p>
            <a:pPr eaLnBrk="1" hangingPunct="1"/>
            <a:r>
              <a:rPr lang="en-US" altLang="en-US" sz="2600" smtClean="0"/>
              <a:t>Finger prick to collect one drop of blood</a:t>
            </a:r>
          </a:p>
          <a:p>
            <a:pPr eaLnBrk="1" hangingPunct="1"/>
            <a:r>
              <a:rPr lang="en-US" altLang="en-US" sz="2600" smtClean="0"/>
              <a:t>Hemoglobin measured with HemoCue device</a:t>
            </a:r>
          </a:p>
          <a:p>
            <a:pPr eaLnBrk="1" hangingPunct="1"/>
            <a:r>
              <a:rPr lang="en-US" altLang="en-US" sz="2600" smtClean="0"/>
              <a:t>Results ready in the field in less than one minute</a:t>
            </a:r>
          </a:p>
          <a:p>
            <a:pPr eaLnBrk="1" hangingPunct="1"/>
            <a:r>
              <a:rPr lang="en-US" altLang="en-US" sz="2600" smtClean="0"/>
              <a:t>Over 60 DHS surveys have tested for anemia</a:t>
            </a:r>
          </a:p>
          <a:p>
            <a:endParaRPr lang="en-US" altLang="en-US" sz="2600" smtClean="0"/>
          </a:p>
        </p:txBody>
      </p:sp>
      <p:sp>
        <p:nvSpPr>
          <p:cNvPr id="4" name="Slide Number Placeholder 3"/>
          <p:cNvSpPr>
            <a:spLocks noGrp="1"/>
          </p:cNvSpPr>
          <p:nvPr>
            <p:ph type="sldNum" sz="quarter" idx="12"/>
          </p:nvPr>
        </p:nvSpPr>
        <p:spPr/>
        <p:txBody>
          <a:bodyPr/>
          <a:lstStyle/>
          <a:p>
            <a:pPr>
              <a:defRPr/>
            </a:pPr>
            <a:r>
              <a:rPr lang="en-US" dirty="0" smtClean="0"/>
              <a:t>Module 3, Slide </a:t>
            </a:r>
            <a:fld id="{1BEE406A-A21E-42C2-AC4D-EEECAC2B93F6}" type="slidenum">
              <a:rPr lang="en-US" smtClean="0"/>
              <a:pPr>
                <a:defRPr/>
              </a:pPr>
              <a:t>38</a:t>
            </a:fld>
            <a:endParaRPr lang="en-US" dirty="0"/>
          </a:p>
        </p:txBody>
      </p:sp>
      <p:grpSp>
        <p:nvGrpSpPr>
          <p:cNvPr id="44037" name="Group 8"/>
          <p:cNvGrpSpPr>
            <a:grpSpLocks/>
          </p:cNvGrpSpPr>
          <p:nvPr/>
        </p:nvGrpSpPr>
        <p:grpSpPr bwMode="auto">
          <a:xfrm>
            <a:off x="457200" y="4267200"/>
            <a:ext cx="8210550" cy="1960563"/>
            <a:chOff x="304800" y="4572000"/>
            <a:chExt cx="8210550" cy="1960562"/>
          </a:xfrm>
        </p:grpSpPr>
        <p:pic>
          <p:nvPicPr>
            <p:cNvPr id="44038" name="Picture 4" descr="3_simple_steps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627562"/>
              <a:ext cx="1947863" cy="1030288"/>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44039" name="Picture 5" descr="3_simple_steps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4779962"/>
              <a:ext cx="1733550" cy="1143000"/>
            </a:xfrm>
            <a:prstGeom prst="rect">
              <a:avLst/>
            </a:prstGeom>
            <a:noFill/>
            <a:ln w="9525">
              <a:solidFill>
                <a:srgbClr val="808000"/>
              </a:solidFill>
              <a:miter lim="800000"/>
              <a:headEnd/>
              <a:tailEnd/>
            </a:ln>
            <a:extLst>
              <a:ext uri="{909E8E84-426E-40DD-AFC4-6F175D3DCCD1}">
                <a14:hiddenFill xmlns:a14="http://schemas.microsoft.com/office/drawing/2010/main">
                  <a:solidFill>
                    <a:srgbClr val="FFFFFF"/>
                  </a:solidFill>
                </a14:hiddenFill>
              </a:ext>
            </a:extLst>
          </p:spPr>
        </p:pic>
        <p:pic>
          <p:nvPicPr>
            <p:cNvPr id="44040" name="Picture 6" descr="3_simple_steps_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4703762"/>
              <a:ext cx="1733550" cy="1143000"/>
            </a:xfrm>
            <a:prstGeom prst="rect">
              <a:avLst/>
            </a:prstGeom>
            <a:noFill/>
            <a:ln w="19050">
              <a:solidFill>
                <a:srgbClr val="993300"/>
              </a:solidFill>
              <a:miter lim="800000"/>
              <a:headEnd/>
              <a:tailEnd/>
            </a:ln>
            <a:extLst>
              <a:ext uri="{909E8E84-426E-40DD-AFC4-6F175D3DCCD1}">
                <a14:hiddenFill xmlns:a14="http://schemas.microsoft.com/office/drawing/2010/main">
                  <a:solidFill>
                    <a:srgbClr val="FFFFFF"/>
                  </a:solidFill>
                </a14:hiddenFill>
              </a:ext>
            </a:extLst>
          </p:spPr>
        </p:pic>
        <p:pic>
          <p:nvPicPr>
            <p:cNvPr id="44041" name="Picture 7" descr="hemocue-h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4572000"/>
              <a:ext cx="1441450" cy="1960562"/>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z="3200" smtClean="0"/>
              <a:t>Malaria Testing</a:t>
            </a:r>
          </a:p>
        </p:txBody>
      </p:sp>
      <p:sp>
        <p:nvSpPr>
          <p:cNvPr id="45059" name="Content Placeholder 2"/>
          <p:cNvSpPr>
            <a:spLocks noGrp="1"/>
          </p:cNvSpPr>
          <p:nvPr>
            <p:ph idx="1"/>
          </p:nvPr>
        </p:nvSpPr>
        <p:spPr/>
        <p:txBody>
          <a:bodyPr/>
          <a:lstStyle/>
          <a:p>
            <a:r>
              <a:rPr lang="en-US" altLang="en-US" sz="2600" smtClean="0"/>
              <a:t>Rapid diagnostic test (RDT) kits are used to assess the presence of malaria parasites in respondents’ blood.</a:t>
            </a:r>
          </a:p>
          <a:p>
            <a:r>
              <a:rPr lang="en-US" altLang="en-US" sz="2600" smtClean="0"/>
              <a:t>RDT kits are easy to use in remote areas where lab facilities are not available.</a:t>
            </a:r>
          </a:p>
          <a:p>
            <a:r>
              <a:rPr lang="en-US" altLang="en-US" sz="2600" smtClean="0"/>
              <a:t>In most countries, microscopy (slides) are used in addition to RDT kits.</a:t>
            </a:r>
          </a:p>
        </p:txBody>
      </p:sp>
      <p:sp>
        <p:nvSpPr>
          <p:cNvPr id="16" name="Slide Number Placeholder 6"/>
          <p:cNvSpPr>
            <a:spLocks noGrp="1"/>
          </p:cNvSpPr>
          <p:nvPr>
            <p:ph type="sldNum" sz="quarter" idx="12"/>
          </p:nvPr>
        </p:nvSpPr>
        <p:spPr/>
        <p:txBody>
          <a:bodyPr/>
          <a:lstStyle/>
          <a:p>
            <a:pPr>
              <a:defRPr/>
            </a:pPr>
            <a:r>
              <a:rPr lang="en-US" dirty="0" smtClean="0"/>
              <a:t>Module 3, Slide </a:t>
            </a:r>
            <a:fld id="{950EA412-47CA-44D6-A1A1-0415BBE968E2}" type="slidenum">
              <a:rPr lang="en-US" smtClean="0"/>
              <a:pPr>
                <a:defRPr/>
              </a:pPr>
              <a:t>39</a:t>
            </a:fld>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mtClean="0">
                <a:solidFill>
                  <a:schemeClr val="tx1"/>
                </a:solidFill>
              </a:rPr>
              <a:t>What is an Indicator?</a:t>
            </a:r>
          </a:p>
        </p:txBody>
      </p:sp>
      <p:sp>
        <p:nvSpPr>
          <p:cNvPr id="9219" name="Rectangle 3"/>
          <p:cNvSpPr>
            <a:spLocks noGrp="1" noChangeArrowheads="1"/>
          </p:cNvSpPr>
          <p:nvPr>
            <p:ph type="body" idx="4294967295"/>
          </p:nvPr>
        </p:nvSpPr>
        <p:spPr>
          <a:xfrm>
            <a:off x="457200" y="1524000"/>
            <a:ext cx="8077200" cy="3962400"/>
          </a:xfrm>
        </p:spPr>
        <p:txBody>
          <a:bodyPr/>
          <a:lstStyle/>
          <a:p>
            <a:pPr eaLnBrk="1" hangingPunct="1">
              <a:lnSpc>
                <a:spcPct val="90000"/>
              </a:lnSpc>
              <a:spcAft>
                <a:spcPct val="20000"/>
              </a:spcAft>
            </a:pPr>
            <a:r>
              <a:rPr lang="en-US" altLang="en-US" sz="2800" dirty="0" smtClean="0"/>
              <a:t>An indicator is a statistic that measures a specific aspect of a population, program, or program objectives, activities, and outcomes</a:t>
            </a:r>
          </a:p>
          <a:p>
            <a:pPr eaLnBrk="1" hangingPunct="1">
              <a:lnSpc>
                <a:spcPct val="90000"/>
              </a:lnSpc>
              <a:spcAft>
                <a:spcPct val="20000"/>
              </a:spcAft>
            </a:pPr>
            <a:r>
              <a:rPr lang="en-US" altLang="en-US" sz="2800" dirty="0" smtClean="0"/>
              <a:t>Changes in indicators provide evidence about the achievement or lack of achievement of results and activities</a:t>
            </a:r>
          </a:p>
          <a:p>
            <a:pPr eaLnBrk="1" hangingPunct="1">
              <a:lnSpc>
                <a:spcPct val="90000"/>
              </a:lnSpc>
              <a:spcAft>
                <a:spcPct val="20000"/>
              </a:spcAft>
            </a:pPr>
            <a:r>
              <a:rPr lang="en-US" altLang="en-US" sz="2800" dirty="0" smtClean="0"/>
              <a:t>Indicators are items measured at different points in time to determine if conditions have changed, in other words, to identify trends</a:t>
            </a:r>
          </a:p>
        </p:txBody>
      </p:sp>
      <p:sp>
        <p:nvSpPr>
          <p:cNvPr id="5" name="Slide Number Placeholder 4"/>
          <p:cNvSpPr>
            <a:spLocks noGrp="1"/>
          </p:cNvSpPr>
          <p:nvPr>
            <p:ph type="sldNum" sz="quarter" idx="12"/>
          </p:nvPr>
        </p:nvSpPr>
        <p:spPr/>
        <p:txBody>
          <a:bodyPr/>
          <a:lstStyle/>
          <a:p>
            <a:pPr>
              <a:defRPr/>
            </a:pPr>
            <a:r>
              <a:rPr lang="en-US" dirty="0" smtClean="0"/>
              <a:t>Module 3, Slide </a:t>
            </a:r>
            <a:fld id="{1215E9EA-3B3D-4875-9867-4520EC8C2A18}" type="slidenum">
              <a:rPr lang="en-US" smtClean="0"/>
              <a:pPr>
                <a:defRPr/>
              </a:pPr>
              <a:t>4</a:t>
            </a:fld>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01625" y="301625"/>
            <a:ext cx="8461375" cy="609600"/>
          </a:xfrm>
        </p:spPr>
        <p:txBody>
          <a:bodyPr/>
          <a:lstStyle/>
          <a:p>
            <a:r>
              <a:rPr lang="en-US" altLang="en-US" smtClean="0"/>
              <a:t>Rapid Diagnostic Test (RDT) for Malaria</a:t>
            </a:r>
          </a:p>
        </p:txBody>
      </p:sp>
      <p:pic>
        <p:nvPicPr>
          <p:cNvPr id="4" name="Picture 3" descr="IMG_1478 (2).JPG"/>
          <p:cNvPicPr>
            <a:picLocks noChangeAspect="1"/>
          </p:cNvPicPr>
          <p:nvPr/>
        </p:nvPicPr>
        <p:blipFill>
          <a:blip r:embed="rId3"/>
          <a:stretch>
            <a:fillRect/>
          </a:stretch>
        </p:blipFill>
        <p:spPr>
          <a:xfrm>
            <a:off x="533400" y="2209800"/>
            <a:ext cx="4267200"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IMG_1489 (2).JPG"/>
          <p:cNvPicPr>
            <a:picLocks noChangeAspect="1"/>
          </p:cNvPicPr>
          <p:nvPr/>
        </p:nvPicPr>
        <p:blipFill>
          <a:blip r:embed="rId4"/>
          <a:stretch>
            <a:fillRect/>
          </a:stretch>
        </p:blipFill>
        <p:spPr>
          <a:xfrm>
            <a:off x="5181600" y="1371600"/>
            <a:ext cx="2844800"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IMG_1490 (2).JPG"/>
          <p:cNvPicPr>
            <a:picLocks noChangeAspect="1"/>
          </p:cNvPicPr>
          <p:nvPr/>
        </p:nvPicPr>
        <p:blipFill>
          <a:blip r:embed="rId5"/>
          <a:stretch>
            <a:fillRect/>
          </a:stretch>
        </p:blipFill>
        <p:spPr>
          <a:xfrm>
            <a:off x="5181600" y="3886200"/>
            <a:ext cx="2844800"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Slide Number Placeholder 6"/>
          <p:cNvSpPr>
            <a:spLocks noGrp="1"/>
          </p:cNvSpPr>
          <p:nvPr>
            <p:ph type="sldNum" sz="quarter" idx="12"/>
          </p:nvPr>
        </p:nvSpPr>
        <p:spPr>
          <a:xfrm>
            <a:off x="6553200" y="6400800"/>
            <a:ext cx="1905000" cy="457200"/>
          </a:xfrm>
        </p:spPr>
        <p:txBody>
          <a:bodyPr/>
          <a:lstStyle/>
          <a:p>
            <a:pPr>
              <a:defRPr/>
            </a:pPr>
            <a:r>
              <a:rPr lang="en-US" dirty="0" smtClean="0"/>
              <a:t>Module 3, Slide </a:t>
            </a:r>
            <a:fld id="{EF7EE328-A1F8-4C65-AAEA-BF21808BD577}" type="slidenum">
              <a:rPr lang="en-US" smtClean="0"/>
              <a:pPr>
                <a:defRPr/>
              </a:pPr>
              <a:t>40</a:t>
            </a:fld>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sz="3200" smtClean="0">
                <a:solidFill>
                  <a:schemeClr val="tx1"/>
                </a:solidFill>
              </a:rPr>
              <a:t>Measuring Economic Status</a:t>
            </a:r>
          </a:p>
        </p:txBody>
      </p:sp>
      <p:sp>
        <p:nvSpPr>
          <p:cNvPr id="47107" name="Content Placeholder 4"/>
          <p:cNvSpPr>
            <a:spLocks noGrp="1"/>
          </p:cNvSpPr>
          <p:nvPr>
            <p:ph idx="1"/>
          </p:nvPr>
        </p:nvSpPr>
        <p:spPr>
          <a:xfrm>
            <a:off x="685800" y="1600200"/>
            <a:ext cx="7772400" cy="3886200"/>
          </a:xfrm>
        </p:spPr>
        <p:txBody>
          <a:bodyPr/>
          <a:lstStyle/>
          <a:p>
            <a:pPr>
              <a:buFontTx/>
              <a:buNone/>
            </a:pPr>
            <a:r>
              <a:rPr lang="en-US" altLang="en-US" sz="2800" smtClean="0"/>
              <a:t>Ways to measure economic status:</a:t>
            </a:r>
          </a:p>
          <a:p>
            <a:pPr lvl="1">
              <a:buFontTx/>
              <a:buChar char="•"/>
            </a:pPr>
            <a:r>
              <a:rPr lang="en-US" altLang="en-US" sz="2800" smtClean="0"/>
              <a:t>  Income</a:t>
            </a:r>
          </a:p>
          <a:p>
            <a:pPr lvl="1">
              <a:buFontTx/>
              <a:buChar char="•"/>
            </a:pPr>
            <a:r>
              <a:rPr lang="en-US" altLang="en-US" sz="2800" smtClean="0"/>
              <a:t>  Expenditures</a:t>
            </a:r>
          </a:p>
          <a:p>
            <a:pPr lvl="1">
              <a:buFontTx/>
              <a:buChar char="•"/>
            </a:pPr>
            <a:r>
              <a:rPr lang="en-US" altLang="en-US" sz="2800" smtClean="0"/>
              <a:t>  Relative wealth</a:t>
            </a:r>
          </a:p>
          <a:p>
            <a:endParaRPr lang="en-US" altLang="en-US" sz="2000" smtClean="0"/>
          </a:p>
        </p:txBody>
      </p:sp>
      <p:sp>
        <p:nvSpPr>
          <p:cNvPr id="47108" name="Text Box 3"/>
          <p:cNvSpPr txBox="1">
            <a:spLocks noChangeArrowheads="1"/>
          </p:cNvSpPr>
          <p:nvPr/>
        </p:nvSpPr>
        <p:spPr bwMode="auto">
          <a:xfrm>
            <a:off x="1050925" y="15652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eaLnBrk="0" fontAlgn="base" hangingPunct="0">
              <a:spcBef>
                <a:spcPct val="0"/>
              </a:spcBef>
              <a:spcAft>
                <a:spcPct val="0"/>
              </a:spcAft>
              <a:defRPr sz="2800">
                <a:solidFill>
                  <a:schemeClr val="tx1"/>
                </a:solidFill>
                <a:latin typeface="Times" pitchFamily="18" charset="0"/>
                <a:cs typeface="Arial" charset="0"/>
              </a:defRPr>
            </a:lvl6pPr>
            <a:lvl7pPr marL="2971800" indent="-228600" eaLnBrk="0" fontAlgn="base" hangingPunct="0">
              <a:spcBef>
                <a:spcPct val="0"/>
              </a:spcBef>
              <a:spcAft>
                <a:spcPct val="0"/>
              </a:spcAft>
              <a:defRPr sz="2800">
                <a:solidFill>
                  <a:schemeClr val="tx1"/>
                </a:solidFill>
                <a:latin typeface="Times" pitchFamily="18" charset="0"/>
                <a:cs typeface="Arial" charset="0"/>
              </a:defRPr>
            </a:lvl7pPr>
            <a:lvl8pPr marL="3429000" indent="-228600" eaLnBrk="0" fontAlgn="base" hangingPunct="0">
              <a:spcBef>
                <a:spcPct val="0"/>
              </a:spcBef>
              <a:spcAft>
                <a:spcPct val="0"/>
              </a:spcAft>
              <a:defRPr sz="2800">
                <a:solidFill>
                  <a:schemeClr val="tx1"/>
                </a:solidFill>
                <a:latin typeface="Times" pitchFamily="18" charset="0"/>
                <a:cs typeface="Arial" charset="0"/>
              </a:defRPr>
            </a:lvl8pPr>
            <a:lvl9pPr marL="3886200" indent="-228600" eaLnBrk="0" fontAlgn="base" hangingPunct="0">
              <a:spcBef>
                <a:spcPct val="0"/>
              </a:spcBef>
              <a:spcAft>
                <a:spcPct val="0"/>
              </a:spcAft>
              <a:defRPr sz="2800">
                <a:solidFill>
                  <a:schemeClr val="tx1"/>
                </a:solidFill>
                <a:latin typeface="Times" pitchFamily="18" charset="0"/>
                <a:cs typeface="Arial" charset="0"/>
              </a:defRPr>
            </a:lvl9pPr>
          </a:lstStyle>
          <a:p>
            <a:endParaRPr lang="es-PE" altLang="en-US" sz="2400"/>
          </a:p>
        </p:txBody>
      </p:sp>
      <p:sp>
        <p:nvSpPr>
          <p:cNvPr id="6" name="Slide Number Placeholder 6"/>
          <p:cNvSpPr>
            <a:spLocks noGrp="1"/>
          </p:cNvSpPr>
          <p:nvPr>
            <p:ph type="sldNum" sz="quarter" idx="12"/>
          </p:nvPr>
        </p:nvSpPr>
        <p:spPr/>
        <p:txBody>
          <a:bodyPr/>
          <a:lstStyle/>
          <a:p>
            <a:pPr>
              <a:defRPr/>
            </a:pPr>
            <a:r>
              <a:rPr lang="en-US" dirty="0" smtClean="0"/>
              <a:t>Module 3, Slide </a:t>
            </a:r>
            <a:fld id="{1F09AB81-CA06-41C9-8DD5-45D2206058DD}" type="slidenum">
              <a:rPr lang="en-US" smtClean="0"/>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04800" y="304800"/>
            <a:ext cx="9144000" cy="609600"/>
          </a:xfrm>
        </p:spPr>
        <p:txBody>
          <a:bodyPr/>
          <a:lstStyle/>
          <a:p>
            <a:r>
              <a:rPr lang="en-US" altLang="en-US" sz="3200" smtClean="0"/>
              <a:t>Income and Expenditures</a:t>
            </a:r>
          </a:p>
        </p:txBody>
      </p:sp>
      <p:sp>
        <p:nvSpPr>
          <p:cNvPr id="48131" name="Content Placeholder 10"/>
          <p:cNvSpPr>
            <a:spLocks noGrp="1"/>
          </p:cNvSpPr>
          <p:nvPr>
            <p:ph idx="1"/>
          </p:nvPr>
        </p:nvSpPr>
        <p:spPr>
          <a:xfrm>
            <a:off x="609600" y="1600200"/>
            <a:ext cx="7772400" cy="3886200"/>
          </a:xfrm>
        </p:spPr>
        <p:txBody>
          <a:bodyPr/>
          <a:lstStyle/>
          <a:p>
            <a:pPr>
              <a:spcAft>
                <a:spcPct val="20000"/>
              </a:spcAft>
            </a:pPr>
            <a:r>
              <a:rPr lang="en-US" altLang="en-US" sz="2600" smtClean="0"/>
              <a:t>Conventional approaches to measuring wealth focus on household income and expenditures.</a:t>
            </a:r>
          </a:p>
          <a:p>
            <a:pPr>
              <a:spcAft>
                <a:spcPct val="20000"/>
              </a:spcAft>
            </a:pPr>
            <a:r>
              <a:rPr lang="en-US" altLang="en-US" sz="2600" smtClean="0"/>
              <a:t>Collecting estimates of income and expenditures can be difficult and time consuming because people: are not always paid in cash, may be paid intermittently, or may not know their annual income</a:t>
            </a:r>
          </a:p>
          <a:p>
            <a:pPr>
              <a:spcAft>
                <a:spcPct val="20000"/>
              </a:spcAft>
            </a:pPr>
            <a:r>
              <a:rPr lang="en-US" altLang="en-US" sz="2600" smtClean="0"/>
              <a:t>Frequent changes in employment status can be a problem with both income and expenditure data.</a:t>
            </a:r>
          </a:p>
        </p:txBody>
      </p:sp>
      <p:sp>
        <p:nvSpPr>
          <p:cNvPr id="4" name="Slide Number Placeholder 6"/>
          <p:cNvSpPr>
            <a:spLocks noGrp="1"/>
          </p:cNvSpPr>
          <p:nvPr>
            <p:ph type="sldNum" sz="quarter" idx="12"/>
          </p:nvPr>
        </p:nvSpPr>
        <p:spPr/>
        <p:txBody>
          <a:bodyPr/>
          <a:lstStyle/>
          <a:p>
            <a:pPr>
              <a:defRPr/>
            </a:pPr>
            <a:r>
              <a:rPr lang="en-US" smtClean="0"/>
              <a:t>Module 3, Slide </a:t>
            </a:r>
            <a:fld id="{BAA4B7D3-F0F8-4D3F-96FE-E231DC8B5833}" type="slidenum">
              <a:rPr lang="en-US" smtClean="0"/>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304800"/>
            <a:ext cx="8229600" cy="762000"/>
          </a:xfrm>
        </p:spPr>
        <p:txBody>
          <a:bodyPr/>
          <a:lstStyle/>
          <a:p>
            <a:pPr eaLnBrk="1" hangingPunct="1"/>
            <a:r>
              <a:rPr lang="en-US" altLang="en-US" sz="3200" smtClean="0">
                <a:solidFill>
                  <a:schemeClr val="tx1"/>
                </a:solidFill>
              </a:rPr>
              <a:t>Wealth Index</a:t>
            </a:r>
          </a:p>
        </p:txBody>
      </p:sp>
      <p:sp>
        <p:nvSpPr>
          <p:cNvPr id="49155" name="Rectangle 3"/>
          <p:cNvSpPr>
            <a:spLocks noGrp="1" noChangeArrowheads="1"/>
          </p:cNvSpPr>
          <p:nvPr>
            <p:ph type="body" idx="1"/>
          </p:nvPr>
        </p:nvSpPr>
        <p:spPr>
          <a:xfrm>
            <a:off x="381000" y="1600200"/>
            <a:ext cx="8305800" cy="1371600"/>
          </a:xfrm>
        </p:spPr>
        <p:txBody>
          <a:bodyPr/>
          <a:lstStyle/>
          <a:p>
            <a:pPr eaLnBrk="1" hangingPunct="1">
              <a:lnSpc>
                <a:spcPct val="90000"/>
              </a:lnSpc>
            </a:pPr>
            <a:r>
              <a:rPr lang="en-US" altLang="en-US" sz="2600" smtClean="0"/>
              <a:t>The wealth index is a proxy indicator for a household’s long-term standard of living that has been validated and supported by the World Bank.</a:t>
            </a:r>
          </a:p>
          <a:p>
            <a:pPr eaLnBrk="1" hangingPunct="1">
              <a:lnSpc>
                <a:spcPct val="90000"/>
              </a:lnSpc>
            </a:pPr>
            <a:endParaRPr lang="en-US" altLang="en-US" sz="2600" smtClean="0"/>
          </a:p>
        </p:txBody>
      </p:sp>
      <p:sp>
        <p:nvSpPr>
          <p:cNvPr id="5" name="Slide Number Placeholder 4"/>
          <p:cNvSpPr>
            <a:spLocks noGrp="1"/>
          </p:cNvSpPr>
          <p:nvPr>
            <p:ph type="sldNum" sz="quarter" idx="12"/>
          </p:nvPr>
        </p:nvSpPr>
        <p:spPr/>
        <p:txBody>
          <a:bodyPr/>
          <a:lstStyle/>
          <a:p>
            <a:pPr>
              <a:defRPr/>
            </a:pPr>
            <a:r>
              <a:rPr lang="en-US" dirty="0" smtClean="0"/>
              <a:t>Module 3, Slide </a:t>
            </a:r>
            <a:fld id="{3E0EBBA0-0655-4752-8EF2-F8BC8650B98A}" type="slidenum">
              <a:rPr lang="en-US" smtClean="0"/>
              <a:pPr>
                <a:defRPr/>
              </a:pPr>
              <a:t>43</a:t>
            </a:fld>
            <a:endParaRPr lang="en-US" dirty="0"/>
          </a:p>
        </p:txBody>
      </p:sp>
      <p:graphicFrame>
        <p:nvGraphicFramePr>
          <p:cNvPr id="6" name="Table 5"/>
          <p:cNvGraphicFramePr>
            <a:graphicFrameLocks noGrp="1"/>
          </p:cNvGraphicFramePr>
          <p:nvPr/>
        </p:nvGraphicFramePr>
        <p:xfrm>
          <a:off x="762000" y="3048000"/>
          <a:ext cx="7620000" cy="2967040"/>
        </p:xfrm>
        <a:graphic>
          <a:graphicData uri="http://schemas.openxmlformats.org/drawingml/2006/table">
            <a:tbl>
              <a:tblPr firstRow="1" bandRow="1">
                <a:tableStyleId>{5C22544A-7EE6-4342-B048-85BDC9FD1C3A}</a:tableStyleId>
              </a:tblPr>
              <a:tblGrid>
                <a:gridCol w="3810000"/>
                <a:gridCol w="3810000"/>
              </a:tblGrid>
              <a:tr h="370880">
                <a:tc gridSpan="2">
                  <a:txBody>
                    <a:bodyPr/>
                    <a:lstStyle/>
                    <a:p>
                      <a:pPr algn="ctr"/>
                      <a:r>
                        <a:rPr lang="en-US" sz="1800" dirty="0" smtClean="0"/>
                        <a:t>Assets</a:t>
                      </a:r>
                      <a:r>
                        <a:rPr lang="en-US" sz="1800" baseline="0" dirty="0" smtClean="0"/>
                        <a:t> and services usually asked about in DHS surveys:</a:t>
                      </a:r>
                      <a:endParaRPr lang="en-US" sz="1800" dirty="0"/>
                    </a:p>
                  </a:txBody>
                  <a:tcPr marT="45725" marB="45725"/>
                </a:tc>
                <a:tc hMerge="1">
                  <a:txBody>
                    <a:bodyPr/>
                    <a:lstStyle/>
                    <a:p>
                      <a:endParaRPr lang="en-US" dirty="0"/>
                    </a:p>
                  </a:txBody>
                  <a:tcPr/>
                </a:tc>
              </a:tr>
              <a:tr h="370880">
                <a:tc>
                  <a:txBody>
                    <a:bodyPr/>
                    <a:lstStyle/>
                    <a:p>
                      <a:r>
                        <a:rPr lang="en-US" sz="1800" kern="1200" baseline="0" dirty="0" smtClean="0">
                          <a:solidFill>
                            <a:schemeClr val="dk1"/>
                          </a:solidFill>
                          <a:latin typeface="+mn-lt"/>
                          <a:ea typeface="+mn-ea"/>
                          <a:cs typeface="+mn-cs"/>
                        </a:rPr>
                        <a:t>Type of flooring</a:t>
                      </a:r>
                      <a:endParaRPr lang="en-US" sz="1800" dirty="0"/>
                    </a:p>
                  </a:txBody>
                  <a:tcPr marT="45725" marB="45725"/>
                </a:tc>
                <a:tc>
                  <a:txBody>
                    <a:bodyPr/>
                    <a:lstStyle/>
                    <a:p>
                      <a:r>
                        <a:rPr lang="en-US" sz="1800" kern="1200" baseline="0" dirty="0" smtClean="0">
                          <a:solidFill>
                            <a:schemeClr val="dk1"/>
                          </a:solidFill>
                          <a:latin typeface="+mn-lt"/>
                          <a:ea typeface="+mn-ea"/>
                          <a:cs typeface="+mn-cs"/>
                        </a:rPr>
                        <a:t>Refrigerator</a:t>
                      </a:r>
                      <a:endParaRPr lang="en-US" sz="1800" dirty="0"/>
                    </a:p>
                  </a:txBody>
                  <a:tcPr marT="45725" marB="45725"/>
                </a:tc>
              </a:tr>
              <a:tr h="370880">
                <a:tc>
                  <a:txBody>
                    <a:bodyPr/>
                    <a:lstStyle/>
                    <a:p>
                      <a:r>
                        <a:rPr lang="en-US" sz="1800" kern="1200" baseline="0" dirty="0" smtClean="0">
                          <a:solidFill>
                            <a:schemeClr val="dk1"/>
                          </a:solidFill>
                          <a:latin typeface="+mn-lt"/>
                          <a:ea typeface="+mn-ea"/>
                          <a:cs typeface="+mn-cs"/>
                        </a:rPr>
                        <a:t>Water supply </a:t>
                      </a:r>
                      <a:endParaRPr lang="en-US" sz="1800" dirty="0"/>
                    </a:p>
                  </a:txBody>
                  <a:tcPr marT="45725" marB="45725"/>
                </a:tc>
                <a:tc>
                  <a:txBody>
                    <a:bodyPr/>
                    <a:lstStyle/>
                    <a:p>
                      <a:r>
                        <a:rPr lang="en-US" sz="1800" kern="1200" baseline="0" dirty="0" smtClean="0">
                          <a:solidFill>
                            <a:schemeClr val="dk1"/>
                          </a:solidFill>
                          <a:latin typeface="+mn-lt"/>
                          <a:ea typeface="+mn-ea"/>
                          <a:cs typeface="+mn-cs"/>
                        </a:rPr>
                        <a:t>Type of vehicle</a:t>
                      </a:r>
                      <a:endParaRPr lang="en-US" sz="1800" dirty="0"/>
                    </a:p>
                  </a:txBody>
                  <a:tcPr marT="45725" marB="45725"/>
                </a:tc>
              </a:tr>
              <a:tr h="370880">
                <a:tc>
                  <a:txBody>
                    <a:bodyPr/>
                    <a:lstStyle/>
                    <a:p>
                      <a:r>
                        <a:rPr lang="en-US" sz="1800" kern="1200" baseline="0" dirty="0" smtClean="0">
                          <a:solidFill>
                            <a:schemeClr val="dk1"/>
                          </a:solidFill>
                          <a:latin typeface="+mn-lt"/>
                          <a:ea typeface="+mn-ea"/>
                          <a:cs typeface="+mn-cs"/>
                        </a:rPr>
                        <a:t>Sanitation facilities</a:t>
                      </a:r>
                      <a:endParaRPr lang="en-US" sz="1800" dirty="0"/>
                    </a:p>
                  </a:txBody>
                  <a:tcPr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latin typeface="+mn-lt"/>
                          <a:ea typeface="+mn-ea"/>
                          <a:cs typeface="+mn-cs"/>
                        </a:rPr>
                        <a:t>Persons per sleeping room</a:t>
                      </a:r>
                      <a:endParaRPr lang="en-US" sz="1800" dirty="0"/>
                    </a:p>
                  </a:txBody>
                  <a:tcPr marT="45725" marB="45725"/>
                </a:tc>
              </a:tr>
              <a:tr h="370880">
                <a:tc>
                  <a:txBody>
                    <a:bodyPr/>
                    <a:lstStyle/>
                    <a:p>
                      <a:r>
                        <a:rPr lang="en-US" sz="1800" kern="1200" baseline="0" dirty="0" smtClean="0">
                          <a:solidFill>
                            <a:schemeClr val="dk1"/>
                          </a:solidFill>
                          <a:latin typeface="+mn-lt"/>
                          <a:ea typeface="+mn-ea"/>
                          <a:cs typeface="+mn-cs"/>
                        </a:rPr>
                        <a:t>Electricity</a:t>
                      </a:r>
                      <a:endParaRPr lang="en-US" sz="1800" dirty="0"/>
                    </a:p>
                  </a:txBody>
                  <a:tcPr marT="45725" marB="45725"/>
                </a:tc>
                <a:tc>
                  <a:txBody>
                    <a:bodyPr/>
                    <a:lstStyle/>
                    <a:p>
                      <a:r>
                        <a:rPr lang="en-US" sz="1800" kern="1200" baseline="0" dirty="0" smtClean="0">
                          <a:solidFill>
                            <a:schemeClr val="dk1"/>
                          </a:solidFill>
                          <a:latin typeface="+mn-lt"/>
                          <a:ea typeface="+mn-ea"/>
                          <a:cs typeface="+mn-cs"/>
                        </a:rPr>
                        <a:t>Ownership of agricultural land</a:t>
                      </a:r>
                      <a:endParaRPr lang="en-US" sz="1800" dirty="0"/>
                    </a:p>
                  </a:txBody>
                  <a:tcPr marT="45725" marB="45725"/>
                </a:tc>
              </a:tr>
              <a:tr h="370880">
                <a:tc>
                  <a:txBody>
                    <a:bodyPr/>
                    <a:lstStyle/>
                    <a:p>
                      <a:r>
                        <a:rPr lang="en-US" sz="1800" kern="1200" baseline="0" dirty="0" smtClean="0">
                          <a:solidFill>
                            <a:schemeClr val="dk1"/>
                          </a:solidFill>
                          <a:latin typeface="+mn-lt"/>
                          <a:ea typeface="+mn-ea"/>
                          <a:cs typeface="+mn-cs"/>
                        </a:rPr>
                        <a:t>Radio </a:t>
                      </a:r>
                      <a:endParaRPr lang="en-US" sz="1800" dirty="0"/>
                    </a:p>
                  </a:txBody>
                  <a:tcPr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latin typeface="+mn-lt"/>
                          <a:ea typeface="+mn-ea"/>
                          <a:cs typeface="+mn-cs"/>
                        </a:rPr>
                        <a:t>Domestic servant</a:t>
                      </a:r>
                      <a:endParaRPr lang="en-US" sz="1800" dirty="0"/>
                    </a:p>
                  </a:txBody>
                  <a:tcPr marT="45725" marB="45725"/>
                </a:tc>
              </a:tr>
              <a:tr h="370880">
                <a:tc>
                  <a:txBody>
                    <a:bodyPr/>
                    <a:lstStyle/>
                    <a:p>
                      <a:r>
                        <a:rPr lang="en-US" sz="1800" kern="1200" baseline="0" dirty="0" smtClean="0">
                          <a:solidFill>
                            <a:schemeClr val="dk1"/>
                          </a:solidFill>
                          <a:latin typeface="+mn-lt"/>
                          <a:ea typeface="+mn-ea"/>
                          <a:cs typeface="+mn-cs"/>
                        </a:rPr>
                        <a:t>Television </a:t>
                      </a:r>
                      <a:endParaRPr lang="en-US" sz="1800" dirty="0"/>
                    </a:p>
                  </a:txBody>
                  <a:tcPr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latin typeface="+mn-lt"/>
                          <a:ea typeface="+mn-ea"/>
                          <a:cs typeface="+mn-cs"/>
                        </a:rPr>
                        <a:t>Country-specific items</a:t>
                      </a:r>
                      <a:endParaRPr lang="en-US" sz="1800" dirty="0"/>
                    </a:p>
                  </a:txBody>
                  <a:tcPr marT="45725" marB="45725"/>
                </a:tc>
              </a:tr>
              <a:tr h="370880">
                <a:tc>
                  <a:txBody>
                    <a:bodyPr/>
                    <a:lstStyle/>
                    <a:p>
                      <a:r>
                        <a:rPr lang="en-US" sz="1800" kern="1200" baseline="0" dirty="0" smtClean="0">
                          <a:solidFill>
                            <a:schemeClr val="dk1"/>
                          </a:solidFill>
                          <a:latin typeface="+mn-lt"/>
                          <a:ea typeface="+mn-ea"/>
                          <a:cs typeface="+mn-cs"/>
                        </a:rPr>
                        <a:t>Telephone</a:t>
                      </a:r>
                      <a:endParaRPr lang="en-US" sz="1800" dirty="0"/>
                    </a:p>
                  </a:txBody>
                  <a:tcPr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txBody>
                  <a:tcPr marT="45725" marB="45725"/>
                </a:tc>
              </a:tr>
            </a:tbl>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z="3200" smtClean="0">
                <a:solidFill>
                  <a:schemeClr val="tx1"/>
                </a:solidFill>
              </a:rPr>
              <a:t>Wealth Quintiles</a:t>
            </a:r>
          </a:p>
        </p:txBody>
      </p:sp>
      <p:sp>
        <p:nvSpPr>
          <p:cNvPr id="50179" name="Rectangle 3"/>
          <p:cNvSpPr>
            <a:spLocks noGrp="1" noChangeArrowheads="1"/>
          </p:cNvSpPr>
          <p:nvPr>
            <p:ph idx="1"/>
          </p:nvPr>
        </p:nvSpPr>
        <p:spPr/>
        <p:txBody>
          <a:bodyPr/>
          <a:lstStyle/>
          <a:p>
            <a:pPr eaLnBrk="1" hangingPunct="1">
              <a:lnSpc>
                <a:spcPct val="90000"/>
              </a:lnSpc>
              <a:spcAft>
                <a:spcPct val="20000"/>
              </a:spcAft>
            </a:pPr>
            <a:r>
              <a:rPr lang="en-US" altLang="en-US" sz="2800" smtClean="0"/>
              <a:t>The Wealth Index measures a household’s standard of living relative to other households in the same country.</a:t>
            </a:r>
          </a:p>
          <a:p>
            <a:pPr eaLnBrk="1" hangingPunct="1">
              <a:lnSpc>
                <a:spcPct val="90000"/>
              </a:lnSpc>
              <a:spcAft>
                <a:spcPct val="20000"/>
              </a:spcAft>
            </a:pPr>
            <a:r>
              <a:rPr lang="en-US" altLang="en-US" sz="2800" smtClean="0"/>
              <a:t>Wealth quintiles do not indicate whether a household lives in poverty according to the country’s definition of poverty.</a:t>
            </a:r>
          </a:p>
          <a:p>
            <a:pPr eaLnBrk="1" hangingPunct="1">
              <a:lnSpc>
                <a:spcPct val="90000"/>
              </a:lnSpc>
              <a:spcAft>
                <a:spcPct val="20000"/>
              </a:spcAft>
            </a:pPr>
            <a:r>
              <a:rPr lang="en-US" altLang="en-US" sz="2800" smtClean="0"/>
              <a:t>Instead, wealth quintiles rank households: The socioeconomic status of a person living in a household in the second quintile is higher than someone in the lowest quintile, but lower than someone in the middle quintile.</a:t>
            </a:r>
          </a:p>
        </p:txBody>
      </p:sp>
      <p:sp>
        <p:nvSpPr>
          <p:cNvPr id="5" name="Slide Number Placeholder 4"/>
          <p:cNvSpPr>
            <a:spLocks noGrp="1"/>
          </p:cNvSpPr>
          <p:nvPr>
            <p:ph type="sldNum" sz="quarter" idx="12"/>
          </p:nvPr>
        </p:nvSpPr>
        <p:spPr/>
        <p:txBody>
          <a:bodyPr/>
          <a:lstStyle/>
          <a:p>
            <a:pPr>
              <a:defRPr/>
            </a:pPr>
            <a:r>
              <a:rPr lang="en-US" dirty="0" smtClean="0"/>
              <a:t>Module 3, Slide </a:t>
            </a:r>
            <a:fld id="{1053FA3E-6DC0-437D-AD25-3522A9792FF2}" type="slidenum">
              <a:rPr lang="en-US" smtClean="0"/>
              <a:pPr>
                <a:defRPr/>
              </a:pPr>
              <a:t>44</a:t>
            </a:fld>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altLang="en-US" sz="3200" smtClean="0"/>
              <a:t>Steps in Constructing the Wealth Index</a:t>
            </a:r>
            <a:br>
              <a:rPr lang="en-US" altLang="en-US" sz="3200" smtClean="0"/>
            </a:br>
            <a:endParaRPr lang="en-US" altLang="en-US" sz="3200" smtClean="0">
              <a:solidFill>
                <a:schemeClr val="tx1"/>
              </a:solidFill>
            </a:endParaRPr>
          </a:p>
        </p:txBody>
      </p:sp>
      <p:sp>
        <p:nvSpPr>
          <p:cNvPr id="51203" name="Rectangle 3"/>
          <p:cNvSpPr>
            <a:spLocks noGrp="1" noChangeArrowheads="1"/>
          </p:cNvSpPr>
          <p:nvPr>
            <p:ph idx="1"/>
          </p:nvPr>
        </p:nvSpPr>
        <p:spPr/>
        <p:txBody>
          <a:bodyPr/>
          <a:lstStyle/>
          <a:p>
            <a:pPr marL="514350" indent="-514350" eaLnBrk="1" hangingPunct="1">
              <a:lnSpc>
                <a:spcPct val="80000"/>
              </a:lnSpc>
              <a:spcBef>
                <a:spcPct val="50000"/>
              </a:spcBef>
              <a:buFontTx/>
              <a:buAutoNum type="arabicPeriod"/>
            </a:pPr>
            <a:r>
              <a:rPr lang="en-US" altLang="en-US" sz="2600" smtClean="0"/>
              <a:t>Each household surveyed receives a score based on the assets it owns. Households are then ranked, lowest to highest.</a:t>
            </a:r>
          </a:p>
          <a:p>
            <a:pPr marL="514350" indent="-514350" eaLnBrk="1" hangingPunct="1">
              <a:lnSpc>
                <a:spcPct val="80000"/>
              </a:lnSpc>
              <a:spcBef>
                <a:spcPct val="50000"/>
              </a:spcBef>
              <a:buFontTx/>
              <a:buAutoNum type="arabicPeriod"/>
            </a:pPr>
            <a:r>
              <a:rPr lang="en-US" altLang="en-US" sz="2600" smtClean="0"/>
              <a:t>The sample is divided into quintiles, i.e., five groups, with the same number of individuals in each.</a:t>
            </a:r>
          </a:p>
          <a:p>
            <a:pPr marL="514350" indent="-514350" eaLnBrk="1" hangingPunct="1">
              <a:lnSpc>
                <a:spcPct val="80000"/>
              </a:lnSpc>
              <a:spcBef>
                <a:spcPct val="50000"/>
              </a:spcBef>
              <a:buFontTx/>
              <a:buAutoNum type="arabicPeriod"/>
            </a:pPr>
            <a:r>
              <a:rPr lang="en-US" altLang="en-US" sz="2600" smtClean="0"/>
              <a:t>The 20% of the population with the lowest total asset scores become the individuals in the lowest wealth quintile, the next 20% become the members of the second wealth quintile, and so on.</a:t>
            </a:r>
          </a:p>
          <a:p>
            <a:pPr marL="514350" indent="-514350" eaLnBrk="1" hangingPunct="1">
              <a:lnSpc>
                <a:spcPct val="80000"/>
              </a:lnSpc>
              <a:spcBef>
                <a:spcPct val="50000"/>
              </a:spcBef>
              <a:buFontTx/>
              <a:buAutoNum type="arabicPeriod"/>
            </a:pPr>
            <a:r>
              <a:rPr lang="en-US" altLang="en-US" sz="2600" smtClean="0"/>
              <a:t>At the national level, approximately 20% of the household population is in each wealth quintile.</a:t>
            </a:r>
          </a:p>
        </p:txBody>
      </p:sp>
      <p:sp>
        <p:nvSpPr>
          <p:cNvPr id="4" name="Slide Number Placeholder 3"/>
          <p:cNvSpPr>
            <a:spLocks noGrp="1"/>
          </p:cNvSpPr>
          <p:nvPr>
            <p:ph type="sldNum" sz="quarter" idx="12"/>
          </p:nvPr>
        </p:nvSpPr>
        <p:spPr/>
        <p:txBody>
          <a:bodyPr/>
          <a:lstStyle/>
          <a:p>
            <a:pPr>
              <a:defRPr/>
            </a:pPr>
            <a:r>
              <a:rPr lang="en-US" dirty="0"/>
              <a:t>Module 3, Slide </a:t>
            </a:r>
            <a:fld id="{000D5592-656B-49CD-8B27-93A7B30D21AD}" type="slidenum">
              <a:rPr lang="en-US" smtClean="0"/>
              <a:pPr>
                <a:defRPr/>
              </a:pPr>
              <a:t>45</a:t>
            </a:fld>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04800" y="381000"/>
            <a:ext cx="7772400" cy="609600"/>
          </a:xfrm>
        </p:spPr>
        <p:txBody>
          <a:bodyPr/>
          <a:lstStyle/>
          <a:p>
            <a:pPr eaLnBrk="1" hangingPunct="1">
              <a:lnSpc>
                <a:spcPct val="80000"/>
              </a:lnSpc>
            </a:pPr>
            <a:r>
              <a:rPr lang="en-US" altLang="en-US" sz="3200" smtClean="0"/>
              <a:t>How to Construct the Wealth Index</a:t>
            </a:r>
          </a:p>
        </p:txBody>
      </p:sp>
      <p:sp>
        <p:nvSpPr>
          <p:cNvPr id="52227" name="Rectangle 3"/>
          <p:cNvSpPr>
            <a:spLocks noGrp="1" noChangeArrowheads="1"/>
          </p:cNvSpPr>
          <p:nvPr>
            <p:ph idx="1"/>
          </p:nvPr>
        </p:nvSpPr>
        <p:spPr>
          <a:xfrm>
            <a:off x="304800" y="1371600"/>
            <a:ext cx="8534400" cy="3886200"/>
          </a:xfrm>
        </p:spPr>
        <p:txBody>
          <a:bodyPr/>
          <a:lstStyle/>
          <a:p>
            <a:pPr marL="457200" indent="-457200" eaLnBrk="1" hangingPunct="1">
              <a:lnSpc>
                <a:spcPct val="80000"/>
              </a:lnSpc>
              <a:spcBef>
                <a:spcPct val="50000"/>
              </a:spcBef>
              <a:buFontTx/>
              <a:buAutoNum type="arabicPeriod"/>
            </a:pPr>
            <a:r>
              <a:rPr lang="en-US" altLang="en-US" sz="2500" smtClean="0"/>
              <a:t>Each household asset for which information is collected is assigned a weight, or factor score, generated through principal components analysis. </a:t>
            </a:r>
          </a:p>
          <a:p>
            <a:pPr marL="457200" indent="-457200" eaLnBrk="1" hangingPunct="1">
              <a:lnSpc>
                <a:spcPct val="80000"/>
              </a:lnSpc>
              <a:spcBef>
                <a:spcPct val="50000"/>
              </a:spcBef>
              <a:buFontTx/>
              <a:buAutoNum type="arabicPeriod"/>
            </a:pPr>
            <a:r>
              <a:rPr lang="en-US" altLang="en-US" sz="2500" smtClean="0"/>
              <a:t>The resulting asset scores are standardized in relation to a standard normal distribution, with a mean of zero and a standard deviation of one.</a:t>
            </a:r>
          </a:p>
          <a:p>
            <a:pPr marL="457200" indent="-457200" eaLnBrk="1" hangingPunct="1">
              <a:lnSpc>
                <a:spcPct val="80000"/>
              </a:lnSpc>
              <a:spcBef>
                <a:spcPct val="50000"/>
              </a:spcBef>
              <a:buFontTx/>
              <a:buAutoNum type="arabicPeriod"/>
            </a:pPr>
            <a:r>
              <a:rPr lang="en-US" altLang="en-US" sz="2500" smtClean="0"/>
              <a:t>Each household is assigned a standardized score for each asset; the score differs depending on whether or not the household owns that asset (or in the case of sleeping arrangements, the number of people per room)</a:t>
            </a:r>
          </a:p>
          <a:p>
            <a:pPr marL="457200" indent="-457200" eaLnBrk="1" hangingPunct="1">
              <a:lnSpc>
                <a:spcPct val="80000"/>
              </a:lnSpc>
              <a:spcBef>
                <a:spcPct val="50000"/>
              </a:spcBef>
              <a:buFontTx/>
              <a:buAutoNum type="arabicPeriod"/>
            </a:pPr>
            <a:r>
              <a:rPr lang="en-US" altLang="en-US" sz="2500" smtClean="0"/>
              <a:t>The scores are summed by household. Individuals are ranked according to the total score of the household in which they reside, and all households are divided into quintiles.</a:t>
            </a:r>
          </a:p>
        </p:txBody>
      </p:sp>
      <p:sp>
        <p:nvSpPr>
          <p:cNvPr id="6" name="Slide Number Placeholder 4"/>
          <p:cNvSpPr>
            <a:spLocks noGrp="1"/>
          </p:cNvSpPr>
          <p:nvPr>
            <p:ph type="sldNum" sz="quarter" idx="12"/>
          </p:nvPr>
        </p:nvSpPr>
        <p:spPr>
          <a:xfrm>
            <a:off x="7239000" y="6400800"/>
            <a:ext cx="1905000" cy="457200"/>
          </a:xfrm>
        </p:spPr>
        <p:txBody>
          <a:bodyPr/>
          <a:lstStyle/>
          <a:p>
            <a:pPr>
              <a:defRPr/>
            </a:pPr>
            <a:r>
              <a:rPr lang="en-US" dirty="0" smtClean="0"/>
              <a:t>Module 3, Slide </a:t>
            </a:r>
            <a:fld id="{5D6C2BF1-C360-4EA2-80D8-FA87D4E3E136}" type="slidenum">
              <a:rPr lang="en-US" smtClean="0"/>
              <a:pPr>
                <a:defRPr/>
              </a:pPr>
              <a:t>46</a:t>
            </a:fld>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228600" y="304800"/>
            <a:ext cx="8689975" cy="609600"/>
          </a:xfrm>
        </p:spPr>
        <p:txBody>
          <a:bodyPr/>
          <a:lstStyle/>
          <a:p>
            <a:r>
              <a:rPr lang="en-US" altLang="en-US" smtClean="0"/>
              <a:t>Contraceptive Use by Wealth, 2011 Uganda DHS </a:t>
            </a:r>
          </a:p>
        </p:txBody>
      </p:sp>
      <p:sp>
        <p:nvSpPr>
          <p:cNvPr id="8" name="Slide Number Placeholder 4"/>
          <p:cNvSpPr>
            <a:spLocks noGrp="1"/>
          </p:cNvSpPr>
          <p:nvPr>
            <p:ph type="sldNum" sz="quarter" idx="12"/>
          </p:nvPr>
        </p:nvSpPr>
        <p:spPr>
          <a:xfrm>
            <a:off x="7226300" y="6400800"/>
            <a:ext cx="1905000" cy="457200"/>
          </a:xfrm>
        </p:spPr>
        <p:txBody>
          <a:bodyPr/>
          <a:lstStyle/>
          <a:p>
            <a:pPr>
              <a:defRPr/>
            </a:pPr>
            <a:r>
              <a:rPr lang="en-US" dirty="0" smtClean="0"/>
              <a:t>Module 3, Slide </a:t>
            </a:r>
            <a:fld id="{2AD11200-B3F8-4C47-951A-F10D85076B7C}" type="slidenum">
              <a:rPr lang="en-US" smtClean="0"/>
              <a:pPr>
                <a:defRPr/>
              </a:pPr>
              <a:t>47</a:t>
            </a:fld>
            <a:endParaRPr lang="en-US" dirty="0"/>
          </a:p>
        </p:txBody>
      </p:sp>
      <p:sp>
        <p:nvSpPr>
          <p:cNvPr id="7" name="TextBox 6"/>
          <p:cNvSpPr txBox="1"/>
          <p:nvPr/>
        </p:nvSpPr>
        <p:spPr>
          <a:xfrm>
            <a:off x="457200" y="1447800"/>
            <a:ext cx="4191000" cy="646113"/>
          </a:xfrm>
          <a:prstGeom prst="rect">
            <a:avLst/>
          </a:prstGeom>
          <a:noFill/>
        </p:spPr>
        <p:txBody>
          <a:bodyPr>
            <a:spAutoFit/>
          </a:bodyPr>
          <a:lstStyle/>
          <a:p>
            <a:pPr algn="ctr" eaLnBrk="0" hangingPunct="0">
              <a:defRPr/>
            </a:pPr>
            <a:r>
              <a:rPr lang="en-US" sz="1800" i="1" dirty="0">
                <a:latin typeface="+mn-lt"/>
                <a:cs typeface="+mn-cs"/>
              </a:rPr>
              <a:t>Percent of married women using a contraceptive </a:t>
            </a:r>
            <a:r>
              <a:rPr lang="en-US" sz="1800" i="1" dirty="0" smtClean="0">
                <a:latin typeface="+mn-lt"/>
                <a:cs typeface="+mn-cs"/>
              </a:rPr>
              <a:t>method</a:t>
            </a:r>
            <a:endParaRPr lang="en-US" sz="1800" i="1" dirty="0">
              <a:latin typeface="+mn-lt"/>
              <a:cs typeface="+mn-cs"/>
            </a:endParaRPr>
          </a:p>
        </p:txBody>
      </p:sp>
      <p:graphicFrame>
        <p:nvGraphicFramePr>
          <p:cNvPr id="2" name="Chart 1"/>
          <p:cNvGraphicFramePr/>
          <p:nvPr>
            <p:extLst>
              <p:ext uri="{D42A27DB-BD31-4B8C-83A1-F6EECF244321}">
                <p14:modId xmlns:p14="http://schemas.microsoft.com/office/powerpoint/2010/main" val="4114050005"/>
              </p:ext>
            </p:extLst>
          </p:nvPr>
        </p:nvGraphicFramePr>
        <p:xfrm>
          <a:off x="457200" y="1770856"/>
          <a:ext cx="8001000" cy="4622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228600" y="152400"/>
            <a:ext cx="8915400" cy="609600"/>
          </a:xfrm>
        </p:spPr>
        <p:txBody>
          <a:bodyPr/>
          <a:lstStyle/>
          <a:p>
            <a:r>
              <a:rPr lang="en-US" altLang="en-US" smtClean="0"/>
              <a:t>Total Fertility Rate by Wealth, 2010 Tanzania DHS</a:t>
            </a:r>
          </a:p>
        </p:txBody>
      </p:sp>
      <p:sp>
        <p:nvSpPr>
          <p:cNvPr id="8" name="Slide Number Placeholder 4"/>
          <p:cNvSpPr>
            <a:spLocks noGrp="1"/>
          </p:cNvSpPr>
          <p:nvPr>
            <p:ph type="sldNum" sz="quarter" idx="12"/>
          </p:nvPr>
        </p:nvSpPr>
        <p:spPr/>
        <p:txBody>
          <a:bodyPr/>
          <a:lstStyle/>
          <a:p>
            <a:pPr>
              <a:defRPr/>
            </a:pPr>
            <a:r>
              <a:rPr lang="en-US" dirty="0" smtClean="0"/>
              <a:t>Module 3, Slide </a:t>
            </a:r>
            <a:fld id="{864E051C-B5B8-46A6-AC33-6545EC392243}" type="slidenum">
              <a:rPr lang="en-US" smtClean="0"/>
              <a:pPr>
                <a:defRPr/>
              </a:pPr>
              <a:t>48</a:t>
            </a:fld>
            <a:endParaRPr lang="en-US" dirty="0"/>
          </a:p>
        </p:txBody>
      </p:sp>
      <p:sp>
        <p:nvSpPr>
          <p:cNvPr id="6" name="TextBox 5"/>
          <p:cNvSpPr txBox="1"/>
          <p:nvPr/>
        </p:nvSpPr>
        <p:spPr>
          <a:xfrm>
            <a:off x="4191000" y="2020888"/>
            <a:ext cx="4191000" cy="646112"/>
          </a:xfrm>
          <a:prstGeom prst="rect">
            <a:avLst/>
          </a:prstGeom>
          <a:noFill/>
        </p:spPr>
        <p:txBody>
          <a:bodyPr>
            <a:spAutoFit/>
          </a:bodyPr>
          <a:lstStyle/>
          <a:p>
            <a:pPr algn="r" eaLnBrk="0" hangingPunct="0">
              <a:defRPr/>
            </a:pPr>
            <a:r>
              <a:rPr lang="en-US" sz="1800" i="1" dirty="0">
                <a:latin typeface="+mn-lt"/>
                <a:cs typeface="+mn-cs"/>
              </a:rPr>
              <a:t>TFR for women </a:t>
            </a:r>
          </a:p>
          <a:p>
            <a:pPr algn="r" eaLnBrk="0" hangingPunct="0">
              <a:defRPr/>
            </a:pPr>
            <a:r>
              <a:rPr lang="en-US" sz="1800" i="1" dirty="0">
                <a:latin typeface="+mn-lt"/>
                <a:cs typeface="+mn-cs"/>
              </a:rPr>
              <a:t>age 15-49</a:t>
            </a:r>
          </a:p>
        </p:txBody>
      </p:sp>
      <p:graphicFrame>
        <p:nvGraphicFramePr>
          <p:cNvPr id="2" name="Chart 1"/>
          <p:cNvGraphicFramePr/>
          <p:nvPr>
            <p:extLst>
              <p:ext uri="{D42A27DB-BD31-4B8C-83A1-F6EECF244321}">
                <p14:modId xmlns:p14="http://schemas.microsoft.com/office/powerpoint/2010/main" val="4233363057"/>
              </p:ext>
            </p:extLst>
          </p:nvPr>
        </p:nvGraphicFramePr>
        <p:xfrm>
          <a:off x="838200" y="1397000"/>
          <a:ext cx="7696200" cy="4851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en-US" smtClean="0"/>
              <a:t>Common Indicators</a:t>
            </a:r>
          </a:p>
        </p:txBody>
      </p:sp>
      <p:sp>
        <p:nvSpPr>
          <p:cNvPr id="10243" name="Rectangle 3"/>
          <p:cNvSpPr>
            <a:spLocks noGrp="1" noChangeArrowheads="1"/>
          </p:cNvSpPr>
          <p:nvPr>
            <p:ph sz="half" idx="1"/>
          </p:nvPr>
        </p:nvSpPr>
        <p:spPr>
          <a:xfrm>
            <a:off x="304800" y="1524000"/>
            <a:ext cx="4038600" cy="3886200"/>
          </a:xfrm>
        </p:spPr>
        <p:txBody>
          <a:bodyPr/>
          <a:lstStyle/>
          <a:p>
            <a:r>
              <a:rPr lang="en-US" altLang="en-US" sz="2600" smtClean="0"/>
              <a:t>Grade on a test</a:t>
            </a:r>
          </a:p>
          <a:p>
            <a:r>
              <a:rPr lang="en-US" altLang="en-US" sz="2600" smtClean="0"/>
              <a:t>Rank in a class</a:t>
            </a:r>
          </a:p>
          <a:p>
            <a:r>
              <a:rPr lang="en-US" altLang="en-US" sz="2600" smtClean="0"/>
              <a:t>Infant mortality rate</a:t>
            </a:r>
          </a:p>
          <a:p>
            <a:r>
              <a:rPr lang="en-US" altLang="en-US" sz="2600" smtClean="0"/>
              <a:t>HIV prevalence</a:t>
            </a:r>
          </a:p>
          <a:p>
            <a:r>
              <a:rPr lang="en-US" altLang="en-US" sz="2600" smtClean="0"/>
              <a:t>Per capita GNP</a:t>
            </a:r>
          </a:p>
          <a:p>
            <a:endParaRPr lang="en-US" altLang="en-US" sz="2600" smtClean="0"/>
          </a:p>
          <a:p>
            <a:endParaRPr lang="en-US" altLang="en-US" sz="2600" smtClean="0"/>
          </a:p>
        </p:txBody>
      </p:sp>
      <p:sp>
        <p:nvSpPr>
          <p:cNvPr id="14" name="Content Placeholder 13"/>
          <p:cNvSpPr>
            <a:spLocks noGrp="1"/>
          </p:cNvSpPr>
          <p:nvPr>
            <p:ph sz="half" idx="2"/>
          </p:nvPr>
        </p:nvSpPr>
        <p:spPr>
          <a:xfrm>
            <a:off x="4419600" y="1524000"/>
            <a:ext cx="4114800" cy="41148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txBody>
          <a:bodyPr/>
          <a:lstStyle/>
          <a:p>
            <a:pPr>
              <a:buFontTx/>
              <a:buNone/>
              <a:defRPr/>
            </a:pPr>
            <a:r>
              <a:rPr lang="en-US" sz="2600" smtClean="0"/>
              <a:t>An indicator may be a  </a:t>
            </a:r>
          </a:p>
          <a:p>
            <a:pPr lvl="1">
              <a:defRPr/>
            </a:pPr>
            <a:r>
              <a:rPr lang="en-US" smtClean="0"/>
              <a:t>number</a:t>
            </a:r>
          </a:p>
          <a:p>
            <a:pPr lvl="1">
              <a:defRPr/>
            </a:pPr>
            <a:r>
              <a:rPr lang="en-US" smtClean="0"/>
              <a:t>ratio</a:t>
            </a:r>
          </a:p>
          <a:p>
            <a:pPr lvl="1">
              <a:defRPr/>
            </a:pPr>
            <a:r>
              <a:rPr lang="en-US" smtClean="0"/>
              <a:t>percent</a:t>
            </a:r>
          </a:p>
          <a:p>
            <a:pPr lvl="1">
              <a:defRPr/>
            </a:pPr>
            <a:r>
              <a:rPr lang="en-US" smtClean="0"/>
              <a:t>mean</a:t>
            </a:r>
          </a:p>
          <a:p>
            <a:pPr lvl="1">
              <a:defRPr/>
            </a:pPr>
            <a:r>
              <a:rPr lang="en-US" smtClean="0"/>
              <a:t>median</a:t>
            </a:r>
          </a:p>
          <a:p>
            <a:pPr lvl="1">
              <a:defRPr/>
            </a:pPr>
            <a:r>
              <a:rPr lang="en-US" smtClean="0"/>
              <a:t>classification</a:t>
            </a:r>
          </a:p>
          <a:p>
            <a:pPr lvl="1">
              <a:defRPr/>
            </a:pPr>
            <a:r>
              <a:rPr lang="en-US" smtClean="0"/>
              <a:t>rate</a:t>
            </a:r>
          </a:p>
          <a:p>
            <a:pPr lvl="1">
              <a:defRPr/>
            </a:pPr>
            <a:r>
              <a:rPr lang="en-US" smtClean="0"/>
              <a:t>rank</a:t>
            </a:r>
          </a:p>
          <a:p>
            <a:pPr>
              <a:defRPr/>
            </a:pPr>
            <a:endParaRPr lang="en-US" smtClean="0"/>
          </a:p>
        </p:txBody>
      </p:sp>
      <p:sp>
        <p:nvSpPr>
          <p:cNvPr id="5" name="Slide Number Placeholder 4"/>
          <p:cNvSpPr>
            <a:spLocks noGrp="1"/>
          </p:cNvSpPr>
          <p:nvPr>
            <p:ph type="sldNum" sz="quarter" idx="12"/>
          </p:nvPr>
        </p:nvSpPr>
        <p:spPr/>
        <p:txBody>
          <a:bodyPr/>
          <a:lstStyle/>
          <a:p>
            <a:pPr>
              <a:defRPr/>
            </a:pPr>
            <a:r>
              <a:rPr lang="en-US" dirty="0" smtClean="0"/>
              <a:t>Module 3, Slide </a:t>
            </a:r>
            <a:fld id="{F3F0B65D-F056-4023-8FC9-9A750D882BE1}" type="slidenum">
              <a:rPr lang="en-US" smtClean="0"/>
              <a:pPr>
                <a:defRPr/>
              </a:pPr>
              <a:t>5</a:t>
            </a:fld>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sz="3200" smtClean="0"/>
              <a:t>Why are Indicators Important? </a:t>
            </a:r>
          </a:p>
        </p:txBody>
      </p:sp>
      <p:sp>
        <p:nvSpPr>
          <p:cNvPr id="11267" name="Rectangle 3"/>
          <p:cNvSpPr>
            <a:spLocks noGrp="1" noChangeArrowheads="1"/>
          </p:cNvSpPr>
          <p:nvPr>
            <p:ph type="body" idx="1"/>
          </p:nvPr>
        </p:nvSpPr>
        <p:spPr>
          <a:xfrm>
            <a:off x="381000" y="1371600"/>
            <a:ext cx="8458200" cy="4953000"/>
          </a:xfrm>
        </p:spPr>
        <p:txBody>
          <a:bodyPr/>
          <a:lstStyle/>
          <a:p>
            <a:pPr>
              <a:spcAft>
                <a:spcPct val="20000"/>
              </a:spcAft>
            </a:pPr>
            <a:r>
              <a:rPr lang="en-US" altLang="en-US" sz="2600" smtClean="0"/>
              <a:t>Indicators serve as tools to examine trends and highlight problems (e.g., tracking condom distribution each month over the course of a year)</a:t>
            </a:r>
          </a:p>
          <a:p>
            <a:r>
              <a:rPr lang="en-US" altLang="en-US" sz="2600" smtClean="0"/>
              <a:t>Indicators can be compared to program targets or goals to:</a:t>
            </a:r>
          </a:p>
          <a:p>
            <a:pPr lvl="1"/>
            <a:r>
              <a:rPr lang="en-US" altLang="en-US" sz="2600" smtClean="0"/>
              <a:t>Signal the need for corrective management action</a:t>
            </a:r>
          </a:p>
          <a:p>
            <a:pPr lvl="1"/>
            <a:r>
              <a:rPr lang="en-US" altLang="en-US" sz="2600" smtClean="0"/>
              <a:t>Evaluate the effectiveness of various management actions</a:t>
            </a:r>
          </a:p>
          <a:p>
            <a:pPr lvl="1"/>
            <a:r>
              <a:rPr lang="en-US" altLang="en-US" sz="2600" smtClean="0"/>
              <a:t>Provide evidence on whether objectives are being achieved</a:t>
            </a:r>
          </a:p>
          <a:p>
            <a:endParaRPr lang="en-US" altLang="en-US" sz="2600" smtClean="0"/>
          </a:p>
          <a:p>
            <a:endParaRPr lang="en-US" altLang="en-US" sz="2600" smtClean="0"/>
          </a:p>
        </p:txBody>
      </p:sp>
      <p:sp>
        <p:nvSpPr>
          <p:cNvPr id="5" name="Slide Number Placeholder 4"/>
          <p:cNvSpPr>
            <a:spLocks noGrp="1"/>
          </p:cNvSpPr>
          <p:nvPr>
            <p:ph type="sldNum" sz="quarter" idx="12"/>
          </p:nvPr>
        </p:nvSpPr>
        <p:spPr/>
        <p:txBody>
          <a:bodyPr/>
          <a:lstStyle/>
          <a:p>
            <a:pPr>
              <a:defRPr/>
            </a:pPr>
            <a:r>
              <a:rPr lang="en-US" smtClean="0"/>
              <a:t>Module 3, Slide </a:t>
            </a:r>
            <a:fld id="{ABD12A85-E735-4A8E-9485-7C54C554AB7F}" type="slidenum">
              <a:rPr lang="en-US" smtClean="0"/>
              <a:pPr>
                <a:defRPr/>
              </a:pPr>
              <a:t>6</a:t>
            </a:fld>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mtClean="0"/>
              <a:t>Characteristics of DHS Indicators</a:t>
            </a:r>
          </a:p>
        </p:txBody>
      </p:sp>
      <p:sp>
        <p:nvSpPr>
          <p:cNvPr id="12291" name="Content Placeholder 2"/>
          <p:cNvSpPr>
            <a:spLocks noGrp="1"/>
          </p:cNvSpPr>
          <p:nvPr>
            <p:ph sz="half" idx="1"/>
          </p:nvPr>
        </p:nvSpPr>
        <p:spPr/>
        <p:txBody>
          <a:bodyPr/>
          <a:lstStyle/>
          <a:p>
            <a:r>
              <a:rPr lang="en-US" altLang="en-US" smtClean="0"/>
              <a:t>Clearly defined</a:t>
            </a:r>
          </a:p>
          <a:p>
            <a:r>
              <a:rPr lang="en-US" altLang="en-US" smtClean="0"/>
              <a:t>Generally comparable among countries and within countries over time</a:t>
            </a:r>
          </a:p>
          <a:p>
            <a:r>
              <a:rPr lang="en-US" altLang="en-US" smtClean="0"/>
              <a:t>Accepted internationally </a:t>
            </a:r>
          </a:p>
          <a:p>
            <a:endParaRPr lang="en-US" altLang="en-US" smtClean="0"/>
          </a:p>
        </p:txBody>
      </p:sp>
      <p:sp>
        <p:nvSpPr>
          <p:cNvPr id="12292" name="Content Placeholder 3"/>
          <p:cNvSpPr>
            <a:spLocks noGrp="1"/>
          </p:cNvSpPr>
          <p:nvPr>
            <p:ph sz="half" idx="2"/>
          </p:nvPr>
        </p:nvSpPr>
        <p:spPr>
          <a:xfrm>
            <a:off x="5410200" y="1827213"/>
            <a:ext cx="3048000" cy="3886200"/>
          </a:xfrm>
        </p:spPr>
        <p:txBody>
          <a:bodyPr/>
          <a:lstStyle/>
          <a:p>
            <a:pPr>
              <a:buFontTx/>
              <a:buNone/>
            </a:pPr>
            <a:r>
              <a:rPr lang="en-US" altLang="en-US" i="1" u="sng" smtClean="0"/>
              <a:t>ALSO</a:t>
            </a:r>
          </a:p>
          <a:p>
            <a:r>
              <a:rPr lang="en-US" altLang="en-US" smtClean="0"/>
              <a:t>Simple</a:t>
            </a:r>
          </a:p>
          <a:p>
            <a:r>
              <a:rPr lang="en-US" altLang="en-US" smtClean="0"/>
              <a:t>Measurable</a:t>
            </a:r>
          </a:p>
          <a:p>
            <a:r>
              <a:rPr lang="en-US" altLang="en-US" smtClean="0"/>
              <a:t>Valid</a:t>
            </a:r>
          </a:p>
          <a:p>
            <a:r>
              <a:rPr lang="en-US" altLang="en-US" smtClean="0"/>
              <a:t>Reliable</a:t>
            </a:r>
          </a:p>
          <a:p>
            <a:r>
              <a:rPr lang="en-US" altLang="en-US" smtClean="0"/>
              <a:t>Variable</a:t>
            </a:r>
          </a:p>
          <a:p>
            <a:r>
              <a:rPr lang="en-US" altLang="en-US" smtClean="0"/>
              <a:t>Sensitive</a:t>
            </a:r>
          </a:p>
          <a:p>
            <a:endParaRPr lang="en-US" altLang="en-US" smtClean="0"/>
          </a:p>
        </p:txBody>
      </p:sp>
      <p:sp>
        <p:nvSpPr>
          <p:cNvPr id="6" name="Slide Number Placeholder 6"/>
          <p:cNvSpPr>
            <a:spLocks noGrp="1"/>
          </p:cNvSpPr>
          <p:nvPr>
            <p:ph type="sldNum" sz="quarter" idx="12"/>
          </p:nvPr>
        </p:nvSpPr>
        <p:spPr/>
        <p:txBody>
          <a:bodyPr/>
          <a:lstStyle/>
          <a:p>
            <a:pPr>
              <a:defRPr/>
            </a:pPr>
            <a:r>
              <a:rPr lang="en-US" dirty="0" smtClean="0"/>
              <a:t>Module 3, Slide </a:t>
            </a:r>
            <a:fld id="{4C27C385-FC5E-421B-B5DE-87FFB8F162D1}" type="slidenum">
              <a:rPr lang="en-US" smtClean="0"/>
              <a:pPr>
                <a:defRPr/>
              </a:pPr>
              <a:t>7</a:t>
            </a:fld>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04800" y="265113"/>
            <a:ext cx="7772400" cy="649287"/>
          </a:xfrm>
        </p:spPr>
        <p:txBody>
          <a:bodyPr/>
          <a:lstStyle/>
          <a:p>
            <a:pPr eaLnBrk="1" hangingPunct="1"/>
            <a:r>
              <a:rPr lang="en-US" altLang="en-US" sz="3200" smtClean="0">
                <a:solidFill>
                  <a:schemeClr val="tx1"/>
                </a:solidFill>
              </a:rPr>
              <a:t>PEPFAR Goals and Selected Indicators</a:t>
            </a:r>
          </a:p>
        </p:txBody>
      </p:sp>
      <p:sp>
        <p:nvSpPr>
          <p:cNvPr id="13315" name="Rectangle 3"/>
          <p:cNvSpPr>
            <a:spLocks noGrp="1" noChangeArrowheads="1"/>
          </p:cNvSpPr>
          <p:nvPr>
            <p:ph type="body" idx="1"/>
          </p:nvPr>
        </p:nvSpPr>
        <p:spPr>
          <a:xfrm>
            <a:off x="457200" y="1371600"/>
            <a:ext cx="8305800" cy="4724400"/>
          </a:xfrm>
        </p:spPr>
        <p:txBody>
          <a:bodyPr/>
          <a:lstStyle/>
          <a:p>
            <a:pPr eaLnBrk="1" hangingPunct="1">
              <a:lnSpc>
                <a:spcPct val="80000"/>
              </a:lnSpc>
              <a:spcAft>
                <a:spcPct val="20000"/>
              </a:spcAft>
              <a:buFontTx/>
              <a:buNone/>
            </a:pPr>
            <a:r>
              <a:rPr lang="en-US" altLang="en-US" smtClean="0"/>
              <a:t>PEPFAR is the President’s Emergency Plan for AIDS Relief</a:t>
            </a:r>
          </a:p>
          <a:p>
            <a:pPr eaLnBrk="1" hangingPunct="1">
              <a:lnSpc>
                <a:spcPct val="80000"/>
              </a:lnSpc>
              <a:spcAft>
                <a:spcPct val="20000"/>
              </a:spcAft>
              <a:buFontTx/>
              <a:buNone/>
            </a:pPr>
            <a:r>
              <a:rPr lang="en-US" altLang="en-US" b="1" smtClean="0"/>
              <a:t>Goals:</a:t>
            </a:r>
            <a:endParaRPr lang="en-US" altLang="en-US" smtClean="0"/>
          </a:p>
          <a:p>
            <a:pPr eaLnBrk="1" hangingPunct="1">
              <a:lnSpc>
                <a:spcPct val="80000"/>
              </a:lnSpc>
              <a:spcAft>
                <a:spcPct val="20000"/>
              </a:spcAft>
            </a:pPr>
            <a:r>
              <a:rPr lang="en-US" altLang="en-US" smtClean="0"/>
              <a:t>Treat 2 million HIV+ people (by 2008)</a:t>
            </a:r>
          </a:p>
          <a:p>
            <a:pPr eaLnBrk="1" hangingPunct="1">
              <a:lnSpc>
                <a:spcPct val="80000"/>
              </a:lnSpc>
              <a:spcAft>
                <a:spcPct val="20000"/>
              </a:spcAft>
            </a:pPr>
            <a:r>
              <a:rPr lang="en-US" altLang="en-US" smtClean="0"/>
              <a:t>Prevent 7 million new infections</a:t>
            </a:r>
          </a:p>
          <a:p>
            <a:pPr eaLnBrk="1" hangingPunct="1">
              <a:lnSpc>
                <a:spcPct val="80000"/>
              </a:lnSpc>
              <a:spcAft>
                <a:spcPct val="20000"/>
              </a:spcAft>
            </a:pPr>
            <a:r>
              <a:rPr lang="en-US" altLang="en-US" smtClean="0"/>
              <a:t>Care for 10 million HIV-infected and affected individuals (by 2008), including orphans and vulnerable children</a:t>
            </a:r>
          </a:p>
          <a:p>
            <a:pPr eaLnBrk="1" hangingPunct="1">
              <a:lnSpc>
                <a:spcPct val="80000"/>
              </a:lnSpc>
              <a:spcAft>
                <a:spcPct val="20000"/>
              </a:spcAft>
              <a:buFontTx/>
              <a:buNone/>
            </a:pPr>
            <a:r>
              <a:rPr lang="en-US" altLang="en-US" b="1" smtClean="0"/>
              <a:t>Sample indicators:</a:t>
            </a:r>
          </a:p>
          <a:p>
            <a:pPr eaLnBrk="1" hangingPunct="1">
              <a:lnSpc>
                <a:spcPct val="80000"/>
              </a:lnSpc>
              <a:spcAft>
                <a:spcPct val="20000"/>
              </a:spcAft>
            </a:pPr>
            <a:r>
              <a:rPr lang="en-US" altLang="en-US" smtClean="0"/>
              <a:t>Total number of service outlets providing HIV prevention services related to behavior change, medical transmission, and STI management </a:t>
            </a:r>
          </a:p>
          <a:p>
            <a:pPr eaLnBrk="1" hangingPunct="1">
              <a:lnSpc>
                <a:spcPct val="80000"/>
              </a:lnSpc>
              <a:spcAft>
                <a:spcPct val="20000"/>
              </a:spcAft>
            </a:pPr>
            <a:r>
              <a:rPr lang="en-US" altLang="en-US" smtClean="0"/>
              <a:t>Total number of persons trained to provide HIV prevention services </a:t>
            </a:r>
          </a:p>
        </p:txBody>
      </p:sp>
      <p:sp>
        <p:nvSpPr>
          <p:cNvPr id="5" name="Slide Number Placeholder 4"/>
          <p:cNvSpPr>
            <a:spLocks noGrp="1"/>
          </p:cNvSpPr>
          <p:nvPr>
            <p:ph type="sldNum" sz="quarter" idx="12"/>
          </p:nvPr>
        </p:nvSpPr>
        <p:spPr>
          <a:xfrm>
            <a:off x="6553200" y="6400800"/>
            <a:ext cx="1905000" cy="457200"/>
          </a:xfrm>
        </p:spPr>
        <p:txBody>
          <a:bodyPr/>
          <a:lstStyle/>
          <a:p>
            <a:pPr>
              <a:defRPr/>
            </a:pPr>
            <a:r>
              <a:rPr lang="en-US" dirty="0" smtClean="0"/>
              <a:t>Module 3, Slide </a:t>
            </a:r>
            <a:fld id="{57A38C36-9946-4D6B-B70D-949318C89EE9}" type="slidenum">
              <a:rPr lang="en-US" smtClean="0"/>
              <a:pPr>
                <a:defRPr/>
              </a:pPr>
              <a:t>8</a:t>
            </a:fld>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1371600"/>
            <a:ext cx="8001000" cy="3352800"/>
          </a:xfrm>
        </p:spPr>
        <p:txBody>
          <a:bodyPr/>
          <a:lstStyle/>
          <a:p>
            <a:pPr algn="ctr" eaLnBrk="1" hangingPunct="1"/>
            <a:r>
              <a:rPr lang="en-US" altLang="en-US" sz="6000" smtClean="0">
                <a:solidFill>
                  <a:schemeClr val="tx1"/>
                </a:solidFill>
              </a:rPr>
              <a:t>Module 3</a:t>
            </a:r>
            <a:br>
              <a:rPr lang="en-US" altLang="en-US" sz="6000" smtClean="0">
                <a:solidFill>
                  <a:schemeClr val="tx1"/>
                </a:solidFill>
              </a:rPr>
            </a:br>
            <a:r>
              <a:rPr lang="en-US" altLang="en-US" sz="6000" smtClean="0">
                <a:solidFill>
                  <a:schemeClr val="tx1"/>
                </a:solidFill>
              </a:rPr>
              <a:t>Session 2</a:t>
            </a:r>
            <a:br>
              <a:rPr lang="en-US" altLang="en-US" sz="6000" smtClean="0">
                <a:solidFill>
                  <a:schemeClr val="tx1"/>
                </a:solidFill>
              </a:rPr>
            </a:br>
            <a:r>
              <a:rPr lang="en-US" altLang="en-US" sz="4400" smtClean="0">
                <a:solidFill>
                  <a:schemeClr val="tx1"/>
                </a:solidFill>
              </a:rPr>
              <a:t/>
            </a:r>
            <a:br>
              <a:rPr lang="en-US" altLang="en-US" sz="4400" smtClean="0">
                <a:solidFill>
                  <a:schemeClr val="tx1"/>
                </a:solidFill>
              </a:rPr>
            </a:br>
            <a:r>
              <a:rPr lang="en-US" altLang="en-US" sz="4400" b="0" smtClean="0">
                <a:solidFill>
                  <a:schemeClr val="tx1"/>
                </a:solidFill>
              </a:rPr>
              <a:t>Examples of Indicators Collected in the DHS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a:themeElements>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USAID_no_header">
  <a:themeElements>
    <a:clrScheme name="USAID_no_header_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USAID_no_hea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USAID_no_head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SAID_no_head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SAID_no_head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SAID_no_head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SAID_no_head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SAID_no_head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SAID_no_head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SAID_no_head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SAID_no_head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SAID_no_head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SAID_no_head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SAID_no_head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5490</TotalTime>
  <Words>7087</Words>
  <Application>Microsoft Office PowerPoint</Application>
  <PresentationFormat>On-screen Show (4:3)</PresentationFormat>
  <Paragraphs>913</Paragraphs>
  <Slides>48</Slides>
  <Notes>48</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Blank</vt:lpstr>
      <vt:lpstr>USAID_no_header</vt:lpstr>
      <vt:lpstr>Module 3  Indicators  and the DHS </vt:lpstr>
      <vt:lpstr>Objectives for Module 3</vt:lpstr>
      <vt:lpstr>Module 3 Session 1  What is an Indicator?</vt:lpstr>
      <vt:lpstr>What is an Indicator?</vt:lpstr>
      <vt:lpstr>Common Indicators</vt:lpstr>
      <vt:lpstr>Why are Indicators Important? </vt:lpstr>
      <vt:lpstr>Characteristics of DHS Indicators</vt:lpstr>
      <vt:lpstr>PEPFAR Goals and Selected Indicators</vt:lpstr>
      <vt:lpstr>Module 3 Session 2  Examples of Indicators Collected in the DHS</vt:lpstr>
      <vt:lpstr>Educational Attainment</vt:lpstr>
      <vt:lpstr>Literacy</vt:lpstr>
      <vt:lpstr>Fertility</vt:lpstr>
      <vt:lpstr>Family Planning</vt:lpstr>
      <vt:lpstr>Unmet Need for Family Planning</vt:lpstr>
      <vt:lpstr>Infant Mortality</vt:lpstr>
      <vt:lpstr>Under-Five Mortality</vt:lpstr>
      <vt:lpstr>Maternal Health: Antenatal Care</vt:lpstr>
      <vt:lpstr>Maternal Health: Delivery</vt:lpstr>
      <vt:lpstr>Child Health: Immunization</vt:lpstr>
      <vt:lpstr>Child Health: Acute Respiratory Infection</vt:lpstr>
      <vt:lpstr>Child Nutrition: Breastfeeding</vt:lpstr>
      <vt:lpstr>Child Nutrition: Stunting</vt:lpstr>
      <vt:lpstr>Child Nutrition: Vitamin A</vt:lpstr>
      <vt:lpstr>Adult Nutrition: Under- and Overweight </vt:lpstr>
      <vt:lpstr>Adult Nutrition: Anemia</vt:lpstr>
      <vt:lpstr>Malaria: Insecticide-treated Nets (ITNs)</vt:lpstr>
      <vt:lpstr>Malaria: Children’s Use of ITNs</vt:lpstr>
      <vt:lpstr>Malaria: Intermittent Preventive Treatment</vt:lpstr>
      <vt:lpstr>HIV / AIDS</vt:lpstr>
      <vt:lpstr>Women’s Empowerment: Employment</vt:lpstr>
      <vt:lpstr>Women’s Empowerment: Decisionmaking</vt:lpstr>
      <vt:lpstr>Gender-based Violence</vt:lpstr>
      <vt:lpstr>Module 3 Session 3  Biomarkers and Wealth  in the DHS</vt:lpstr>
      <vt:lpstr>Biomarkers</vt:lpstr>
      <vt:lpstr>Anthropometry</vt:lpstr>
      <vt:lpstr>Anthropometry Indicators</vt:lpstr>
      <vt:lpstr>Collecting Anthropometric Data</vt:lpstr>
      <vt:lpstr>Anemia Testing</vt:lpstr>
      <vt:lpstr>Malaria Testing</vt:lpstr>
      <vt:lpstr>Rapid Diagnostic Test (RDT) for Malaria</vt:lpstr>
      <vt:lpstr>Measuring Economic Status</vt:lpstr>
      <vt:lpstr>Income and Expenditures</vt:lpstr>
      <vt:lpstr>Wealth Index</vt:lpstr>
      <vt:lpstr>Wealth Quintiles</vt:lpstr>
      <vt:lpstr>Steps in Constructing the Wealth Index </vt:lpstr>
      <vt:lpstr>How to Construct the Wealth Index</vt:lpstr>
      <vt:lpstr>Contraceptive Use by Wealth, 2011 Uganda DHS </vt:lpstr>
      <vt:lpstr>Total Fertility Rate by Wealth, 2010 Tanzania DHS</vt:lpstr>
    </vt:vector>
  </TitlesOfParts>
  <Company>JDG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 Studio</dc:creator>
  <cp:lastModifiedBy>Erica R Nybro</cp:lastModifiedBy>
  <cp:revision>566</cp:revision>
  <cp:lastPrinted>2004-09-30T16:41:33Z</cp:lastPrinted>
  <dcterms:created xsi:type="dcterms:W3CDTF">2004-09-17T20:07:42Z</dcterms:created>
  <dcterms:modified xsi:type="dcterms:W3CDTF">2014-03-18T20:46:11Z</dcterms:modified>
</cp:coreProperties>
</file>