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Lst>
  <p:notesMasterIdLst>
    <p:notesMasterId r:id="rId22"/>
  </p:notesMasterIdLst>
  <p:handoutMasterIdLst>
    <p:handoutMasterId r:id="rId23"/>
  </p:handoutMasterIdLst>
  <p:sldIdLst>
    <p:sldId id="257" r:id="rId3"/>
    <p:sldId id="272" r:id="rId4"/>
    <p:sldId id="285" r:id="rId5"/>
    <p:sldId id="274" r:id="rId6"/>
    <p:sldId id="275" r:id="rId7"/>
    <p:sldId id="276" r:id="rId8"/>
    <p:sldId id="277" r:id="rId9"/>
    <p:sldId id="286" r:id="rId10"/>
    <p:sldId id="278" r:id="rId11"/>
    <p:sldId id="279" r:id="rId12"/>
    <p:sldId id="280" r:id="rId13"/>
    <p:sldId id="281" r:id="rId14"/>
    <p:sldId id="282" r:id="rId15"/>
    <p:sldId id="283" r:id="rId16"/>
    <p:sldId id="284" r:id="rId17"/>
    <p:sldId id="269" r:id="rId18"/>
    <p:sldId id="271" r:id="rId19"/>
    <p:sldId id="270" r:id="rId20"/>
    <p:sldId id="268" r:id="rId21"/>
  </p:sldIdLst>
  <p:sldSz cx="9144000" cy="6858000" type="screen4x3"/>
  <p:notesSz cx="6858000" cy="9296400"/>
  <p:defaultTextStyle>
    <a:defPPr>
      <a:defRPr lang="en-US"/>
    </a:defPPr>
    <a:lvl1pPr algn="l" rtl="0" eaLnBrk="0" fontAlgn="base" hangingPunct="0">
      <a:spcBef>
        <a:spcPct val="0"/>
      </a:spcBef>
      <a:spcAft>
        <a:spcPct val="0"/>
      </a:spcAft>
      <a:defRPr sz="26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6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6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6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600" kern="1200">
        <a:solidFill>
          <a:schemeClr val="tx1"/>
        </a:solidFill>
        <a:latin typeface="Times" pitchFamily="18" charset="0"/>
        <a:ea typeface="+mn-ea"/>
        <a:cs typeface="+mn-cs"/>
      </a:defRPr>
    </a:lvl5pPr>
    <a:lvl6pPr marL="2286000" algn="l" defTabSz="914400" rtl="0" eaLnBrk="1" latinLnBrk="0" hangingPunct="1">
      <a:defRPr sz="2600" kern="1200">
        <a:solidFill>
          <a:schemeClr val="tx1"/>
        </a:solidFill>
        <a:latin typeface="Times" pitchFamily="18" charset="0"/>
        <a:ea typeface="+mn-ea"/>
        <a:cs typeface="+mn-cs"/>
      </a:defRPr>
    </a:lvl6pPr>
    <a:lvl7pPr marL="2743200" algn="l" defTabSz="914400" rtl="0" eaLnBrk="1" latinLnBrk="0" hangingPunct="1">
      <a:defRPr sz="2600" kern="1200">
        <a:solidFill>
          <a:schemeClr val="tx1"/>
        </a:solidFill>
        <a:latin typeface="Times" pitchFamily="18" charset="0"/>
        <a:ea typeface="+mn-ea"/>
        <a:cs typeface="+mn-cs"/>
      </a:defRPr>
    </a:lvl7pPr>
    <a:lvl8pPr marL="3200400" algn="l" defTabSz="914400" rtl="0" eaLnBrk="1" latinLnBrk="0" hangingPunct="1">
      <a:defRPr sz="2600" kern="1200">
        <a:solidFill>
          <a:schemeClr val="tx1"/>
        </a:solidFill>
        <a:latin typeface="Times" pitchFamily="18" charset="0"/>
        <a:ea typeface="+mn-ea"/>
        <a:cs typeface="+mn-cs"/>
      </a:defRPr>
    </a:lvl8pPr>
    <a:lvl9pPr marL="3657600" algn="l" defTabSz="914400" rtl="0" eaLnBrk="1" latinLnBrk="0" hangingPunct="1">
      <a:defRPr sz="2600"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1E4ABD"/>
    <a:srgbClr val="DDDDDD"/>
    <a:srgbClr val="CCCCCC"/>
    <a:srgbClr val="666666"/>
    <a:srgbClr val="003366"/>
    <a:srgbClr val="E10040"/>
    <a:srgbClr val="002A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512" autoAdjust="0"/>
    <p:restoredTop sz="75623" autoAdjust="0"/>
  </p:normalViewPr>
  <p:slideViewPr>
    <p:cSldViewPr>
      <p:cViewPr>
        <p:scale>
          <a:sx n="50" d="100"/>
          <a:sy n="50" d="100"/>
        </p:scale>
        <p:origin x="-2580"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2971800" cy="455613"/>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lvl1pPr>
              <a:defRPr sz="1200"/>
            </a:lvl1pPr>
          </a:lstStyle>
          <a:p>
            <a:pPr>
              <a:defRPr/>
            </a:pPr>
            <a:endParaRPr lang="en-US"/>
          </a:p>
        </p:txBody>
      </p:sp>
      <p:sp>
        <p:nvSpPr>
          <p:cNvPr id="124931" name="Rectangle 3"/>
          <p:cNvSpPr>
            <a:spLocks noGrp="1" noChangeArrowheads="1"/>
          </p:cNvSpPr>
          <p:nvPr>
            <p:ph type="dt" sz="quarter" idx="1"/>
          </p:nvPr>
        </p:nvSpPr>
        <p:spPr bwMode="auto">
          <a:xfrm>
            <a:off x="3862388" y="0"/>
            <a:ext cx="2971800" cy="455613"/>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lvl1pPr algn="r">
              <a:defRPr sz="1200"/>
            </a:lvl1pPr>
          </a:lstStyle>
          <a:p>
            <a:pPr>
              <a:defRPr/>
            </a:pPr>
            <a:endParaRPr lang="en-US"/>
          </a:p>
        </p:txBody>
      </p:sp>
      <p:sp>
        <p:nvSpPr>
          <p:cNvPr id="124932" name="Rectangle 4"/>
          <p:cNvSpPr>
            <a:spLocks noGrp="1" noChangeArrowheads="1"/>
          </p:cNvSpPr>
          <p:nvPr>
            <p:ph type="ftr" sz="quarter" idx="2"/>
          </p:nvPr>
        </p:nvSpPr>
        <p:spPr bwMode="auto">
          <a:xfrm>
            <a:off x="0" y="8815388"/>
            <a:ext cx="2971800" cy="455612"/>
          </a:xfrm>
          <a:prstGeom prst="rect">
            <a:avLst/>
          </a:prstGeom>
          <a:noFill/>
          <a:ln w="9525">
            <a:noFill/>
            <a:miter lim="800000"/>
            <a:headEnd/>
            <a:tailEnd/>
          </a:ln>
          <a:effectLst/>
        </p:spPr>
        <p:txBody>
          <a:bodyPr vert="horz" wrap="square" lIns="90111" tIns="45056" rIns="90111" bIns="45056" numCol="1" anchor="b" anchorCtr="0" compatLnSpc="1">
            <a:prstTxWarp prst="textNoShape">
              <a:avLst/>
            </a:prstTxWarp>
          </a:bodyPr>
          <a:lstStyle>
            <a:lvl1pPr>
              <a:defRPr sz="1200"/>
            </a:lvl1pPr>
          </a:lstStyle>
          <a:p>
            <a:pPr>
              <a:defRPr/>
            </a:pPr>
            <a:endParaRPr lang="en-US"/>
          </a:p>
        </p:txBody>
      </p:sp>
      <p:sp>
        <p:nvSpPr>
          <p:cNvPr id="124933" name="Rectangle 5"/>
          <p:cNvSpPr>
            <a:spLocks noGrp="1" noChangeArrowheads="1"/>
          </p:cNvSpPr>
          <p:nvPr>
            <p:ph type="sldNum" sz="quarter" idx="3"/>
          </p:nvPr>
        </p:nvSpPr>
        <p:spPr bwMode="auto">
          <a:xfrm>
            <a:off x="3862388" y="8815388"/>
            <a:ext cx="2971800" cy="455612"/>
          </a:xfrm>
          <a:prstGeom prst="rect">
            <a:avLst/>
          </a:prstGeom>
          <a:noFill/>
          <a:ln w="9525">
            <a:noFill/>
            <a:miter lim="800000"/>
            <a:headEnd/>
            <a:tailEnd/>
          </a:ln>
          <a:effectLst/>
        </p:spPr>
        <p:txBody>
          <a:bodyPr vert="horz" wrap="square" lIns="90111" tIns="45056" rIns="90111" bIns="45056" numCol="1" anchor="b" anchorCtr="0" compatLnSpc="1">
            <a:prstTxWarp prst="textNoShape">
              <a:avLst/>
            </a:prstTxWarp>
          </a:bodyPr>
          <a:lstStyle>
            <a:lvl1pPr algn="r">
              <a:defRPr sz="1200"/>
            </a:lvl1pPr>
          </a:lstStyle>
          <a:p>
            <a:pPr>
              <a:defRPr/>
            </a:pPr>
            <a:fld id="{1A246511-8F12-4087-839A-47F5A49A030B}" type="slidenum">
              <a:rPr lang="en-US"/>
              <a:pPr>
                <a:defRPr/>
              </a:pPr>
              <a:t>‹#›</a:t>
            </a:fld>
            <a:endParaRPr lang="en-US"/>
          </a:p>
        </p:txBody>
      </p:sp>
    </p:spTree>
    <p:extLst>
      <p:ext uri="{BB962C8B-B14F-4D97-AF65-F5344CB8AC3E}">
        <p14:creationId xmlns:p14="http://schemas.microsoft.com/office/powerpoint/2010/main" val="42256088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2971800" cy="455613"/>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lvl1pPr>
              <a:defRPr sz="1200"/>
            </a:lvl1pPr>
          </a:lstStyle>
          <a:p>
            <a:pPr>
              <a:defRPr/>
            </a:pPr>
            <a:endParaRPr lang="en-US"/>
          </a:p>
        </p:txBody>
      </p:sp>
      <p:sp>
        <p:nvSpPr>
          <p:cNvPr id="129027" name="Rectangle 3"/>
          <p:cNvSpPr>
            <a:spLocks noGrp="1" noChangeArrowheads="1"/>
          </p:cNvSpPr>
          <p:nvPr>
            <p:ph type="dt" idx="1"/>
          </p:nvPr>
        </p:nvSpPr>
        <p:spPr bwMode="auto">
          <a:xfrm>
            <a:off x="3862388" y="0"/>
            <a:ext cx="2971800" cy="455613"/>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lvl1pPr algn="r">
              <a:defRPr sz="1200"/>
            </a:lvl1pPr>
          </a:lstStyle>
          <a:p>
            <a:pPr>
              <a:defRPr/>
            </a:pPr>
            <a:endParaRPr lang="en-US"/>
          </a:p>
        </p:txBody>
      </p:sp>
      <p:sp>
        <p:nvSpPr>
          <p:cNvPr id="23556" name="Rectangle 4"/>
          <p:cNvSpPr>
            <a:spLocks noChangeArrowheads="1" noTextEdit="1"/>
          </p:cNvSpPr>
          <p:nvPr>
            <p:ph type="sldImg" idx="2"/>
          </p:nvPr>
        </p:nvSpPr>
        <p:spPr bwMode="auto">
          <a:xfrm>
            <a:off x="1085850" y="684213"/>
            <a:ext cx="4660900" cy="34956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9" name="Rectangle 5"/>
          <p:cNvSpPr>
            <a:spLocks noGrp="1" noChangeArrowheads="1"/>
          </p:cNvSpPr>
          <p:nvPr>
            <p:ph type="body" sz="quarter" idx="3"/>
          </p:nvPr>
        </p:nvSpPr>
        <p:spPr bwMode="auto">
          <a:xfrm>
            <a:off x="890588" y="4408488"/>
            <a:ext cx="5051425" cy="4179887"/>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9030" name="Rectangle 6"/>
          <p:cNvSpPr>
            <a:spLocks noGrp="1" noChangeArrowheads="1"/>
          </p:cNvSpPr>
          <p:nvPr>
            <p:ph type="ftr" sz="quarter" idx="4"/>
          </p:nvPr>
        </p:nvSpPr>
        <p:spPr bwMode="auto">
          <a:xfrm>
            <a:off x="0" y="8815388"/>
            <a:ext cx="2971800" cy="455612"/>
          </a:xfrm>
          <a:prstGeom prst="rect">
            <a:avLst/>
          </a:prstGeom>
          <a:noFill/>
          <a:ln w="9525">
            <a:noFill/>
            <a:miter lim="800000"/>
            <a:headEnd/>
            <a:tailEnd/>
          </a:ln>
          <a:effectLst/>
        </p:spPr>
        <p:txBody>
          <a:bodyPr vert="horz" wrap="square" lIns="90111" tIns="45056" rIns="90111" bIns="45056" numCol="1" anchor="b" anchorCtr="0" compatLnSpc="1">
            <a:prstTxWarp prst="textNoShape">
              <a:avLst/>
            </a:prstTxWarp>
          </a:bodyPr>
          <a:lstStyle>
            <a:lvl1pPr>
              <a:defRPr sz="1200"/>
            </a:lvl1pPr>
          </a:lstStyle>
          <a:p>
            <a:pPr>
              <a:defRPr/>
            </a:pPr>
            <a:endParaRPr lang="en-US"/>
          </a:p>
        </p:txBody>
      </p:sp>
      <p:sp>
        <p:nvSpPr>
          <p:cNvPr id="129031" name="Rectangle 7"/>
          <p:cNvSpPr>
            <a:spLocks noGrp="1" noChangeArrowheads="1"/>
          </p:cNvSpPr>
          <p:nvPr>
            <p:ph type="sldNum" sz="quarter" idx="5"/>
          </p:nvPr>
        </p:nvSpPr>
        <p:spPr bwMode="auto">
          <a:xfrm>
            <a:off x="3862388" y="8815388"/>
            <a:ext cx="2971800" cy="455612"/>
          </a:xfrm>
          <a:prstGeom prst="rect">
            <a:avLst/>
          </a:prstGeom>
          <a:noFill/>
          <a:ln w="9525">
            <a:noFill/>
            <a:miter lim="800000"/>
            <a:headEnd/>
            <a:tailEnd/>
          </a:ln>
          <a:effectLst/>
        </p:spPr>
        <p:txBody>
          <a:bodyPr vert="horz" wrap="square" lIns="90111" tIns="45056" rIns="90111" bIns="45056" numCol="1" anchor="b" anchorCtr="0" compatLnSpc="1">
            <a:prstTxWarp prst="textNoShape">
              <a:avLst/>
            </a:prstTxWarp>
          </a:bodyPr>
          <a:lstStyle>
            <a:lvl1pPr algn="r">
              <a:defRPr sz="1200"/>
            </a:lvl1pPr>
          </a:lstStyle>
          <a:p>
            <a:pPr>
              <a:defRPr/>
            </a:pPr>
            <a:fld id="{E893B729-F7C5-4BD1-99A6-989C536B938F}" type="slidenum">
              <a:rPr lang="en-US"/>
              <a:pPr>
                <a:defRPr/>
              </a:pPr>
              <a:t>‹#›</a:t>
            </a:fld>
            <a:endParaRPr lang="en-US"/>
          </a:p>
        </p:txBody>
      </p:sp>
    </p:spTree>
    <p:extLst>
      <p:ext uri="{BB962C8B-B14F-4D97-AF65-F5344CB8AC3E}">
        <p14:creationId xmlns:p14="http://schemas.microsoft.com/office/powerpoint/2010/main" val="41465369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BBDC0788-7A32-4348-81C9-6FC4107016D7}" type="slidenum">
              <a:rPr lang="en-US" altLang="en-US" sz="1200" smtClean="0"/>
              <a:pPr/>
              <a:t>1</a:t>
            </a:fld>
            <a:endParaRPr lang="en-US" altLang="en-US" sz="12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the </a:t>
            </a:r>
            <a:r>
              <a:rPr lang="en-US" altLang="en-US" b="1" smtClean="0"/>
              <a:t>range</a:t>
            </a:r>
            <a:r>
              <a:rPr lang="en-US" altLang="en-US" smtClean="0"/>
              <a:t> indicates the lowest and highest values in a group of data. </a:t>
            </a:r>
          </a:p>
          <a:p>
            <a:endParaRPr lang="en-US" altLang="en-US" smtClean="0"/>
          </a:p>
          <a:p>
            <a:r>
              <a:rPr lang="en-US" altLang="en-US" smtClean="0"/>
              <a:t>ASK participants to determine the range for the second set of data, which includes a 60-year-old player. (Answer: 15 to 60.)</a:t>
            </a:r>
          </a:p>
          <a:p>
            <a:r>
              <a:rPr lang="en-US" altLang="en-US" smtClean="0"/>
              <a:t>Before turning to Slide 11, ASK what a </a:t>
            </a:r>
            <a:r>
              <a:rPr lang="en-US" altLang="en-US" b="1" smtClean="0"/>
              <a:t>percentage</a:t>
            </a:r>
            <a:r>
              <a:rPr lang="en-US" altLang="en-US" smtClean="0"/>
              <a:t> is.</a:t>
            </a:r>
          </a:p>
          <a:p>
            <a:endParaRPr lang="en-US" altLang="en-US" smtClean="0"/>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68D7A61D-1FA0-407F-849F-4C4C2AAFEFFB}" type="slidenum">
              <a:rPr lang="en-US" altLang="en-US" sz="1200" smtClean="0"/>
              <a:pPr/>
              <a:t>10</a:t>
            </a:fld>
            <a:endParaRPr lang="en-US" altLang="en-US" sz="12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 </a:t>
            </a:r>
            <a:r>
              <a:rPr lang="en-US" altLang="en-US" b="1" smtClean="0"/>
              <a:t>percentage</a:t>
            </a:r>
            <a:r>
              <a:rPr lang="en-US" altLang="en-US" smtClean="0"/>
              <a:t> is a way of expressing a number as a fraction of 100, where 100 represents the whole. Thinking of our 7 football players, there are two boys who are age 16. The percentage of players age 16 is calculated as follows: </a:t>
            </a:r>
          </a:p>
          <a:p>
            <a:endParaRPr lang="en-US" altLang="en-US" smtClean="0"/>
          </a:p>
          <a:p>
            <a:r>
              <a:rPr lang="en-US" altLang="en-US" smtClean="0"/>
              <a:t>DIVIDE the number of players who are 16 years old by the total number of players. Multiply this number by 100. The result is the percentage.</a:t>
            </a:r>
          </a:p>
          <a:p>
            <a:endParaRPr lang="en-US" altLang="en-US" smtClean="0"/>
          </a:p>
          <a:p>
            <a:r>
              <a:rPr lang="en-US" altLang="en-US" smtClean="0"/>
              <a:t>2/7 x 100 = 28.6%</a:t>
            </a:r>
          </a:p>
          <a:p>
            <a:endParaRPr lang="en-US" altLang="en-US" smtClean="0"/>
          </a:p>
          <a:p>
            <a:r>
              <a:rPr lang="en-US" altLang="en-US" smtClean="0"/>
              <a:t>A percentage can be expressed as a fraction.</a:t>
            </a:r>
          </a:p>
          <a:p>
            <a:endParaRPr lang="en-US" altLang="en-US" smtClean="0"/>
          </a:p>
          <a:p>
            <a:r>
              <a:rPr lang="en-US" altLang="en-US" smtClean="0"/>
              <a:t>In this example, the fraction would be 2/7. The two players who are age 16 are the numerator, and the total number of players (7) is the denominator.</a:t>
            </a:r>
          </a:p>
          <a:p>
            <a:endParaRPr lang="en-US" altLang="en-US" smtClean="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F0FDD42A-738A-495B-9102-573099B40636}" type="slidenum">
              <a:rPr lang="en-US" altLang="en-US" sz="1200" smtClean="0"/>
              <a:pPr/>
              <a:t>11</a:t>
            </a:fld>
            <a:endParaRPr lang="en-US" altLang="en-US" sz="120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DHS reports, like other survey reports, use percentages frequently.</a:t>
            </a:r>
          </a:p>
          <a:p>
            <a:endParaRPr lang="en-US" altLang="en-US" smtClean="0"/>
          </a:p>
          <a:p>
            <a:r>
              <a:rPr lang="en-US" altLang="en-US" smtClean="0"/>
              <a:t>EXPLAIN that it is important to look carefully at the denominators. Sometimes DHS data are presented as percentages of all women. But sometimes data are presented as percentages only of currently-married women, of ever-married women, or of never-married women.</a:t>
            </a:r>
          </a:p>
          <a:p>
            <a:endParaRPr lang="en-US" altLang="en-US" smtClean="0"/>
          </a:p>
          <a:p>
            <a:r>
              <a:rPr lang="en-US" altLang="en-US" smtClean="0"/>
              <a:t>This example from  Kenya shows how the percent of women with secondary school or higher education is calculated.</a:t>
            </a:r>
          </a:p>
          <a:p>
            <a:endParaRPr lang="en-US" altLang="en-US" smtClean="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560BD806-B710-4679-AAC5-852B52E0D315}" type="slidenum">
              <a:rPr lang="en-US" altLang="en-US" sz="1200" smtClean="0"/>
              <a:pPr/>
              <a:t>12</a:t>
            </a:fld>
            <a:endParaRPr lang="en-US" altLang="en-US" sz="120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ASK participants what a </a:t>
            </a:r>
            <a:r>
              <a:rPr lang="en-US" altLang="en-US" b="1" smtClean="0"/>
              <a:t>rate </a:t>
            </a:r>
            <a:r>
              <a:rPr lang="en-US" altLang="en-US" smtClean="0"/>
              <a:t>is.</a:t>
            </a:r>
          </a:p>
          <a:p>
            <a:endParaRPr lang="en-US" altLang="en-US" smtClean="0"/>
          </a:p>
          <a:p>
            <a:r>
              <a:rPr lang="en-US" altLang="en-US" smtClean="0"/>
              <a:t>TELL them that a </a:t>
            </a:r>
            <a:r>
              <a:rPr lang="en-US" altLang="en-US" b="1" smtClean="0"/>
              <a:t>rate</a:t>
            </a:r>
            <a:r>
              <a:rPr lang="en-US" altLang="en-US" smtClean="0"/>
              <a:t> is a percentage, often representing an occurrence over a fixed time period. It describes a relationship between two measurements that use the same units. </a:t>
            </a:r>
          </a:p>
          <a:p>
            <a:r>
              <a:rPr lang="en-US" altLang="en-US" smtClean="0"/>
              <a:t>For rates, the denominator includes the numerator. In other words, the denominator is a total of which the numerator is a subset. </a:t>
            </a:r>
          </a:p>
          <a:p>
            <a:endParaRPr lang="en-US" altLang="en-US" smtClean="0"/>
          </a:p>
          <a:p>
            <a:r>
              <a:rPr lang="en-US" altLang="en-US" smtClean="0"/>
              <a:t>EXPLAIN how to determine the infant mortality rate in a country: The number of infant deaths during a set time period (usually 5 years) is divided by the total number of infants born in the same time period (usually 5 years).  </a:t>
            </a:r>
          </a:p>
          <a:p>
            <a:endParaRPr lang="en-US" altLang="en-US" smtClean="0"/>
          </a:p>
          <a:p>
            <a:r>
              <a:rPr lang="en-US" altLang="en-US" smtClean="0"/>
              <a:t>TELL participants that the numerator has to be part of the denominator or we cannot call it a rate. Point out that the rate is the same as a percentage.</a:t>
            </a:r>
          </a:p>
          <a:p>
            <a:pPr>
              <a:lnSpc>
                <a:spcPct val="90000"/>
              </a:lnSpc>
            </a:pPr>
            <a:endParaRPr lang="en-US" altLang="en-US" smtClean="0"/>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C26CC0CE-AFED-4A8F-A319-DC29712F5428}" type="slidenum">
              <a:rPr lang="en-US" altLang="en-US" sz="1200" smtClean="0"/>
              <a:pPr/>
              <a:t>13</a:t>
            </a:fld>
            <a:endParaRPr lang="en-US" altLang="en-US" sz="120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rates are often expressed per 1,000 (instead of per 100, as percentages do), especially when events are rare. For example, the 2008-09 Kenya DHS survey reported that the neonatal mortality rate was 31 per 1,000 live births. This means that for every 1,000 children born, 31 died within the first month of birth. </a:t>
            </a:r>
          </a:p>
          <a:p>
            <a:r>
              <a:rPr lang="en-US" altLang="en-US" smtClean="0"/>
              <a:t> </a:t>
            </a: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B8A8D8E0-D472-4685-8F33-AB2F3248DD1E}" type="slidenum">
              <a:rPr lang="en-US" altLang="en-US" sz="1200" smtClean="0"/>
              <a:pPr/>
              <a:t>14</a:t>
            </a:fld>
            <a:endParaRPr lang="en-US" altLang="en-US" sz="120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ASK participants to define a </a:t>
            </a:r>
            <a:r>
              <a:rPr lang="en-US" altLang="en-US" b="1" smtClean="0"/>
              <a:t>ratio</a:t>
            </a:r>
            <a:r>
              <a:rPr lang="en-US" altLang="en-US" smtClean="0"/>
              <a:t>. A </a:t>
            </a:r>
            <a:r>
              <a:rPr lang="en-US" altLang="en-US" b="1" smtClean="0"/>
              <a:t>ratio</a:t>
            </a:r>
            <a:r>
              <a:rPr lang="en-US" altLang="en-US" smtClean="0"/>
              <a:t> compares two quantities with different</a:t>
            </a:r>
            <a:r>
              <a:rPr lang="en-US" altLang="en-US" b="1" smtClean="0"/>
              <a:t> </a:t>
            </a:r>
            <a:r>
              <a:rPr lang="en-US" altLang="en-US" smtClean="0"/>
              <a:t>units, in contrast to a rate, which compares quantities with the same units. DESCRIBE the example in this slide. </a:t>
            </a:r>
          </a:p>
          <a:p>
            <a:endParaRPr lang="en-US" altLang="en-US" smtClean="0"/>
          </a:p>
          <a:p>
            <a:r>
              <a:rPr lang="en-US" altLang="en-US" smtClean="0"/>
              <a:t>Another example of a ratio from the DHS is the maternal mortality ratio. This is the number of maternal deaths per 100,000 live births.</a:t>
            </a:r>
          </a:p>
          <a:p>
            <a:endParaRPr lang="en-US" altLang="en-US" smtClean="0"/>
          </a:p>
          <a:p>
            <a:r>
              <a:rPr lang="en-US" altLang="en-US" smtClean="0"/>
              <a:t>EXPLAIN the difference between the:</a:t>
            </a:r>
          </a:p>
          <a:p>
            <a:endParaRPr lang="en-US" altLang="en-US" b="1" smtClean="0"/>
          </a:p>
          <a:p>
            <a:pPr>
              <a:buFontTx/>
              <a:buChar char="•"/>
            </a:pPr>
            <a:r>
              <a:rPr lang="en-US" altLang="en-US" b="1" smtClean="0"/>
              <a:t> maternal mortality ratio</a:t>
            </a:r>
            <a:r>
              <a:rPr lang="en-US" altLang="en-US" smtClean="0"/>
              <a:t>, which is the number of maternal deaths during a given time period per 100,000 live births during the same time period, and the</a:t>
            </a:r>
          </a:p>
          <a:p>
            <a:endParaRPr lang="en-US" altLang="en-US" b="1" smtClean="0"/>
          </a:p>
          <a:p>
            <a:pPr>
              <a:buFontTx/>
              <a:buChar char="•"/>
            </a:pPr>
            <a:r>
              <a:rPr lang="en-US" altLang="en-US" b="1" smtClean="0"/>
              <a:t> maternal mortality rate</a:t>
            </a:r>
            <a:r>
              <a:rPr lang="en-US" altLang="en-US" smtClean="0"/>
              <a:t>, which is the number of maternal deaths in a given time period per 100,000 women of reproductive age during the same time period. </a:t>
            </a:r>
          </a:p>
          <a:p>
            <a:endParaRPr lang="en-US" altLang="en-US" smtClean="0"/>
          </a:p>
          <a:p>
            <a:r>
              <a:rPr lang="en-US" altLang="en-US" smtClean="0"/>
              <a:t>One is a ratio because it compares two different units: women (maternal deaths) and children (live births). The other is a rate because both the numerator and denominator use the same unit: women. </a:t>
            </a: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5F299CED-09A6-4D09-8CD9-3B0EC39A3CD7}" type="slidenum">
              <a:rPr lang="en-US" altLang="en-US" sz="1200" smtClean="0"/>
              <a:pPr/>
              <a:t>15</a:t>
            </a:fld>
            <a:endParaRPr lang="en-US" altLang="en-US" sz="120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ASK participants what is meant by </a:t>
            </a:r>
            <a:r>
              <a:rPr lang="en-US" b="1" dirty="0" smtClean="0"/>
              <a:t>standard deviation</a:t>
            </a:r>
            <a:r>
              <a:rPr lang="en-US" dirty="0" smtClean="0"/>
              <a:t>. </a:t>
            </a:r>
          </a:p>
          <a:p>
            <a:pPr>
              <a:defRPr/>
            </a:pPr>
            <a:endParaRPr lang="en-US" dirty="0" smtClean="0"/>
          </a:p>
          <a:p>
            <a:pPr>
              <a:defRPr/>
            </a:pPr>
            <a:r>
              <a:rPr lang="en-US" dirty="0" smtClean="0"/>
              <a:t>TELL participants that </a:t>
            </a:r>
            <a:r>
              <a:rPr lang="en-US" b="1" dirty="0" smtClean="0"/>
              <a:t>standard deviation</a:t>
            </a:r>
            <a:r>
              <a:rPr lang="en-US" dirty="0" smtClean="0"/>
              <a:t> is a measure of how widely values spread out from the mean or the median. When the data points clump very closely around the mean (or median), then the standard deviation is small. When the data points spread far away from the mean (or median), the standard deviation is large. </a:t>
            </a:r>
          </a:p>
          <a:p>
            <a:pPr>
              <a:defRPr/>
            </a:pPr>
            <a:endParaRPr lang="en-US" dirty="0" smtClean="0"/>
          </a:p>
          <a:p>
            <a:pPr>
              <a:defRPr/>
            </a:pPr>
            <a:r>
              <a:rPr lang="en-US" dirty="0" smtClean="0"/>
              <a:t>EXPLAIN that when we place data points from a large sample of people on a graph and there are a sufficient number of points, the graph is often shaped like a bell. A commonly used statistical term is a bell-shaped distribution or a bell-shaped curve. As this graph illustrates, in a normal distribution 68% of the population lay close to the mean, that is, within one standard deviation. Ninety-five percent fall within two standard deviations of the mean. And almost all (99.7%) fall within three standard deviations of the mean. Very few outliers, just 0.3%, are farther from the mean.</a:t>
            </a:r>
          </a:p>
          <a:p>
            <a:pPr>
              <a:defRPr/>
            </a:pPr>
            <a:endParaRPr lang="en-US" dirty="0" smtClean="0"/>
          </a:p>
          <a:p>
            <a:pPr>
              <a:defRPr/>
            </a:pPr>
            <a:r>
              <a:rPr lang="en-US" dirty="0" smtClean="0"/>
              <a:t>TELL participants to think about measuring height in a population where the average height is 170 centimeters (or almost 5’7”). If the standard deviation is 8 centimeters (about 3”), then 68% of people will have a height within 8 centimeters of the mean; that is, they will be between 162 and 178 centimeters tall (5’4” and 5’10”). Almost everyone (95% of the population) will be within two standard deviations, or 16 centimeters, of the mean; that is, they will be between 154 and 186 centimeters tall (5’1” and 6’1”). Less than 1% of the population would be shorter than 154 centimeters (5’1”) or taller than 186 centimeters (6’1”). If the standard deviation were smaller, say 4 centimeters, peoples’ height would not vary as much. If the standard deviation were zero, then everyone would be the same height.</a:t>
            </a:r>
          </a:p>
          <a:p>
            <a:pPr>
              <a:defRPr/>
            </a:pPr>
            <a:endParaRPr lang="en-US" dirty="0" smtClean="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84CF11B6-AB2D-4F69-8BB6-D5034C1C1708}" type="slidenum">
              <a:rPr lang="en-US" altLang="en-US" sz="1200" smtClean="0"/>
              <a:pPr/>
              <a:t>16</a:t>
            </a:fld>
            <a:endParaRPr lang="en-US" altLang="en-US" sz="120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TELL participants that the DHS uses standard deviations to express measurements of the nutritional status of children. During the DHS, interviewers measure the height and weight of children under age five. The results are compared to the median and standard deviations of a reference population of healthy, breastfed children from eight countries around the world. This reference population was designed by the WHO to provide standards for measuring children’s nutritional status, and it was used to create the WHO Child Growth Standards.</a:t>
            </a:r>
          </a:p>
          <a:p>
            <a:pPr>
              <a:defRPr/>
            </a:pPr>
            <a:endParaRPr lang="en-US" dirty="0" smtClean="0"/>
          </a:p>
          <a:p>
            <a:pPr>
              <a:defRPr/>
            </a:pPr>
            <a:r>
              <a:rPr lang="en-US" dirty="0" smtClean="0"/>
              <a:t>EXPLAIN that this slide shows the standard curves for height-for-age for girls according to the WHO Child Growth Standards. The blue line shows the median height at each age for healthy girls. Girls who fall below the pink line (-2 standard deviations below the median) are considered stunted; girls who fall below the red line (-3 standard deviations below the median) are considered severely stunted. Girls who are 2 standard deviations </a:t>
            </a:r>
            <a:r>
              <a:rPr lang="en-US" i="1" dirty="0" smtClean="0"/>
              <a:t>above</a:t>
            </a:r>
            <a:r>
              <a:rPr lang="en-US" dirty="0" smtClean="0"/>
              <a:t> the mean are considered </a:t>
            </a:r>
            <a:r>
              <a:rPr lang="en-US" dirty="0" err="1" smtClean="0"/>
              <a:t>overnourished</a:t>
            </a:r>
            <a:r>
              <a:rPr lang="en-US" dirty="0" smtClean="0"/>
              <a:t>, particularly when looking at weight-for-age. </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5925AB88-2D4F-45F5-90FE-202F9566D0AC}" type="slidenum">
              <a:rPr lang="en-US" altLang="en-US" sz="1200" smtClean="0"/>
              <a:pPr/>
              <a:t>17</a:t>
            </a:fld>
            <a:endParaRPr lang="en-US" altLang="en-US" sz="120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DHS reports contain tables that show the percent of children who fall two and three standard deviations below the median according to the WHO Child Growth Standards. </a:t>
            </a:r>
          </a:p>
          <a:p>
            <a:endParaRPr lang="en-US" altLang="en-US" smtClean="0"/>
          </a:p>
          <a:p>
            <a:r>
              <a:rPr lang="en-US" altLang="en-US" smtClean="0"/>
              <a:t>In Tanzania 42% of children under age five are moderately stunted; that is, 42% are two or more standard deviations below the median height of the reference population. 16.5% of children are severely stunted; that is, they are three standard deviations below the median height of the reference population. </a:t>
            </a:r>
          </a:p>
          <a:p>
            <a:endParaRPr lang="en-US" altLang="en-US" smtClean="0"/>
          </a:p>
          <a:p>
            <a:r>
              <a:rPr lang="en-US" altLang="en-US" smtClean="0"/>
              <a:t>ASK participants if they have any questions about these definitions and descriptions. </a:t>
            </a:r>
          </a:p>
          <a:p>
            <a:endParaRPr lang="en-US" altLang="en-US" smtClean="0"/>
          </a:p>
          <a:p>
            <a:r>
              <a:rPr lang="en-US" altLang="en-US" smtClean="0"/>
              <a:t>ASK participants to read </a:t>
            </a:r>
            <a:r>
              <a:rPr lang="en-US" altLang="en-US" b="1" smtClean="0"/>
              <a:t>Handout 2.1</a:t>
            </a:r>
            <a:r>
              <a:rPr lang="en-US" altLang="en-US" smtClean="0"/>
              <a:t>, </a:t>
            </a:r>
            <a:r>
              <a:rPr lang="en-US" altLang="en-US" i="1" smtClean="0"/>
              <a:t>Definitions of Descriptive Statistics</a:t>
            </a:r>
            <a:r>
              <a:rPr lang="en-US" altLang="en-US" smtClean="0"/>
              <a:t>, during their free time.</a:t>
            </a:r>
          </a:p>
          <a:p>
            <a:endParaRPr lang="en-US" altLang="en-US" smtClean="0"/>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ACA41870-7BCD-4E2F-892A-F10C5E8D6BEE}" type="slidenum">
              <a:rPr lang="en-US" altLang="en-US" sz="1200" smtClean="0"/>
              <a:pPr/>
              <a:t>18</a:t>
            </a:fld>
            <a:endParaRPr lang="en-US" altLang="en-US" sz="120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8547E086-5671-4936-B128-DEAAA03DE8BD}" type="slidenum">
              <a:rPr lang="en-US" altLang="en-US" sz="1200" smtClean="0"/>
              <a:pPr/>
              <a:t>19</a:t>
            </a:fld>
            <a:endParaRPr lang="en-US" altLang="en-US" sz="1200" smtClean="0"/>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DIVIDE participants into three groups and DISTRIBUTE </a:t>
            </a:r>
            <a:r>
              <a:rPr lang="en-US" altLang="en-US" b="1" dirty="0" smtClean="0"/>
              <a:t>Exercise 2.1</a:t>
            </a:r>
            <a:r>
              <a:rPr lang="en-US" altLang="en-US" dirty="0" smtClean="0"/>
              <a:t>, A </a:t>
            </a:r>
            <a:r>
              <a:rPr lang="en-US" altLang="en-US" i="1" dirty="0" smtClean="0"/>
              <a:t>New Neighborhood</a:t>
            </a:r>
            <a:r>
              <a:rPr lang="en-US" altLang="en-US" dirty="0" smtClean="0"/>
              <a:t>. ASK the groups to answer the questions on the handout (the answers are upside down on the bottom of the sheet). </a:t>
            </a:r>
          </a:p>
          <a:p>
            <a:endParaRPr lang="en-US" altLang="en-US" dirty="0" smtClean="0"/>
          </a:p>
          <a:p>
            <a:r>
              <a:rPr lang="en-US" altLang="en-US" dirty="0" smtClean="0"/>
              <a:t>Allow about 10 minutes for this activity. After they have finished, BRING everyone together. ASK each group to take turns answering the questions. </a:t>
            </a:r>
          </a:p>
          <a:p>
            <a:endParaRPr lang="en-US" altLang="en-US" dirty="0" smtClean="0"/>
          </a:p>
          <a:p>
            <a:r>
              <a:rPr lang="en-US" altLang="en-US" dirty="0" smtClean="0"/>
              <a:t>Answers:</a:t>
            </a:r>
          </a:p>
          <a:p>
            <a:r>
              <a:rPr lang="en-US" altLang="en-US" dirty="0" smtClean="0"/>
              <a:t>1. How many houses have an income over $1,500? </a:t>
            </a:r>
          </a:p>
          <a:p>
            <a:r>
              <a:rPr lang="en-US" altLang="en-US" dirty="0" smtClean="0"/>
              <a:t>	Answer: 2</a:t>
            </a:r>
          </a:p>
          <a:p>
            <a:r>
              <a:rPr lang="en-US" altLang="en-US" dirty="0" smtClean="0"/>
              <a:t>2. What is the range of income for this new neighborhood? </a:t>
            </a:r>
          </a:p>
          <a:p>
            <a:r>
              <a:rPr lang="en-US" altLang="en-US" dirty="0" smtClean="0"/>
              <a:t>	Answer: The range is from $100 to $10,000.</a:t>
            </a:r>
          </a:p>
          <a:p>
            <a:r>
              <a:rPr lang="en-US" altLang="en-US" dirty="0" smtClean="0"/>
              <a:t>3. What is the mean/average income for this new neighborhood? </a:t>
            </a:r>
          </a:p>
          <a:p>
            <a:r>
              <a:rPr lang="en-US" altLang="en-US" dirty="0" smtClean="0"/>
              <a:t>	Answer: The mean is $2,050 per household.</a:t>
            </a:r>
          </a:p>
          <a:p>
            <a:r>
              <a:rPr lang="en-US" altLang="en-US" dirty="0" smtClean="0"/>
              <a:t>4. What is the median income for this new neighborhood?</a:t>
            </a:r>
          </a:p>
          <a:p>
            <a:r>
              <a:rPr lang="en-US" altLang="en-US" dirty="0" smtClean="0"/>
              <a:t>	Answer: When we order the ten observations from lowest to highest, there are two middle values: $900 and $1000. 	The median is the average of these two numbers: $950. </a:t>
            </a:r>
          </a:p>
          <a:p>
            <a:r>
              <a:rPr lang="en-US" altLang="en-US" dirty="0" smtClean="0"/>
              <a:t>5. What is the mode of household incomes?</a:t>
            </a:r>
          </a:p>
          <a:p>
            <a:r>
              <a:rPr lang="en-US" altLang="en-US" dirty="0" smtClean="0"/>
              <a:t>	Answer: $1,000 (3 households make this income) </a:t>
            </a:r>
          </a:p>
          <a:p>
            <a:r>
              <a:rPr lang="en-US" altLang="en-US" dirty="0" smtClean="0"/>
              <a:t>6. What percentage of households makes less than $1,000?</a:t>
            </a:r>
          </a:p>
          <a:p>
            <a:r>
              <a:rPr lang="en-US" altLang="en-US" dirty="0" smtClean="0"/>
              <a:t>	Answer: 50%</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DISCUSS the objectives for Module 2, and EXPLAIN that the first two sessions will focus on the first objective: statistical concepts and terms.</a:t>
            </a:r>
          </a:p>
          <a:p>
            <a:endParaRPr lang="en-US" altLang="en-US" smtClean="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5A7B8656-AFBE-4A6C-97BF-FC745400231F}" type="slidenum">
              <a:rPr lang="en-US" altLang="en-US" sz="1200" smtClean="0"/>
              <a:pPr/>
              <a:t>2</a:t>
            </a:fld>
            <a:endParaRPr lang="en-US" altLang="en-US" sz="12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TELL participants that this session will cover statistical concepts. REASSURE participants that most of the statistics presented are quite basic. While some more complex statistics are explored, participants only need to understand them on a conceptual level.</a:t>
            </a:r>
          </a:p>
          <a:p>
            <a:endParaRPr lang="en-US" altLang="en-US" dirty="0" smtClean="0"/>
          </a:p>
          <a:p>
            <a:r>
              <a:rPr lang="en-US" altLang="en-US" dirty="0" smtClean="0"/>
              <a:t>EXPLAIN that when we choose a sample from a larger population, we may want to have a way of quantitatively summarizing or describing the data. For example, if we ask the seven players on a football team how old they are, we could publish our results by simply listing all of their ages. But we probably want a more efficient way to summarize our results. The two most common ways to summarize data are through calculation of the </a:t>
            </a:r>
            <a:r>
              <a:rPr lang="en-US" altLang="en-US" b="1" dirty="0" smtClean="0"/>
              <a:t>mean</a:t>
            </a:r>
            <a:r>
              <a:rPr lang="en-US" altLang="en-US" dirty="0" smtClean="0"/>
              <a:t> and the </a:t>
            </a:r>
            <a:r>
              <a:rPr lang="en-US" altLang="en-US" b="1" dirty="0" smtClean="0"/>
              <a:t>median</a:t>
            </a:r>
            <a:r>
              <a:rPr lang="en-US" altLang="en-US" dirty="0" smtClean="0"/>
              <a:t>.</a:t>
            </a:r>
          </a:p>
          <a:p>
            <a:endParaRPr lang="en-US" altLang="en-US" dirty="0" smtClean="0"/>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AAE634CA-4797-409B-BD38-221B11429174}" type="slidenum">
              <a:rPr lang="en-US" altLang="en-US" sz="1200" smtClean="0"/>
              <a:pPr/>
              <a:t>3</a:t>
            </a:fld>
            <a:endParaRPr lang="en-US" altLang="en-US"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ASK participants to calculate the </a:t>
            </a:r>
            <a:r>
              <a:rPr lang="en-US" altLang="en-US" b="1" smtClean="0"/>
              <a:t>mean</a:t>
            </a:r>
            <a:r>
              <a:rPr lang="en-US" altLang="en-US" smtClean="0"/>
              <a:t>, the </a:t>
            </a:r>
            <a:r>
              <a:rPr lang="en-US" altLang="en-US" b="1" smtClean="0"/>
              <a:t>median</a:t>
            </a:r>
            <a:r>
              <a:rPr lang="en-US" altLang="en-US" smtClean="0"/>
              <a:t>, and the </a:t>
            </a:r>
            <a:r>
              <a:rPr lang="en-US" altLang="en-US" b="1" smtClean="0"/>
              <a:t>mode</a:t>
            </a:r>
            <a:r>
              <a:rPr lang="en-US" altLang="en-US" smtClean="0"/>
              <a:t> for the ages of the players on the football team.</a:t>
            </a: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56E036A4-9113-4EB1-8838-818B5AD66AEF}" type="slidenum">
              <a:rPr lang="en-US" altLang="en-US" sz="1200" smtClean="0"/>
              <a:pPr/>
              <a:t>4</a:t>
            </a:fld>
            <a:endParaRPr lang="en-US" altLang="en-US" sz="12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PRESENT </a:t>
            </a:r>
            <a:r>
              <a:rPr lang="en-US" altLang="en-US" b="1" dirty="0" smtClean="0"/>
              <a:t>Slide 5. </a:t>
            </a:r>
            <a:endParaRPr lang="en-US" altLang="en-US" dirty="0" smtClean="0"/>
          </a:p>
          <a:p>
            <a:r>
              <a:rPr lang="en-US" altLang="en-US" b="1" dirty="0" smtClean="0"/>
              <a:t>Note: </a:t>
            </a:r>
            <a:r>
              <a:rPr lang="en-US" altLang="en-US" dirty="0" smtClean="0"/>
              <a:t>Each text box definition is revealed one at a time as you progress through the definitions.</a:t>
            </a:r>
          </a:p>
          <a:p>
            <a:endParaRPr lang="en-US" altLang="en-US" dirty="0" smtClean="0"/>
          </a:p>
          <a:p>
            <a:r>
              <a:rPr lang="en-US" altLang="en-US" dirty="0" smtClean="0"/>
              <a:t>EXPLAIN that the </a:t>
            </a:r>
            <a:r>
              <a:rPr lang="en-US" altLang="en-US" b="1" dirty="0" smtClean="0"/>
              <a:t>mean</a:t>
            </a:r>
            <a:r>
              <a:rPr lang="en-US" altLang="en-US" dirty="0" smtClean="0"/>
              <a:t>, or the average, is the sum of all values divided by the number of values.</a:t>
            </a:r>
          </a:p>
          <a:p>
            <a:endParaRPr lang="en-US" altLang="en-US" dirty="0" smtClean="0"/>
          </a:p>
          <a:p>
            <a:r>
              <a:rPr lang="en-US" altLang="en-US" dirty="0" smtClean="0"/>
              <a:t>TELL participants that the </a:t>
            </a:r>
            <a:r>
              <a:rPr lang="en-US" altLang="en-US" b="1" dirty="0" smtClean="0"/>
              <a:t>mean</a:t>
            </a:r>
            <a:r>
              <a:rPr lang="en-US" altLang="en-US" dirty="0" smtClean="0"/>
              <a:t> is calculated as follows:  </a:t>
            </a:r>
          </a:p>
          <a:p>
            <a:r>
              <a:rPr lang="en-US" altLang="en-US" dirty="0" smtClean="0"/>
              <a:t>Mean = (15 + 16 + 16 + 17 + 18 + 19 + 20) divided by 7 equals 17.3 years. </a:t>
            </a:r>
          </a:p>
          <a:p>
            <a:endParaRPr lang="en-US" altLang="en-US" dirty="0" smtClean="0"/>
          </a:p>
          <a:p>
            <a:r>
              <a:rPr lang="en-US" altLang="en-US" dirty="0" smtClean="0"/>
              <a:t>That indicates that the average age of the boys in this group is 17.3 years. </a:t>
            </a:r>
          </a:p>
          <a:p>
            <a:endParaRPr lang="en-US" altLang="en-US" dirty="0" smtClean="0"/>
          </a:p>
          <a:p>
            <a:r>
              <a:rPr lang="en-US" altLang="en-US" dirty="0" smtClean="0"/>
              <a:t>EXPLAIN that the </a:t>
            </a:r>
            <a:r>
              <a:rPr lang="en-US" altLang="en-US" b="1" dirty="0" smtClean="0"/>
              <a:t>median</a:t>
            </a:r>
            <a:r>
              <a:rPr lang="en-US" altLang="en-US" dirty="0" smtClean="0"/>
              <a:t> is the value that, when the data are listed in order from lowest to highest (or vice versa), is the middle value. Thus, it divides the sample in half, with an equal number of values above and below it. In this example, the values are ages, but they could be any kind of data values. If there is an even number of data points, the two middle numbers are added together and then divided by two to calculate the median. </a:t>
            </a:r>
          </a:p>
          <a:p>
            <a:endParaRPr lang="en-US" altLang="en-US" dirty="0" smtClean="0"/>
          </a:p>
          <a:p>
            <a:r>
              <a:rPr lang="en-US" altLang="en-US" dirty="0" smtClean="0"/>
              <a:t>EXPLAIN that here we see seven boys whose ages are listed in order from low to high. We determine the age of the boy in the middle position, who is the fourth boy. His age divides the sample in half: there are three ages that are either equal or lower than his own and three ages that are either equal or higher. In this case, the median is 17, the “middle” value of our ordered list. </a:t>
            </a:r>
          </a:p>
          <a:p>
            <a:endParaRPr lang="en-US" altLang="en-US" dirty="0" smtClean="0"/>
          </a:p>
          <a:p>
            <a:r>
              <a:rPr lang="en-US" altLang="en-US" dirty="0" smtClean="0"/>
              <a:t>Now ASK participants to define </a:t>
            </a:r>
            <a:r>
              <a:rPr lang="en-US" altLang="en-US" b="1" dirty="0" smtClean="0"/>
              <a:t>mode</a:t>
            </a:r>
            <a:r>
              <a:rPr lang="en-US" altLang="en-US" dirty="0" smtClean="0"/>
              <a:t>. EXPLAIN that the mode is the value that occurs with the highest frequency. ASK what the mode is in this slide. The answer is 16 because two boys are 16. ASK what would happen if we added another 20-year-old to the group. Then there would be two modes: 16 and 20. </a:t>
            </a:r>
          </a:p>
          <a:p>
            <a:endParaRPr lang="en-US" altLang="en-US" dirty="0" smtClean="0"/>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18BAB118-2FF8-4915-A042-92032FE8CA6F}" type="slidenum">
              <a:rPr lang="en-US" altLang="en-US" sz="1200" smtClean="0"/>
              <a:pPr/>
              <a:t>5</a:t>
            </a:fld>
            <a:endParaRPr lang="en-US" altLang="en-US" sz="12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ASK participants what would the median be if another 20-year-old boy joins our sample? There is no longer a clear middle value because we now have an even number of players. </a:t>
            </a:r>
          </a:p>
          <a:p>
            <a:endParaRPr lang="en-US" altLang="en-US" smtClean="0"/>
          </a:p>
          <a:p>
            <a:r>
              <a:rPr lang="en-US" altLang="en-US" smtClean="0"/>
              <a:t>ASK how they would calculate the median. (Answer: 17.5)</a:t>
            </a:r>
          </a:p>
          <a:p>
            <a:endParaRPr lang="en-US" altLang="en-US" smtClean="0"/>
          </a:p>
          <a:p>
            <a:r>
              <a:rPr lang="en-US" altLang="en-US" smtClean="0"/>
              <a:t>If no one answers correctly, EXPLAIN that to find the median, we take the middle value. However, when there is an even number in the sample, there is no clear middle. Therefore, we take the average of the two middle values—the ages of the fourth and the fifth boys—as the median. In this example, the median is 17 plus 18, divided by 2, which equals 17.5. This is also written as (17+18) / 2.</a:t>
            </a:r>
          </a:p>
          <a:p>
            <a:endParaRPr lang="en-US" altLang="en-US" smtClean="0"/>
          </a:p>
          <a:p>
            <a:r>
              <a:rPr lang="en-US" altLang="en-US" smtClean="0"/>
              <a:t>If there are still participants who are unable to calculate the median, LIST variations on these data on a flipchart. ASK different participants what the median is until everyone can answer.</a:t>
            </a: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8046B7AD-3CB1-4759-8EB6-622244D086B0}" type="slidenum">
              <a:rPr lang="en-US" altLang="en-US" sz="1200" smtClean="0"/>
              <a:pPr/>
              <a:t>6</a:t>
            </a:fld>
            <a:endParaRPr lang="en-US" altLang="en-US" sz="12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statistical reports use both means and medians, because each has its own strengths and weaknesses. ASK participants if they can identify any strengths and weaknesses, and WRITE these on the flipchart.</a:t>
            </a:r>
          </a:p>
          <a:p>
            <a:endParaRPr lang="en-US" altLang="en-US" smtClean="0"/>
          </a:p>
          <a:p>
            <a:r>
              <a:rPr lang="en-US" altLang="en-US" smtClean="0"/>
              <a:t>TELL participants that the mean may be biased. Think back to our example of the ages of the football players. If one person on the team is much older than the others, then the mean would be high and probably not a good summary of the ages of the other boys. The one age that is very much higher than the rest is called an </a:t>
            </a:r>
            <a:r>
              <a:rPr lang="en-US" altLang="en-US" b="1" smtClean="0"/>
              <a:t>outlier</a:t>
            </a:r>
            <a:r>
              <a:rPr lang="en-US" altLang="en-US" smtClean="0"/>
              <a:t>, because it lies outside the ages of the others. </a:t>
            </a:r>
          </a:p>
          <a:p>
            <a:endParaRPr lang="en-US" altLang="en-US" smtClean="0"/>
          </a:p>
          <a:p>
            <a:r>
              <a:rPr lang="en-US" altLang="en-US" smtClean="0"/>
              <a:t>On this slide, for example, the mean age of the first six football players is 16.8. If we add another player who is 60 years old, the mean will be 23 (15 +16+16+17+18+19+60=161, divided by 7 equals 23). </a:t>
            </a:r>
          </a:p>
          <a:p>
            <a:endParaRPr lang="en-US" altLang="en-US" smtClean="0"/>
          </a:p>
          <a:p>
            <a:r>
              <a:rPr lang="en-US" altLang="en-US" smtClean="0"/>
              <a:t>Therefore, the median—which is still 17—is now a better measure of the ages of the football players in this example.</a:t>
            </a:r>
          </a:p>
          <a:p>
            <a:endParaRPr lang="en-US" altLang="en-US" smtClean="0"/>
          </a:p>
          <a:p>
            <a:r>
              <a:rPr lang="en-US" altLang="en-US" smtClean="0"/>
              <a:t>TELL participants that some tables in the DHS use the mean (for example, the mean ideal number of children), while others use the median (for example, median age at first birth). Many tables show both the mean and the median.</a:t>
            </a:r>
          </a:p>
          <a:p>
            <a:endParaRPr lang="en-US" altLang="en-US"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08AA7D9D-5426-48CE-84D6-341244376156}" type="slidenum">
              <a:rPr lang="en-US" altLang="en-US" sz="1200" smtClean="0"/>
              <a:pPr/>
              <a:t>7</a:t>
            </a:fld>
            <a:endParaRPr lang="en-US" altLang="en-US" sz="12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they are going to learn about other basic statistical concepts in this session, including: </a:t>
            </a:r>
          </a:p>
          <a:p>
            <a:r>
              <a:rPr lang="en-US" altLang="en-US" smtClean="0"/>
              <a:t>• Frequency </a:t>
            </a:r>
          </a:p>
          <a:p>
            <a:r>
              <a:rPr lang="en-US" altLang="en-US" smtClean="0"/>
              <a:t>• Range </a:t>
            </a:r>
          </a:p>
          <a:p>
            <a:r>
              <a:rPr lang="en-US" altLang="en-US" smtClean="0"/>
              <a:t>• Percentage</a:t>
            </a:r>
          </a:p>
          <a:p>
            <a:r>
              <a:rPr lang="en-US" altLang="en-US" smtClean="0"/>
              <a:t>• Rate and ratio</a:t>
            </a:r>
          </a:p>
          <a:p>
            <a:r>
              <a:rPr lang="en-US" altLang="en-US" smtClean="0"/>
              <a:t>• Standard deviation</a:t>
            </a:r>
          </a:p>
          <a:p>
            <a:endParaRPr lang="en-US" altLang="en-US"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51838D75-E048-4FA0-8426-468B1C733404}" type="slidenum">
              <a:rPr lang="en-US" altLang="en-US" sz="1200" smtClean="0"/>
              <a:pPr/>
              <a:t>8</a:t>
            </a:fld>
            <a:endParaRPr lang="en-US" altLang="en-US" sz="12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ASK participants what is meant by a </a:t>
            </a:r>
            <a:r>
              <a:rPr lang="en-US" altLang="en-US" b="1" smtClean="0"/>
              <a:t>frequency</a:t>
            </a:r>
            <a:r>
              <a:rPr lang="en-US" altLang="en-US" smtClean="0"/>
              <a:t>. EXPLAIN that a frequency is a count of the number of times an event occurs. When we list the ages of the seven football players in a table, it looks like this slide.</a:t>
            </a:r>
          </a:p>
          <a:p>
            <a:endParaRPr lang="en-US" altLang="en-US" smtClean="0"/>
          </a:p>
          <a:p>
            <a:r>
              <a:rPr lang="en-US" altLang="en-US" smtClean="0"/>
              <a:t>From this table, we see the number of times that there is a player of a specific age. </a:t>
            </a:r>
          </a:p>
          <a:p>
            <a:endParaRPr lang="en-US" altLang="en-US" smtClean="0"/>
          </a:p>
          <a:p>
            <a:r>
              <a:rPr lang="en-US" altLang="en-US" smtClean="0"/>
              <a:t>ASK how many boys are 16 years old? What about other ages? (Answer: There are two boys age 16. All the other ages have a frequency of 1.) </a:t>
            </a:r>
          </a:p>
          <a:p>
            <a:endParaRPr lang="en-US" altLang="en-US" smtClean="0"/>
          </a:p>
          <a:p>
            <a:r>
              <a:rPr lang="en-US" altLang="en-US" smtClean="0"/>
              <a:t>Before proceeding to Slide 10, ASK participants to define </a:t>
            </a:r>
            <a:r>
              <a:rPr lang="en-US" altLang="en-US" b="1" smtClean="0"/>
              <a:t>range</a:t>
            </a:r>
            <a:r>
              <a:rPr lang="en-US" altLang="en-US" smtClean="0"/>
              <a:t>. ASK participants to determine the range for the football players on this slide. (Answer: 15 to 20.)</a:t>
            </a: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fld id="{6D7E836A-D0AA-4EE4-A2B7-95DD8FE650BA}" type="slidenum">
              <a:rPr lang="en-US" altLang="en-US" sz="1200" smtClean="0"/>
              <a:pPr/>
              <a:t>9</a:t>
            </a:fld>
            <a:endParaRPr lang="en-US" altLang="en-US" sz="120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0"/>
          <p:cNvSpPr>
            <a:spLocks noChangeArrowheads="1"/>
          </p:cNvSpPr>
          <p:nvPr userDrawn="1"/>
        </p:nvSpPr>
        <p:spPr bwMode="auto">
          <a:xfrm>
            <a:off x="152400" y="1752600"/>
            <a:ext cx="8991600" cy="51054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endParaRPr lang="en-US" altLang="en-US" sz="2800"/>
          </a:p>
        </p:txBody>
      </p:sp>
      <p:sp>
        <p:nvSpPr>
          <p:cNvPr id="5" name="Rectangle 8"/>
          <p:cNvSpPr>
            <a:spLocks noChangeArrowheads="1"/>
          </p:cNvSpPr>
          <p:nvPr userDrawn="1"/>
        </p:nvSpPr>
        <p:spPr bwMode="auto">
          <a:xfrm>
            <a:off x="0" y="17526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endParaRPr lang="en-US" altLang="en-US" sz="2800"/>
          </a:p>
        </p:txBody>
      </p:sp>
      <p:sp>
        <p:nvSpPr>
          <p:cNvPr id="6" name="Rectangle 9"/>
          <p:cNvSpPr>
            <a:spLocks noChangeArrowheads="1"/>
          </p:cNvSpPr>
          <p:nvPr userDrawn="1"/>
        </p:nvSpPr>
        <p:spPr bwMode="auto">
          <a:xfrm>
            <a:off x="0" y="1905000"/>
            <a:ext cx="152400" cy="49530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endParaRPr lang="en-US" altLang="en-US" sz="2800"/>
          </a:p>
        </p:txBody>
      </p:sp>
      <p:pic>
        <p:nvPicPr>
          <p:cNvPr id="7" name="Picture 2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63464"/>
          <a:stretch>
            <a:fillRect/>
          </a:stretch>
        </p:blipFill>
        <p:spPr bwMode="auto">
          <a:xfrm>
            <a:off x="455613" y="455613"/>
            <a:ext cx="300513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3" descr="OGAC-PEPFAR logo"/>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91400" y="152400"/>
            <a:ext cx="12890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685800" y="3429000"/>
            <a:ext cx="7772400" cy="1143000"/>
          </a:xfrm>
        </p:spPr>
        <p:txBody>
          <a:bodyPr/>
          <a:lstStyle>
            <a:lvl1pPr algn="ctr">
              <a:defRPr sz="4000"/>
            </a:lvl1pPr>
          </a:lstStyle>
          <a:p>
            <a:r>
              <a:rPr lang="en-US"/>
              <a:t>Click to edit Master title style</a:t>
            </a:r>
          </a:p>
        </p:txBody>
      </p:sp>
      <p:sp>
        <p:nvSpPr>
          <p:cNvPr id="5123" name="Rectangle 3"/>
          <p:cNvSpPr>
            <a:spLocks noGrp="1" noChangeArrowheads="1"/>
          </p:cNvSpPr>
          <p:nvPr>
            <p:ph type="subTitle" idx="1"/>
          </p:nvPr>
        </p:nvSpPr>
        <p:spPr>
          <a:xfrm>
            <a:off x="1371600" y="4114800"/>
            <a:ext cx="6400800" cy="1752600"/>
          </a:xfrm>
        </p:spPr>
        <p:txBody>
          <a:bodyPr/>
          <a:lstStyle>
            <a:lvl1pPr marL="0" indent="0" algn="ctr">
              <a:buFontTx/>
              <a:buNone/>
              <a:defRPr/>
            </a:lvl1pPr>
          </a:lstStyle>
          <a:p>
            <a:r>
              <a:rPr lang="en-US"/>
              <a:t>Click to edit Master subtitle style</a:t>
            </a:r>
          </a:p>
        </p:txBody>
      </p:sp>
      <p:sp>
        <p:nvSpPr>
          <p:cNvPr id="9" name="Rectangle 4"/>
          <p:cNvSpPr>
            <a:spLocks noGrp="1" noChangeArrowheads="1"/>
          </p:cNvSpPr>
          <p:nvPr>
            <p:ph type="dt" sz="half" idx="10"/>
          </p:nvPr>
        </p:nvSpPr>
        <p:spPr/>
        <p:txBody>
          <a:bodyPr/>
          <a:lstStyle>
            <a:lvl1pPr>
              <a:defRPr/>
            </a:lvl1pPr>
          </a:lstStyle>
          <a:p>
            <a:pPr>
              <a:defRPr/>
            </a:pPr>
            <a:endParaRPr lang="en-US"/>
          </a:p>
        </p:txBody>
      </p:sp>
      <p:sp>
        <p:nvSpPr>
          <p:cNvPr id="10" name="Rectangle 5"/>
          <p:cNvSpPr>
            <a:spLocks noGrp="1" noChangeArrowheads="1"/>
          </p:cNvSpPr>
          <p:nvPr>
            <p:ph type="ftr" sz="quarter" idx="11"/>
          </p:nvPr>
        </p:nvSpPr>
        <p:spPr/>
        <p:txBody>
          <a:bodyPr/>
          <a:lstStyle>
            <a:lvl1pPr>
              <a:defRPr/>
            </a:lvl1pPr>
          </a:lstStyle>
          <a:p>
            <a:pPr>
              <a:defRPr/>
            </a:pPr>
            <a:endParaRPr lang="en-US"/>
          </a:p>
        </p:txBody>
      </p:sp>
      <p:sp>
        <p:nvSpPr>
          <p:cNvPr id="11" name="Rectangle 6"/>
          <p:cNvSpPr>
            <a:spLocks noGrp="1" noChangeArrowheads="1"/>
          </p:cNvSpPr>
          <p:nvPr>
            <p:ph type="sldNum" sz="quarter" idx="12"/>
          </p:nvPr>
        </p:nvSpPr>
        <p:spPr/>
        <p:txBody>
          <a:bodyPr/>
          <a:lstStyle>
            <a:lvl1pPr>
              <a:defRPr/>
            </a:lvl1pPr>
          </a:lstStyle>
          <a:p>
            <a:pPr>
              <a:defRPr/>
            </a:pPr>
            <a:fld id="{FFF95814-18B3-44DA-B672-701532551B87}" type="slidenum">
              <a:rPr lang="en-US"/>
              <a:pPr>
                <a:defRPr/>
              </a:pPr>
              <a:t>‹#›</a:t>
            </a:fld>
            <a:r>
              <a:rPr lang="en-US"/>
              <a:t>a</a:t>
            </a:r>
          </a:p>
        </p:txBody>
      </p:sp>
    </p:spTree>
    <p:extLst>
      <p:ext uri="{BB962C8B-B14F-4D97-AF65-F5344CB8AC3E}">
        <p14:creationId xmlns:p14="http://schemas.microsoft.com/office/powerpoint/2010/main" val="419782857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792543-A336-4621-BBB0-45AA799BF4EF}" type="slidenum">
              <a:rPr lang="en-US"/>
              <a:pPr>
                <a:defRPr/>
              </a:pPr>
              <a:t>‹#›</a:t>
            </a:fld>
            <a:endParaRPr lang="en-US"/>
          </a:p>
        </p:txBody>
      </p:sp>
    </p:spTree>
    <p:extLst>
      <p:ext uri="{BB962C8B-B14F-4D97-AF65-F5344CB8AC3E}">
        <p14:creationId xmlns:p14="http://schemas.microsoft.com/office/powerpoint/2010/main" val="33417894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447800"/>
            <a:ext cx="194310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447800"/>
            <a:ext cx="567690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E01A75-BB99-41B1-A420-8E976EB4B8C7}" type="slidenum">
              <a:rPr lang="en-US"/>
              <a:pPr>
                <a:defRPr/>
              </a:pPr>
              <a:t>‹#›</a:t>
            </a:fld>
            <a:endParaRPr lang="en-US"/>
          </a:p>
        </p:txBody>
      </p:sp>
    </p:spTree>
    <p:extLst>
      <p:ext uri="{BB962C8B-B14F-4D97-AF65-F5344CB8AC3E}">
        <p14:creationId xmlns:p14="http://schemas.microsoft.com/office/powerpoint/2010/main" val="348860651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2D93418-D819-4168-9D4B-8AEDF68C1D2F}" type="slidenum">
              <a:rPr lang="en-US"/>
              <a:pPr>
                <a:defRPr/>
              </a:pPr>
              <a:t>‹#›</a:t>
            </a:fld>
            <a:endParaRPr lang="en-US"/>
          </a:p>
        </p:txBody>
      </p:sp>
    </p:spTree>
    <p:extLst>
      <p:ext uri="{BB962C8B-B14F-4D97-AF65-F5344CB8AC3E}">
        <p14:creationId xmlns:p14="http://schemas.microsoft.com/office/powerpoint/2010/main" val="429121689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8864B6-2B01-4788-BCD7-E6DBA3D4A565}" type="slidenum">
              <a:rPr lang="en-US"/>
              <a:pPr>
                <a:defRPr/>
              </a:pPr>
              <a:t>‹#›</a:t>
            </a:fld>
            <a:endParaRPr lang="en-US"/>
          </a:p>
        </p:txBody>
      </p:sp>
    </p:spTree>
    <p:extLst>
      <p:ext uri="{BB962C8B-B14F-4D97-AF65-F5344CB8AC3E}">
        <p14:creationId xmlns:p14="http://schemas.microsoft.com/office/powerpoint/2010/main" val="56982551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5A21964-8BDB-41CB-B99A-CBD24C491F29}" type="slidenum">
              <a:rPr lang="en-US"/>
              <a:pPr>
                <a:defRPr/>
              </a:pPr>
              <a:t>‹#›</a:t>
            </a:fld>
            <a:endParaRPr lang="en-US"/>
          </a:p>
        </p:txBody>
      </p:sp>
    </p:spTree>
    <p:extLst>
      <p:ext uri="{BB962C8B-B14F-4D97-AF65-F5344CB8AC3E}">
        <p14:creationId xmlns:p14="http://schemas.microsoft.com/office/powerpoint/2010/main" val="192539111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2A9927A-B741-41B0-9A34-CFD383632D4A}" type="slidenum">
              <a:rPr lang="en-US"/>
              <a:pPr>
                <a:defRPr/>
              </a:pPr>
              <a:t>‹#›</a:t>
            </a:fld>
            <a:endParaRPr lang="en-US"/>
          </a:p>
        </p:txBody>
      </p:sp>
    </p:spTree>
    <p:extLst>
      <p:ext uri="{BB962C8B-B14F-4D97-AF65-F5344CB8AC3E}">
        <p14:creationId xmlns:p14="http://schemas.microsoft.com/office/powerpoint/2010/main" val="359173356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FCD8630-62AB-4427-9535-5D8F0F21BCDC}" type="slidenum">
              <a:rPr lang="en-US"/>
              <a:pPr>
                <a:defRPr/>
              </a:pPr>
              <a:t>‹#›</a:t>
            </a:fld>
            <a:endParaRPr lang="en-US"/>
          </a:p>
        </p:txBody>
      </p:sp>
    </p:spTree>
    <p:extLst>
      <p:ext uri="{BB962C8B-B14F-4D97-AF65-F5344CB8AC3E}">
        <p14:creationId xmlns:p14="http://schemas.microsoft.com/office/powerpoint/2010/main" val="32229981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5680C47-A0B8-4B1B-9C0B-04DEE9DC40EA}" type="slidenum">
              <a:rPr lang="en-US"/>
              <a:pPr>
                <a:defRPr/>
              </a:pPr>
              <a:t>‹#›</a:t>
            </a:fld>
            <a:endParaRPr lang="en-US"/>
          </a:p>
        </p:txBody>
      </p:sp>
    </p:spTree>
    <p:extLst>
      <p:ext uri="{BB962C8B-B14F-4D97-AF65-F5344CB8AC3E}">
        <p14:creationId xmlns:p14="http://schemas.microsoft.com/office/powerpoint/2010/main" val="172775028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F52FBD6-EBD0-484E-8A57-07D4C8FF7DA6}" type="slidenum">
              <a:rPr lang="en-US"/>
              <a:pPr>
                <a:defRPr/>
              </a:pPr>
              <a:t>‹#›</a:t>
            </a:fld>
            <a:endParaRPr lang="en-US"/>
          </a:p>
        </p:txBody>
      </p:sp>
    </p:spTree>
    <p:extLst>
      <p:ext uri="{BB962C8B-B14F-4D97-AF65-F5344CB8AC3E}">
        <p14:creationId xmlns:p14="http://schemas.microsoft.com/office/powerpoint/2010/main" val="282916345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2340545-E464-4A0A-8D7C-66EB34DAA93B}" type="slidenum">
              <a:rPr lang="en-US"/>
              <a:pPr>
                <a:defRPr/>
              </a:pPr>
              <a:t>‹#›</a:t>
            </a:fld>
            <a:endParaRPr lang="en-US"/>
          </a:p>
        </p:txBody>
      </p:sp>
    </p:spTree>
    <p:extLst>
      <p:ext uri="{BB962C8B-B14F-4D97-AF65-F5344CB8AC3E}">
        <p14:creationId xmlns:p14="http://schemas.microsoft.com/office/powerpoint/2010/main" val="403793294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BF1C1C3-DAF2-46A7-982B-0D5B398D741C}" type="slidenum">
              <a:rPr lang="en-US"/>
              <a:pPr>
                <a:defRPr/>
              </a:pPr>
              <a:t>‹#›</a:t>
            </a:fld>
            <a:endParaRPr lang="en-US"/>
          </a:p>
        </p:txBody>
      </p:sp>
    </p:spTree>
    <p:extLst>
      <p:ext uri="{BB962C8B-B14F-4D97-AF65-F5344CB8AC3E}">
        <p14:creationId xmlns:p14="http://schemas.microsoft.com/office/powerpoint/2010/main" val="247695872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9F1C6C4-58C0-4554-B82E-BE4C8A903C4A}" type="slidenum">
              <a:rPr lang="en-US"/>
              <a:pPr>
                <a:defRPr/>
              </a:pPr>
              <a:t>‹#›</a:t>
            </a:fld>
            <a:endParaRPr lang="en-US"/>
          </a:p>
        </p:txBody>
      </p:sp>
    </p:spTree>
    <p:extLst>
      <p:ext uri="{BB962C8B-B14F-4D97-AF65-F5344CB8AC3E}">
        <p14:creationId xmlns:p14="http://schemas.microsoft.com/office/powerpoint/2010/main" val="300625886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A61ADF1-D97E-439A-921D-6711907B9655}" type="slidenum">
              <a:rPr lang="en-US"/>
              <a:pPr>
                <a:defRPr/>
              </a:pPr>
              <a:t>‹#›</a:t>
            </a:fld>
            <a:endParaRPr lang="en-US"/>
          </a:p>
        </p:txBody>
      </p:sp>
    </p:spTree>
    <p:extLst>
      <p:ext uri="{BB962C8B-B14F-4D97-AF65-F5344CB8AC3E}">
        <p14:creationId xmlns:p14="http://schemas.microsoft.com/office/powerpoint/2010/main" val="243471214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9850" y="301625"/>
            <a:ext cx="2038350" cy="54117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1625" y="301625"/>
            <a:ext cx="5965825" cy="54117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30ACE2-DD31-4016-A2E5-325F3D3DBDD6}" type="slidenum">
              <a:rPr lang="en-US"/>
              <a:pPr>
                <a:defRPr/>
              </a:pPr>
              <a:t>‹#›</a:t>
            </a:fld>
            <a:endParaRPr lang="en-US"/>
          </a:p>
        </p:txBody>
      </p:sp>
    </p:spTree>
    <p:extLst>
      <p:ext uri="{BB962C8B-B14F-4D97-AF65-F5344CB8AC3E}">
        <p14:creationId xmlns:p14="http://schemas.microsoft.com/office/powerpoint/2010/main" val="360611127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01625" y="301625"/>
            <a:ext cx="77724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827213"/>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827213"/>
            <a:ext cx="3810000" cy="38862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2C7295-3978-49DD-8036-4004EA73B7B6}" type="slidenum">
              <a:rPr lang="en-US"/>
              <a:pPr>
                <a:defRPr/>
              </a:pPr>
              <a:t>‹#›</a:t>
            </a:fld>
            <a:endParaRPr lang="en-US"/>
          </a:p>
        </p:txBody>
      </p:sp>
    </p:spTree>
    <p:extLst>
      <p:ext uri="{BB962C8B-B14F-4D97-AF65-F5344CB8AC3E}">
        <p14:creationId xmlns:p14="http://schemas.microsoft.com/office/powerpoint/2010/main" val="3748865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AB45FD-47DA-43CC-A784-A13FA794AF3F}" type="slidenum">
              <a:rPr lang="en-US"/>
              <a:pPr>
                <a:defRPr/>
              </a:pPr>
              <a:t>‹#›</a:t>
            </a:fld>
            <a:endParaRPr lang="en-US"/>
          </a:p>
        </p:txBody>
      </p:sp>
    </p:spTree>
    <p:extLst>
      <p:ext uri="{BB962C8B-B14F-4D97-AF65-F5344CB8AC3E}">
        <p14:creationId xmlns:p14="http://schemas.microsoft.com/office/powerpoint/2010/main" val="274937699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CBE9362-C2E3-4983-A0AB-BBED835D0F49}" type="slidenum">
              <a:rPr lang="en-US"/>
              <a:pPr>
                <a:defRPr/>
              </a:pPr>
              <a:t>‹#›</a:t>
            </a:fld>
            <a:endParaRPr lang="en-US"/>
          </a:p>
        </p:txBody>
      </p:sp>
    </p:spTree>
    <p:extLst>
      <p:ext uri="{BB962C8B-B14F-4D97-AF65-F5344CB8AC3E}">
        <p14:creationId xmlns:p14="http://schemas.microsoft.com/office/powerpoint/2010/main" val="53830104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3EE32E0-0501-47A8-B17A-4A9870A653BA}" type="slidenum">
              <a:rPr lang="en-US"/>
              <a:pPr>
                <a:defRPr/>
              </a:pPr>
              <a:t>‹#›</a:t>
            </a:fld>
            <a:endParaRPr lang="en-US"/>
          </a:p>
        </p:txBody>
      </p:sp>
    </p:spTree>
    <p:extLst>
      <p:ext uri="{BB962C8B-B14F-4D97-AF65-F5344CB8AC3E}">
        <p14:creationId xmlns:p14="http://schemas.microsoft.com/office/powerpoint/2010/main" val="353881382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A163F7C-D8B3-4582-A544-838F1C9E006D}" type="slidenum">
              <a:rPr lang="en-US"/>
              <a:pPr>
                <a:defRPr/>
              </a:pPr>
              <a:t>‹#›</a:t>
            </a:fld>
            <a:endParaRPr lang="en-US"/>
          </a:p>
        </p:txBody>
      </p:sp>
    </p:spTree>
    <p:extLst>
      <p:ext uri="{BB962C8B-B14F-4D97-AF65-F5344CB8AC3E}">
        <p14:creationId xmlns:p14="http://schemas.microsoft.com/office/powerpoint/2010/main" val="15678402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C131CEA-2037-47A0-9FE3-19A0AF634F65}" type="slidenum">
              <a:rPr lang="en-US"/>
              <a:pPr>
                <a:defRPr/>
              </a:pPr>
              <a:t>‹#›</a:t>
            </a:fld>
            <a:endParaRPr lang="en-US"/>
          </a:p>
        </p:txBody>
      </p:sp>
    </p:spTree>
    <p:extLst>
      <p:ext uri="{BB962C8B-B14F-4D97-AF65-F5344CB8AC3E}">
        <p14:creationId xmlns:p14="http://schemas.microsoft.com/office/powerpoint/2010/main" val="36786824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FA8BE76-F004-46EA-984C-87DB4CBFD132}" type="slidenum">
              <a:rPr lang="en-US"/>
              <a:pPr>
                <a:defRPr/>
              </a:pPr>
              <a:t>‹#›</a:t>
            </a:fld>
            <a:endParaRPr lang="en-US"/>
          </a:p>
        </p:txBody>
      </p:sp>
    </p:spTree>
    <p:extLst>
      <p:ext uri="{BB962C8B-B14F-4D97-AF65-F5344CB8AC3E}">
        <p14:creationId xmlns:p14="http://schemas.microsoft.com/office/powerpoint/2010/main" val="30081373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8FACCA1-9669-48B9-BAE2-42F0971CECA4}" type="slidenum">
              <a:rPr lang="en-US"/>
              <a:pPr>
                <a:defRPr/>
              </a:pPr>
              <a:t>‹#›</a:t>
            </a:fld>
            <a:endParaRPr lang="en-US"/>
          </a:p>
        </p:txBody>
      </p:sp>
    </p:spTree>
    <p:extLst>
      <p:ext uri="{BB962C8B-B14F-4D97-AF65-F5344CB8AC3E}">
        <p14:creationId xmlns:p14="http://schemas.microsoft.com/office/powerpoint/2010/main" val="358382185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1447800"/>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2209800"/>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mn-lt"/>
              </a:defRPr>
            </a:lvl1pPr>
          </a:lstStyle>
          <a:p>
            <a:pPr>
              <a:defRPr/>
            </a:pPr>
            <a:fld id="{4D4B0024-6B8A-42AE-A0F5-928EB7676068}" type="slidenum">
              <a:rPr lang="en-US"/>
              <a:pPr>
                <a:defRPr/>
              </a:pPr>
              <a:t>‹#›</a:t>
            </a:fld>
            <a:endParaRPr lang="en-US"/>
          </a:p>
        </p:txBody>
      </p:sp>
      <p:sp>
        <p:nvSpPr>
          <p:cNvPr id="1031" name="Rectangle 10"/>
          <p:cNvSpPr>
            <a:spLocks noChangeArrowheads="1"/>
          </p:cNvSpPr>
          <p:nvPr userDrawn="1"/>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endParaRPr lang="en-US" altLang="en-US" sz="2800"/>
          </a:p>
        </p:txBody>
      </p:sp>
      <p:sp>
        <p:nvSpPr>
          <p:cNvPr id="1032" name="Rectangle 11"/>
          <p:cNvSpPr>
            <a:spLocks noChangeArrowheads="1"/>
          </p:cNvSpPr>
          <p:nvPr userDrawn="1"/>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lgn="ctr"/>
            <a:endParaRPr lang="en-US" altLang="en-US" sz="2800">
              <a:solidFill>
                <a:srgbClr val="002A6C"/>
              </a:solidFill>
            </a:endParaRPr>
          </a:p>
        </p:txBody>
      </p:sp>
      <p:pic>
        <p:nvPicPr>
          <p:cNvPr id="1033" name="Picture 20"/>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r="63464"/>
          <a:stretch>
            <a:fillRect/>
          </a:stretch>
        </p:blipFill>
        <p:spPr bwMode="auto">
          <a:xfrm>
            <a:off x="227013" y="228600"/>
            <a:ext cx="24225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21" descr="OGAC-PEPFAR logo"/>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924800" y="76200"/>
            <a:ext cx="7747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416" r:id="rId1"/>
    <p:sldLayoutId id="2147484394" r:id="rId2"/>
    <p:sldLayoutId id="2147484395" r:id="rId3"/>
    <p:sldLayoutId id="2147484396" r:id="rId4"/>
    <p:sldLayoutId id="2147484397" r:id="rId5"/>
    <p:sldLayoutId id="2147484398" r:id="rId6"/>
    <p:sldLayoutId id="2147484399" r:id="rId7"/>
    <p:sldLayoutId id="2147484400" r:id="rId8"/>
    <p:sldLayoutId id="2147484401" r:id="rId9"/>
    <p:sldLayoutId id="2147484402" r:id="rId10"/>
    <p:sldLayoutId id="2147484403" r:id="rId11"/>
  </p:sldLayoutIdLst>
  <p:transition/>
  <p:hf hdr="0" ftr="0" dt="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01625" y="301625"/>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685800" y="1827213"/>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3517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mn-lt"/>
              </a:defRPr>
            </a:lvl1pPr>
          </a:lstStyle>
          <a:p>
            <a:pPr>
              <a:defRPr/>
            </a:pPr>
            <a:endParaRPr lang="en-US"/>
          </a:p>
        </p:txBody>
      </p:sp>
      <p:sp>
        <p:nvSpPr>
          <p:cNvPr id="13517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mn-lt"/>
              </a:defRPr>
            </a:lvl1pPr>
          </a:lstStyle>
          <a:p>
            <a:pPr>
              <a:defRPr/>
            </a:pPr>
            <a:endParaRPr lang="en-US"/>
          </a:p>
        </p:txBody>
      </p:sp>
      <p:sp>
        <p:nvSpPr>
          <p:cNvPr id="13517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mn-lt"/>
              </a:defRPr>
            </a:lvl1pPr>
          </a:lstStyle>
          <a:p>
            <a:pPr>
              <a:defRPr/>
            </a:pPr>
            <a:fld id="{7898B89E-9331-4787-8C7A-95BC7BE39579}" type="slidenum">
              <a:rPr lang="en-US"/>
              <a:pPr>
                <a:defRPr/>
              </a:pPr>
              <a:t>‹#›</a:t>
            </a:fld>
            <a:endParaRPr lang="en-US"/>
          </a:p>
        </p:txBody>
      </p:sp>
      <p:sp>
        <p:nvSpPr>
          <p:cNvPr id="2055" name="Rectangle 7"/>
          <p:cNvSpPr>
            <a:spLocks noChangeArrowheads="1"/>
          </p:cNvSpPr>
          <p:nvPr/>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endParaRPr lang="en-US" altLang="en-US" sz="2800"/>
          </a:p>
        </p:txBody>
      </p:sp>
      <p:sp>
        <p:nvSpPr>
          <p:cNvPr id="2056" name="Rectangle 8"/>
          <p:cNvSpPr>
            <a:spLocks noChangeArrowheads="1"/>
          </p:cNvSpPr>
          <p:nvPr/>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lgn="ctr"/>
            <a:endParaRPr lang="en-US" altLang="en-US" sz="2800">
              <a:solidFill>
                <a:srgbClr val="002A6C"/>
              </a:solidFill>
            </a:endParaRPr>
          </a:p>
        </p:txBody>
      </p:sp>
    </p:spTree>
  </p:cSld>
  <p:clrMap bg1="lt1" tx1="dk1" bg2="lt2" tx2="dk2" accent1="accent1" accent2="accent2" accent3="accent3" accent4="accent4" accent5="accent5" accent6="accent6" hlink="hlink" folHlink="folHlink"/>
  <p:sldLayoutIdLst>
    <p:sldLayoutId id="2147484404" r:id="rId1"/>
    <p:sldLayoutId id="2147484405" r:id="rId2"/>
    <p:sldLayoutId id="2147484406" r:id="rId3"/>
    <p:sldLayoutId id="2147484407" r:id="rId4"/>
    <p:sldLayoutId id="2147484408" r:id="rId5"/>
    <p:sldLayoutId id="2147484409" r:id="rId6"/>
    <p:sldLayoutId id="2147484410" r:id="rId7"/>
    <p:sldLayoutId id="2147484411" r:id="rId8"/>
    <p:sldLayoutId id="2147484412" r:id="rId9"/>
    <p:sldLayoutId id="2147484413" r:id="rId10"/>
    <p:sldLayoutId id="2147484414" r:id="rId11"/>
    <p:sldLayoutId id="2147484415" r:id="rId12"/>
  </p:sldLayoutIdLst>
  <p:transition/>
  <p:hf hdr="0" ftr="0" dt="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7.wmf"/><Relationship Id="rId4" Type="http://schemas.openxmlformats.org/officeDocument/2006/relationships/image" Target="../media/image6.w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10.png"/><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7.wmf"/><Relationship Id="rId4" Type="http://schemas.openxmlformats.org/officeDocument/2006/relationships/image" Target="../media/image6.wmf"/></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7.wmf"/><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7.wmf"/><Relationship Id="rId4" Type="http://schemas.openxmlformats.org/officeDocument/2006/relationships/image" Target="../media/image6.wmf"/></Relationships>
</file>

<file path=ppt/slides/_rels/slide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7.wmf"/><Relationship Id="rId4"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57200" y="2286000"/>
            <a:ext cx="8305800" cy="4191000"/>
          </a:xfrm>
        </p:spPr>
        <p:txBody>
          <a:bodyPr/>
          <a:lstStyle/>
          <a:p>
            <a:pPr eaLnBrk="1" hangingPunct="1"/>
            <a:r>
              <a:rPr lang="en-US" altLang="en-US" sz="7000" smtClean="0">
                <a:solidFill>
                  <a:schemeClr val="tx1"/>
                </a:solidFill>
              </a:rPr>
              <a:t>Module 2</a:t>
            </a:r>
            <a:r>
              <a:rPr lang="en-US" altLang="en-US" sz="3600" smtClean="0">
                <a:solidFill>
                  <a:schemeClr val="tx1"/>
                </a:solidFill>
              </a:rPr>
              <a:t/>
            </a:r>
            <a:br>
              <a:rPr lang="en-US" altLang="en-US" sz="3600" smtClean="0">
                <a:solidFill>
                  <a:schemeClr val="tx1"/>
                </a:solidFill>
              </a:rPr>
            </a:br>
            <a:r>
              <a:rPr lang="en-US" altLang="en-US" sz="3600" smtClean="0">
                <a:solidFill>
                  <a:schemeClr val="tx1"/>
                </a:solidFill>
              </a:rPr>
              <a:t/>
            </a:r>
            <a:br>
              <a:rPr lang="en-US" altLang="en-US" sz="3600" smtClean="0">
                <a:solidFill>
                  <a:schemeClr val="tx1"/>
                </a:solidFill>
              </a:rPr>
            </a:br>
            <a:r>
              <a:rPr lang="en-US" altLang="en-US" sz="4400" b="0" smtClean="0">
                <a:solidFill>
                  <a:schemeClr val="tx1"/>
                </a:solidFill>
              </a:rPr>
              <a:t>Basic Statistics and Demographic and Health Terms for Understanding DHS Data</a:t>
            </a:r>
            <a:endParaRPr lang="en-US" altLang="en-US" sz="4400" b="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z="3200" smtClean="0"/>
              <a:t>    Range</a:t>
            </a:r>
          </a:p>
        </p:txBody>
      </p:sp>
      <p:grpSp>
        <p:nvGrpSpPr>
          <p:cNvPr id="13315" name="Group 41"/>
          <p:cNvGrpSpPr>
            <a:grpSpLocks/>
          </p:cNvGrpSpPr>
          <p:nvPr/>
        </p:nvGrpSpPr>
        <p:grpSpPr bwMode="auto">
          <a:xfrm>
            <a:off x="76200" y="1143000"/>
            <a:ext cx="8991600" cy="1619250"/>
            <a:chOff x="76200" y="1143000"/>
            <a:chExt cx="8991600" cy="1619250"/>
          </a:xfrm>
        </p:grpSpPr>
        <p:pic>
          <p:nvPicPr>
            <p:cNvPr id="13335"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7" name="Picture 7" descr="C:\Users\Erica.Nybro\AppData\Local\Microsoft\Windows\Temporary Internet Files\Content.IE5\8BKXJ08I\MCj0435612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8"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9"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0"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1"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8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457200" y="2362200"/>
              <a:ext cx="838200" cy="400050"/>
            </a:xfrm>
            <a:prstGeom prst="rect">
              <a:avLst/>
            </a:prstGeom>
            <a:noFill/>
          </p:spPr>
          <p:txBody>
            <a:bodyPr>
              <a:spAutoFit/>
            </a:bodyPr>
            <a:lstStyle/>
            <a:p>
              <a:pPr>
                <a:defRPr/>
              </a:pPr>
              <a:r>
                <a:rPr lang="en-US" sz="2000" b="1" dirty="0">
                  <a:latin typeface="+mn-lt"/>
                </a:rPr>
                <a:t>15</a:t>
              </a:r>
            </a:p>
          </p:txBody>
        </p:sp>
        <p:sp>
          <p:nvSpPr>
            <p:cNvPr id="21" name="TextBox 20"/>
            <p:cNvSpPr txBox="1"/>
            <p:nvPr/>
          </p:nvSpPr>
          <p:spPr>
            <a:xfrm>
              <a:off x="1752600" y="2362200"/>
              <a:ext cx="838200" cy="400050"/>
            </a:xfrm>
            <a:prstGeom prst="rect">
              <a:avLst/>
            </a:prstGeom>
            <a:noFill/>
          </p:spPr>
          <p:txBody>
            <a:bodyPr>
              <a:spAutoFit/>
            </a:bodyPr>
            <a:lstStyle/>
            <a:p>
              <a:pPr>
                <a:defRPr/>
              </a:pPr>
              <a:r>
                <a:rPr lang="en-US" sz="2000" b="1" dirty="0">
                  <a:latin typeface="+mn-lt"/>
                </a:rPr>
                <a:t>16</a:t>
              </a:r>
            </a:p>
          </p:txBody>
        </p:sp>
        <p:sp>
          <p:nvSpPr>
            <p:cNvPr id="22" name="TextBox 21"/>
            <p:cNvSpPr txBox="1"/>
            <p:nvPr/>
          </p:nvSpPr>
          <p:spPr>
            <a:xfrm>
              <a:off x="3048000" y="2362200"/>
              <a:ext cx="838200" cy="400050"/>
            </a:xfrm>
            <a:prstGeom prst="rect">
              <a:avLst/>
            </a:prstGeom>
            <a:noFill/>
          </p:spPr>
          <p:txBody>
            <a:bodyPr>
              <a:spAutoFit/>
            </a:bodyPr>
            <a:lstStyle/>
            <a:p>
              <a:pPr>
                <a:defRPr/>
              </a:pPr>
              <a:r>
                <a:rPr lang="en-US" sz="2000" b="1" dirty="0">
                  <a:latin typeface="+mn-lt"/>
                </a:rPr>
                <a:t>16</a:t>
              </a:r>
            </a:p>
          </p:txBody>
        </p:sp>
        <p:sp>
          <p:nvSpPr>
            <p:cNvPr id="23" name="TextBox 22"/>
            <p:cNvSpPr txBox="1"/>
            <p:nvPr/>
          </p:nvSpPr>
          <p:spPr>
            <a:xfrm>
              <a:off x="4343400" y="2362200"/>
              <a:ext cx="838200" cy="400050"/>
            </a:xfrm>
            <a:prstGeom prst="rect">
              <a:avLst/>
            </a:prstGeom>
            <a:noFill/>
          </p:spPr>
          <p:txBody>
            <a:bodyPr>
              <a:spAutoFit/>
            </a:bodyPr>
            <a:lstStyle/>
            <a:p>
              <a:pPr>
                <a:defRPr/>
              </a:pPr>
              <a:r>
                <a:rPr lang="en-US" sz="2000" b="1" dirty="0">
                  <a:latin typeface="+mn-lt"/>
                </a:rPr>
                <a:t>17</a:t>
              </a:r>
            </a:p>
          </p:txBody>
        </p:sp>
        <p:sp>
          <p:nvSpPr>
            <p:cNvPr id="24" name="TextBox 23"/>
            <p:cNvSpPr txBox="1"/>
            <p:nvPr/>
          </p:nvSpPr>
          <p:spPr>
            <a:xfrm>
              <a:off x="5638800" y="2362200"/>
              <a:ext cx="838200" cy="400050"/>
            </a:xfrm>
            <a:prstGeom prst="rect">
              <a:avLst/>
            </a:prstGeom>
            <a:noFill/>
          </p:spPr>
          <p:txBody>
            <a:bodyPr>
              <a:spAutoFit/>
            </a:bodyPr>
            <a:lstStyle/>
            <a:p>
              <a:pPr>
                <a:defRPr/>
              </a:pPr>
              <a:r>
                <a:rPr lang="en-US" sz="2000" b="1" dirty="0">
                  <a:latin typeface="+mn-lt"/>
                </a:rPr>
                <a:t>18</a:t>
              </a:r>
            </a:p>
          </p:txBody>
        </p:sp>
        <p:sp>
          <p:nvSpPr>
            <p:cNvPr id="25" name="TextBox 24"/>
            <p:cNvSpPr txBox="1"/>
            <p:nvPr/>
          </p:nvSpPr>
          <p:spPr>
            <a:xfrm>
              <a:off x="6934200" y="2362200"/>
              <a:ext cx="838200" cy="400050"/>
            </a:xfrm>
            <a:prstGeom prst="rect">
              <a:avLst/>
            </a:prstGeom>
            <a:noFill/>
          </p:spPr>
          <p:txBody>
            <a:bodyPr>
              <a:spAutoFit/>
            </a:bodyPr>
            <a:lstStyle/>
            <a:p>
              <a:pPr>
                <a:defRPr/>
              </a:pPr>
              <a:r>
                <a:rPr lang="en-US" sz="2000" b="1" dirty="0">
                  <a:latin typeface="+mn-lt"/>
                </a:rPr>
                <a:t>19</a:t>
              </a:r>
            </a:p>
          </p:txBody>
        </p:sp>
        <p:sp>
          <p:nvSpPr>
            <p:cNvPr id="26" name="TextBox 25"/>
            <p:cNvSpPr txBox="1"/>
            <p:nvPr/>
          </p:nvSpPr>
          <p:spPr>
            <a:xfrm>
              <a:off x="8153400" y="2362200"/>
              <a:ext cx="838200" cy="400050"/>
            </a:xfrm>
            <a:prstGeom prst="rect">
              <a:avLst/>
            </a:prstGeom>
            <a:noFill/>
          </p:spPr>
          <p:txBody>
            <a:bodyPr>
              <a:spAutoFit/>
            </a:bodyPr>
            <a:lstStyle/>
            <a:p>
              <a:pPr>
                <a:defRPr/>
              </a:pPr>
              <a:r>
                <a:rPr lang="en-US" sz="2000" b="1" dirty="0">
                  <a:latin typeface="+mn-lt"/>
                </a:rPr>
                <a:t>20</a:t>
              </a:r>
            </a:p>
          </p:txBody>
        </p:sp>
      </p:grpSp>
      <p:sp>
        <p:nvSpPr>
          <p:cNvPr id="29" name="TextBox 28"/>
          <p:cNvSpPr txBox="1"/>
          <p:nvPr/>
        </p:nvSpPr>
        <p:spPr>
          <a:xfrm>
            <a:off x="3124200" y="2819400"/>
            <a:ext cx="3124200" cy="519113"/>
          </a:xfrm>
          <a:prstGeom prst="rect">
            <a:avLst/>
          </a:prstGeom>
          <a:noFill/>
        </p:spPr>
        <p:txBody>
          <a:bodyPr>
            <a:spAutoFit/>
          </a:bodyPr>
          <a:lstStyle/>
          <a:p>
            <a:pPr>
              <a:defRPr/>
            </a:pPr>
            <a:r>
              <a:rPr lang="en-US" sz="2800" dirty="0">
                <a:latin typeface="+mj-lt"/>
              </a:rPr>
              <a:t>Range is 15 to 20</a:t>
            </a:r>
          </a:p>
        </p:txBody>
      </p:sp>
      <p:grpSp>
        <p:nvGrpSpPr>
          <p:cNvPr id="13317" name="Group 44"/>
          <p:cNvGrpSpPr>
            <a:grpSpLocks/>
          </p:cNvGrpSpPr>
          <p:nvPr/>
        </p:nvGrpSpPr>
        <p:grpSpPr bwMode="auto">
          <a:xfrm>
            <a:off x="76200" y="3733800"/>
            <a:ext cx="9067800" cy="1695450"/>
            <a:chOff x="76200" y="3733800"/>
            <a:chExt cx="9067800" cy="1695450"/>
          </a:xfrm>
        </p:grpSpPr>
        <p:pic>
          <p:nvPicPr>
            <p:cNvPr id="13321"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3810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3810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Picture 7" descr="C:\Users\Erica.Nybro\AppData\Local\Microsoft\Windows\Temporary Internet Files\Content.IE5\8BKXJ08I\MCj0435612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3810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3810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5"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3810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6"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3810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35"/>
            <p:cNvSpPr txBox="1"/>
            <p:nvPr/>
          </p:nvSpPr>
          <p:spPr>
            <a:xfrm>
              <a:off x="457200" y="5029200"/>
              <a:ext cx="838200" cy="400050"/>
            </a:xfrm>
            <a:prstGeom prst="rect">
              <a:avLst/>
            </a:prstGeom>
            <a:noFill/>
          </p:spPr>
          <p:txBody>
            <a:bodyPr>
              <a:spAutoFit/>
            </a:bodyPr>
            <a:lstStyle/>
            <a:p>
              <a:pPr>
                <a:defRPr/>
              </a:pPr>
              <a:r>
                <a:rPr lang="en-US" sz="2000" b="1" dirty="0">
                  <a:latin typeface="+mn-lt"/>
                </a:rPr>
                <a:t>15</a:t>
              </a:r>
            </a:p>
          </p:txBody>
        </p:sp>
        <p:sp>
          <p:nvSpPr>
            <p:cNvPr id="37" name="TextBox 36"/>
            <p:cNvSpPr txBox="1"/>
            <p:nvPr/>
          </p:nvSpPr>
          <p:spPr>
            <a:xfrm>
              <a:off x="1752600" y="5029200"/>
              <a:ext cx="838200" cy="400050"/>
            </a:xfrm>
            <a:prstGeom prst="rect">
              <a:avLst/>
            </a:prstGeom>
            <a:noFill/>
          </p:spPr>
          <p:txBody>
            <a:bodyPr>
              <a:spAutoFit/>
            </a:bodyPr>
            <a:lstStyle/>
            <a:p>
              <a:pPr>
                <a:defRPr/>
              </a:pPr>
              <a:r>
                <a:rPr lang="en-US" sz="2000" b="1" dirty="0">
                  <a:latin typeface="+mn-lt"/>
                </a:rPr>
                <a:t>16</a:t>
              </a:r>
            </a:p>
          </p:txBody>
        </p:sp>
        <p:sp>
          <p:nvSpPr>
            <p:cNvPr id="38" name="TextBox 37"/>
            <p:cNvSpPr txBox="1"/>
            <p:nvPr/>
          </p:nvSpPr>
          <p:spPr>
            <a:xfrm>
              <a:off x="3048000" y="5029200"/>
              <a:ext cx="838200" cy="400050"/>
            </a:xfrm>
            <a:prstGeom prst="rect">
              <a:avLst/>
            </a:prstGeom>
            <a:noFill/>
          </p:spPr>
          <p:txBody>
            <a:bodyPr>
              <a:spAutoFit/>
            </a:bodyPr>
            <a:lstStyle/>
            <a:p>
              <a:pPr>
                <a:defRPr/>
              </a:pPr>
              <a:r>
                <a:rPr lang="en-US" sz="2000" b="1" dirty="0">
                  <a:latin typeface="+mn-lt"/>
                </a:rPr>
                <a:t>16</a:t>
              </a:r>
            </a:p>
          </p:txBody>
        </p:sp>
        <p:sp>
          <p:nvSpPr>
            <p:cNvPr id="39" name="TextBox 38"/>
            <p:cNvSpPr txBox="1"/>
            <p:nvPr/>
          </p:nvSpPr>
          <p:spPr>
            <a:xfrm>
              <a:off x="4343400" y="5029200"/>
              <a:ext cx="838200" cy="400050"/>
            </a:xfrm>
            <a:prstGeom prst="rect">
              <a:avLst/>
            </a:prstGeom>
            <a:noFill/>
          </p:spPr>
          <p:txBody>
            <a:bodyPr>
              <a:spAutoFit/>
            </a:bodyPr>
            <a:lstStyle/>
            <a:p>
              <a:pPr>
                <a:defRPr/>
              </a:pPr>
              <a:r>
                <a:rPr lang="en-US" sz="2000" b="1" dirty="0">
                  <a:latin typeface="+mn-lt"/>
                </a:rPr>
                <a:t>17</a:t>
              </a:r>
            </a:p>
          </p:txBody>
        </p:sp>
        <p:sp>
          <p:nvSpPr>
            <p:cNvPr id="40" name="TextBox 39"/>
            <p:cNvSpPr txBox="1"/>
            <p:nvPr/>
          </p:nvSpPr>
          <p:spPr>
            <a:xfrm>
              <a:off x="5638800" y="5029200"/>
              <a:ext cx="838200" cy="400050"/>
            </a:xfrm>
            <a:prstGeom prst="rect">
              <a:avLst/>
            </a:prstGeom>
            <a:noFill/>
          </p:spPr>
          <p:txBody>
            <a:bodyPr>
              <a:spAutoFit/>
            </a:bodyPr>
            <a:lstStyle/>
            <a:p>
              <a:pPr>
                <a:defRPr/>
              </a:pPr>
              <a:r>
                <a:rPr lang="en-US" sz="2000" b="1" dirty="0">
                  <a:latin typeface="+mn-lt"/>
                </a:rPr>
                <a:t>18</a:t>
              </a:r>
            </a:p>
          </p:txBody>
        </p:sp>
        <p:sp>
          <p:nvSpPr>
            <p:cNvPr id="41" name="TextBox 40"/>
            <p:cNvSpPr txBox="1"/>
            <p:nvPr/>
          </p:nvSpPr>
          <p:spPr>
            <a:xfrm>
              <a:off x="6934200" y="5029200"/>
              <a:ext cx="838200" cy="400050"/>
            </a:xfrm>
            <a:prstGeom prst="rect">
              <a:avLst/>
            </a:prstGeom>
            <a:noFill/>
          </p:spPr>
          <p:txBody>
            <a:bodyPr>
              <a:spAutoFit/>
            </a:bodyPr>
            <a:lstStyle/>
            <a:p>
              <a:pPr>
                <a:defRPr/>
              </a:pPr>
              <a:r>
                <a:rPr lang="en-US" sz="2000" b="1" dirty="0">
                  <a:latin typeface="+mn-lt"/>
                </a:rPr>
                <a:t>19</a:t>
              </a:r>
            </a:p>
          </p:txBody>
        </p:sp>
        <p:pic>
          <p:nvPicPr>
            <p:cNvPr id="13333" name="Picture 2" descr="C:\Users\Erica.Nybro\AppData\Local\Microsoft\Windows\Temporary Internet Files\Content.IE5\8BKXJ08I\MCj01413170000[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99400" y="3733800"/>
              <a:ext cx="12446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42"/>
            <p:cNvSpPr txBox="1"/>
            <p:nvPr/>
          </p:nvSpPr>
          <p:spPr>
            <a:xfrm>
              <a:off x="8077200" y="5029200"/>
              <a:ext cx="838200" cy="400050"/>
            </a:xfrm>
            <a:prstGeom prst="rect">
              <a:avLst/>
            </a:prstGeom>
            <a:noFill/>
          </p:spPr>
          <p:txBody>
            <a:bodyPr>
              <a:spAutoFit/>
            </a:bodyPr>
            <a:lstStyle/>
            <a:p>
              <a:pPr>
                <a:defRPr/>
              </a:pPr>
              <a:r>
                <a:rPr lang="en-US" sz="2000" b="1" dirty="0">
                  <a:latin typeface="+mn-lt"/>
                </a:rPr>
                <a:t>60</a:t>
              </a:r>
            </a:p>
          </p:txBody>
        </p:sp>
      </p:grpSp>
      <p:sp>
        <p:nvSpPr>
          <p:cNvPr id="44" name="TextBox 43"/>
          <p:cNvSpPr txBox="1"/>
          <p:nvPr/>
        </p:nvSpPr>
        <p:spPr>
          <a:xfrm>
            <a:off x="3124200" y="5791200"/>
            <a:ext cx="3124200" cy="519113"/>
          </a:xfrm>
          <a:prstGeom prst="rect">
            <a:avLst/>
          </a:prstGeom>
          <a:noFill/>
        </p:spPr>
        <p:txBody>
          <a:bodyPr>
            <a:spAutoFit/>
          </a:bodyPr>
          <a:lstStyle/>
          <a:p>
            <a:pPr>
              <a:defRPr/>
            </a:pPr>
            <a:r>
              <a:rPr lang="en-US" sz="2800" dirty="0">
                <a:latin typeface="+mj-lt"/>
              </a:rPr>
              <a:t>Range is 15 to 60</a:t>
            </a:r>
          </a:p>
        </p:txBody>
      </p:sp>
      <p:cxnSp>
        <p:nvCxnSpPr>
          <p:cNvPr id="13319" name="Straight Connector 45"/>
          <p:cNvCxnSpPr>
            <a:cxnSpLocks noChangeShapeType="1"/>
          </p:cNvCxnSpPr>
          <p:nvPr/>
        </p:nvCxnSpPr>
        <p:spPr bwMode="auto">
          <a:xfrm>
            <a:off x="152400" y="3505200"/>
            <a:ext cx="9220200" cy="1588"/>
          </a:xfrm>
          <a:prstGeom prst="line">
            <a:avLst/>
          </a:prstGeom>
          <a:noFill/>
          <a:ln w="38100" algn="ctr">
            <a:solidFill>
              <a:schemeClr val="tx1"/>
            </a:solidFill>
            <a:round/>
            <a:headEnd/>
            <a:tailEnd/>
          </a:ln>
          <a:extLst>
            <a:ext uri="{909E8E84-426E-40DD-AFC4-6F175D3DCCD1}">
              <a14:hiddenFill xmlns:a14="http://schemas.microsoft.com/office/drawing/2010/main">
                <a:noFill/>
              </a14:hiddenFill>
            </a:ext>
          </a:extLst>
        </p:spPr>
      </p:cxnSp>
      <p:sp>
        <p:nvSpPr>
          <p:cNvPr id="35"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6BAF56B5-0A56-4D05-969D-92AC932A6128}" type="slidenum">
              <a:rPr lang="en-US" smtClean="0"/>
              <a:pPr>
                <a:defRPr/>
              </a:pPr>
              <a:t>10</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box(in)">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sz="3200" smtClean="0"/>
              <a:t>    Percentage</a:t>
            </a:r>
          </a:p>
        </p:txBody>
      </p:sp>
      <p:pic>
        <p:nvPicPr>
          <p:cNvPr id="14339"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7" descr="C:\Users\Erica.Nybro\AppData\Local\Microsoft\Windows\Temporary Internet Files\Content.IE5\8BKXJ08I\MCj0435612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8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457200" y="2362200"/>
            <a:ext cx="838200" cy="400050"/>
          </a:xfrm>
          <a:prstGeom prst="rect">
            <a:avLst/>
          </a:prstGeom>
          <a:noFill/>
        </p:spPr>
        <p:txBody>
          <a:bodyPr>
            <a:spAutoFit/>
          </a:bodyPr>
          <a:lstStyle/>
          <a:p>
            <a:pPr>
              <a:defRPr/>
            </a:pPr>
            <a:r>
              <a:rPr lang="en-US" sz="2000" b="1" dirty="0">
                <a:latin typeface="+mn-lt"/>
              </a:rPr>
              <a:t>15</a:t>
            </a:r>
          </a:p>
        </p:txBody>
      </p:sp>
      <p:sp>
        <p:nvSpPr>
          <p:cNvPr id="21" name="TextBox 20"/>
          <p:cNvSpPr txBox="1"/>
          <p:nvPr/>
        </p:nvSpPr>
        <p:spPr>
          <a:xfrm>
            <a:off x="1752600" y="2362200"/>
            <a:ext cx="838200" cy="400050"/>
          </a:xfrm>
          <a:prstGeom prst="rect">
            <a:avLst/>
          </a:prstGeom>
          <a:noFill/>
        </p:spPr>
        <p:txBody>
          <a:bodyPr>
            <a:spAutoFit/>
          </a:bodyPr>
          <a:lstStyle/>
          <a:p>
            <a:pPr>
              <a:defRPr/>
            </a:pPr>
            <a:r>
              <a:rPr lang="en-US" sz="2000" b="1" dirty="0">
                <a:latin typeface="+mn-lt"/>
              </a:rPr>
              <a:t>16</a:t>
            </a:r>
          </a:p>
        </p:txBody>
      </p:sp>
      <p:sp>
        <p:nvSpPr>
          <p:cNvPr id="22" name="TextBox 21"/>
          <p:cNvSpPr txBox="1"/>
          <p:nvPr/>
        </p:nvSpPr>
        <p:spPr>
          <a:xfrm>
            <a:off x="3048000" y="2362200"/>
            <a:ext cx="838200" cy="400050"/>
          </a:xfrm>
          <a:prstGeom prst="rect">
            <a:avLst/>
          </a:prstGeom>
          <a:noFill/>
        </p:spPr>
        <p:txBody>
          <a:bodyPr>
            <a:spAutoFit/>
          </a:bodyPr>
          <a:lstStyle/>
          <a:p>
            <a:pPr>
              <a:defRPr/>
            </a:pPr>
            <a:r>
              <a:rPr lang="en-US" sz="2000" b="1" dirty="0">
                <a:latin typeface="+mn-lt"/>
              </a:rPr>
              <a:t>16</a:t>
            </a:r>
          </a:p>
        </p:txBody>
      </p:sp>
      <p:sp>
        <p:nvSpPr>
          <p:cNvPr id="23" name="TextBox 22"/>
          <p:cNvSpPr txBox="1"/>
          <p:nvPr/>
        </p:nvSpPr>
        <p:spPr>
          <a:xfrm>
            <a:off x="4343400" y="2362200"/>
            <a:ext cx="838200" cy="400050"/>
          </a:xfrm>
          <a:prstGeom prst="rect">
            <a:avLst/>
          </a:prstGeom>
          <a:noFill/>
        </p:spPr>
        <p:txBody>
          <a:bodyPr>
            <a:spAutoFit/>
          </a:bodyPr>
          <a:lstStyle/>
          <a:p>
            <a:pPr>
              <a:defRPr/>
            </a:pPr>
            <a:r>
              <a:rPr lang="en-US" sz="2000" b="1" dirty="0">
                <a:latin typeface="+mn-lt"/>
              </a:rPr>
              <a:t>17</a:t>
            </a:r>
          </a:p>
        </p:txBody>
      </p:sp>
      <p:sp>
        <p:nvSpPr>
          <p:cNvPr id="24" name="TextBox 23"/>
          <p:cNvSpPr txBox="1"/>
          <p:nvPr/>
        </p:nvSpPr>
        <p:spPr>
          <a:xfrm>
            <a:off x="5638800" y="2362200"/>
            <a:ext cx="838200" cy="400050"/>
          </a:xfrm>
          <a:prstGeom prst="rect">
            <a:avLst/>
          </a:prstGeom>
          <a:noFill/>
        </p:spPr>
        <p:txBody>
          <a:bodyPr>
            <a:spAutoFit/>
          </a:bodyPr>
          <a:lstStyle/>
          <a:p>
            <a:pPr>
              <a:defRPr/>
            </a:pPr>
            <a:r>
              <a:rPr lang="en-US" sz="2000" b="1" dirty="0">
                <a:latin typeface="+mn-lt"/>
              </a:rPr>
              <a:t>18</a:t>
            </a:r>
          </a:p>
        </p:txBody>
      </p:sp>
      <p:sp>
        <p:nvSpPr>
          <p:cNvPr id="25" name="TextBox 24"/>
          <p:cNvSpPr txBox="1"/>
          <p:nvPr/>
        </p:nvSpPr>
        <p:spPr>
          <a:xfrm>
            <a:off x="6934200" y="2362200"/>
            <a:ext cx="838200" cy="400050"/>
          </a:xfrm>
          <a:prstGeom prst="rect">
            <a:avLst/>
          </a:prstGeom>
          <a:noFill/>
        </p:spPr>
        <p:txBody>
          <a:bodyPr>
            <a:spAutoFit/>
          </a:bodyPr>
          <a:lstStyle/>
          <a:p>
            <a:pPr>
              <a:defRPr/>
            </a:pPr>
            <a:r>
              <a:rPr lang="en-US" sz="2000" b="1" dirty="0">
                <a:latin typeface="+mn-lt"/>
              </a:rPr>
              <a:t>19</a:t>
            </a:r>
          </a:p>
        </p:txBody>
      </p:sp>
      <p:sp>
        <p:nvSpPr>
          <p:cNvPr id="26" name="TextBox 25"/>
          <p:cNvSpPr txBox="1"/>
          <p:nvPr/>
        </p:nvSpPr>
        <p:spPr>
          <a:xfrm>
            <a:off x="8153400" y="2362200"/>
            <a:ext cx="838200" cy="400050"/>
          </a:xfrm>
          <a:prstGeom prst="rect">
            <a:avLst/>
          </a:prstGeom>
          <a:noFill/>
        </p:spPr>
        <p:txBody>
          <a:bodyPr>
            <a:spAutoFit/>
          </a:bodyPr>
          <a:lstStyle/>
          <a:p>
            <a:pPr>
              <a:defRPr/>
            </a:pPr>
            <a:r>
              <a:rPr lang="en-US" sz="2000" b="1" dirty="0">
                <a:latin typeface="+mn-lt"/>
              </a:rPr>
              <a:t>20</a:t>
            </a:r>
          </a:p>
        </p:txBody>
      </p:sp>
      <p:sp>
        <p:nvSpPr>
          <p:cNvPr id="14353" name="TextBox 28"/>
          <p:cNvSpPr txBox="1">
            <a:spLocks noChangeArrowheads="1"/>
          </p:cNvSpPr>
          <p:nvPr/>
        </p:nvSpPr>
        <p:spPr bwMode="auto">
          <a:xfrm>
            <a:off x="457200" y="3048000"/>
            <a:ext cx="82296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buFontTx/>
              <a:buChar char="•"/>
            </a:pPr>
            <a:r>
              <a:rPr lang="en-US" altLang="en-US" sz="2400">
                <a:latin typeface="Arial" charset="0"/>
              </a:rPr>
              <a:t>A </a:t>
            </a:r>
            <a:r>
              <a:rPr lang="en-US" altLang="en-US" sz="2400" b="1" i="1">
                <a:latin typeface="Arial" charset="0"/>
              </a:rPr>
              <a:t>percentage</a:t>
            </a:r>
            <a:r>
              <a:rPr lang="en-US" altLang="en-US" sz="2400">
                <a:latin typeface="Arial" charset="0"/>
              </a:rPr>
              <a:t> is a way of expressing a number as a</a:t>
            </a:r>
          </a:p>
          <a:p>
            <a:r>
              <a:rPr lang="en-US" altLang="en-US" sz="2400">
                <a:latin typeface="Arial" charset="0"/>
              </a:rPr>
              <a:t>fraction of 100. </a:t>
            </a:r>
          </a:p>
          <a:p>
            <a:pPr>
              <a:spcBef>
                <a:spcPct val="50000"/>
              </a:spcBef>
              <a:spcAft>
                <a:spcPct val="50000"/>
              </a:spcAft>
              <a:buFontTx/>
              <a:buChar char="•"/>
            </a:pPr>
            <a:r>
              <a:rPr lang="en-US" altLang="en-US" sz="2400">
                <a:latin typeface="Arial" charset="0"/>
              </a:rPr>
              <a:t>What percentage of boys are age 16?</a:t>
            </a:r>
          </a:p>
          <a:p>
            <a:r>
              <a:rPr lang="en-US" altLang="en-US" sz="2400">
                <a:latin typeface="Arial" charset="0"/>
              </a:rPr>
              <a:t>To calculate the percentage, we divide the 2 boys age 16</a:t>
            </a:r>
          </a:p>
          <a:p>
            <a:r>
              <a:rPr lang="en-US" altLang="en-US" sz="2400">
                <a:latin typeface="Arial" charset="0"/>
              </a:rPr>
              <a:t>by the total number of boys, and then multiply by 100: </a:t>
            </a:r>
          </a:p>
          <a:p>
            <a:endParaRPr lang="en-US" altLang="en-US" sz="2400">
              <a:latin typeface="Arial" charset="0"/>
            </a:endParaRPr>
          </a:p>
          <a:p>
            <a:r>
              <a:rPr lang="en-US" altLang="en-US" sz="2400">
                <a:latin typeface="Arial" charset="0"/>
              </a:rPr>
              <a:t>	  </a:t>
            </a:r>
            <a:r>
              <a:rPr lang="en-US" altLang="en-US" sz="2400" u="sng">
                <a:latin typeface="Arial" charset="0"/>
              </a:rPr>
              <a:t>2</a:t>
            </a:r>
            <a:r>
              <a:rPr lang="en-US" altLang="en-US" sz="2400">
                <a:latin typeface="Arial" charset="0"/>
              </a:rPr>
              <a:t>   x 100 = </a:t>
            </a:r>
            <a:r>
              <a:rPr lang="en-US" altLang="en-US" sz="2400">
                <a:solidFill>
                  <a:schemeClr val="accent1"/>
                </a:solidFill>
                <a:latin typeface="Arial" charset="0"/>
              </a:rPr>
              <a:t>28.6%</a:t>
            </a:r>
          </a:p>
          <a:p>
            <a:r>
              <a:rPr lang="en-US" altLang="en-US" sz="2400">
                <a:latin typeface="Arial" charset="0"/>
              </a:rPr>
              <a:t>   	  7</a:t>
            </a:r>
          </a:p>
          <a:p>
            <a:endParaRPr lang="en-US" altLang="en-US" sz="2400">
              <a:latin typeface="Arial" charset="0"/>
            </a:endParaRPr>
          </a:p>
        </p:txBody>
      </p:sp>
      <p:sp>
        <p:nvSpPr>
          <p:cNvPr id="19"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EA637B09-39D5-481A-B575-3FB9C04D13A5}" type="slidenum">
              <a:rPr lang="en-US" smtClean="0"/>
              <a:pPr>
                <a:defRPr/>
              </a:pPr>
              <a:t>11</a:t>
            </a:fld>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sz="3200" smtClean="0"/>
              <a:t>Percentages in the DHS</a:t>
            </a:r>
          </a:p>
        </p:txBody>
      </p:sp>
      <p:sp>
        <p:nvSpPr>
          <p:cNvPr id="15363" name="Content Placeholder 2"/>
          <p:cNvSpPr>
            <a:spLocks noGrp="1"/>
          </p:cNvSpPr>
          <p:nvPr>
            <p:ph idx="1"/>
          </p:nvPr>
        </p:nvSpPr>
        <p:spPr>
          <a:xfrm>
            <a:off x="685800" y="1447800"/>
            <a:ext cx="7772400" cy="4265613"/>
          </a:xfrm>
        </p:spPr>
        <p:txBody>
          <a:bodyPr/>
          <a:lstStyle/>
          <a:p>
            <a:r>
              <a:rPr lang="en-US" altLang="en-US" smtClean="0"/>
              <a:t>The 2008-09 Kenya DHS found that 34.2 percent of female respondents age 15-49 have attended secondary school or higher.</a:t>
            </a:r>
          </a:p>
          <a:p>
            <a:r>
              <a:rPr lang="en-US" altLang="en-US" smtClean="0"/>
              <a:t>The </a:t>
            </a:r>
            <a:r>
              <a:rPr lang="en-US" altLang="en-US" b="1" smtClean="0">
                <a:solidFill>
                  <a:srgbClr val="1E4ABD"/>
                </a:solidFill>
              </a:rPr>
              <a:t>numerator</a:t>
            </a:r>
            <a:r>
              <a:rPr lang="en-US" altLang="en-US" smtClean="0"/>
              <a:t> is the number of women age 15-49 who have attended secondary school.</a:t>
            </a:r>
          </a:p>
          <a:p>
            <a:r>
              <a:rPr lang="en-US" altLang="en-US" smtClean="0"/>
              <a:t>The </a:t>
            </a:r>
            <a:r>
              <a:rPr lang="en-US" altLang="en-US" b="1" smtClean="0">
                <a:solidFill>
                  <a:srgbClr val="008000"/>
                </a:solidFill>
              </a:rPr>
              <a:t>denominator</a:t>
            </a:r>
            <a:r>
              <a:rPr lang="en-US" altLang="en-US" smtClean="0"/>
              <a:t> is the total number of women age 15-49.</a:t>
            </a:r>
          </a:p>
          <a:p>
            <a:endParaRPr lang="en-US" altLang="en-US" smtClean="0"/>
          </a:p>
          <a:p>
            <a:pPr>
              <a:spcBef>
                <a:spcPct val="0"/>
              </a:spcBef>
              <a:buFontTx/>
              <a:buNone/>
            </a:pPr>
            <a:r>
              <a:rPr lang="en-US" altLang="en-US" b="1" smtClean="0">
                <a:solidFill>
                  <a:srgbClr val="1E4ABD"/>
                </a:solidFill>
              </a:rPr>
              <a:t># of women age 15-49 who attended </a:t>
            </a:r>
          </a:p>
          <a:p>
            <a:pPr>
              <a:spcBef>
                <a:spcPct val="0"/>
              </a:spcBef>
              <a:buFontTx/>
              <a:buNone/>
            </a:pPr>
            <a:r>
              <a:rPr lang="en-US" altLang="en-US" b="1" smtClean="0">
                <a:solidFill>
                  <a:srgbClr val="1E4ABD"/>
                </a:solidFill>
              </a:rPr>
              <a:t>      secondary school or higher     </a:t>
            </a:r>
            <a:r>
              <a:rPr lang="en-US" altLang="en-US" smtClean="0"/>
              <a:t>	</a:t>
            </a:r>
          </a:p>
          <a:p>
            <a:pPr>
              <a:buFontTx/>
              <a:buNone/>
            </a:pPr>
            <a:r>
              <a:rPr lang="en-US" altLang="en-US" smtClean="0"/>
              <a:t>                 </a:t>
            </a:r>
          </a:p>
          <a:p>
            <a:pPr>
              <a:spcBef>
                <a:spcPct val="0"/>
              </a:spcBef>
              <a:buFontTx/>
              <a:buNone/>
            </a:pPr>
            <a:r>
              <a:rPr lang="en-US" altLang="en-US" b="1" smtClean="0">
                <a:solidFill>
                  <a:srgbClr val="008000"/>
                </a:solidFill>
              </a:rPr>
              <a:t>   		All women age 15-49</a:t>
            </a:r>
          </a:p>
        </p:txBody>
      </p:sp>
      <p:cxnSp>
        <p:nvCxnSpPr>
          <p:cNvPr id="15364" name="Straight Connector 5"/>
          <p:cNvCxnSpPr>
            <a:cxnSpLocks noChangeShapeType="1"/>
          </p:cNvCxnSpPr>
          <p:nvPr/>
        </p:nvCxnSpPr>
        <p:spPr bwMode="auto">
          <a:xfrm>
            <a:off x="609600" y="5638800"/>
            <a:ext cx="548640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8" name="TextBox 7"/>
          <p:cNvSpPr txBox="1"/>
          <p:nvPr/>
        </p:nvSpPr>
        <p:spPr>
          <a:xfrm>
            <a:off x="6781800" y="5410200"/>
            <a:ext cx="1524000" cy="457200"/>
          </a:xfrm>
          <a:prstGeom prst="rect">
            <a:avLst/>
          </a:prstGeom>
          <a:noFill/>
        </p:spPr>
        <p:txBody>
          <a:bodyPr>
            <a:spAutoFit/>
          </a:bodyPr>
          <a:lstStyle/>
          <a:p>
            <a:pPr>
              <a:defRPr/>
            </a:pPr>
            <a:r>
              <a:rPr lang="en-US" sz="2400" dirty="0">
                <a:latin typeface="+mj-lt"/>
              </a:rPr>
              <a:t>X 100</a:t>
            </a:r>
          </a:p>
        </p:txBody>
      </p:sp>
      <p:sp>
        <p:nvSpPr>
          <p:cNvPr id="7"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B429EE58-C528-47B2-B76E-F623DAA52B07}" type="slidenum">
              <a:rPr lang="en-US" smtClean="0"/>
              <a:pPr>
                <a:defRPr/>
              </a:pPr>
              <a:t>12</a:t>
            </a:fld>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sz="3200" smtClean="0"/>
              <a:t>Rates in the DHS (1)</a:t>
            </a:r>
          </a:p>
        </p:txBody>
      </p:sp>
      <p:sp>
        <p:nvSpPr>
          <p:cNvPr id="16387" name="Content Placeholder 2"/>
          <p:cNvSpPr>
            <a:spLocks noGrp="1"/>
          </p:cNvSpPr>
          <p:nvPr>
            <p:ph idx="1"/>
          </p:nvPr>
        </p:nvSpPr>
        <p:spPr>
          <a:xfrm>
            <a:off x="685800" y="1827213"/>
            <a:ext cx="7848600" cy="3886200"/>
          </a:xfrm>
        </p:spPr>
        <p:txBody>
          <a:bodyPr/>
          <a:lstStyle/>
          <a:p>
            <a:r>
              <a:rPr lang="en-US" altLang="en-US" smtClean="0"/>
              <a:t>In most rates, the </a:t>
            </a:r>
            <a:r>
              <a:rPr lang="en-US" altLang="en-US" b="1" smtClean="0">
                <a:solidFill>
                  <a:srgbClr val="008000"/>
                </a:solidFill>
              </a:rPr>
              <a:t>denominator</a:t>
            </a:r>
            <a:r>
              <a:rPr lang="en-US" altLang="en-US" smtClean="0"/>
              <a:t> </a:t>
            </a:r>
            <a:r>
              <a:rPr lang="en-US" altLang="en-US" b="1" smtClean="0"/>
              <a:t>includes</a:t>
            </a:r>
            <a:r>
              <a:rPr lang="en-US" altLang="en-US" smtClean="0"/>
              <a:t> the </a:t>
            </a:r>
            <a:r>
              <a:rPr lang="en-US" altLang="en-US" b="1" smtClean="0">
                <a:solidFill>
                  <a:srgbClr val="1E4ABD"/>
                </a:solidFill>
              </a:rPr>
              <a:t>numerator</a:t>
            </a:r>
            <a:r>
              <a:rPr lang="en-US" altLang="en-US" smtClean="0"/>
              <a:t> – that is, the denominator is the total of a category of which the numerator is a subset.</a:t>
            </a:r>
          </a:p>
          <a:p>
            <a:r>
              <a:rPr lang="en-US" altLang="en-US" smtClean="0"/>
              <a:t>For example, the DHS Infant Mortality Rate</a:t>
            </a:r>
          </a:p>
          <a:p>
            <a:endParaRPr lang="en-US" altLang="en-US" smtClean="0"/>
          </a:p>
          <a:p>
            <a:pPr algn="ctr">
              <a:buFontTx/>
              <a:buNone/>
            </a:pPr>
            <a:r>
              <a:rPr lang="en-US" altLang="en-US" sz="2200" b="1" smtClean="0">
                <a:solidFill>
                  <a:srgbClr val="1E4ABD"/>
                </a:solidFill>
              </a:rPr>
              <a:t># of infant deaths during set time period (usually 5 years)</a:t>
            </a:r>
          </a:p>
          <a:p>
            <a:pPr algn="ctr">
              <a:buFontTx/>
              <a:buNone/>
            </a:pPr>
            <a:endParaRPr lang="en-US" altLang="en-US" sz="2200" b="1" smtClean="0">
              <a:solidFill>
                <a:srgbClr val="1E4ABD"/>
              </a:solidFill>
            </a:endParaRPr>
          </a:p>
          <a:p>
            <a:pPr algn="ctr">
              <a:buFontTx/>
              <a:buNone/>
            </a:pPr>
            <a:r>
              <a:rPr lang="en-US" altLang="en-US" sz="2200" b="1" smtClean="0">
                <a:solidFill>
                  <a:srgbClr val="008000"/>
                </a:solidFill>
              </a:rPr>
              <a:t>All infants born during same time period (usually 5 years)</a:t>
            </a:r>
          </a:p>
          <a:p>
            <a:pPr algn="ctr">
              <a:buFontTx/>
              <a:buNone/>
            </a:pPr>
            <a:endParaRPr lang="en-US" altLang="en-US" b="1" smtClean="0">
              <a:solidFill>
                <a:srgbClr val="008000"/>
              </a:solidFill>
            </a:endParaRPr>
          </a:p>
        </p:txBody>
      </p:sp>
      <p:sp>
        <p:nvSpPr>
          <p:cNvPr id="6"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02D8CDDE-4940-4F61-80E0-80A8D9425454}" type="slidenum">
              <a:rPr lang="en-US" smtClean="0"/>
              <a:pPr>
                <a:defRPr/>
              </a:pPr>
              <a:t>13</a:t>
            </a:fld>
            <a:endParaRPr lang="en-US" dirty="0"/>
          </a:p>
        </p:txBody>
      </p:sp>
      <p:cxnSp>
        <p:nvCxnSpPr>
          <p:cNvPr id="16389" name="Straight Connector 5"/>
          <p:cNvCxnSpPr>
            <a:cxnSpLocks noChangeShapeType="1"/>
          </p:cNvCxnSpPr>
          <p:nvPr/>
        </p:nvCxnSpPr>
        <p:spPr bwMode="auto">
          <a:xfrm>
            <a:off x="1905000" y="4495800"/>
            <a:ext cx="548640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sz="3200" smtClean="0"/>
              <a:t>Rates in the DHS (2)</a:t>
            </a:r>
          </a:p>
        </p:txBody>
      </p:sp>
      <p:sp>
        <p:nvSpPr>
          <p:cNvPr id="17411" name="Content Placeholder 2"/>
          <p:cNvSpPr>
            <a:spLocks noGrp="1"/>
          </p:cNvSpPr>
          <p:nvPr>
            <p:ph idx="1"/>
          </p:nvPr>
        </p:nvSpPr>
        <p:spPr/>
        <p:txBody>
          <a:bodyPr/>
          <a:lstStyle/>
          <a:p>
            <a:pPr marL="457200" indent="-457200">
              <a:spcAft>
                <a:spcPct val="20000"/>
              </a:spcAft>
            </a:pPr>
            <a:r>
              <a:rPr lang="en-US" altLang="en-US" sz="2800" smtClean="0"/>
              <a:t>Rates can be expressed per 1,000 or 100,000, depending on how frequently an event occurs. </a:t>
            </a:r>
          </a:p>
          <a:p>
            <a:pPr marL="457200" indent="-457200">
              <a:spcAft>
                <a:spcPct val="20000"/>
              </a:spcAft>
            </a:pPr>
            <a:r>
              <a:rPr lang="en-US" altLang="en-US" sz="2800" smtClean="0"/>
              <a:t>For example, neonatal mortality in Kenya in 2008-09 was 31 deaths per 1,000 live births. In other words, for every 1,000 children born, 31 died within the first month of birth.</a:t>
            </a:r>
          </a:p>
        </p:txBody>
      </p:sp>
      <p:sp>
        <p:nvSpPr>
          <p:cNvPr id="5"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99ED6728-B573-44FF-93AF-E73F8C4B9889}" type="slidenum">
              <a:rPr lang="en-US" smtClean="0"/>
              <a:pPr>
                <a:defRPr/>
              </a:pPr>
              <a:t>14</a:t>
            </a:fld>
            <a:endParaRPr 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sz="3200" smtClean="0"/>
              <a:t>Ratios</a:t>
            </a:r>
          </a:p>
        </p:txBody>
      </p:sp>
      <p:sp>
        <p:nvSpPr>
          <p:cNvPr id="18435" name="Content Placeholder 2"/>
          <p:cNvSpPr>
            <a:spLocks noGrp="1"/>
          </p:cNvSpPr>
          <p:nvPr>
            <p:ph idx="1"/>
          </p:nvPr>
        </p:nvSpPr>
        <p:spPr>
          <a:xfrm>
            <a:off x="685800" y="1295400"/>
            <a:ext cx="7772400" cy="4189413"/>
          </a:xfrm>
        </p:spPr>
        <p:txBody>
          <a:bodyPr/>
          <a:lstStyle/>
          <a:p>
            <a:pPr>
              <a:spcAft>
                <a:spcPct val="20000"/>
              </a:spcAft>
            </a:pPr>
            <a:r>
              <a:rPr lang="en-US" altLang="en-US" sz="2800" smtClean="0"/>
              <a:t>A </a:t>
            </a:r>
            <a:r>
              <a:rPr lang="en-US" altLang="en-US" sz="2800" b="1" smtClean="0"/>
              <a:t>ratio</a:t>
            </a:r>
            <a:r>
              <a:rPr lang="en-US" altLang="en-US" sz="2800" smtClean="0"/>
              <a:t> compares two quantities with </a:t>
            </a:r>
            <a:r>
              <a:rPr lang="en-US" altLang="en-US" sz="2800" i="1" smtClean="0"/>
              <a:t>different</a:t>
            </a:r>
            <a:r>
              <a:rPr lang="en-US" altLang="en-US" sz="2800" smtClean="0"/>
              <a:t> units. For example, if there are 4 boys and 1 girl in a class, the ratio of boys to girls is 4:1 (read as “4 to 1”)</a:t>
            </a:r>
          </a:p>
          <a:p>
            <a:pPr>
              <a:spcAft>
                <a:spcPct val="20000"/>
              </a:spcAft>
            </a:pPr>
            <a:r>
              <a:rPr lang="en-US" altLang="en-US" sz="2800" smtClean="0"/>
              <a:t>In a ratio, the denominator does NOT include the numerator</a:t>
            </a:r>
          </a:p>
          <a:p>
            <a:pPr>
              <a:spcAft>
                <a:spcPct val="20000"/>
              </a:spcAft>
            </a:pPr>
            <a:r>
              <a:rPr lang="en-US" altLang="en-US" sz="2800" smtClean="0"/>
              <a:t>Ratios can also be expressed as a fraction</a:t>
            </a:r>
          </a:p>
          <a:p>
            <a:pPr>
              <a:spcAft>
                <a:spcPct val="20000"/>
              </a:spcAft>
            </a:pPr>
            <a:r>
              <a:rPr lang="en-US" altLang="en-US" sz="2800" smtClean="0"/>
              <a:t>Example from the DHS: The maternal mortality ratio is the number of maternal deaths per 100,000 live births</a:t>
            </a:r>
          </a:p>
        </p:txBody>
      </p:sp>
      <p:sp>
        <p:nvSpPr>
          <p:cNvPr id="5"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E202A229-A509-4740-8649-BCDAA3412509}" type="slidenum">
              <a:rPr lang="en-US" smtClean="0"/>
              <a:pPr>
                <a:defRPr/>
              </a:pPr>
              <a:t>15</a:t>
            </a:fld>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ctrTitle"/>
          </p:nvPr>
        </p:nvSpPr>
        <p:spPr>
          <a:xfrm>
            <a:off x="457200" y="304800"/>
            <a:ext cx="7086600" cy="685800"/>
          </a:xfrm>
        </p:spPr>
        <p:txBody>
          <a:bodyPr/>
          <a:lstStyle/>
          <a:p>
            <a:pPr eaLnBrk="1" hangingPunct="1"/>
            <a:r>
              <a:rPr lang="en-US" altLang="en-US" sz="3200" smtClean="0"/>
              <a:t>Standard Deviation</a:t>
            </a:r>
          </a:p>
        </p:txBody>
      </p:sp>
      <p:pic>
        <p:nvPicPr>
          <p:cNvPr id="19459" name="Picture 2" descr="http://www.ap.buffalo.edu/idea/udny/Sec1images/1-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371600"/>
            <a:ext cx="6324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5"/>
          <p:cNvSpPr txBox="1">
            <a:spLocks noChangeArrowheads="1"/>
          </p:cNvSpPr>
          <p:nvPr/>
        </p:nvSpPr>
        <p:spPr bwMode="auto">
          <a:xfrm>
            <a:off x="4191000" y="5029200"/>
            <a:ext cx="1716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r>
              <a:rPr lang="en-US" altLang="en-US" sz="2000">
                <a:latin typeface="Calibri" pitchFamily="34" charset="0"/>
              </a:rPr>
              <a:t>Mean</a:t>
            </a:r>
            <a:endParaRPr lang="en-US" altLang="en-US" sz="1600">
              <a:latin typeface="Calibri" pitchFamily="34" charset="0"/>
            </a:endParaRPr>
          </a:p>
        </p:txBody>
      </p:sp>
      <p:sp>
        <p:nvSpPr>
          <p:cNvPr id="14" name="Slide Number Placeholder 13"/>
          <p:cNvSpPr>
            <a:spLocks noGrp="1"/>
          </p:cNvSpPr>
          <p:nvPr>
            <p:ph type="sldNum" sz="quarter" idx="12"/>
          </p:nvPr>
        </p:nvSpPr>
        <p:spPr>
          <a:xfrm>
            <a:off x="7239000" y="6400800"/>
            <a:ext cx="1905000" cy="457200"/>
          </a:xfrm>
        </p:spPr>
        <p:txBody>
          <a:bodyPr/>
          <a:lstStyle/>
          <a:p>
            <a:pPr>
              <a:defRPr/>
            </a:pPr>
            <a:r>
              <a:rPr lang="en-US" dirty="0" smtClean="0"/>
              <a:t>Module 2, Slide </a:t>
            </a:r>
            <a:fld id="{F8B03307-BBCA-4E62-AF22-0F2EC68F6E47}" type="slidenum">
              <a:rPr lang="en-US" smtClean="0"/>
              <a:pPr>
                <a:defRPr/>
              </a:pPr>
              <a:t>16</a:t>
            </a:fld>
            <a:endParaRPr lang="en-US" dirty="0"/>
          </a:p>
        </p:txBody>
      </p:sp>
      <p:sp>
        <p:nvSpPr>
          <p:cNvPr id="16" name="TextBox 15"/>
          <p:cNvSpPr txBox="1"/>
          <p:nvPr/>
        </p:nvSpPr>
        <p:spPr>
          <a:xfrm>
            <a:off x="3657600" y="3276600"/>
            <a:ext cx="1905000" cy="1262063"/>
          </a:xfrm>
          <a:prstGeom prst="rect">
            <a:avLst/>
          </a:prstGeom>
          <a:noFill/>
        </p:spPr>
        <p:txBody>
          <a:bodyPr>
            <a:spAutoFit/>
          </a:bodyPr>
          <a:lstStyle/>
          <a:p>
            <a:pPr algn="ctr">
              <a:defRPr/>
            </a:pPr>
            <a:r>
              <a:rPr lang="en-US" sz="2800" dirty="0">
                <a:latin typeface="+mn-lt"/>
              </a:rPr>
              <a:t>68% </a:t>
            </a:r>
          </a:p>
          <a:p>
            <a:pPr algn="ctr">
              <a:defRPr/>
            </a:pPr>
            <a:r>
              <a:rPr lang="en-US" sz="1600" dirty="0">
                <a:latin typeface="+mn-lt"/>
              </a:rPr>
              <a:t>of population is within 1 SD of mean</a:t>
            </a:r>
          </a:p>
        </p:txBody>
      </p:sp>
      <p:grpSp>
        <p:nvGrpSpPr>
          <p:cNvPr id="19463" name="Group 26"/>
          <p:cNvGrpSpPr>
            <a:grpSpLocks/>
          </p:cNvGrpSpPr>
          <p:nvPr/>
        </p:nvGrpSpPr>
        <p:grpSpPr bwMode="auto">
          <a:xfrm>
            <a:off x="2665413" y="2362200"/>
            <a:ext cx="3811587" cy="2211388"/>
            <a:chOff x="2666206" y="1981200"/>
            <a:chExt cx="3810794" cy="2210594"/>
          </a:xfrm>
        </p:grpSpPr>
        <p:cxnSp>
          <p:nvCxnSpPr>
            <p:cNvPr id="19470" name="Straight Connector 18"/>
            <p:cNvCxnSpPr>
              <a:cxnSpLocks noChangeShapeType="1"/>
            </p:cNvCxnSpPr>
            <p:nvPr/>
          </p:nvCxnSpPr>
          <p:spPr bwMode="auto">
            <a:xfrm rot="5400000" flipH="1" flipV="1">
              <a:off x="1562100" y="3086100"/>
              <a:ext cx="2209800" cy="1588"/>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cxnSp>
          <p:nvCxnSpPr>
            <p:cNvPr id="19471" name="Straight Connector 21"/>
            <p:cNvCxnSpPr>
              <a:cxnSpLocks noChangeShapeType="1"/>
            </p:cNvCxnSpPr>
            <p:nvPr/>
          </p:nvCxnSpPr>
          <p:spPr bwMode="auto">
            <a:xfrm rot="5400000" flipH="1" flipV="1">
              <a:off x="5371306" y="3086100"/>
              <a:ext cx="2210594" cy="794"/>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cxnSp>
          <p:nvCxnSpPr>
            <p:cNvPr id="19472" name="Straight Connector 24"/>
            <p:cNvCxnSpPr>
              <a:cxnSpLocks noChangeShapeType="1"/>
            </p:cNvCxnSpPr>
            <p:nvPr/>
          </p:nvCxnSpPr>
          <p:spPr bwMode="auto">
            <a:xfrm>
              <a:off x="2667000" y="1981200"/>
              <a:ext cx="3810000" cy="1588"/>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grpSp>
      <p:sp>
        <p:nvSpPr>
          <p:cNvPr id="32" name="TextBox 31"/>
          <p:cNvSpPr txBox="1"/>
          <p:nvPr/>
        </p:nvSpPr>
        <p:spPr>
          <a:xfrm>
            <a:off x="2667000" y="2362200"/>
            <a:ext cx="3733800" cy="769938"/>
          </a:xfrm>
          <a:prstGeom prst="rect">
            <a:avLst/>
          </a:prstGeom>
          <a:noFill/>
        </p:spPr>
        <p:txBody>
          <a:bodyPr>
            <a:spAutoFit/>
          </a:bodyPr>
          <a:lstStyle/>
          <a:p>
            <a:pPr algn="ctr">
              <a:defRPr/>
            </a:pPr>
            <a:r>
              <a:rPr lang="en-US" sz="2800" dirty="0">
                <a:latin typeface="+mn-lt"/>
              </a:rPr>
              <a:t>95% </a:t>
            </a:r>
          </a:p>
          <a:p>
            <a:pPr algn="ctr">
              <a:defRPr/>
            </a:pPr>
            <a:r>
              <a:rPr lang="en-US" sz="1600" dirty="0">
                <a:latin typeface="+mn-lt"/>
              </a:rPr>
              <a:t>of population is within 2 SDs of mean</a:t>
            </a:r>
          </a:p>
        </p:txBody>
      </p:sp>
      <p:grpSp>
        <p:nvGrpSpPr>
          <p:cNvPr id="19465" name="Group 32"/>
          <p:cNvGrpSpPr>
            <a:grpSpLocks/>
          </p:cNvGrpSpPr>
          <p:nvPr/>
        </p:nvGrpSpPr>
        <p:grpSpPr bwMode="auto">
          <a:xfrm>
            <a:off x="1677988" y="1676400"/>
            <a:ext cx="5789612" cy="3049588"/>
            <a:chOff x="2666206" y="1981200"/>
            <a:chExt cx="3810794" cy="2210594"/>
          </a:xfrm>
        </p:grpSpPr>
        <p:cxnSp>
          <p:nvCxnSpPr>
            <p:cNvPr id="19467" name="Straight Connector 33"/>
            <p:cNvCxnSpPr>
              <a:cxnSpLocks noChangeShapeType="1"/>
            </p:cNvCxnSpPr>
            <p:nvPr/>
          </p:nvCxnSpPr>
          <p:spPr bwMode="auto">
            <a:xfrm rot="5400000" flipH="1" flipV="1">
              <a:off x="1562100" y="3086100"/>
              <a:ext cx="2209800" cy="1588"/>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cxnSp>
          <p:nvCxnSpPr>
            <p:cNvPr id="19468" name="Straight Connector 34"/>
            <p:cNvCxnSpPr>
              <a:cxnSpLocks noChangeShapeType="1"/>
            </p:cNvCxnSpPr>
            <p:nvPr/>
          </p:nvCxnSpPr>
          <p:spPr bwMode="auto">
            <a:xfrm rot="5400000" flipH="1" flipV="1">
              <a:off x="5371306" y="3086100"/>
              <a:ext cx="2210594" cy="794"/>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cxnSp>
          <p:nvCxnSpPr>
            <p:cNvPr id="19469" name="Straight Connector 35"/>
            <p:cNvCxnSpPr>
              <a:cxnSpLocks noChangeShapeType="1"/>
            </p:cNvCxnSpPr>
            <p:nvPr/>
          </p:nvCxnSpPr>
          <p:spPr bwMode="auto">
            <a:xfrm>
              <a:off x="2667000" y="1981200"/>
              <a:ext cx="3810000" cy="1588"/>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grpSp>
      <p:sp>
        <p:nvSpPr>
          <p:cNvPr id="37" name="TextBox 36"/>
          <p:cNvSpPr txBox="1"/>
          <p:nvPr/>
        </p:nvSpPr>
        <p:spPr>
          <a:xfrm>
            <a:off x="1752600" y="1600200"/>
            <a:ext cx="5715000" cy="769938"/>
          </a:xfrm>
          <a:prstGeom prst="rect">
            <a:avLst/>
          </a:prstGeom>
          <a:noFill/>
        </p:spPr>
        <p:txBody>
          <a:bodyPr>
            <a:spAutoFit/>
          </a:bodyPr>
          <a:lstStyle/>
          <a:p>
            <a:pPr algn="ctr">
              <a:defRPr/>
            </a:pPr>
            <a:r>
              <a:rPr lang="en-US" sz="2800" dirty="0">
                <a:latin typeface="+mn-lt"/>
              </a:rPr>
              <a:t>99.7% </a:t>
            </a:r>
          </a:p>
          <a:p>
            <a:pPr algn="ctr">
              <a:defRPr/>
            </a:pPr>
            <a:r>
              <a:rPr lang="en-US" sz="1600" dirty="0">
                <a:latin typeface="+mn-lt"/>
              </a:rPr>
              <a:t>of population is within 3 SDs of mean</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p:cNvSpPr/>
          <p:nvPr/>
        </p:nvSpPr>
        <p:spPr bwMode="auto">
          <a:xfrm>
            <a:off x="1219200" y="2514600"/>
            <a:ext cx="5287963" cy="2590800"/>
          </a:xfrm>
          <a:custGeom>
            <a:avLst/>
            <a:gdLst>
              <a:gd name="connsiteX0" fmla="*/ 0 w 5638800"/>
              <a:gd name="connsiteY0" fmla="*/ 0 h 2133600"/>
              <a:gd name="connsiteX1" fmla="*/ 5638800 w 5638800"/>
              <a:gd name="connsiteY1" fmla="*/ 0 h 2133600"/>
              <a:gd name="connsiteX2" fmla="*/ 5638800 w 5638800"/>
              <a:gd name="connsiteY2" fmla="*/ 2133600 h 2133600"/>
              <a:gd name="connsiteX3" fmla="*/ 0 w 5638800"/>
              <a:gd name="connsiteY3" fmla="*/ 2133600 h 2133600"/>
              <a:gd name="connsiteX4" fmla="*/ 0 w 5638800"/>
              <a:gd name="connsiteY4" fmla="*/ 0 h 2133600"/>
              <a:gd name="connsiteX0" fmla="*/ 0 w 5867400"/>
              <a:gd name="connsiteY0" fmla="*/ 1676400 h 2133600"/>
              <a:gd name="connsiteX1" fmla="*/ 5867400 w 5867400"/>
              <a:gd name="connsiteY1" fmla="*/ 0 h 2133600"/>
              <a:gd name="connsiteX2" fmla="*/ 5867400 w 5867400"/>
              <a:gd name="connsiteY2" fmla="*/ 2133600 h 2133600"/>
              <a:gd name="connsiteX3" fmla="*/ 228600 w 5867400"/>
              <a:gd name="connsiteY3" fmla="*/ 2133600 h 2133600"/>
              <a:gd name="connsiteX4" fmla="*/ 0 w 5867400"/>
              <a:gd name="connsiteY4" fmla="*/ 1676400 h 2133600"/>
              <a:gd name="connsiteX0" fmla="*/ 228600 w 6096000"/>
              <a:gd name="connsiteY0" fmla="*/ 1676400 h 2133600"/>
              <a:gd name="connsiteX1" fmla="*/ 6096000 w 6096000"/>
              <a:gd name="connsiteY1" fmla="*/ 0 h 2133600"/>
              <a:gd name="connsiteX2" fmla="*/ 6096000 w 6096000"/>
              <a:gd name="connsiteY2" fmla="*/ 2133600 h 2133600"/>
              <a:gd name="connsiteX3" fmla="*/ 0 w 6096000"/>
              <a:gd name="connsiteY3" fmla="*/ 2133600 h 2133600"/>
              <a:gd name="connsiteX4" fmla="*/ 228600 w 6096000"/>
              <a:gd name="connsiteY4" fmla="*/ 1676400 h 2133600"/>
              <a:gd name="connsiteX0" fmla="*/ 228600 w 6096000"/>
              <a:gd name="connsiteY0" fmla="*/ 1752600 h 2209800"/>
              <a:gd name="connsiteX1" fmla="*/ 5181600 w 6096000"/>
              <a:gd name="connsiteY1" fmla="*/ 0 h 2209800"/>
              <a:gd name="connsiteX2" fmla="*/ 6096000 w 6096000"/>
              <a:gd name="connsiteY2" fmla="*/ 2209800 h 2209800"/>
              <a:gd name="connsiteX3" fmla="*/ 0 w 6096000"/>
              <a:gd name="connsiteY3" fmla="*/ 2209800 h 2209800"/>
              <a:gd name="connsiteX4" fmla="*/ 228600 w 6096000"/>
              <a:gd name="connsiteY4" fmla="*/ 1752600 h 2209800"/>
              <a:gd name="connsiteX0" fmla="*/ 228600 w 5257800"/>
              <a:gd name="connsiteY0" fmla="*/ 1752600 h 2209800"/>
              <a:gd name="connsiteX1" fmla="*/ 5181600 w 5257800"/>
              <a:gd name="connsiteY1" fmla="*/ 0 h 2209800"/>
              <a:gd name="connsiteX2" fmla="*/ 5257800 w 5257800"/>
              <a:gd name="connsiteY2" fmla="*/ 2209800 h 2209800"/>
              <a:gd name="connsiteX3" fmla="*/ 0 w 5257800"/>
              <a:gd name="connsiteY3" fmla="*/ 2209800 h 2209800"/>
              <a:gd name="connsiteX4" fmla="*/ 228600 w 5257800"/>
              <a:gd name="connsiteY4" fmla="*/ 1752600 h 2209800"/>
              <a:gd name="connsiteX0" fmla="*/ 228600 w 5257800"/>
              <a:gd name="connsiteY0" fmla="*/ 1752600 h 2209800"/>
              <a:gd name="connsiteX1" fmla="*/ 5181600 w 5257800"/>
              <a:gd name="connsiteY1" fmla="*/ 0 h 2209800"/>
              <a:gd name="connsiteX2" fmla="*/ 5257800 w 5257800"/>
              <a:gd name="connsiteY2" fmla="*/ 2209800 h 2209800"/>
              <a:gd name="connsiteX3" fmla="*/ 0 w 5257800"/>
              <a:gd name="connsiteY3" fmla="*/ 2209800 h 2209800"/>
              <a:gd name="connsiteX4" fmla="*/ 228600 w 5257800"/>
              <a:gd name="connsiteY4" fmla="*/ 1752600 h 2209800"/>
              <a:gd name="connsiteX0" fmla="*/ 228600 w 5257800"/>
              <a:gd name="connsiteY0" fmla="*/ 1752600 h 2209800"/>
              <a:gd name="connsiteX1" fmla="*/ 5181600 w 5257800"/>
              <a:gd name="connsiteY1" fmla="*/ 0 h 2209800"/>
              <a:gd name="connsiteX2" fmla="*/ 5257800 w 5257800"/>
              <a:gd name="connsiteY2" fmla="*/ 2133600 h 2209800"/>
              <a:gd name="connsiteX3" fmla="*/ 5257800 w 5257800"/>
              <a:gd name="connsiteY3" fmla="*/ 2209800 h 2209800"/>
              <a:gd name="connsiteX4" fmla="*/ 0 w 5257800"/>
              <a:gd name="connsiteY4" fmla="*/ 2209800 h 2209800"/>
              <a:gd name="connsiteX5" fmla="*/ 228600 w 5257800"/>
              <a:gd name="connsiteY5" fmla="*/ 1752600 h 2209800"/>
              <a:gd name="connsiteX0" fmla="*/ 228600 w 5257800"/>
              <a:gd name="connsiteY0" fmla="*/ 1905000 h 2362200"/>
              <a:gd name="connsiteX1" fmla="*/ 5181600 w 5257800"/>
              <a:gd name="connsiteY1" fmla="*/ 0 h 2362200"/>
              <a:gd name="connsiteX2" fmla="*/ 5257800 w 5257800"/>
              <a:gd name="connsiteY2" fmla="*/ 2286000 h 2362200"/>
              <a:gd name="connsiteX3" fmla="*/ 5257800 w 5257800"/>
              <a:gd name="connsiteY3" fmla="*/ 2362200 h 2362200"/>
              <a:gd name="connsiteX4" fmla="*/ 0 w 5257800"/>
              <a:gd name="connsiteY4" fmla="*/ 2362200 h 2362200"/>
              <a:gd name="connsiteX5" fmla="*/ 228600 w 5257800"/>
              <a:gd name="connsiteY5" fmla="*/ 1905000 h 2362200"/>
              <a:gd name="connsiteX0" fmla="*/ 228600 w 5257800"/>
              <a:gd name="connsiteY0" fmla="*/ 1905000 h 2362200"/>
              <a:gd name="connsiteX1" fmla="*/ 5181600 w 5257800"/>
              <a:gd name="connsiteY1" fmla="*/ 0 h 2362200"/>
              <a:gd name="connsiteX2" fmla="*/ 5257800 w 5257800"/>
              <a:gd name="connsiteY2" fmla="*/ 2286000 h 2362200"/>
              <a:gd name="connsiteX3" fmla="*/ 5257800 w 5257800"/>
              <a:gd name="connsiteY3" fmla="*/ 2362200 h 2362200"/>
              <a:gd name="connsiteX4" fmla="*/ 0 w 5257800"/>
              <a:gd name="connsiteY4" fmla="*/ 2362200 h 2362200"/>
              <a:gd name="connsiteX5" fmla="*/ 228600 w 5257800"/>
              <a:gd name="connsiteY5" fmla="*/ 1905000 h 2362200"/>
              <a:gd name="connsiteX0" fmla="*/ 228600 w 5257800"/>
              <a:gd name="connsiteY0" fmla="*/ 1905000 h 2362200"/>
              <a:gd name="connsiteX1" fmla="*/ 5181600 w 5257800"/>
              <a:gd name="connsiteY1" fmla="*/ 0 h 2362200"/>
              <a:gd name="connsiteX2" fmla="*/ 5257800 w 5257800"/>
              <a:gd name="connsiteY2" fmla="*/ 2286000 h 2362200"/>
              <a:gd name="connsiteX3" fmla="*/ 5257800 w 5257800"/>
              <a:gd name="connsiteY3" fmla="*/ 2362200 h 2362200"/>
              <a:gd name="connsiteX4" fmla="*/ 0 w 5257800"/>
              <a:gd name="connsiteY4" fmla="*/ 2362200 h 2362200"/>
              <a:gd name="connsiteX5" fmla="*/ 228600 w 5257800"/>
              <a:gd name="connsiteY5" fmla="*/ 1905000 h 2362200"/>
              <a:gd name="connsiteX0" fmla="*/ 152400 w 5257800"/>
              <a:gd name="connsiteY0" fmla="*/ 1905000 h 2362200"/>
              <a:gd name="connsiteX1" fmla="*/ 5181600 w 5257800"/>
              <a:gd name="connsiteY1" fmla="*/ 0 h 2362200"/>
              <a:gd name="connsiteX2" fmla="*/ 5257800 w 5257800"/>
              <a:gd name="connsiteY2" fmla="*/ 2286000 h 2362200"/>
              <a:gd name="connsiteX3" fmla="*/ 5257800 w 5257800"/>
              <a:gd name="connsiteY3" fmla="*/ 2362200 h 2362200"/>
              <a:gd name="connsiteX4" fmla="*/ 0 w 5257800"/>
              <a:gd name="connsiteY4" fmla="*/ 2362200 h 2362200"/>
              <a:gd name="connsiteX5" fmla="*/ 152400 w 5257800"/>
              <a:gd name="connsiteY5" fmla="*/ 1905000 h 2362200"/>
              <a:gd name="connsiteX0" fmla="*/ 152400 w 5257800"/>
              <a:gd name="connsiteY0" fmla="*/ 1905000 h 2362200"/>
              <a:gd name="connsiteX1" fmla="*/ 5181600 w 5257800"/>
              <a:gd name="connsiteY1" fmla="*/ 0 h 2362200"/>
              <a:gd name="connsiteX2" fmla="*/ 5257800 w 5257800"/>
              <a:gd name="connsiteY2" fmla="*/ 2286000 h 2362200"/>
              <a:gd name="connsiteX3" fmla="*/ 5257800 w 5257800"/>
              <a:gd name="connsiteY3" fmla="*/ 2362200 h 2362200"/>
              <a:gd name="connsiteX4" fmla="*/ 0 w 5257800"/>
              <a:gd name="connsiteY4" fmla="*/ 2362200 h 2362200"/>
              <a:gd name="connsiteX5" fmla="*/ 152400 w 5257800"/>
              <a:gd name="connsiteY5" fmla="*/ 1905000 h 2362200"/>
              <a:gd name="connsiteX0" fmla="*/ 152400 w 5257800"/>
              <a:gd name="connsiteY0" fmla="*/ 1905000 h 2362200"/>
              <a:gd name="connsiteX1" fmla="*/ 5181600 w 5257800"/>
              <a:gd name="connsiteY1" fmla="*/ 0 h 2362200"/>
              <a:gd name="connsiteX2" fmla="*/ 5257800 w 5257800"/>
              <a:gd name="connsiteY2" fmla="*/ 2286000 h 2362200"/>
              <a:gd name="connsiteX3" fmla="*/ 5257800 w 5257800"/>
              <a:gd name="connsiteY3" fmla="*/ 2362200 h 2362200"/>
              <a:gd name="connsiteX4" fmla="*/ 0 w 5257800"/>
              <a:gd name="connsiteY4" fmla="*/ 2362200 h 2362200"/>
              <a:gd name="connsiteX5" fmla="*/ 152400 w 5257800"/>
              <a:gd name="connsiteY5" fmla="*/ 1905000 h 2362200"/>
              <a:gd name="connsiteX0" fmla="*/ 152400 w 5257800"/>
              <a:gd name="connsiteY0" fmla="*/ 1905000 h 2362200"/>
              <a:gd name="connsiteX1" fmla="*/ 5181600 w 5257800"/>
              <a:gd name="connsiteY1" fmla="*/ 0 h 2362200"/>
              <a:gd name="connsiteX2" fmla="*/ 5257800 w 5257800"/>
              <a:gd name="connsiteY2" fmla="*/ 2286000 h 2362200"/>
              <a:gd name="connsiteX3" fmla="*/ 5257800 w 5257800"/>
              <a:gd name="connsiteY3" fmla="*/ 2362200 h 2362200"/>
              <a:gd name="connsiteX4" fmla="*/ 0 w 5257800"/>
              <a:gd name="connsiteY4" fmla="*/ 2362200 h 2362200"/>
              <a:gd name="connsiteX5" fmla="*/ 152400 w 5257800"/>
              <a:gd name="connsiteY5" fmla="*/ 1905000 h 2362200"/>
              <a:gd name="connsiteX0" fmla="*/ 152400 w 5257800"/>
              <a:gd name="connsiteY0" fmla="*/ 2057400 h 2514600"/>
              <a:gd name="connsiteX1" fmla="*/ 5181600 w 5257800"/>
              <a:gd name="connsiteY1" fmla="*/ 0 h 2514600"/>
              <a:gd name="connsiteX2" fmla="*/ 5257800 w 5257800"/>
              <a:gd name="connsiteY2" fmla="*/ 2438400 h 2514600"/>
              <a:gd name="connsiteX3" fmla="*/ 5257800 w 5257800"/>
              <a:gd name="connsiteY3" fmla="*/ 2514600 h 2514600"/>
              <a:gd name="connsiteX4" fmla="*/ 0 w 5257800"/>
              <a:gd name="connsiteY4" fmla="*/ 2514600 h 2514600"/>
              <a:gd name="connsiteX5" fmla="*/ 152400 w 5257800"/>
              <a:gd name="connsiteY5" fmla="*/ 2057400 h 2514600"/>
              <a:gd name="connsiteX0" fmla="*/ 152400 w 5257800"/>
              <a:gd name="connsiteY0" fmla="*/ 2057400 h 2514600"/>
              <a:gd name="connsiteX1" fmla="*/ 5181600 w 5257800"/>
              <a:gd name="connsiteY1" fmla="*/ 0 h 2514600"/>
              <a:gd name="connsiteX2" fmla="*/ 5257800 w 5257800"/>
              <a:gd name="connsiteY2" fmla="*/ 2438400 h 2514600"/>
              <a:gd name="connsiteX3" fmla="*/ 5257800 w 5257800"/>
              <a:gd name="connsiteY3" fmla="*/ 2514600 h 2514600"/>
              <a:gd name="connsiteX4" fmla="*/ 0 w 5257800"/>
              <a:gd name="connsiteY4" fmla="*/ 2514600 h 2514600"/>
              <a:gd name="connsiteX5" fmla="*/ 152400 w 5257800"/>
              <a:gd name="connsiteY5" fmla="*/ 2057400 h 2514600"/>
              <a:gd name="connsiteX0" fmla="*/ 152400 w 5257800"/>
              <a:gd name="connsiteY0" fmla="*/ 2057400 h 2514600"/>
              <a:gd name="connsiteX1" fmla="*/ 5181600 w 5257800"/>
              <a:gd name="connsiteY1" fmla="*/ 0 h 2514600"/>
              <a:gd name="connsiteX2" fmla="*/ 5257800 w 5257800"/>
              <a:gd name="connsiteY2" fmla="*/ 2438400 h 2514600"/>
              <a:gd name="connsiteX3" fmla="*/ 5257800 w 5257800"/>
              <a:gd name="connsiteY3" fmla="*/ 2514600 h 2514600"/>
              <a:gd name="connsiteX4" fmla="*/ 0 w 5257800"/>
              <a:gd name="connsiteY4" fmla="*/ 2514600 h 2514600"/>
              <a:gd name="connsiteX5" fmla="*/ 152400 w 5257800"/>
              <a:gd name="connsiteY5" fmla="*/ 2057400 h 2514600"/>
              <a:gd name="connsiteX0" fmla="*/ 304800 w 5410200"/>
              <a:gd name="connsiteY0" fmla="*/ 2057400 h 2514600"/>
              <a:gd name="connsiteX1" fmla="*/ 5334000 w 5410200"/>
              <a:gd name="connsiteY1" fmla="*/ 0 h 2514600"/>
              <a:gd name="connsiteX2" fmla="*/ 5410200 w 5410200"/>
              <a:gd name="connsiteY2" fmla="*/ 2438400 h 2514600"/>
              <a:gd name="connsiteX3" fmla="*/ 5410200 w 5410200"/>
              <a:gd name="connsiteY3" fmla="*/ 2514600 h 2514600"/>
              <a:gd name="connsiteX4" fmla="*/ 0 w 5410200"/>
              <a:gd name="connsiteY4" fmla="*/ 2514600 h 2514600"/>
              <a:gd name="connsiteX5" fmla="*/ 304800 w 5410200"/>
              <a:gd name="connsiteY5" fmla="*/ 2057400 h 2514600"/>
              <a:gd name="connsiteX0" fmla="*/ 304800 w 5410200"/>
              <a:gd name="connsiteY0" fmla="*/ 1981200 h 2514600"/>
              <a:gd name="connsiteX1" fmla="*/ 5334000 w 5410200"/>
              <a:gd name="connsiteY1" fmla="*/ 0 h 2514600"/>
              <a:gd name="connsiteX2" fmla="*/ 5410200 w 5410200"/>
              <a:gd name="connsiteY2" fmla="*/ 2438400 h 2514600"/>
              <a:gd name="connsiteX3" fmla="*/ 5410200 w 5410200"/>
              <a:gd name="connsiteY3" fmla="*/ 2514600 h 2514600"/>
              <a:gd name="connsiteX4" fmla="*/ 0 w 5410200"/>
              <a:gd name="connsiteY4" fmla="*/ 2514600 h 2514600"/>
              <a:gd name="connsiteX5" fmla="*/ 304800 w 5410200"/>
              <a:gd name="connsiteY5" fmla="*/ 1981200 h 2514600"/>
              <a:gd name="connsiteX0" fmla="*/ 304800 w 5410200"/>
              <a:gd name="connsiteY0" fmla="*/ 1981200 h 2514600"/>
              <a:gd name="connsiteX1" fmla="*/ 5334000 w 5410200"/>
              <a:gd name="connsiteY1" fmla="*/ 0 h 2514600"/>
              <a:gd name="connsiteX2" fmla="*/ 5410200 w 5410200"/>
              <a:gd name="connsiteY2" fmla="*/ 2438400 h 2514600"/>
              <a:gd name="connsiteX3" fmla="*/ 5410200 w 5410200"/>
              <a:gd name="connsiteY3" fmla="*/ 2514600 h 2514600"/>
              <a:gd name="connsiteX4" fmla="*/ 0 w 5410200"/>
              <a:gd name="connsiteY4" fmla="*/ 2514600 h 2514600"/>
              <a:gd name="connsiteX5" fmla="*/ 304800 w 5410200"/>
              <a:gd name="connsiteY5" fmla="*/ 1981200 h 2514600"/>
              <a:gd name="connsiteX0" fmla="*/ 304800 w 5410200"/>
              <a:gd name="connsiteY0" fmla="*/ 2057400 h 2590800"/>
              <a:gd name="connsiteX1" fmla="*/ 5334000 w 5410200"/>
              <a:gd name="connsiteY1" fmla="*/ 0 h 2590800"/>
              <a:gd name="connsiteX2" fmla="*/ 5410200 w 5410200"/>
              <a:gd name="connsiteY2" fmla="*/ 2514600 h 2590800"/>
              <a:gd name="connsiteX3" fmla="*/ 5410200 w 5410200"/>
              <a:gd name="connsiteY3" fmla="*/ 2590800 h 2590800"/>
              <a:gd name="connsiteX4" fmla="*/ 0 w 5410200"/>
              <a:gd name="connsiteY4" fmla="*/ 2590800 h 2590800"/>
              <a:gd name="connsiteX5" fmla="*/ 304800 w 5410200"/>
              <a:gd name="connsiteY5" fmla="*/ 2057400 h 2590800"/>
              <a:gd name="connsiteX0" fmla="*/ 152400 w 5257800"/>
              <a:gd name="connsiteY0" fmla="*/ 2057400 h 2590800"/>
              <a:gd name="connsiteX1" fmla="*/ 5181600 w 5257800"/>
              <a:gd name="connsiteY1" fmla="*/ 0 h 2590800"/>
              <a:gd name="connsiteX2" fmla="*/ 5257800 w 5257800"/>
              <a:gd name="connsiteY2" fmla="*/ 2514600 h 2590800"/>
              <a:gd name="connsiteX3" fmla="*/ 5257800 w 5257800"/>
              <a:gd name="connsiteY3" fmla="*/ 2590800 h 2590800"/>
              <a:gd name="connsiteX4" fmla="*/ 0 w 5257800"/>
              <a:gd name="connsiteY4" fmla="*/ 2514600 h 2590800"/>
              <a:gd name="connsiteX5" fmla="*/ 152400 w 5257800"/>
              <a:gd name="connsiteY5" fmla="*/ 2057400 h 2590800"/>
              <a:gd name="connsiteX0" fmla="*/ 152400 w 5257800"/>
              <a:gd name="connsiteY0" fmla="*/ 2057400 h 2590800"/>
              <a:gd name="connsiteX1" fmla="*/ 5181600 w 5257800"/>
              <a:gd name="connsiteY1" fmla="*/ 0 h 2590800"/>
              <a:gd name="connsiteX2" fmla="*/ 5257800 w 5257800"/>
              <a:gd name="connsiteY2" fmla="*/ 2514600 h 2590800"/>
              <a:gd name="connsiteX3" fmla="*/ 5257800 w 5257800"/>
              <a:gd name="connsiteY3" fmla="*/ 2590800 h 2590800"/>
              <a:gd name="connsiteX4" fmla="*/ 0 w 5257800"/>
              <a:gd name="connsiteY4" fmla="*/ 2590800 h 2590800"/>
              <a:gd name="connsiteX5" fmla="*/ 152400 w 5257800"/>
              <a:gd name="connsiteY5" fmla="*/ 2057400 h 2590800"/>
              <a:gd name="connsiteX0" fmla="*/ 76200 w 5257800"/>
              <a:gd name="connsiteY0" fmla="*/ 2057400 h 2590800"/>
              <a:gd name="connsiteX1" fmla="*/ 5181600 w 5257800"/>
              <a:gd name="connsiteY1" fmla="*/ 0 h 2590800"/>
              <a:gd name="connsiteX2" fmla="*/ 5257800 w 5257800"/>
              <a:gd name="connsiteY2" fmla="*/ 2514600 h 2590800"/>
              <a:gd name="connsiteX3" fmla="*/ 5257800 w 5257800"/>
              <a:gd name="connsiteY3" fmla="*/ 2590800 h 2590800"/>
              <a:gd name="connsiteX4" fmla="*/ 0 w 5257800"/>
              <a:gd name="connsiteY4" fmla="*/ 2590800 h 2590800"/>
              <a:gd name="connsiteX5" fmla="*/ 76200 w 5257800"/>
              <a:gd name="connsiteY5" fmla="*/ 2057400 h 2590800"/>
              <a:gd name="connsiteX0" fmla="*/ 106464 w 5288064"/>
              <a:gd name="connsiteY0" fmla="*/ 2057400 h 2590800"/>
              <a:gd name="connsiteX1" fmla="*/ 5211864 w 5288064"/>
              <a:gd name="connsiteY1" fmla="*/ 0 h 2590800"/>
              <a:gd name="connsiteX2" fmla="*/ 5288064 w 5288064"/>
              <a:gd name="connsiteY2" fmla="*/ 2514600 h 2590800"/>
              <a:gd name="connsiteX3" fmla="*/ 5288064 w 5288064"/>
              <a:gd name="connsiteY3" fmla="*/ 2590800 h 2590800"/>
              <a:gd name="connsiteX4" fmla="*/ 30264 w 5288064"/>
              <a:gd name="connsiteY4" fmla="*/ 2590800 h 2590800"/>
              <a:gd name="connsiteX5" fmla="*/ 106464 w 5288064"/>
              <a:gd name="connsiteY5" fmla="*/ 2057400 h 2590800"/>
              <a:gd name="connsiteX0" fmla="*/ 106464 w 5288064"/>
              <a:gd name="connsiteY0" fmla="*/ 2057400 h 2590800"/>
              <a:gd name="connsiteX1" fmla="*/ 5211864 w 5288064"/>
              <a:gd name="connsiteY1" fmla="*/ 0 h 2590800"/>
              <a:gd name="connsiteX2" fmla="*/ 5288064 w 5288064"/>
              <a:gd name="connsiteY2" fmla="*/ 2514600 h 2590800"/>
              <a:gd name="connsiteX3" fmla="*/ 5288064 w 5288064"/>
              <a:gd name="connsiteY3" fmla="*/ 2590800 h 2590800"/>
              <a:gd name="connsiteX4" fmla="*/ 30264 w 5288064"/>
              <a:gd name="connsiteY4" fmla="*/ 2590800 h 2590800"/>
              <a:gd name="connsiteX5" fmla="*/ 106464 w 5288064"/>
              <a:gd name="connsiteY5" fmla="*/ 205740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88064" h="2590800">
                <a:moveTo>
                  <a:pt x="106464" y="2057400"/>
                </a:moveTo>
                <a:cubicBezTo>
                  <a:pt x="1251625" y="905212"/>
                  <a:pt x="3298570" y="420780"/>
                  <a:pt x="5211864" y="0"/>
                </a:cubicBezTo>
                <a:lnTo>
                  <a:pt x="5288064" y="2514600"/>
                </a:lnTo>
                <a:lnTo>
                  <a:pt x="5288064" y="2590800"/>
                </a:lnTo>
                <a:lnTo>
                  <a:pt x="30264" y="2590800"/>
                </a:lnTo>
                <a:cubicBezTo>
                  <a:pt x="55664" y="2413000"/>
                  <a:pt x="0" y="2254655"/>
                  <a:pt x="106464" y="2057400"/>
                </a:cubicBezTo>
                <a:close/>
              </a:path>
            </a:pathLst>
          </a:custGeom>
          <a:solidFill>
            <a:schemeClr val="accent6">
              <a:lumMod val="40000"/>
              <a:lumOff val="60000"/>
            </a:schemeClr>
          </a:solidFill>
          <a:ln w="9525" cap="flat" cmpd="sng" algn="ctr">
            <a:noFill/>
            <a:prstDash val="solid"/>
            <a:round/>
            <a:headEnd type="none" w="med" len="med"/>
            <a:tailEnd type="none" w="med" len="med"/>
          </a:ln>
          <a:effectLst/>
        </p:spPr>
        <p:txBody>
          <a:bodyPr/>
          <a:lstStyle/>
          <a:p>
            <a:pPr>
              <a:defRPr/>
            </a:pPr>
            <a:endParaRPr lang="en-US" sz="2800"/>
          </a:p>
        </p:txBody>
      </p:sp>
      <p:sp>
        <p:nvSpPr>
          <p:cNvPr id="20483" name="Title 1"/>
          <p:cNvSpPr>
            <a:spLocks noGrp="1"/>
          </p:cNvSpPr>
          <p:nvPr>
            <p:ph type="title"/>
          </p:nvPr>
        </p:nvSpPr>
        <p:spPr>
          <a:xfrm>
            <a:off x="301625" y="301625"/>
            <a:ext cx="8461375" cy="609600"/>
          </a:xfrm>
        </p:spPr>
        <p:txBody>
          <a:bodyPr/>
          <a:lstStyle/>
          <a:p>
            <a:pPr eaLnBrk="1" hangingPunct="1"/>
            <a:r>
              <a:rPr lang="en-US" altLang="en-US" sz="3200" smtClean="0"/>
              <a:t>Standard Deviation in the DHS: Nutrition</a:t>
            </a:r>
          </a:p>
        </p:txBody>
      </p:sp>
      <p:sp>
        <p:nvSpPr>
          <p:cNvPr id="14" name="Slide Number Placeholder 13"/>
          <p:cNvSpPr>
            <a:spLocks noGrp="1"/>
          </p:cNvSpPr>
          <p:nvPr>
            <p:ph type="sldNum" sz="quarter" idx="12"/>
          </p:nvPr>
        </p:nvSpPr>
        <p:spPr/>
        <p:txBody>
          <a:bodyPr/>
          <a:lstStyle/>
          <a:p>
            <a:pPr>
              <a:defRPr/>
            </a:pPr>
            <a:r>
              <a:rPr lang="en-US" dirty="0" smtClean="0"/>
              <a:t>Module 2, Slide </a:t>
            </a:r>
            <a:fld id="{B5D16C04-98F5-49CD-A80D-6D7A4316DDD7}" type="slidenum">
              <a:rPr lang="en-US" smtClean="0"/>
              <a:pPr>
                <a:defRPr/>
              </a:pPr>
              <a:t>17</a:t>
            </a:fld>
            <a:endParaRPr lang="en-US" dirty="0"/>
          </a:p>
        </p:txBody>
      </p:sp>
      <p:graphicFrame>
        <p:nvGraphicFramePr>
          <p:cNvPr id="20485" name="Chart 12"/>
          <p:cNvGraphicFramePr>
            <a:graphicFrameLocks/>
          </p:cNvGraphicFramePr>
          <p:nvPr/>
        </p:nvGraphicFramePr>
        <p:xfrm>
          <a:off x="228600" y="1371600"/>
          <a:ext cx="7696200" cy="4699000"/>
        </p:xfrm>
        <a:graphic>
          <a:graphicData uri="http://schemas.openxmlformats.org/presentationml/2006/ole">
            <mc:AlternateContent xmlns:mc="http://schemas.openxmlformats.org/markup-compatibility/2006">
              <mc:Choice xmlns:v="urn:schemas-microsoft-com:vml" Requires="v">
                <p:oleObj spid="_x0000_s20494" r:id="rId4" imgW="7693819" imgH="4700423" progId="Excel.Chart.8">
                  <p:embed/>
                </p:oleObj>
              </mc:Choice>
              <mc:Fallback>
                <p:oleObj r:id="rId4" imgW="7693819" imgH="4700423" progId="Excel.Chart.8">
                  <p:embed/>
                  <p:pic>
                    <p:nvPicPr>
                      <p:cNvPr id="0" name="Chart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371600"/>
                        <a:ext cx="7696200"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0486" name="Group 24"/>
          <p:cNvGrpSpPr>
            <a:grpSpLocks/>
          </p:cNvGrpSpPr>
          <p:nvPr/>
        </p:nvGrpSpPr>
        <p:grpSpPr bwMode="auto">
          <a:xfrm>
            <a:off x="6389688" y="1447800"/>
            <a:ext cx="1219200" cy="1500188"/>
            <a:chOff x="6858000" y="1480456"/>
            <a:chExt cx="1219200" cy="1499566"/>
          </a:xfrm>
        </p:grpSpPr>
        <p:sp>
          <p:nvSpPr>
            <p:cNvPr id="15" name="TextBox 14"/>
            <p:cNvSpPr txBox="1"/>
            <p:nvPr/>
          </p:nvSpPr>
          <p:spPr>
            <a:xfrm>
              <a:off x="6858000" y="1480456"/>
              <a:ext cx="762000" cy="399884"/>
            </a:xfrm>
            <a:prstGeom prst="rect">
              <a:avLst/>
            </a:prstGeom>
            <a:noFill/>
          </p:spPr>
          <p:txBody>
            <a:bodyPr>
              <a:spAutoFit/>
            </a:bodyPr>
            <a:lstStyle/>
            <a:p>
              <a:pPr>
                <a:defRPr/>
              </a:pPr>
              <a:r>
                <a:rPr lang="en-US" sz="2000" b="1" dirty="0">
                  <a:solidFill>
                    <a:schemeClr val="accent2"/>
                  </a:solidFill>
                  <a:latin typeface="+mj-lt"/>
                </a:rPr>
                <a:t>2 SD</a:t>
              </a:r>
            </a:p>
          </p:txBody>
        </p:sp>
        <p:sp>
          <p:nvSpPr>
            <p:cNvPr id="16" name="TextBox 15"/>
            <p:cNvSpPr txBox="1"/>
            <p:nvPr/>
          </p:nvSpPr>
          <p:spPr>
            <a:xfrm>
              <a:off x="6858000" y="1926359"/>
              <a:ext cx="1219200" cy="399884"/>
            </a:xfrm>
            <a:prstGeom prst="rect">
              <a:avLst/>
            </a:prstGeom>
            <a:noFill/>
          </p:spPr>
          <p:txBody>
            <a:bodyPr>
              <a:spAutoFit/>
            </a:bodyPr>
            <a:lstStyle/>
            <a:p>
              <a:pPr>
                <a:defRPr/>
              </a:pPr>
              <a:r>
                <a:rPr lang="en-US" sz="2000" b="1" dirty="0">
                  <a:solidFill>
                    <a:schemeClr val="bg2"/>
                  </a:solidFill>
                  <a:latin typeface="+mj-lt"/>
                </a:rPr>
                <a:t>Median</a:t>
              </a:r>
            </a:p>
          </p:txBody>
        </p:sp>
        <p:sp>
          <p:nvSpPr>
            <p:cNvPr id="17" name="TextBox 16"/>
            <p:cNvSpPr txBox="1"/>
            <p:nvPr/>
          </p:nvSpPr>
          <p:spPr>
            <a:xfrm>
              <a:off x="6858000" y="2296093"/>
              <a:ext cx="914400" cy="401471"/>
            </a:xfrm>
            <a:prstGeom prst="rect">
              <a:avLst/>
            </a:prstGeom>
            <a:noFill/>
          </p:spPr>
          <p:txBody>
            <a:bodyPr>
              <a:spAutoFit/>
            </a:bodyPr>
            <a:lstStyle/>
            <a:p>
              <a:pPr>
                <a:defRPr/>
              </a:pPr>
              <a:r>
                <a:rPr lang="en-US" sz="2000" b="1" dirty="0">
                  <a:solidFill>
                    <a:schemeClr val="accent1">
                      <a:lumMod val="40000"/>
                      <a:lumOff val="60000"/>
                    </a:schemeClr>
                  </a:solidFill>
                  <a:latin typeface="+mj-lt"/>
                </a:rPr>
                <a:t>-2 SD</a:t>
              </a:r>
            </a:p>
          </p:txBody>
        </p:sp>
        <p:sp>
          <p:nvSpPr>
            <p:cNvPr id="18" name="TextBox 17"/>
            <p:cNvSpPr txBox="1"/>
            <p:nvPr/>
          </p:nvSpPr>
          <p:spPr>
            <a:xfrm>
              <a:off x="6858000" y="2580138"/>
              <a:ext cx="990600" cy="399884"/>
            </a:xfrm>
            <a:prstGeom prst="rect">
              <a:avLst/>
            </a:prstGeom>
            <a:noFill/>
          </p:spPr>
          <p:txBody>
            <a:bodyPr>
              <a:spAutoFit/>
            </a:bodyPr>
            <a:lstStyle/>
            <a:p>
              <a:pPr>
                <a:defRPr/>
              </a:pPr>
              <a:r>
                <a:rPr lang="en-US" sz="2000" b="1" dirty="0">
                  <a:solidFill>
                    <a:schemeClr val="accent1"/>
                  </a:solidFill>
                  <a:latin typeface="+mj-lt"/>
                </a:rPr>
                <a:t>-3 SD</a:t>
              </a:r>
            </a:p>
          </p:txBody>
        </p:sp>
      </p:grpSp>
      <p:sp>
        <p:nvSpPr>
          <p:cNvPr id="23" name="Left Arrow 22"/>
          <p:cNvSpPr/>
          <p:nvPr/>
        </p:nvSpPr>
        <p:spPr bwMode="auto">
          <a:xfrm>
            <a:off x="5867400" y="3352800"/>
            <a:ext cx="914400" cy="533400"/>
          </a:xfrm>
          <a:prstGeom prst="lef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a:defRPr/>
            </a:pPr>
            <a:endParaRPr lang="en-US" sz="2800">
              <a:solidFill>
                <a:schemeClr val="tx1"/>
              </a:solidFill>
              <a:latin typeface="Times" pitchFamily="18" charset="0"/>
            </a:endParaRPr>
          </a:p>
        </p:txBody>
      </p:sp>
      <p:sp>
        <p:nvSpPr>
          <p:cNvPr id="24" name="TextBox 23"/>
          <p:cNvSpPr txBox="1"/>
          <p:nvPr/>
        </p:nvSpPr>
        <p:spPr>
          <a:xfrm>
            <a:off x="6858000" y="2949575"/>
            <a:ext cx="2209800" cy="231457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en-US" sz="1800">
                <a:solidFill>
                  <a:srgbClr val="000000"/>
                </a:solidFill>
              </a:rPr>
              <a:t>Children that fall in this shaded area are 2 or 3 standard deviations below the median. Therefore, they are stunted or severely stunted.</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01625" y="301625"/>
            <a:ext cx="8461375" cy="609600"/>
          </a:xfrm>
        </p:spPr>
        <p:txBody>
          <a:bodyPr/>
          <a:lstStyle/>
          <a:p>
            <a:r>
              <a:rPr lang="en-US" altLang="en-US" sz="3200" smtClean="0"/>
              <a:t>Nutritional Status of Children in Tanzania</a:t>
            </a:r>
          </a:p>
        </p:txBody>
      </p:sp>
      <p:sp>
        <p:nvSpPr>
          <p:cNvPr id="21507" name="Content Placeholder 2"/>
          <p:cNvSpPr>
            <a:spLocks noGrp="1"/>
          </p:cNvSpPr>
          <p:nvPr>
            <p:ph idx="1"/>
          </p:nvPr>
        </p:nvSpPr>
        <p:spPr>
          <a:xfrm>
            <a:off x="609600" y="1371600"/>
            <a:ext cx="7772400" cy="3886200"/>
          </a:xfrm>
        </p:spPr>
        <p:txBody>
          <a:bodyPr/>
          <a:lstStyle/>
          <a:p>
            <a:pPr>
              <a:buFontTx/>
              <a:buNone/>
            </a:pPr>
            <a:endParaRPr lang="en-US" altLang="en-US" sz="1400" b="1" smtClean="0"/>
          </a:p>
          <a:p>
            <a:pPr>
              <a:buFontTx/>
              <a:buNone/>
            </a:pPr>
            <a:r>
              <a:rPr lang="en-US" altLang="en-US" sz="1800" smtClean="0"/>
              <a:t>Percentage of children under five years classified as stunted </a:t>
            </a:r>
          </a:p>
          <a:p>
            <a:pPr>
              <a:buFontTx/>
              <a:buNone/>
            </a:pPr>
            <a:r>
              <a:rPr lang="en-US" altLang="en-US" sz="1800" smtClean="0"/>
              <a:t>(too short for age), by residence, Tanzania 2010</a:t>
            </a:r>
          </a:p>
          <a:p>
            <a:pPr>
              <a:buFontTx/>
              <a:buNone/>
            </a:pPr>
            <a:endParaRPr lang="en-US" altLang="en-US" sz="1800" smtClean="0"/>
          </a:p>
        </p:txBody>
      </p:sp>
      <p:graphicFrame>
        <p:nvGraphicFramePr>
          <p:cNvPr id="21540" name="Group 36"/>
          <p:cNvGraphicFramePr>
            <a:graphicFrameLocks noGrp="1"/>
          </p:cNvGraphicFramePr>
          <p:nvPr/>
        </p:nvGraphicFramePr>
        <p:xfrm>
          <a:off x="685800" y="2590800"/>
          <a:ext cx="5334000" cy="3275013"/>
        </p:xfrm>
        <a:graphic>
          <a:graphicData uri="http://schemas.openxmlformats.org/drawingml/2006/table">
            <a:tbl>
              <a:tblPr/>
              <a:tblGrid>
                <a:gridCol w="1803400"/>
                <a:gridCol w="941388"/>
                <a:gridCol w="1020762"/>
                <a:gridCol w="1568450"/>
              </a:tblGrid>
              <a:tr h="1703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FFFFFF"/>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FFFFFF"/>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rPr>
                        <a:t>Characteristic (Residence)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FFFFFF"/>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 below -3 SD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FFFFFF"/>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 below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-2 SD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FFFFFF"/>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FFFFFF"/>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Number of children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23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Urban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rPr>
                        <a:t>11.6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rPr>
                        <a:t>31.5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rPr>
                        <a:t>1,451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523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Rural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rPr>
                        <a:t>17.7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rPr>
                        <a:t>44.5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rPr>
                        <a:t>6,040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523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Total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rPr>
                        <a:t>16.5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rPr>
                        <a:t>42.0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7,491</a:t>
                      </a:r>
                      <a:endParaRPr kumimoji="0" lang="en-US" sz="1800" b="0" i="0" u="none" strike="noStrike" cap="none" normalizeH="0" baseline="0" dirty="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bl>
          </a:graphicData>
        </a:graphic>
      </p:graphicFrame>
      <p:sp>
        <p:nvSpPr>
          <p:cNvPr id="6"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06864DAD-4CA4-4349-9480-A37904807AD3}" type="slidenum">
              <a:rPr lang="en-US" smtClean="0"/>
              <a:pPr>
                <a:defRPr/>
              </a:pPr>
              <a:t>18</a:t>
            </a:fld>
            <a:endParaRPr lang="en-US" dirty="0"/>
          </a:p>
        </p:txBody>
      </p:sp>
      <p:sp>
        <p:nvSpPr>
          <p:cNvPr id="7" name="TextBox 6"/>
          <p:cNvSpPr txBox="1"/>
          <p:nvPr/>
        </p:nvSpPr>
        <p:spPr>
          <a:xfrm>
            <a:off x="6477000" y="2028825"/>
            <a:ext cx="2514600" cy="42481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en-US" sz="1800" b="1" dirty="0">
                <a:solidFill>
                  <a:srgbClr val="000000"/>
                </a:solidFill>
              </a:rPr>
              <a:t>42% of Tanzanian children are 2 SD or more below the median height compared with children their age in the reference population.</a:t>
            </a:r>
          </a:p>
          <a:p>
            <a:pPr>
              <a:defRPr/>
            </a:pPr>
            <a:endParaRPr lang="en-US" sz="1800" b="1" dirty="0">
              <a:solidFill>
                <a:srgbClr val="000000"/>
              </a:solidFill>
            </a:endParaRPr>
          </a:p>
          <a:p>
            <a:pPr>
              <a:defRPr/>
            </a:pPr>
            <a:r>
              <a:rPr lang="en-US" sz="1800" b="1" dirty="0">
                <a:solidFill>
                  <a:srgbClr val="000000"/>
                </a:solidFill>
              </a:rPr>
              <a:t>This indicates that more than one-third of </a:t>
            </a:r>
            <a:r>
              <a:rPr lang="en-US" sz="1800" b="1" dirty="0">
                <a:solidFill>
                  <a:srgbClr val="000000"/>
                </a:solidFill>
              </a:rPr>
              <a:t>Tanzanian </a:t>
            </a:r>
            <a:r>
              <a:rPr lang="en-US" sz="1800" b="1" dirty="0">
                <a:solidFill>
                  <a:srgbClr val="000000"/>
                </a:solidFill>
              </a:rPr>
              <a:t>children are not growing at a healthy rate.  </a:t>
            </a:r>
          </a:p>
        </p:txBody>
      </p:sp>
      <p:sp>
        <p:nvSpPr>
          <p:cNvPr id="8" name="Oval 7"/>
          <p:cNvSpPr/>
          <p:nvPr/>
        </p:nvSpPr>
        <p:spPr bwMode="auto">
          <a:xfrm>
            <a:off x="3581400" y="5334000"/>
            <a:ext cx="685800" cy="457200"/>
          </a:xfrm>
          <a:prstGeom prst="ellipse">
            <a:avLst/>
          </a:prstGeom>
          <a:noFill/>
          <a:ln w="28575" cap="flat" cmpd="sng" algn="ctr">
            <a:solidFill>
              <a:schemeClr val="bg2">
                <a:lumMod val="60000"/>
                <a:lumOff val="40000"/>
              </a:schemeClr>
            </a:solidFill>
            <a:prstDash val="solid"/>
            <a:round/>
            <a:headEnd type="none" w="med" len="med"/>
            <a:tailEnd type="none" w="med" len="med"/>
          </a:ln>
          <a:effectLst/>
        </p:spPr>
        <p:txBody>
          <a:bodyPr/>
          <a:lstStyle/>
          <a:p>
            <a:pPr>
              <a:defRPr/>
            </a:pPr>
            <a:endParaRPr lang="en-US" sz="2800"/>
          </a:p>
        </p:txBody>
      </p:sp>
      <p:cxnSp>
        <p:nvCxnSpPr>
          <p:cNvPr id="10" name="Straight Arrow Connector 9"/>
          <p:cNvCxnSpPr>
            <a:stCxn id="8" idx="6"/>
          </p:cNvCxnSpPr>
          <p:nvPr/>
        </p:nvCxnSpPr>
        <p:spPr bwMode="auto">
          <a:xfrm flipV="1">
            <a:off x="4281488" y="2743200"/>
            <a:ext cx="2195512" cy="2819400"/>
          </a:xfrm>
          <a:prstGeom prst="straightConnector1">
            <a:avLst/>
          </a:prstGeom>
          <a:solidFill>
            <a:schemeClr val="accent1"/>
          </a:solidFill>
          <a:ln w="19050" cap="flat" cmpd="sng" algn="ctr">
            <a:solidFill>
              <a:schemeClr val="bg2">
                <a:lumMod val="60000"/>
                <a:lumOff val="40000"/>
              </a:schemeClr>
            </a:solidFill>
            <a:prstDash val="solid"/>
            <a:round/>
            <a:headEnd type="none" w="med" len="med"/>
            <a:tailEnd type="arrow"/>
          </a:ln>
          <a:effectLst/>
        </p:spPr>
      </p:cxn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3716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9"/>
          <p:cNvSpPr>
            <a:spLocks noGrp="1" noChangeArrowheads="1"/>
          </p:cNvSpPr>
          <p:nvPr>
            <p:ph type="title"/>
          </p:nvPr>
        </p:nvSpPr>
        <p:spPr/>
        <p:txBody>
          <a:bodyPr/>
          <a:lstStyle/>
          <a:p>
            <a:r>
              <a:rPr lang="en-US" altLang="en-US" sz="3200" smtClean="0"/>
              <a:t>Exercise: A New Neighborhood</a:t>
            </a:r>
          </a:p>
        </p:txBody>
      </p:sp>
      <p:sp>
        <p:nvSpPr>
          <p:cNvPr id="22532" name="Text Box 10"/>
          <p:cNvSpPr txBox="1">
            <a:spLocks noChangeArrowheads="1"/>
          </p:cNvSpPr>
          <p:nvPr/>
        </p:nvSpPr>
        <p:spPr bwMode="auto">
          <a:xfrm>
            <a:off x="533400" y="289560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$1,000</a:t>
            </a:r>
          </a:p>
        </p:txBody>
      </p:sp>
      <p:sp>
        <p:nvSpPr>
          <p:cNvPr id="22533" name="Text Box 11"/>
          <p:cNvSpPr txBox="1">
            <a:spLocks noChangeArrowheads="1"/>
          </p:cNvSpPr>
          <p:nvPr/>
        </p:nvSpPr>
        <p:spPr bwMode="auto">
          <a:xfrm>
            <a:off x="4191000" y="5257800"/>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$900</a:t>
            </a:r>
          </a:p>
        </p:txBody>
      </p:sp>
      <p:sp>
        <p:nvSpPr>
          <p:cNvPr id="22534" name="Text Box 12"/>
          <p:cNvSpPr txBox="1">
            <a:spLocks noChangeArrowheads="1"/>
          </p:cNvSpPr>
          <p:nvPr/>
        </p:nvSpPr>
        <p:spPr bwMode="auto">
          <a:xfrm>
            <a:off x="6019800" y="5257800"/>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$100</a:t>
            </a:r>
          </a:p>
        </p:txBody>
      </p:sp>
      <p:sp>
        <p:nvSpPr>
          <p:cNvPr id="22535" name="Text Box 13"/>
          <p:cNvSpPr txBox="1">
            <a:spLocks noChangeArrowheads="1"/>
          </p:cNvSpPr>
          <p:nvPr/>
        </p:nvSpPr>
        <p:spPr bwMode="auto">
          <a:xfrm>
            <a:off x="2286000" y="5257800"/>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$300</a:t>
            </a:r>
          </a:p>
        </p:txBody>
      </p:sp>
      <p:sp>
        <p:nvSpPr>
          <p:cNvPr id="22536" name="Text Box 14"/>
          <p:cNvSpPr txBox="1">
            <a:spLocks noChangeArrowheads="1"/>
          </p:cNvSpPr>
          <p:nvPr/>
        </p:nvSpPr>
        <p:spPr bwMode="auto">
          <a:xfrm>
            <a:off x="533400" y="5257800"/>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$700</a:t>
            </a:r>
          </a:p>
        </p:txBody>
      </p:sp>
      <p:sp>
        <p:nvSpPr>
          <p:cNvPr id="22537" name="Text Box 15"/>
          <p:cNvSpPr txBox="1">
            <a:spLocks noChangeArrowheads="1"/>
          </p:cNvSpPr>
          <p:nvPr/>
        </p:nvSpPr>
        <p:spPr bwMode="auto">
          <a:xfrm>
            <a:off x="5867400" y="2819400"/>
            <a:ext cx="152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$10,000</a:t>
            </a:r>
          </a:p>
        </p:txBody>
      </p:sp>
      <p:sp>
        <p:nvSpPr>
          <p:cNvPr id="22538" name="Text Box 16"/>
          <p:cNvSpPr txBox="1">
            <a:spLocks noChangeArrowheads="1"/>
          </p:cNvSpPr>
          <p:nvPr/>
        </p:nvSpPr>
        <p:spPr bwMode="auto">
          <a:xfrm>
            <a:off x="2286000" y="281940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$1,000</a:t>
            </a:r>
          </a:p>
        </p:txBody>
      </p:sp>
      <p:sp>
        <p:nvSpPr>
          <p:cNvPr id="25" name="Slide Number Placeholder 24"/>
          <p:cNvSpPr>
            <a:spLocks noGrp="1"/>
          </p:cNvSpPr>
          <p:nvPr>
            <p:ph type="sldNum" sz="quarter" idx="12"/>
          </p:nvPr>
        </p:nvSpPr>
        <p:spPr>
          <a:xfrm>
            <a:off x="7239000" y="6400800"/>
            <a:ext cx="1905000" cy="457200"/>
          </a:xfrm>
        </p:spPr>
        <p:txBody>
          <a:bodyPr/>
          <a:lstStyle/>
          <a:p>
            <a:pPr>
              <a:defRPr/>
            </a:pPr>
            <a:r>
              <a:rPr lang="en-US" dirty="0" smtClean="0"/>
              <a:t>Module 2, Slide </a:t>
            </a:r>
            <a:fld id="{9B72307B-C03C-4544-83BB-FD5E7F6A186D}" type="slidenum">
              <a:rPr lang="en-US" smtClean="0"/>
              <a:pPr>
                <a:defRPr/>
              </a:pPr>
              <a:t>19</a:t>
            </a:fld>
            <a:endParaRPr lang="en-US" dirty="0"/>
          </a:p>
        </p:txBody>
      </p:sp>
      <p:sp>
        <p:nvSpPr>
          <p:cNvPr id="22540" name="Text Box 16"/>
          <p:cNvSpPr txBox="1">
            <a:spLocks noChangeArrowheads="1"/>
          </p:cNvSpPr>
          <p:nvPr/>
        </p:nvSpPr>
        <p:spPr bwMode="auto">
          <a:xfrm>
            <a:off x="4114800" y="281940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$1,000</a:t>
            </a:r>
          </a:p>
        </p:txBody>
      </p:sp>
      <p:pic>
        <p:nvPicPr>
          <p:cNvPr id="22541"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13716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2"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0" y="13716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3"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3716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4"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14478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5"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7338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6"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37338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7"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0" y="37338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8"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37338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9" name="Picture 27" descr="C:\Users\Erica.Nybro\AppData\Local\Microsoft\Windows\Temporary Internet Files\Content.IE5\72STWOAJ\MCBL00707_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1400" y="3733800"/>
            <a:ext cx="16573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50" name="Text Box 15"/>
          <p:cNvSpPr txBox="1">
            <a:spLocks noChangeArrowheads="1"/>
          </p:cNvSpPr>
          <p:nvPr/>
        </p:nvSpPr>
        <p:spPr bwMode="auto">
          <a:xfrm>
            <a:off x="7467600" y="2895600"/>
            <a:ext cx="152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$5,000</a:t>
            </a:r>
          </a:p>
        </p:txBody>
      </p:sp>
      <p:sp>
        <p:nvSpPr>
          <p:cNvPr id="22551" name="Text Box 12"/>
          <p:cNvSpPr txBox="1">
            <a:spLocks noChangeArrowheads="1"/>
          </p:cNvSpPr>
          <p:nvPr/>
        </p:nvSpPr>
        <p:spPr bwMode="auto">
          <a:xfrm>
            <a:off x="7620000" y="5257800"/>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50000"/>
              </a:spcBef>
            </a:pPr>
            <a:r>
              <a:rPr lang="en-US" altLang="en-US" sz="2800">
                <a:solidFill>
                  <a:srgbClr val="00B050"/>
                </a:solidFill>
                <a:latin typeface="Tahoma" pitchFamily="34" charset="0"/>
              </a:rPr>
              <a:t>$500</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6"/>
          <p:cNvSpPr>
            <a:spLocks noGrp="1"/>
          </p:cNvSpPr>
          <p:nvPr>
            <p:ph type="title"/>
          </p:nvPr>
        </p:nvSpPr>
        <p:spPr/>
        <p:txBody>
          <a:bodyPr/>
          <a:lstStyle/>
          <a:p>
            <a:r>
              <a:rPr lang="en-US" altLang="en-US" sz="3200" smtClean="0"/>
              <a:t>Objectives for Module 2</a:t>
            </a:r>
          </a:p>
        </p:txBody>
      </p:sp>
      <p:sp>
        <p:nvSpPr>
          <p:cNvPr id="5123" name="Content Placeholder 7"/>
          <p:cNvSpPr>
            <a:spLocks noGrp="1"/>
          </p:cNvSpPr>
          <p:nvPr>
            <p:ph idx="1"/>
          </p:nvPr>
        </p:nvSpPr>
        <p:spPr>
          <a:xfrm>
            <a:off x="685800" y="1827213"/>
            <a:ext cx="8153400" cy="3886200"/>
          </a:xfrm>
        </p:spPr>
        <p:txBody>
          <a:bodyPr/>
          <a:lstStyle/>
          <a:p>
            <a:pPr>
              <a:buFontTx/>
              <a:buNone/>
            </a:pPr>
            <a:r>
              <a:rPr lang="en-US" altLang="en-US" sz="2800" dirty="0" smtClean="0"/>
              <a:t>By the end of the module, participants should </a:t>
            </a:r>
          </a:p>
          <a:p>
            <a:pPr>
              <a:spcAft>
                <a:spcPct val="20000"/>
              </a:spcAft>
              <a:buFontTx/>
              <a:buNone/>
            </a:pPr>
            <a:r>
              <a:rPr lang="en-US" altLang="en-US" sz="2800" dirty="0" smtClean="0"/>
              <a:t>be able to:</a:t>
            </a:r>
          </a:p>
          <a:p>
            <a:r>
              <a:rPr lang="en-US" altLang="en-US" sz="2800" dirty="0" smtClean="0"/>
              <a:t>Define basic statistical terms</a:t>
            </a:r>
          </a:p>
          <a:p>
            <a:r>
              <a:rPr lang="en-US" altLang="en-US" sz="2800" dirty="0" smtClean="0"/>
              <a:t>Define demographic and health terms used in </a:t>
            </a:r>
            <a:r>
              <a:rPr lang="en-US" altLang="en-US" sz="2800" dirty="0" smtClean="0"/>
              <a:t>The DHS Program</a:t>
            </a:r>
            <a:endParaRPr lang="en-US" altLang="en-US" sz="2800" dirty="0" smtClean="0"/>
          </a:p>
        </p:txBody>
      </p:sp>
      <p:sp>
        <p:nvSpPr>
          <p:cNvPr id="5"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B0EF0479-7712-491D-95B5-684FAF3CE830}" type="slidenum">
              <a:rPr lang="en-US" smtClean="0"/>
              <a:pPr>
                <a:defRPr/>
              </a:pPr>
              <a:t>2</a:t>
            </a:fld>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685800" y="1600200"/>
            <a:ext cx="7772400" cy="4421188"/>
          </a:xfrm>
        </p:spPr>
        <p:txBody>
          <a:bodyPr/>
          <a:lstStyle/>
          <a:p>
            <a:pPr algn="ctr">
              <a:buFontTx/>
              <a:buNone/>
            </a:pPr>
            <a:r>
              <a:rPr lang="en-US" altLang="en-US" sz="6000" b="1" smtClean="0"/>
              <a:t>Module 2</a:t>
            </a:r>
          </a:p>
          <a:p>
            <a:pPr algn="ctr">
              <a:buFontTx/>
              <a:buNone/>
            </a:pPr>
            <a:r>
              <a:rPr lang="en-US" altLang="en-US" sz="6000" b="1" smtClean="0"/>
              <a:t>Session 1</a:t>
            </a:r>
          </a:p>
          <a:p>
            <a:pPr algn="ctr">
              <a:buFontTx/>
              <a:buNone/>
            </a:pPr>
            <a:endParaRPr lang="en-US" altLang="en-US" smtClean="0"/>
          </a:p>
          <a:p>
            <a:pPr algn="ctr">
              <a:buFontTx/>
              <a:buNone/>
            </a:pPr>
            <a:r>
              <a:rPr lang="en-US" altLang="en-US" sz="4400" smtClean="0"/>
              <a:t>Basic Statistical Concepts, Part 1</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04800" y="152400"/>
            <a:ext cx="7772400" cy="609600"/>
          </a:xfrm>
        </p:spPr>
        <p:txBody>
          <a:bodyPr/>
          <a:lstStyle/>
          <a:p>
            <a:r>
              <a:rPr lang="en-US" altLang="en-US" sz="2600" smtClean="0"/>
              <a:t>The DHS Surveyors Football Team: </a:t>
            </a:r>
            <a:br>
              <a:rPr lang="en-US" altLang="en-US" sz="2600" smtClean="0"/>
            </a:br>
            <a:r>
              <a:rPr lang="en-US" altLang="en-US" sz="2600" smtClean="0"/>
              <a:t>Players’ Ages</a:t>
            </a:r>
          </a:p>
        </p:txBody>
      </p:sp>
      <p:sp>
        <p:nvSpPr>
          <p:cNvPr id="7171" name="Content Placeholder 2"/>
          <p:cNvSpPr>
            <a:spLocks noGrp="1"/>
          </p:cNvSpPr>
          <p:nvPr>
            <p:ph sz="half" idx="1"/>
          </p:nvPr>
        </p:nvSpPr>
        <p:spPr>
          <a:xfrm>
            <a:off x="533400" y="3276600"/>
            <a:ext cx="3810000" cy="3276600"/>
          </a:xfrm>
        </p:spPr>
        <p:txBody>
          <a:bodyPr/>
          <a:lstStyle/>
          <a:p>
            <a:pPr>
              <a:buFontTx/>
              <a:buNone/>
            </a:pPr>
            <a:r>
              <a:rPr lang="en-US" altLang="en-US" b="1" smtClean="0">
                <a:solidFill>
                  <a:srgbClr val="1E4ABD"/>
                </a:solidFill>
              </a:rPr>
              <a:t>Mean</a:t>
            </a:r>
          </a:p>
        </p:txBody>
      </p:sp>
      <p:sp>
        <p:nvSpPr>
          <p:cNvPr id="7172" name="Content Placeholder 17"/>
          <p:cNvSpPr>
            <a:spLocks noGrp="1"/>
          </p:cNvSpPr>
          <p:nvPr>
            <p:ph sz="half" idx="2"/>
          </p:nvPr>
        </p:nvSpPr>
        <p:spPr>
          <a:xfrm>
            <a:off x="3352800" y="3276600"/>
            <a:ext cx="3810000" cy="3276600"/>
          </a:xfrm>
        </p:spPr>
        <p:txBody>
          <a:bodyPr/>
          <a:lstStyle/>
          <a:p>
            <a:pPr>
              <a:buFontTx/>
              <a:buNone/>
            </a:pPr>
            <a:r>
              <a:rPr lang="en-US" altLang="en-US" b="1" smtClean="0">
                <a:solidFill>
                  <a:srgbClr val="1E4ABD"/>
                </a:solidFill>
              </a:rPr>
              <a:t>Median</a:t>
            </a:r>
          </a:p>
        </p:txBody>
      </p:sp>
      <p:pic>
        <p:nvPicPr>
          <p:cNvPr id="7173"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7" descr="C:\Users\Erica.Nybro\AppData\Local\Microsoft\Windows\Temporary Internet Files\Content.IE5\8BKXJ08I\MCj0435612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8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0" name="Content Placeholder 17"/>
          <p:cNvSpPr txBox="1">
            <a:spLocks/>
          </p:cNvSpPr>
          <p:nvPr/>
        </p:nvSpPr>
        <p:spPr bwMode="auto">
          <a:xfrm>
            <a:off x="6172200" y="3276600"/>
            <a:ext cx="2286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spcBef>
                <a:spcPct val="20000"/>
              </a:spcBef>
            </a:pPr>
            <a:r>
              <a:rPr lang="en-US" altLang="en-US" sz="2800" b="1">
                <a:solidFill>
                  <a:srgbClr val="1E4ABD"/>
                </a:solidFill>
                <a:latin typeface="Arial" charset="0"/>
              </a:rPr>
              <a:t>Mode</a:t>
            </a:r>
          </a:p>
        </p:txBody>
      </p:sp>
      <p:sp>
        <p:nvSpPr>
          <p:cNvPr id="20" name="TextBox 19"/>
          <p:cNvSpPr txBox="1"/>
          <p:nvPr/>
        </p:nvSpPr>
        <p:spPr>
          <a:xfrm>
            <a:off x="457200" y="2362200"/>
            <a:ext cx="838200" cy="396875"/>
          </a:xfrm>
          <a:prstGeom prst="rect">
            <a:avLst/>
          </a:prstGeom>
          <a:noFill/>
        </p:spPr>
        <p:txBody>
          <a:bodyPr>
            <a:spAutoFit/>
          </a:bodyPr>
          <a:lstStyle/>
          <a:p>
            <a:pPr>
              <a:defRPr/>
            </a:pPr>
            <a:r>
              <a:rPr lang="en-US" sz="2000" b="1" dirty="0">
                <a:latin typeface="+mn-lt"/>
              </a:rPr>
              <a:t>15</a:t>
            </a:r>
          </a:p>
        </p:txBody>
      </p:sp>
      <p:sp>
        <p:nvSpPr>
          <p:cNvPr id="21" name="TextBox 20"/>
          <p:cNvSpPr txBox="1"/>
          <p:nvPr/>
        </p:nvSpPr>
        <p:spPr>
          <a:xfrm>
            <a:off x="1752600" y="2362200"/>
            <a:ext cx="838200" cy="400050"/>
          </a:xfrm>
          <a:prstGeom prst="rect">
            <a:avLst/>
          </a:prstGeom>
          <a:noFill/>
        </p:spPr>
        <p:txBody>
          <a:bodyPr>
            <a:spAutoFit/>
          </a:bodyPr>
          <a:lstStyle/>
          <a:p>
            <a:pPr>
              <a:defRPr/>
            </a:pPr>
            <a:r>
              <a:rPr lang="en-US" sz="2000" b="1" dirty="0">
                <a:latin typeface="+mn-lt"/>
              </a:rPr>
              <a:t>16</a:t>
            </a:r>
          </a:p>
        </p:txBody>
      </p:sp>
      <p:sp>
        <p:nvSpPr>
          <p:cNvPr id="22" name="TextBox 21"/>
          <p:cNvSpPr txBox="1"/>
          <p:nvPr/>
        </p:nvSpPr>
        <p:spPr>
          <a:xfrm>
            <a:off x="3048000" y="2362200"/>
            <a:ext cx="838200" cy="400050"/>
          </a:xfrm>
          <a:prstGeom prst="rect">
            <a:avLst/>
          </a:prstGeom>
          <a:noFill/>
        </p:spPr>
        <p:txBody>
          <a:bodyPr>
            <a:spAutoFit/>
          </a:bodyPr>
          <a:lstStyle/>
          <a:p>
            <a:pPr>
              <a:defRPr/>
            </a:pPr>
            <a:r>
              <a:rPr lang="en-US" sz="2000" b="1" dirty="0">
                <a:latin typeface="+mn-lt"/>
              </a:rPr>
              <a:t>16</a:t>
            </a:r>
          </a:p>
        </p:txBody>
      </p:sp>
      <p:sp>
        <p:nvSpPr>
          <p:cNvPr id="23" name="TextBox 22"/>
          <p:cNvSpPr txBox="1"/>
          <p:nvPr/>
        </p:nvSpPr>
        <p:spPr>
          <a:xfrm>
            <a:off x="4343400" y="2362200"/>
            <a:ext cx="838200" cy="400050"/>
          </a:xfrm>
          <a:prstGeom prst="rect">
            <a:avLst/>
          </a:prstGeom>
          <a:noFill/>
        </p:spPr>
        <p:txBody>
          <a:bodyPr>
            <a:spAutoFit/>
          </a:bodyPr>
          <a:lstStyle/>
          <a:p>
            <a:pPr>
              <a:defRPr/>
            </a:pPr>
            <a:r>
              <a:rPr lang="en-US" sz="2000" b="1" dirty="0">
                <a:latin typeface="+mn-lt"/>
              </a:rPr>
              <a:t>17</a:t>
            </a:r>
          </a:p>
        </p:txBody>
      </p:sp>
      <p:sp>
        <p:nvSpPr>
          <p:cNvPr id="24" name="TextBox 23"/>
          <p:cNvSpPr txBox="1"/>
          <p:nvPr/>
        </p:nvSpPr>
        <p:spPr>
          <a:xfrm>
            <a:off x="5638800" y="2362200"/>
            <a:ext cx="838200" cy="400050"/>
          </a:xfrm>
          <a:prstGeom prst="rect">
            <a:avLst/>
          </a:prstGeom>
          <a:noFill/>
        </p:spPr>
        <p:txBody>
          <a:bodyPr>
            <a:spAutoFit/>
          </a:bodyPr>
          <a:lstStyle/>
          <a:p>
            <a:pPr>
              <a:defRPr/>
            </a:pPr>
            <a:r>
              <a:rPr lang="en-US" sz="2000" b="1" dirty="0">
                <a:latin typeface="+mn-lt"/>
              </a:rPr>
              <a:t>18</a:t>
            </a:r>
          </a:p>
        </p:txBody>
      </p:sp>
      <p:sp>
        <p:nvSpPr>
          <p:cNvPr id="25" name="TextBox 24"/>
          <p:cNvSpPr txBox="1"/>
          <p:nvPr/>
        </p:nvSpPr>
        <p:spPr>
          <a:xfrm>
            <a:off x="6934200" y="2362200"/>
            <a:ext cx="838200" cy="400050"/>
          </a:xfrm>
          <a:prstGeom prst="rect">
            <a:avLst/>
          </a:prstGeom>
          <a:noFill/>
        </p:spPr>
        <p:txBody>
          <a:bodyPr>
            <a:spAutoFit/>
          </a:bodyPr>
          <a:lstStyle/>
          <a:p>
            <a:pPr>
              <a:defRPr/>
            </a:pPr>
            <a:r>
              <a:rPr lang="en-US" sz="2000" b="1" dirty="0">
                <a:latin typeface="+mn-lt"/>
              </a:rPr>
              <a:t>19</a:t>
            </a:r>
          </a:p>
        </p:txBody>
      </p:sp>
      <p:sp>
        <p:nvSpPr>
          <p:cNvPr id="26" name="TextBox 25"/>
          <p:cNvSpPr txBox="1"/>
          <p:nvPr/>
        </p:nvSpPr>
        <p:spPr>
          <a:xfrm>
            <a:off x="8153400" y="2362200"/>
            <a:ext cx="838200" cy="400050"/>
          </a:xfrm>
          <a:prstGeom prst="rect">
            <a:avLst/>
          </a:prstGeom>
          <a:noFill/>
        </p:spPr>
        <p:txBody>
          <a:bodyPr>
            <a:spAutoFit/>
          </a:bodyPr>
          <a:lstStyle/>
          <a:p>
            <a:pPr>
              <a:defRPr/>
            </a:pPr>
            <a:r>
              <a:rPr lang="en-US" sz="2000" b="1" dirty="0">
                <a:latin typeface="+mn-lt"/>
              </a:rPr>
              <a:t>20</a:t>
            </a:r>
          </a:p>
        </p:txBody>
      </p:sp>
      <p:sp>
        <p:nvSpPr>
          <p:cNvPr id="27"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E6696474-F310-48C2-9BB1-87FE698B656B}" type="slidenum">
              <a:rPr lang="en-US" smtClean="0"/>
              <a:pPr>
                <a:defRPr/>
              </a:pPr>
              <a:t>4</a:t>
            </a:fld>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sz="3200" smtClean="0"/>
              <a:t>Mean, Median, and Mode</a:t>
            </a:r>
          </a:p>
        </p:txBody>
      </p:sp>
      <p:sp>
        <p:nvSpPr>
          <p:cNvPr id="8195" name="Content Placeholder 2"/>
          <p:cNvSpPr>
            <a:spLocks noGrp="1"/>
          </p:cNvSpPr>
          <p:nvPr>
            <p:ph sz="half" idx="1"/>
          </p:nvPr>
        </p:nvSpPr>
        <p:spPr>
          <a:xfrm>
            <a:off x="304800" y="3200400"/>
            <a:ext cx="3124200" cy="3429000"/>
          </a:xfrm>
        </p:spPr>
        <p:txBody>
          <a:bodyPr/>
          <a:lstStyle/>
          <a:p>
            <a:pPr algn="ctr">
              <a:buFontTx/>
              <a:buNone/>
            </a:pPr>
            <a:r>
              <a:rPr lang="en-US" altLang="en-US" b="1" smtClean="0">
                <a:solidFill>
                  <a:srgbClr val="1E4ABD"/>
                </a:solidFill>
              </a:rPr>
              <a:t>Mean</a:t>
            </a:r>
          </a:p>
          <a:p>
            <a:pPr>
              <a:buFontTx/>
              <a:buNone/>
            </a:pPr>
            <a:r>
              <a:rPr lang="en-US" altLang="en-US" sz="2000" smtClean="0"/>
              <a:t>Also known as “average”</a:t>
            </a:r>
          </a:p>
          <a:p>
            <a:pPr>
              <a:buFontTx/>
              <a:buNone/>
            </a:pPr>
            <a:r>
              <a:rPr lang="en-US" altLang="en-US" sz="2000" smtClean="0"/>
              <a:t>The sum of all values divided by the number of values</a:t>
            </a:r>
          </a:p>
          <a:p>
            <a:pPr>
              <a:buFontTx/>
              <a:buNone/>
            </a:pPr>
            <a:r>
              <a:rPr lang="en-US" altLang="en-US" sz="2000" smtClean="0"/>
              <a:t>The mean age of this football team is: (15+16+16+17+18+19+20) ÷ 7 = </a:t>
            </a:r>
            <a:r>
              <a:rPr lang="en-US" altLang="en-US" sz="2000" b="1" smtClean="0">
                <a:solidFill>
                  <a:schemeClr val="accent1"/>
                </a:solidFill>
              </a:rPr>
              <a:t>17.3 years</a:t>
            </a:r>
          </a:p>
        </p:txBody>
      </p:sp>
      <p:sp>
        <p:nvSpPr>
          <p:cNvPr id="18" name="Content Placeholder 17"/>
          <p:cNvSpPr>
            <a:spLocks noGrp="1"/>
          </p:cNvSpPr>
          <p:nvPr>
            <p:ph sz="half" idx="2"/>
          </p:nvPr>
        </p:nvSpPr>
        <p:spPr>
          <a:xfrm>
            <a:off x="3352800" y="3200400"/>
            <a:ext cx="2819400" cy="3276600"/>
          </a:xfrm>
        </p:spPr>
        <p:txBody>
          <a:bodyPr/>
          <a:lstStyle/>
          <a:p>
            <a:pPr algn="ctr">
              <a:buFontTx/>
              <a:buNone/>
            </a:pPr>
            <a:r>
              <a:rPr lang="en-US" altLang="en-US" b="1" smtClean="0">
                <a:solidFill>
                  <a:srgbClr val="1E4ABD"/>
                </a:solidFill>
              </a:rPr>
              <a:t>Median</a:t>
            </a:r>
          </a:p>
          <a:p>
            <a:pPr>
              <a:buFontTx/>
              <a:buNone/>
            </a:pPr>
            <a:r>
              <a:rPr lang="en-GB" altLang="en-US" sz="2000" smtClean="0"/>
              <a:t>The value that divides the sample in half; when values are ordered, the median is the middle value.</a:t>
            </a:r>
          </a:p>
          <a:p>
            <a:pPr>
              <a:buFontTx/>
              <a:buNone/>
            </a:pPr>
            <a:r>
              <a:rPr lang="en-GB" altLang="en-US" sz="2000" smtClean="0"/>
              <a:t>The median age of this football team is </a:t>
            </a:r>
            <a:r>
              <a:rPr lang="en-GB" altLang="en-US" sz="2000" b="1" smtClean="0">
                <a:solidFill>
                  <a:schemeClr val="accent1"/>
                </a:solidFill>
              </a:rPr>
              <a:t>17</a:t>
            </a:r>
            <a:r>
              <a:rPr lang="en-GB" altLang="en-US" sz="2000" smtClean="0"/>
              <a:t>.</a:t>
            </a:r>
          </a:p>
          <a:p>
            <a:pPr>
              <a:buFontTx/>
              <a:buNone/>
            </a:pPr>
            <a:endParaRPr lang="en-GB" altLang="en-US" sz="2000" smtClean="0"/>
          </a:p>
          <a:p>
            <a:pPr>
              <a:buFontTx/>
              <a:buNone/>
            </a:pPr>
            <a:endParaRPr lang="en-US" altLang="en-US" sz="2000" smtClean="0"/>
          </a:p>
        </p:txBody>
      </p:sp>
      <p:pic>
        <p:nvPicPr>
          <p:cNvPr id="8197"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7" descr="C:\Users\Erica.Nybro\AppData\Local\Microsoft\Windows\Temporary Internet Files\Content.IE5\8BKXJ08I\MCj0435612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8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ontent Placeholder 17"/>
          <p:cNvSpPr txBox="1">
            <a:spLocks/>
          </p:cNvSpPr>
          <p:nvPr/>
        </p:nvSpPr>
        <p:spPr bwMode="auto">
          <a:xfrm>
            <a:off x="6172200" y="3200400"/>
            <a:ext cx="2667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pPr algn="ctr">
              <a:spcBef>
                <a:spcPct val="20000"/>
              </a:spcBef>
            </a:pPr>
            <a:r>
              <a:rPr lang="en-US" altLang="en-US" sz="2800" b="1">
                <a:solidFill>
                  <a:srgbClr val="1E4ABD"/>
                </a:solidFill>
                <a:latin typeface="Arial" charset="0"/>
              </a:rPr>
              <a:t>Mode</a:t>
            </a:r>
          </a:p>
          <a:p>
            <a:pPr>
              <a:spcBef>
                <a:spcPct val="20000"/>
              </a:spcBef>
            </a:pPr>
            <a:r>
              <a:rPr lang="en-US" altLang="en-US" sz="2000">
                <a:latin typeface="Arial" charset="0"/>
              </a:rPr>
              <a:t>The value that occurs most frequently  </a:t>
            </a:r>
          </a:p>
          <a:p>
            <a:pPr>
              <a:spcBef>
                <a:spcPct val="20000"/>
              </a:spcBef>
            </a:pPr>
            <a:r>
              <a:rPr lang="en-US" altLang="en-US" sz="2000">
                <a:latin typeface="Arial" charset="0"/>
              </a:rPr>
              <a:t>The mode of this football team is </a:t>
            </a:r>
            <a:r>
              <a:rPr lang="en-US" altLang="en-US" sz="2000" b="1">
                <a:solidFill>
                  <a:schemeClr val="accent1"/>
                </a:solidFill>
                <a:latin typeface="Arial" charset="0"/>
              </a:rPr>
              <a:t>16</a:t>
            </a:r>
            <a:r>
              <a:rPr lang="en-US" altLang="en-US" sz="2000">
                <a:latin typeface="Arial" charset="0"/>
              </a:rPr>
              <a:t>. </a:t>
            </a:r>
          </a:p>
        </p:txBody>
      </p:sp>
      <p:sp>
        <p:nvSpPr>
          <p:cNvPr id="20" name="TextBox 19"/>
          <p:cNvSpPr txBox="1"/>
          <p:nvPr/>
        </p:nvSpPr>
        <p:spPr>
          <a:xfrm>
            <a:off x="457200" y="2362200"/>
            <a:ext cx="838200" cy="400050"/>
          </a:xfrm>
          <a:prstGeom prst="rect">
            <a:avLst/>
          </a:prstGeom>
          <a:noFill/>
        </p:spPr>
        <p:txBody>
          <a:bodyPr>
            <a:spAutoFit/>
          </a:bodyPr>
          <a:lstStyle/>
          <a:p>
            <a:pPr>
              <a:defRPr/>
            </a:pPr>
            <a:r>
              <a:rPr lang="en-US" sz="2000" b="1" dirty="0">
                <a:latin typeface="+mn-lt"/>
              </a:rPr>
              <a:t>15</a:t>
            </a:r>
          </a:p>
        </p:txBody>
      </p:sp>
      <p:sp>
        <p:nvSpPr>
          <p:cNvPr id="21" name="TextBox 20"/>
          <p:cNvSpPr txBox="1"/>
          <p:nvPr/>
        </p:nvSpPr>
        <p:spPr>
          <a:xfrm>
            <a:off x="1752600" y="2362200"/>
            <a:ext cx="838200" cy="400050"/>
          </a:xfrm>
          <a:prstGeom prst="rect">
            <a:avLst/>
          </a:prstGeom>
          <a:noFill/>
        </p:spPr>
        <p:txBody>
          <a:bodyPr>
            <a:spAutoFit/>
          </a:bodyPr>
          <a:lstStyle/>
          <a:p>
            <a:pPr>
              <a:defRPr/>
            </a:pPr>
            <a:r>
              <a:rPr lang="en-US" sz="2000" b="1" dirty="0">
                <a:latin typeface="+mn-lt"/>
              </a:rPr>
              <a:t>16</a:t>
            </a:r>
          </a:p>
        </p:txBody>
      </p:sp>
      <p:sp>
        <p:nvSpPr>
          <p:cNvPr id="22" name="TextBox 21"/>
          <p:cNvSpPr txBox="1"/>
          <p:nvPr/>
        </p:nvSpPr>
        <p:spPr>
          <a:xfrm>
            <a:off x="3048000" y="2362200"/>
            <a:ext cx="838200" cy="400050"/>
          </a:xfrm>
          <a:prstGeom prst="rect">
            <a:avLst/>
          </a:prstGeom>
          <a:noFill/>
        </p:spPr>
        <p:txBody>
          <a:bodyPr>
            <a:spAutoFit/>
          </a:bodyPr>
          <a:lstStyle/>
          <a:p>
            <a:pPr>
              <a:defRPr/>
            </a:pPr>
            <a:r>
              <a:rPr lang="en-US" sz="2000" b="1" dirty="0">
                <a:latin typeface="+mn-lt"/>
              </a:rPr>
              <a:t>16</a:t>
            </a:r>
          </a:p>
        </p:txBody>
      </p:sp>
      <p:sp>
        <p:nvSpPr>
          <p:cNvPr id="23" name="TextBox 22"/>
          <p:cNvSpPr txBox="1"/>
          <p:nvPr/>
        </p:nvSpPr>
        <p:spPr>
          <a:xfrm>
            <a:off x="4343400" y="2362200"/>
            <a:ext cx="838200" cy="400050"/>
          </a:xfrm>
          <a:prstGeom prst="rect">
            <a:avLst/>
          </a:prstGeom>
          <a:noFill/>
        </p:spPr>
        <p:txBody>
          <a:bodyPr>
            <a:spAutoFit/>
          </a:bodyPr>
          <a:lstStyle/>
          <a:p>
            <a:pPr>
              <a:defRPr/>
            </a:pPr>
            <a:r>
              <a:rPr lang="en-US" sz="2000" b="1" dirty="0">
                <a:latin typeface="+mn-lt"/>
              </a:rPr>
              <a:t>17</a:t>
            </a:r>
          </a:p>
        </p:txBody>
      </p:sp>
      <p:sp>
        <p:nvSpPr>
          <p:cNvPr id="24" name="TextBox 23"/>
          <p:cNvSpPr txBox="1"/>
          <p:nvPr/>
        </p:nvSpPr>
        <p:spPr>
          <a:xfrm>
            <a:off x="5638800" y="2362200"/>
            <a:ext cx="838200" cy="400050"/>
          </a:xfrm>
          <a:prstGeom prst="rect">
            <a:avLst/>
          </a:prstGeom>
          <a:noFill/>
        </p:spPr>
        <p:txBody>
          <a:bodyPr>
            <a:spAutoFit/>
          </a:bodyPr>
          <a:lstStyle/>
          <a:p>
            <a:pPr>
              <a:defRPr/>
            </a:pPr>
            <a:r>
              <a:rPr lang="en-US" sz="2000" b="1" dirty="0">
                <a:latin typeface="+mn-lt"/>
              </a:rPr>
              <a:t>18</a:t>
            </a:r>
          </a:p>
        </p:txBody>
      </p:sp>
      <p:sp>
        <p:nvSpPr>
          <p:cNvPr id="25" name="TextBox 24"/>
          <p:cNvSpPr txBox="1"/>
          <p:nvPr/>
        </p:nvSpPr>
        <p:spPr>
          <a:xfrm>
            <a:off x="6934200" y="2362200"/>
            <a:ext cx="838200" cy="400050"/>
          </a:xfrm>
          <a:prstGeom prst="rect">
            <a:avLst/>
          </a:prstGeom>
          <a:noFill/>
        </p:spPr>
        <p:txBody>
          <a:bodyPr>
            <a:spAutoFit/>
          </a:bodyPr>
          <a:lstStyle/>
          <a:p>
            <a:pPr>
              <a:defRPr/>
            </a:pPr>
            <a:r>
              <a:rPr lang="en-US" sz="2000" b="1" dirty="0">
                <a:latin typeface="+mn-lt"/>
              </a:rPr>
              <a:t>19</a:t>
            </a:r>
          </a:p>
        </p:txBody>
      </p:sp>
      <p:sp>
        <p:nvSpPr>
          <p:cNvPr id="26" name="TextBox 25"/>
          <p:cNvSpPr txBox="1"/>
          <p:nvPr/>
        </p:nvSpPr>
        <p:spPr>
          <a:xfrm>
            <a:off x="8153400" y="2362200"/>
            <a:ext cx="838200" cy="400050"/>
          </a:xfrm>
          <a:prstGeom prst="rect">
            <a:avLst/>
          </a:prstGeom>
          <a:noFill/>
        </p:spPr>
        <p:txBody>
          <a:bodyPr>
            <a:spAutoFit/>
          </a:bodyPr>
          <a:lstStyle/>
          <a:p>
            <a:pPr>
              <a:defRPr/>
            </a:pPr>
            <a:r>
              <a:rPr lang="en-US" sz="2000" b="1" dirty="0">
                <a:latin typeface="+mn-lt"/>
              </a:rPr>
              <a:t>20</a:t>
            </a:r>
          </a:p>
        </p:txBody>
      </p:sp>
      <p:sp>
        <p:nvSpPr>
          <p:cNvPr id="8212" name="Up Arrow 26"/>
          <p:cNvSpPr>
            <a:spLocks noChangeArrowheads="1"/>
          </p:cNvSpPr>
          <p:nvPr/>
        </p:nvSpPr>
        <p:spPr bwMode="auto">
          <a:xfrm>
            <a:off x="4495800" y="2819400"/>
            <a:ext cx="228600" cy="381000"/>
          </a:xfrm>
          <a:prstGeom prst="upArrow">
            <a:avLst>
              <a:gd name="adj1" fmla="val 50000"/>
              <a:gd name="adj2" fmla="val 50000"/>
            </a:avLst>
          </a:prstGeom>
          <a:solidFill>
            <a:schemeClr val="accent1"/>
          </a:solidFill>
          <a:ln w="9525" algn="ctr">
            <a:solidFill>
              <a:schemeClr val="tx1"/>
            </a:solidFill>
            <a:round/>
            <a:headEnd/>
            <a:tailEnd/>
          </a:ln>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endParaRPr lang="en-US" altLang="en-US" sz="2800"/>
          </a:p>
        </p:txBody>
      </p:sp>
      <p:sp>
        <p:nvSpPr>
          <p:cNvPr id="27"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5D95C397-E50B-4E52-8D79-3AF79851E5A3}" type="slidenum">
              <a:rPr lang="en-US" smtClean="0"/>
              <a:pPr>
                <a:defRPr/>
              </a:pPr>
              <a:t>5</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0-#ppt_w/2"/>
                                          </p:val>
                                        </p:tav>
                                        <p:tav tm="100000">
                                          <p:val>
                                            <p:strVal val="#ppt_x"/>
                                          </p:val>
                                        </p:tav>
                                      </p:tavLst>
                                    </p:anim>
                                    <p:anim calcmode="lin" valueType="num">
                                      <p:cBhvr additive="base">
                                        <p:cTn id="8" dur="500" fill="hold"/>
                                        <p:tgtEl>
                                          <p:spTgt spid="819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212"/>
                                        </p:tgtEl>
                                        <p:attrNameLst>
                                          <p:attrName>style.visibility</p:attrName>
                                        </p:attrNameLst>
                                      </p:cBhvr>
                                      <p:to>
                                        <p:strVal val="visible"/>
                                      </p:to>
                                    </p:set>
                                    <p:anim calcmode="lin" valueType="num">
                                      <p:cBhvr additive="base">
                                        <p:cTn id="17" dur="500" fill="hold"/>
                                        <p:tgtEl>
                                          <p:spTgt spid="8212"/>
                                        </p:tgtEl>
                                        <p:attrNameLst>
                                          <p:attrName>ppt_x</p:attrName>
                                        </p:attrNameLst>
                                      </p:cBhvr>
                                      <p:tavLst>
                                        <p:tav tm="0">
                                          <p:val>
                                            <p:strVal val="#ppt_x"/>
                                          </p:val>
                                        </p:tav>
                                        <p:tav tm="100000">
                                          <p:val>
                                            <p:strVal val="#ppt_x"/>
                                          </p:val>
                                        </p:tav>
                                      </p:tavLst>
                                    </p:anim>
                                    <p:anim calcmode="lin" valueType="num">
                                      <p:cBhvr additive="base">
                                        <p:cTn id="18" dur="500" fill="hold"/>
                                        <p:tgtEl>
                                          <p:spTgt spid="821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18" grpId="0"/>
      <p:bldP spid="19" grpId="0"/>
      <p:bldP spid="82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z="3200" smtClean="0"/>
              <a:t>Another Look at the Median</a:t>
            </a:r>
          </a:p>
        </p:txBody>
      </p:sp>
      <p:sp>
        <p:nvSpPr>
          <p:cNvPr id="9219" name="Content Placeholder 17"/>
          <p:cNvSpPr>
            <a:spLocks noGrp="1"/>
          </p:cNvSpPr>
          <p:nvPr>
            <p:ph sz="half" idx="2"/>
          </p:nvPr>
        </p:nvSpPr>
        <p:spPr>
          <a:xfrm>
            <a:off x="381000" y="3124200"/>
            <a:ext cx="6400800" cy="2133600"/>
          </a:xfrm>
        </p:spPr>
        <p:txBody>
          <a:bodyPr/>
          <a:lstStyle/>
          <a:p>
            <a:pPr>
              <a:buFontTx/>
              <a:buNone/>
            </a:pPr>
            <a:endParaRPr lang="en-US" altLang="en-US" sz="2400" smtClean="0"/>
          </a:p>
          <a:p>
            <a:r>
              <a:rPr lang="en-US" altLang="en-US" sz="2400" smtClean="0"/>
              <a:t>What if we add another 20-year-old boy to the sample?  </a:t>
            </a:r>
          </a:p>
          <a:p>
            <a:r>
              <a:rPr lang="en-US" altLang="en-US" sz="2400" smtClean="0"/>
              <a:t>Now there is no clear middle value; the middle is between 17 and 18.</a:t>
            </a:r>
          </a:p>
          <a:p>
            <a:r>
              <a:rPr lang="en-US" altLang="en-US" sz="2400" smtClean="0"/>
              <a:t>To calculate the median, we take the average of the two middle values:</a:t>
            </a:r>
            <a:endParaRPr lang="en-US" altLang="en-US" smtClean="0"/>
          </a:p>
          <a:p>
            <a:pPr lvl="2">
              <a:buFontTx/>
              <a:buNone/>
            </a:pPr>
            <a:r>
              <a:rPr lang="en-US" altLang="en-US" sz="2400" smtClean="0"/>
              <a:t>(17 +18) ÷ 2 = </a:t>
            </a:r>
            <a:r>
              <a:rPr lang="en-US" altLang="en-US" sz="2400" b="1" smtClean="0">
                <a:solidFill>
                  <a:schemeClr val="accent1"/>
                </a:solidFill>
              </a:rPr>
              <a:t>17.5</a:t>
            </a:r>
          </a:p>
          <a:p>
            <a:endParaRPr lang="en-US" altLang="en-US" sz="2400" smtClean="0"/>
          </a:p>
          <a:p>
            <a:endParaRPr lang="en-US" altLang="en-US" sz="2400" smtClean="0"/>
          </a:p>
          <a:p>
            <a:endParaRPr lang="en-US" altLang="en-US" sz="2400" smtClean="0"/>
          </a:p>
        </p:txBody>
      </p:sp>
      <p:pic>
        <p:nvPicPr>
          <p:cNvPr id="9220"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7" descr="C:\Users\Erica.Nybro\AppData\Local\Microsoft\Windows\Temporary Internet Files\Content.IE5\8BKXJ08I\MCj0435612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8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457200" y="2362200"/>
            <a:ext cx="838200" cy="400050"/>
          </a:xfrm>
          <a:prstGeom prst="rect">
            <a:avLst/>
          </a:prstGeom>
          <a:noFill/>
        </p:spPr>
        <p:txBody>
          <a:bodyPr>
            <a:spAutoFit/>
          </a:bodyPr>
          <a:lstStyle/>
          <a:p>
            <a:pPr>
              <a:defRPr/>
            </a:pPr>
            <a:r>
              <a:rPr lang="en-US" sz="2000" b="1" dirty="0">
                <a:latin typeface="+mn-lt"/>
              </a:rPr>
              <a:t>15</a:t>
            </a:r>
          </a:p>
        </p:txBody>
      </p:sp>
      <p:sp>
        <p:nvSpPr>
          <p:cNvPr id="21" name="TextBox 20"/>
          <p:cNvSpPr txBox="1"/>
          <p:nvPr/>
        </p:nvSpPr>
        <p:spPr>
          <a:xfrm>
            <a:off x="1752600" y="2362200"/>
            <a:ext cx="838200" cy="400050"/>
          </a:xfrm>
          <a:prstGeom prst="rect">
            <a:avLst/>
          </a:prstGeom>
          <a:noFill/>
        </p:spPr>
        <p:txBody>
          <a:bodyPr>
            <a:spAutoFit/>
          </a:bodyPr>
          <a:lstStyle/>
          <a:p>
            <a:pPr>
              <a:defRPr/>
            </a:pPr>
            <a:r>
              <a:rPr lang="en-US" sz="2000" b="1" dirty="0">
                <a:latin typeface="+mn-lt"/>
              </a:rPr>
              <a:t>16</a:t>
            </a:r>
          </a:p>
        </p:txBody>
      </p:sp>
      <p:sp>
        <p:nvSpPr>
          <p:cNvPr id="22" name="TextBox 21"/>
          <p:cNvSpPr txBox="1"/>
          <p:nvPr/>
        </p:nvSpPr>
        <p:spPr>
          <a:xfrm>
            <a:off x="3048000" y="2362200"/>
            <a:ext cx="838200" cy="400050"/>
          </a:xfrm>
          <a:prstGeom prst="rect">
            <a:avLst/>
          </a:prstGeom>
          <a:noFill/>
        </p:spPr>
        <p:txBody>
          <a:bodyPr>
            <a:spAutoFit/>
          </a:bodyPr>
          <a:lstStyle/>
          <a:p>
            <a:pPr>
              <a:defRPr/>
            </a:pPr>
            <a:r>
              <a:rPr lang="en-US" sz="2000" b="1" dirty="0">
                <a:latin typeface="+mn-lt"/>
              </a:rPr>
              <a:t>16</a:t>
            </a:r>
          </a:p>
        </p:txBody>
      </p:sp>
      <p:sp>
        <p:nvSpPr>
          <p:cNvPr id="23" name="TextBox 22"/>
          <p:cNvSpPr txBox="1"/>
          <p:nvPr/>
        </p:nvSpPr>
        <p:spPr>
          <a:xfrm>
            <a:off x="4343400" y="2362200"/>
            <a:ext cx="838200" cy="400050"/>
          </a:xfrm>
          <a:prstGeom prst="rect">
            <a:avLst/>
          </a:prstGeom>
          <a:noFill/>
        </p:spPr>
        <p:txBody>
          <a:bodyPr>
            <a:spAutoFit/>
          </a:bodyPr>
          <a:lstStyle/>
          <a:p>
            <a:pPr>
              <a:defRPr/>
            </a:pPr>
            <a:r>
              <a:rPr lang="en-US" sz="2000" b="1" dirty="0">
                <a:latin typeface="+mn-lt"/>
              </a:rPr>
              <a:t>17</a:t>
            </a:r>
          </a:p>
        </p:txBody>
      </p:sp>
      <p:sp>
        <p:nvSpPr>
          <p:cNvPr id="24" name="TextBox 23"/>
          <p:cNvSpPr txBox="1"/>
          <p:nvPr/>
        </p:nvSpPr>
        <p:spPr>
          <a:xfrm>
            <a:off x="5638800" y="2362200"/>
            <a:ext cx="838200" cy="400050"/>
          </a:xfrm>
          <a:prstGeom prst="rect">
            <a:avLst/>
          </a:prstGeom>
          <a:noFill/>
        </p:spPr>
        <p:txBody>
          <a:bodyPr>
            <a:spAutoFit/>
          </a:bodyPr>
          <a:lstStyle/>
          <a:p>
            <a:pPr>
              <a:defRPr/>
            </a:pPr>
            <a:r>
              <a:rPr lang="en-US" sz="2000" b="1" dirty="0">
                <a:latin typeface="+mn-lt"/>
              </a:rPr>
              <a:t>18</a:t>
            </a:r>
          </a:p>
        </p:txBody>
      </p:sp>
      <p:sp>
        <p:nvSpPr>
          <p:cNvPr id="25" name="TextBox 24"/>
          <p:cNvSpPr txBox="1"/>
          <p:nvPr/>
        </p:nvSpPr>
        <p:spPr>
          <a:xfrm>
            <a:off x="6934200" y="2362200"/>
            <a:ext cx="838200" cy="400050"/>
          </a:xfrm>
          <a:prstGeom prst="rect">
            <a:avLst/>
          </a:prstGeom>
          <a:noFill/>
        </p:spPr>
        <p:txBody>
          <a:bodyPr>
            <a:spAutoFit/>
          </a:bodyPr>
          <a:lstStyle/>
          <a:p>
            <a:pPr>
              <a:defRPr/>
            </a:pPr>
            <a:r>
              <a:rPr lang="en-US" sz="2000" b="1" dirty="0">
                <a:latin typeface="+mn-lt"/>
              </a:rPr>
              <a:t>19</a:t>
            </a:r>
          </a:p>
        </p:txBody>
      </p:sp>
      <p:sp>
        <p:nvSpPr>
          <p:cNvPr id="26" name="TextBox 25"/>
          <p:cNvSpPr txBox="1"/>
          <p:nvPr/>
        </p:nvSpPr>
        <p:spPr>
          <a:xfrm>
            <a:off x="8153400" y="2362200"/>
            <a:ext cx="838200" cy="400050"/>
          </a:xfrm>
          <a:prstGeom prst="rect">
            <a:avLst/>
          </a:prstGeom>
          <a:noFill/>
        </p:spPr>
        <p:txBody>
          <a:bodyPr>
            <a:spAutoFit/>
          </a:bodyPr>
          <a:lstStyle/>
          <a:p>
            <a:pPr>
              <a:defRPr/>
            </a:pPr>
            <a:r>
              <a:rPr lang="en-US" sz="2000" b="1" dirty="0">
                <a:latin typeface="+mn-lt"/>
              </a:rPr>
              <a:t>20</a:t>
            </a:r>
          </a:p>
        </p:txBody>
      </p:sp>
      <p:pic>
        <p:nvPicPr>
          <p:cNvPr id="9234"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72400" y="27432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p:cNvSpPr txBox="1"/>
          <p:nvPr/>
        </p:nvSpPr>
        <p:spPr>
          <a:xfrm>
            <a:off x="8153400" y="4038600"/>
            <a:ext cx="838200" cy="400050"/>
          </a:xfrm>
          <a:prstGeom prst="rect">
            <a:avLst/>
          </a:prstGeom>
          <a:noFill/>
        </p:spPr>
        <p:txBody>
          <a:bodyPr>
            <a:spAutoFit/>
          </a:bodyPr>
          <a:lstStyle/>
          <a:p>
            <a:pPr>
              <a:defRPr/>
            </a:pPr>
            <a:r>
              <a:rPr lang="en-US" sz="2000" b="1" dirty="0">
                <a:latin typeface="+mn-lt"/>
              </a:rPr>
              <a:t>20</a:t>
            </a:r>
          </a:p>
        </p:txBody>
      </p:sp>
      <p:sp>
        <p:nvSpPr>
          <p:cNvPr id="9236" name="Up Arrow 29"/>
          <p:cNvSpPr>
            <a:spLocks noChangeArrowheads="1"/>
          </p:cNvSpPr>
          <p:nvPr/>
        </p:nvSpPr>
        <p:spPr bwMode="auto">
          <a:xfrm>
            <a:off x="4800600" y="2667000"/>
            <a:ext cx="228600" cy="838200"/>
          </a:xfrm>
          <a:prstGeom prst="upArrow">
            <a:avLst>
              <a:gd name="adj1" fmla="val 50000"/>
              <a:gd name="adj2" fmla="val 49992"/>
            </a:avLst>
          </a:prstGeom>
          <a:solidFill>
            <a:schemeClr val="accent1"/>
          </a:solidFill>
          <a:ln w="9525" algn="ctr">
            <a:solidFill>
              <a:schemeClr val="tx1"/>
            </a:solidFill>
            <a:round/>
            <a:headEnd/>
            <a:tailEnd/>
          </a:ln>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endParaRPr lang="en-US" altLang="en-US" sz="2800"/>
          </a:p>
        </p:txBody>
      </p:sp>
      <p:sp>
        <p:nvSpPr>
          <p:cNvPr id="9237" name="Up Arrow 30"/>
          <p:cNvSpPr>
            <a:spLocks noChangeArrowheads="1"/>
          </p:cNvSpPr>
          <p:nvPr/>
        </p:nvSpPr>
        <p:spPr bwMode="auto">
          <a:xfrm rot="1910298">
            <a:off x="5357813" y="2651125"/>
            <a:ext cx="228600" cy="1019175"/>
          </a:xfrm>
          <a:prstGeom prst="upArrow">
            <a:avLst>
              <a:gd name="adj1" fmla="val 50000"/>
              <a:gd name="adj2" fmla="val 49929"/>
            </a:avLst>
          </a:prstGeom>
          <a:solidFill>
            <a:schemeClr val="accent1"/>
          </a:solidFill>
          <a:ln w="9525" algn="ctr">
            <a:solidFill>
              <a:schemeClr val="tx1"/>
            </a:solidFill>
            <a:round/>
            <a:headEnd/>
            <a:tailEnd/>
          </a:ln>
        </p:spPr>
        <p:txBody>
          <a:bodyPr/>
          <a:lstStyle>
            <a:lvl1pPr>
              <a:defRPr sz="2600">
                <a:solidFill>
                  <a:schemeClr val="tx1"/>
                </a:solidFill>
                <a:latin typeface="Times" pitchFamily="18" charset="0"/>
              </a:defRPr>
            </a:lvl1pPr>
            <a:lvl2pPr marL="742950" indent="-285750">
              <a:defRPr sz="2600">
                <a:solidFill>
                  <a:schemeClr val="tx1"/>
                </a:solidFill>
                <a:latin typeface="Times" pitchFamily="18" charset="0"/>
              </a:defRPr>
            </a:lvl2pPr>
            <a:lvl3pPr marL="1143000" indent="-228600">
              <a:defRPr sz="2600">
                <a:solidFill>
                  <a:schemeClr val="tx1"/>
                </a:solidFill>
                <a:latin typeface="Times" pitchFamily="18" charset="0"/>
              </a:defRPr>
            </a:lvl3pPr>
            <a:lvl4pPr marL="1600200" indent="-228600">
              <a:defRPr sz="2600">
                <a:solidFill>
                  <a:schemeClr val="tx1"/>
                </a:solidFill>
                <a:latin typeface="Times" pitchFamily="18" charset="0"/>
              </a:defRPr>
            </a:lvl4pPr>
            <a:lvl5pPr marL="2057400" indent="-228600">
              <a:defRPr sz="2600">
                <a:solidFill>
                  <a:schemeClr val="tx1"/>
                </a:solidFill>
                <a:latin typeface="Times" pitchFamily="18" charset="0"/>
              </a:defRPr>
            </a:lvl5pPr>
            <a:lvl6pPr marL="2514600" indent="-228600" eaLnBrk="0" fontAlgn="base" hangingPunct="0">
              <a:spcBef>
                <a:spcPct val="0"/>
              </a:spcBef>
              <a:spcAft>
                <a:spcPct val="0"/>
              </a:spcAft>
              <a:defRPr sz="2600">
                <a:solidFill>
                  <a:schemeClr val="tx1"/>
                </a:solidFill>
                <a:latin typeface="Times" pitchFamily="18" charset="0"/>
              </a:defRPr>
            </a:lvl6pPr>
            <a:lvl7pPr marL="2971800" indent="-228600" eaLnBrk="0" fontAlgn="base" hangingPunct="0">
              <a:spcBef>
                <a:spcPct val="0"/>
              </a:spcBef>
              <a:spcAft>
                <a:spcPct val="0"/>
              </a:spcAft>
              <a:defRPr sz="2600">
                <a:solidFill>
                  <a:schemeClr val="tx1"/>
                </a:solidFill>
                <a:latin typeface="Times" pitchFamily="18" charset="0"/>
              </a:defRPr>
            </a:lvl7pPr>
            <a:lvl8pPr marL="3429000" indent="-228600" eaLnBrk="0" fontAlgn="base" hangingPunct="0">
              <a:spcBef>
                <a:spcPct val="0"/>
              </a:spcBef>
              <a:spcAft>
                <a:spcPct val="0"/>
              </a:spcAft>
              <a:defRPr sz="2600">
                <a:solidFill>
                  <a:schemeClr val="tx1"/>
                </a:solidFill>
                <a:latin typeface="Times" pitchFamily="18" charset="0"/>
              </a:defRPr>
            </a:lvl8pPr>
            <a:lvl9pPr marL="3886200" indent="-228600" eaLnBrk="0" fontAlgn="base" hangingPunct="0">
              <a:spcBef>
                <a:spcPct val="0"/>
              </a:spcBef>
              <a:spcAft>
                <a:spcPct val="0"/>
              </a:spcAft>
              <a:defRPr sz="2600">
                <a:solidFill>
                  <a:schemeClr val="tx1"/>
                </a:solidFill>
                <a:latin typeface="Times" pitchFamily="18" charset="0"/>
              </a:defRPr>
            </a:lvl9pPr>
          </a:lstStyle>
          <a:p>
            <a:endParaRPr lang="en-US" altLang="en-US" sz="2800"/>
          </a:p>
        </p:txBody>
      </p:sp>
      <p:sp>
        <p:nvSpPr>
          <p:cNvPr id="27"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213A2929-F939-488D-9742-11BB861A716E}" type="slidenum">
              <a:rPr lang="en-US" smtClean="0"/>
              <a:pPr>
                <a:defRPr/>
              </a:pPr>
              <a:t>6</a:t>
            </a:fld>
            <a:endParaRPr lang="en-US" dirty="0"/>
          </a:p>
        </p:txBody>
      </p:sp>
      <p:sp>
        <p:nvSpPr>
          <p:cNvPr id="9239" name="Content Placeholder 17"/>
          <p:cNvSpPr>
            <a:spLocks noGrp="1"/>
          </p:cNvSpPr>
          <p:nvPr>
            <p:ph sz="half" idx="2"/>
          </p:nvPr>
        </p:nvSpPr>
        <p:spPr>
          <a:xfrm>
            <a:off x="381000" y="5181600"/>
            <a:ext cx="6477000" cy="1371600"/>
          </a:xfrm>
        </p:spPr>
        <p:txBody>
          <a:bodyPr/>
          <a:lstStyle/>
          <a:p>
            <a:pPr>
              <a:buFontTx/>
              <a:buNone/>
            </a:pPr>
            <a:r>
              <a:rPr lang="en-US" altLang="en-US" smtClean="0"/>
              <a:t>	</a:t>
            </a:r>
            <a:endParaRPr lang="en-US" altLang="en-US" sz="2400" b="1" smtClean="0">
              <a:solidFill>
                <a:schemeClr val="accent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37"/>
                                        </p:tgtEl>
                                        <p:attrNameLst>
                                          <p:attrName>style.visibility</p:attrName>
                                        </p:attrNameLst>
                                      </p:cBhvr>
                                      <p:to>
                                        <p:strVal val="visible"/>
                                      </p:to>
                                    </p:set>
                                    <p:animEffect transition="in" filter="box(in)">
                                      <p:cBhvr>
                                        <p:cTn id="7" dur="500"/>
                                        <p:tgtEl>
                                          <p:spTgt spid="923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9236"/>
                                        </p:tgtEl>
                                        <p:attrNameLst>
                                          <p:attrName>style.visibility</p:attrName>
                                        </p:attrNameLst>
                                      </p:cBhvr>
                                      <p:to>
                                        <p:strVal val="visible"/>
                                      </p:to>
                                    </p:set>
                                    <p:animEffect transition="in" filter="box(in)">
                                      <p:cBhvr>
                                        <p:cTn id="10" dur="500"/>
                                        <p:tgtEl>
                                          <p:spTgt spid="9236"/>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Effect transition="in" filter="box(in)">
                                      <p:cBhvr>
                                        <p:cTn id="13" dur="500"/>
                                        <p:tgtEl>
                                          <p:spTgt spid="9219">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9219">
                                            <p:txEl>
                                              <p:pRg st="2" end="2"/>
                                            </p:txEl>
                                          </p:spTgt>
                                        </p:tgtEl>
                                        <p:attrNameLst>
                                          <p:attrName>style.visibility</p:attrName>
                                        </p:attrNameLst>
                                      </p:cBhvr>
                                      <p:to>
                                        <p:strVal val="visible"/>
                                      </p:to>
                                    </p:set>
                                    <p:animEffect transition="in" filter="box(in)">
                                      <p:cBhvr>
                                        <p:cTn id="18" dur="500"/>
                                        <p:tgtEl>
                                          <p:spTgt spid="9219">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9219">
                                            <p:txEl>
                                              <p:pRg st="3" end="3"/>
                                            </p:txEl>
                                          </p:spTgt>
                                        </p:tgtEl>
                                        <p:attrNameLst>
                                          <p:attrName>style.visibility</p:attrName>
                                        </p:attrNameLst>
                                      </p:cBhvr>
                                      <p:to>
                                        <p:strVal val="visible"/>
                                      </p:to>
                                    </p:set>
                                    <p:animEffect transition="in" filter="box(in)">
                                      <p:cBhvr>
                                        <p:cTn id="23" dur="500"/>
                                        <p:tgtEl>
                                          <p:spTgt spid="9219">
                                            <p:txEl>
                                              <p:pRg st="3" end="3"/>
                                            </p:txEl>
                                          </p:spTgt>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9219">
                                            <p:txEl>
                                              <p:pRg st="4" end="4"/>
                                            </p:txEl>
                                          </p:spTgt>
                                        </p:tgtEl>
                                        <p:attrNameLst>
                                          <p:attrName>style.visibility</p:attrName>
                                        </p:attrNameLst>
                                      </p:cBhvr>
                                      <p:to>
                                        <p:strVal val="visible"/>
                                      </p:to>
                                    </p:set>
                                    <p:animEffect transition="in" filter="box(in)">
                                      <p:cBhvr>
                                        <p:cTn id="26" dur="500"/>
                                        <p:tgtEl>
                                          <p:spTgt spid="9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36" grpId="0" animBg="1"/>
      <p:bldP spid="92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01625" y="152400"/>
            <a:ext cx="7772400" cy="609600"/>
          </a:xfrm>
        </p:spPr>
        <p:txBody>
          <a:bodyPr/>
          <a:lstStyle/>
          <a:p>
            <a:r>
              <a:rPr lang="en-US" altLang="en-US" sz="3200" smtClean="0"/>
              <a:t> Outliers</a:t>
            </a:r>
          </a:p>
        </p:txBody>
      </p:sp>
      <p:sp>
        <p:nvSpPr>
          <p:cNvPr id="10243" name="Content Placeholder 17"/>
          <p:cNvSpPr>
            <a:spLocks noGrp="1"/>
          </p:cNvSpPr>
          <p:nvPr>
            <p:ph sz="half" idx="2"/>
          </p:nvPr>
        </p:nvSpPr>
        <p:spPr>
          <a:xfrm>
            <a:off x="457200" y="2667000"/>
            <a:ext cx="8305800" cy="3581400"/>
          </a:xfrm>
        </p:spPr>
        <p:txBody>
          <a:bodyPr/>
          <a:lstStyle/>
          <a:p>
            <a:r>
              <a:rPr lang="en-US" altLang="en-US" sz="2400" smtClean="0"/>
              <a:t>What if a 60-year-old replaces the 20-year-old on the football team? What is the median? What is the mean?</a:t>
            </a:r>
          </a:p>
          <a:p>
            <a:pPr lvl="2">
              <a:buFontTx/>
              <a:buNone/>
            </a:pPr>
            <a:r>
              <a:rPr lang="en-US" altLang="en-US" sz="2400" smtClean="0"/>
              <a:t>- Is the mean a good summary statistic in this case?</a:t>
            </a:r>
          </a:p>
          <a:p>
            <a:pPr lvl="2">
              <a:spcAft>
                <a:spcPct val="20000"/>
              </a:spcAft>
              <a:buFontTx/>
              <a:buNone/>
            </a:pPr>
            <a:r>
              <a:rPr lang="en-US" altLang="en-US" sz="2400" smtClean="0"/>
              <a:t>- Which measure (mean or median) would be a better way to describe the team?</a:t>
            </a:r>
          </a:p>
          <a:p>
            <a:r>
              <a:rPr lang="en-US" altLang="en-US" sz="2400" smtClean="0"/>
              <a:t>The 60-year-old is called an “outlier” – that is, a value that lies far outside the normal range of the data. Outliers have a strong effect on the mean, but not the median.</a:t>
            </a:r>
          </a:p>
        </p:txBody>
      </p:sp>
      <p:pic>
        <p:nvPicPr>
          <p:cNvPr id="10244"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97155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97155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7" descr="C:\Users\Erica.Nybro\AppData\Local\Microsoft\Windows\Temporary Internet Files\Content.IE5\8BKXJ08I\MCj0435612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97155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97155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97155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97155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457200" y="2190750"/>
            <a:ext cx="838200" cy="400050"/>
          </a:xfrm>
          <a:prstGeom prst="rect">
            <a:avLst/>
          </a:prstGeom>
          <a:noFill/>
        </p:spPr>
        <p:txBody>
          <a:bodyPr>
            <a:spAutoFit/>
          </a:bodyPr>
          <a:lstStyle/>
          <a:p>
            <a:pPr>
              <a:defRPr/>
            </a:pPr>
            <a:r>
              <a:rPr lang="en-US" sz="2000" b="1" dirty="0">
                <a:latin typeface="+mn-lt"/>
              </a:rPr>
              <a:t>15</a:t>
            </a:r>
          </a:p>
        </p:txBody>
      </p:sp>
      <p:sp>
        <p:nvSpPr>
          <p:cNvPr id="21" name="TextBox 20"/>
          <p:cNvSpPr txBox="1"/>
          <p:nvPr/>
        </p:nvSpPr>
        <p:spPr>
          <a:xfrm>
            <a:off x="1752600" y="2190750"/>
            <a:ext cx="838200" cy="400050"/>
          </a:xfrm>
          <a:prstGeom prst="rect">
            <a:avLst/>
          </a:prstGeom>
          <a:noFill/>
        </p:spPr>
        <p:txBody>
          <a:bodyPr>
            <a:spAutoFit/>
          </a:bodyPr>
          <a:lstStyle/>
          <a:p>
            <a:pPr>
              <a:defRPr/>
            </a:pPr>
            <a:r>
              <a:rPr lang="en-US" sz="2000" b="1" dirty="0">
                <a:latin typeface="+mn-lt"/>
              </a:rPr>
              <a:t>16</a:t>
            </a:r>
          </a:p>
        </p:txBody>
      </p:sp>
      <p:sp>
        <p:nvSpPr>
          <p:cNvPr id="22" name="TextBox 21"/>
          <p:cNvSpPr txBox="1"/>
          <p:nvPr/>
        </p:nvSpPr>
        <p:spPr>
          <a:xfrm>
            <a:off x="3048000" y="2190750"/>
            <a:ext cx="838200" cy="400050"/>
          </a:xfrm>
          <a:prstGeom prst="rect">
            <a:avLst/>
          </a:prstGeom>
          <a:noFill/>
        </p:spPr>
        <p:txBody>
          <a:bodyPr>
            <a:spAutoFit/>
          </a:bodyPr>
          <a:lstStyle/>
          <a:p>
            <a:pPr>
              <a:defRPr/>
            </a:pPr>
            <a:r>
              <a:rPr lang="en-US" sz="2000" b="1" dirty="0">
                <a:latin typeface="+mn-lt"/>
              </a:rPr>
              <a:t>16</a:t>
            </a:r>
          </a:p>
        </p:txBody>
      </p:sp>
      <p:sp>
        <p:nvSpPr>
          <p:cNvPr id="23" name="TextBox 22"/>
          <p:cNvSpPr txBox="1"/>
          <p:nvPr/>
        </p:nvSpPr>
        <p:spPr>
          <a:xfrm>
            <a:off x="4343400" y="2190750"/>
            <a:ext cx="838200" cy="400050"/>
          </a:xfrm>
          <a:prstGeom prst="rect">
            <a:avLst/>
          </a:prstGeom>
          <a:noFill/>
        </p:spPr>
        <p:txBody>
          <a:bodyPr>
            <a:spAutoFit/>
          </a:bodyPr>
          <a:lstStyle/>
          <a:p>
            <a:pPr>
              <a:defRPr/>
            </a:pPr>
            <a:r>
              <a:rPr lang="en-US" sz="2000" b="1" dirty="0">
                <a:latin typeface="+mn-lt"/>
              </a:rPr>
              <a:t>17</a:t>
            </a:r>
          </a:p>
        </p:txBody>
      </p:sp>
      <p:sp>
        <p:nvSpPr>
          <p:cNvPr id="24" name="TextBox 23"/>
          <p:cNvSpPr txBox="1"/>
          <p:nvPr/>
        </p:nvSpPr>
        <p:spPr>
          <a:xfrm>
            <a:off x="5638800" y="2190750"/>
            <a:ext cx="838200" cy="400050"/>
          </a:xfrm>
          <a:prstGeom prst="rect">
            <a:avLst/>
          </a:prstGeom>
          <a:noFill/>
        </p:spPr>
        <p:txBody>
          <a:bodyPr>
            <a:spAutoFit/>
          </a:bodyPr>
          <a:lstStyle/>
          <a:p>
            <a:pPr>
              <a:defRPr/>
            </a:pPr>
            <a:r>
              <a:rPr lang="en-US" sz="2000" b="1" dirty="0">
                <a:latin typeface="+mn-lt"/>
              </a:rPr>
              <a:t>18</a:t>
            </a:r>
          </a:p>
        </p:txBody>
      </p:sp>
      <p:sp>
        <p:nvSpPr>
          <p:cNvPr id="25" name="TextBox 24"/>
          <p:cNvSpPr txBox="1"/>
          <p:nvPr/>
        </p:nvSpPr>
        <p:spPr>
          <a:xfrm>
            <a:off x="6934200" y="2190750"/>
            <a:ext cx="838200" cy="400050"/>
          </a:xfrm>
          <a:prstGeom prst="rect">
            <a:avLst/>
          </a:prstGeom>
          <a:noFill/>
        </p:spPr>
        <p:txBody>
          <a:bodyPr>
            <a:spAutoFit/>
          </a:bodyPr>
          <a:lstStyle/>
          <a:p>
            <a:pPr>
              <a:defRPr/>
            </a:pPr>
            <a:r>
              <a:rPr lang="en-US" sz="2000" b="1" dirty="0">
                <a:latin typeface="+mn-lt"/>
              </a:rPr>
              <a:t>19</a:t>
            </a:r>
          </a:p>
        </p:txBody>
      </p:sp>
      <p:pic>
        <p:nvPicPr>
          <p:cNvPr id="10256" name="Picture 2" descr="C:\Users\Erica.Nybro\AppData\Local\Microsoft\Windows\Temporary Internet Files\Content.IE5\8BKXJ08I\MCj01413170000[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99400" y="895350"/>
            <a:ext cx="12446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7"/>
          <p:cNvSpPr txBox="1"/>
          <p:nvPr/>
        </p:nvSpPr>
        <p:spPr>
          <a:xfrm>
            <a:off x="8077200" y="2286000"/>
            <a:ext cx="838200" cy="400050"/>
          </a:xfrm>
          <a:prstGeom prst="rect">
            <a:avLst/>
          </a:prstGeom>
          <a:noFill/>
        </p:spPr>
        <p:txBody>
          <a:bodyPr>
            <a:spAutoFit/>
          </a:bodyPr>
          <a:lstStyle/>
          <a:p>
            <a:pPr>
              <a:defRPr/>
            </a:pPr>
            <a:r>
              <a:rPr lang="en-US" sz="2000" b="1" dirty="0">
                <a:latin typeface="+mn-lt"/>
              </a:rPr>
              <a:t>60</a:t>
            </a:r>
          </a:p>
        </p:txBody>
      </p:sp>
      <p:sp>
        <p:nvSpPr>
          <p:cNvPr id="19" name="Slide Number Placeholder 5"/>
          <p:cNvSpPr>
            <a:spLocks noGrp="1"/>
          </p:cNvSpPr>
          <p:nvPr>
            <p:ph type="sldNum" sz="quarter" idx="12"/>
          </p:nvPr>
        </p:nvSpPr>
        <p:spPr>
          <a:xfrm>
            <a:off x="7239000" y="6477000"/>
            <a:ext cx="1905000" cy="381000"/>
          </a:xfrm>
        </p:spPr>
        <p:txBody>
          <a:bodyPr/>
          <a:lstStyle/>
          <a:p>
            <a:pPr>
              <a:defRPr/>
            </a:pPr>
            <a:r>
              <a:rPr lang="en-US" sz="1400" dirty="0" smtClean="0"/>
              <a:t>Module</a:t>
            </a:r>
            <a:r>
              <a:rPr lang="en-US" dirty="0" smtClean="0"/>
              <a:t> 2 Slide </a:t>
            </a:r>
            <a:fld id="{17469F8D-E6B5-4E4B-9BFD-C27FAD5203BB}" type="slidenum">
              <a:rPr lang="en-US" smtClean="0"/>
              <a:pPr>
                <a:defRPr/>
              </a:pPr>
              <a:t>7</a:t>
            </a:fld>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685800" y="1600200"/>
            <a:ext cx="7772400" cy="4421188"/>
          </a:xfrm>
        </p:spPr>
        <p:txBody>
          <a:bodyPr/>
          <a:lstStyle/>
          <a:p>
            <a:pPr algn="ctr">
              <a:buFontTx/>
              <a:buNone/>
            </a:pPr>
            <a:r>
              <a:rPr lang="en-US" altLang="en-US" sz="6000" b="1" smtClean="0"/>
              <a:t>Module 2</a:t>
            </a:r>
          </a:p>
          <a:p>
            <a:pPr algn="ctr">
              <a:buFontTx/>
              <a:buNone/>
            </a:pPr>
            <a:r>
              <a:rPr lang="en-US" altLang="en-US" sz="6000" b="1" smtClean="0"/>
              <a:t>Session 2</a:t>
            </a:r>
          </a:p>
          <a:p>
            <a:pPr algn="ctr">
              <a:buFontTx/>
              <a:buNone/>
            </a:pPr>
            <a:endParaRPr lang="en-US" altLang="en-US" smtClean="0"/>
          </a:p>
          <a:p>
            <a:pPr algn="ctr">
              <a:buFontTx/>
              <a:buNone/>
            </a:pPr>
            <a:r>
              <a:rPr lang="en-US" altLang="en-US" sz="4400" smtClean="0"/>
              <a:t>Basic Statistical Concepts, Part 2</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sz="3200" smtClean="0"/>
              <a:t>    Frequency</a:t>
            </a:r>
          </a:p>
        </p:txBody>
      </p:sp>
      <p:pic>
        <p:nvPicPr>
          <p:cNvPr id="12291"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7" descr="C:\Users\Erica.Nybro\AppData\Local\Microsoft\Windows\Temporary Internet Files\Content.IE5\8BKXJ08I\MCj0435612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2" descr="C:\Users\Erica.Nybro\AppData\Local\Microsoft\Windows\Temporary Internet Files\Content.IE5\8BKXJ08I\MCj0435634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6" descr="C:\Users\Erica.Nybro\AppData\Local\Microsoft\Windows\Temporary Internet Files\Content.IE5\YRCU5EHH\MCj0435636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86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457200" y="2362200"/>
            <a:ext cx="838200" cy="400050"/>
          </a:xfrm>
          <a:prstGeom prst="rect">
            <a:avLst/>
          </a:prstGeom>
          <a:noFill/>
        </p:spPr>
        <p:txBody>
          <a:bodyPr>
            <a:spAutoFit/>
          </a:bodyPr>
          <a:lstStyle/>
          <a:p>
            <a:pPr>
              <a:defRPr/>
            </a:pPr>
            <a:r>
              <a:rPr lang="en-US" sz="2000" b="1" dirty="0">
                <a:latin typeface="+mn-lt"/>
              </a:rPr>
              <a:t>15</a:t>
            </a:r>
          </a:p>
        </p:txBody>
      </p:sp>
      <p:sp>
        <p:nvSpPr>
          <p:cNvPr id="21" name="TextBox 20"/>
          <p:cNvSpPr txBox="1"/>
          <p:nvPr/>
        </p:nvSpPr>
        <p:spPr>
          <a:xfrm>
            <a:off x="1752600" y="2362200"/>
            <a:ext cx="838200" cy="400050"/>
          </a:xfrm>
          <a:prstGeom prst="rect">
            <a:avLst/>
          </a:prstGeom>
          <a:noFill/>
        </p:spPr>
        <p:txBody>
          <a:bodyPr>
            <a:spAutoFit/>
          </a:bodyPr>
          <a:lstStyle/>
          <a:p>
            <a:pPr>
              <a:defRPr/>
            </a:pPr>
            <a:r>
              <a:rPr lang="en-US" sz="2000" b="1" dirty="0">
                <a:latin typeface="+mn-lt"/>
              </a:rPr>
              <a:t>16</a:t>
            </a:r>
          </a:p>
        </p:txBody>
      </p:sp>
      <p:sp>
        <p:nvSpPr>
          <p:cNvPr id="22" name="TextBox 21"/>
          <p:cNvSpPr txBox="1"/>
          <p:nvPr/>
        </p:nvSpPr>
        <p:spPr>
          <a:xfrm>
            <a:off x="3048000" y="2362200"/>
            <a:ext cx="838200" cy="400050"/>
          </a:xfrm>
          <a:prstGeom prst="rect">
            <a:avLst/>
          </a:prstGeom>
          <a:noFill/>
        </p:spPr>
        <p:txBody>
          <a:bodyPr>
            <a:spAutoFit/>
          </a:bodyPr>
          <a:lstStyle/>
          <a:p>
            <a:pPr>
              <a:defRPr/>
            </a:pPr>
            <a:r>
              <a:rPr lang="en-US" sz="2000" b="1" dirty="0">
                <a:latin typeface="+mn-lt"/>
              </a:rPr>
              <a:t>16</a:t>
            </a:r>
          </a:p>
        </p:txBody>
      </p:sp>
      <p:sp>
        <p:nvSpPr>
          <p:cNvPr id="23" name="TextBox 22"/>
          <p:cNvSpPr txBox="1"/>
          <p:nvPr/>
        </p:nvSpPr>
        <p:spPr>
          <a:xfrm>
            <a:off x="4343400" y="2362200"/>
            <a:ext cx="838200" cy="400050"/>
          </a:xfrm>
          <a:prstGeom prst="rect">
            <a:avLst/>
          </a:prstGeom>
          <a:noFill/>
        </p:spPr>
        <p:txBody>
          <a:bodyPr>
            <a:spAutoFit/>
          </a:bodyPr>
          <a:lstStyle/>
          <a:p>
            <a:pPr>
              <a:defRPr/>
            </a:pPr>
            <a:r>
              <a:rPr lang="en-US" sz="2000" b="1" dirty="0">
                <a:latin typeface="+mn-lt"/>
              </a:rPr>
              <a:t>17</a:t>
            </a:r>
          </a:p>
        </p:txBody>
      </p:sp>
      <p:sp>
        <p:nvSpPr>
          <p:cNvPr id="24" name="TextBox 23"/>
          <p:cNvSpPr txBox="1"/>
          <p:nvPr/>
        </p:nvSpPr>
        <p:spPr>
          <a:xfrm>
            <a:off x="5638800" y="2362200"/>
            <a:ext cx="838200" cy="400050"/>
          </a:xfrm>
          <a:prstGeom prst="rect">
            <a:avLst/>
          </a:prstGeom>
          <a:noFill/>
        </p:spPr>
        <p:txBody>
          <a:bodyPr>
            <a:spAutoFit/>
          </a:bodyPr>
          <a:lstStyle/>
          <a:p>
            <a:pPr>
              <a:defRPr/>
            </a:pPr>
            <a:r>
              <a:rPr lang="en-US" sz="2000" b="1" dirty="0">
                <a:latin typeface="+mn-lt"/>
              </a:rPr>
              <a:t>18</a:t>
            </a:r>
          </a:p>
        </p:txBody>
      </p:sp>
      <p:sp>
        <p:nvSpPr>
          <p:cNvPr id="25" name="TextBox 24"/>
          <p:cNvSpPr txBox="1"/>
          <p:nvPr/>
        </p:nvSpPr>
        <p:spPr>
          <a:xfrm>
            <a:off x="6934200" y="2362200"/>
            <a:ext cx="838200" cy="400050"/>
          </a:xfrm>
          <a:prstGeom prst="rect">
            <a:avLst/>
          </a:prstGeom>
          <a:noFill/>
        </p:spPr>
        <p:txBody>
          <a:bodyPr>
            <a:spAutoFit/>
          </a:bodyPr>
          <a:lstStyle/>
          <a:p>
            <a:pPr>
              <a:defRPr/>
            </a:pPr>
            <a:r>
              <a:rPr lang="en-US" sz="2000" b="1" dirty="0">
                <a:latin typeface="+mn-lt"/>
              </a:rPr>
              <a:t>19</a:t>
            </a:r>
          </a:p>
        </p:txBody>
      </p:sp>
      <p:sp>
        <p:nvSpPr>
          <p:cNvPr id="26" name="TextBox 25"/>
          <p:cNvSpPr txBox="1"/>
          <p:nvPr/>
        </p:nvSpPr>
        <p:spPr>
          <a:xfrm>
            <a:off x="8153400" y="2362200"/>
            <a:ext cx="838200" cy="400050"/>
          </a:xfrm>
          <a:prstGeom prst="rect">
            <a:avLst/>
          </a:prstGeom>
          <a:noFill/>
        </p:spPr>
        <p:txBody>
          <a:bodyPr>
            <a:spAutoFit/>
          </a:bodyPr>
          <a:lstStyle/>
          <a:p>
            <a:pPr>
              <a:defRPr/>
            </a:pPr>
            <a:r>
              <a:rPr lang="en-US" sz="2000" b="1" dirty="0">
                <a:latin typeface="+mn-lt"/>
              </a:rPr>
              <a:t>20</a:t>
            </a:r>
          </a:p>
        </p:txBody>
      </p:sp>
      <p:graphicFrame>
        <p:nvGraphicFramePr>
          <p:cNvPr id="13380" name="Group 68"/>
          <p:cNvGraphicFramePr>
            <a:graphicFrameLocks noGrp="1"/>
          </p:cNvGraphicFramePr>
          <p:nvPr/>
        </p:nvGraphicFramePr>
        <p:xfrm>
          <a:off x="2667000" y="3200400"/>
          <a:ext cx="3352800" cy="3072043"/>
        </p:xfrm>
        <a:graphic>
          <a:graphicData uri="http://schemas.openxmlformats.org/drawingml/2006/table">
            <a:tbl>
              <a:tblPr/>
              <a:tblGrid>
                <a:gridCol w="1444625"/>
                <a:gridCol w="1908175"/>
              </a:tblGrid>
              <a:tr h="457061">
                <a:tc>
                  <a:txBody>
                    <a:bodyPr/>
                    <a:lstStyle/>
                    <a:p>
                      <a:pPr marL="0" marR="0" lvl="0" indent="0" algn="ctr" defTabSz="914400" rtl="0" eaLnBrk="1" fontAlgn="base" latinLnBrk="0" hangingPunct="1">
                        <a:lnSpc>
                          <a:spcPct val="100000"/>
                        </a:lnSpc>
                        <a:spcBef>
                          <a:spcPts val="600"/>
                        </a:spcBef>
                        <a:spcAft>
                          <a:spcPts val="600"/>
                        </a:spcAft>
                        <a:buClrTx/>
                        <a:buSzTx/>
                        <a:buFontTx/>
                        <a:buNone/>
                        <a:tabLst/>
                      </a:pPr>
                      <a:r>
                        <a:rPr kumimoji="0" lang="en-US" sz="1800" b="1" i="0" u="none" strike="noStrike" cap="none" normalizeH="0" baseline="0" smtClean="0">
                          <a:ln>
                            <a:noFill/>
                          </a:ln>
                          <a:solidFill>
                            <a:schemeClr val="bg1"/>
                          </a:solidFill>
                          <a:effectLst/>
                          <a:latin typeface="Arial" charset="0"/>
                          <a:cs typeface="Times New Roman" pitchFamily="18" charset="0"/>
                        </a:rPr>
                        <a:t>Age</a:t>
                      </a:r>
                    </a:p>
                  </a:txBody>
                  <a:tcPr marL="73152" marR="73152" marT="73129" marB="7312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1E4ABD"/>
                    </a:solidFill>
                  </a:tcPr>
                </a:tc>
                <a:tc>
                  <a:txBody>
                    <a:bodyPr/>
                    <a:lstStyle/>
                    <a:p>
                      <a:pPr marL="0" marR="0" lvl="0" indent="0" algn="ctr" defTabSz="914400" rtl="0" eaLnBrk="1" fontAlgn="base" latinLnBrk="0" hangingPunct="1">
                        <a:lnSpc>
                          <a:spcPct val="100000"/>
                        </a:lnSpc>
                        <a:spcBef>
                          <a:spcPts val="600"/>
                        </a:spcBef>
                        <a:spcAft>
                          <a:spcPts val="600"/>
                        </a:spcAft>
                        <a:buClrTx/>
                        <a:buSzTx/>
                        <a:buFontTx/>
                        <a:buNone/>
                        <a:tabLst/>
                      </a:pPr>
                      <a:r>
                        <a:rPr kumimoji="0" lang="en-US" sz="1800" b="1" i="0" u="none" strike="noStrike" cap="none" normalizeH="0" baseline="0" smtClean="0">
                          <a:ln>
                            <a:noFill/>
                          </a:ln>
                          <a:solidFill>
                            <a:schemeClr val="bg1"/>
                          </a:solidFill>
                          <a:effectLst/>
                          <a:latin typeface="Arial" charset="0"/>
                          <a:cs typeface="Times New Roman" pitchFamily="18" charset="0"/>
                        </a:rPr>
                        <a:t>Frequency</a:t>
                      </a:r>
                    </a:p>
                  </a:txBody>
                  <a:tcPr marL="73152" marR="73152" marT="73129" marB="7312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1E4ABD"/>
                    </a:solidFill>
                  </a:tcPr>
                </a:tc>
              </a:tr>
              <a:tr h="3657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15</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16</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2</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17</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18</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19</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20</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Times New Roman" pitchFamily="18" charset="0"/>
                        </a:rPr>
                        <a:t>1</a:t>
                      </a:r>
                    </a:p>
                  </a:txBody>
                  <a:tcPr marL="73152" marR="73152"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54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Total</a:t>
                      </a:r>
                      <a:endParaRPr kumimoji="0" lang="en-US" sz="1800" b="0" i="0" u="none" strike="noStrike" cap="none" normalizeH="0" baseline="0" smtClean="0">
                        <a:ln>
                          <a:noFill/>
                        </a:ln>
                        <a:solidFill>
                          <a:schemeClr val="tx1"/>
                        </a:solidFill>
                        <a:effectLst/>
                        <a:latin typeface="Arial" charset="0"/>
                        <a:cs typeface="Times New Roman" pitchFamily="18" charset="0"/>
                      </a:endParaRPr>
                    </a:p>
                  </a:txBody>
                  <a:tcPr marL="73152" marR="73152" marT="73129" marB="7312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1E4ABD">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7</a:t>
                      </a:r>
                      <a:endParaRPr kumimoji="0" lang="en-US" sz="1800" b="0" i="0" u="none" strike="noStrike" cap="none" normalizeH="0" baseline="0" smtClean="0">
                        <a:ln>
                          <a:noFill/>
                        </a:ln>
                        <a:solidFill>
                          <a:schemeClr val="tx1"/>
                        </a:solidFill>
                        <a:effectLst/>
                        <a:latin typeface="Arial" charset="0"/>
                        <a:cs typeface="Times New Roman" pitchFamily="18" charset="0"/>
                      </a:endParaRPr>
                    </a:p>
                  </a:txBody>
                  <a:tcPr marL="73152" marR="73152" marT="73129" marB="7312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1E4ABD">
                        <a:alpha val="50000"/>
                      </a:srgbClr>
                    </a:solidFill>
                  </a:tcPr>
                </a:tc>
              </a:tr>
            </a:tbl>
          </a:graphicData>
        </a:graphic>
      </p:graphicFrame>
      <p:sp>
        <p:nvSpPr>
          <p:cNvPr id="19" name="Slide Number Placeholder 5"/>
          <p:cNvSpPr>
            <a:spLocks noGrp="1"/>
          </p:cNvSpPr>
          <p:nvPr>
            <p:ph type="sldNum" sz="quarter" idx="12"/>
          </p:nvPr>
        </p:nvSpPr>
        <p:spPr>
          <a:xfrm>
            <a:off x="7239000" y="6400800"/>
            <a:ext cx="1905000" cy="457200"/>
          </a:xfrm>
        </p:spPr>
        <p:txBody>
          <a:bodyPr/>
          <a:lstStyle/>
          <a:p>
            <a:pPr>
              <a:defRPr/>
            </a:pPr>
            <a:r>
              <a:rPr lang="en-US" dirty="0" smtClean="0"/>
              <a:t>Module 2, Slide </a:t>
            </a:r>
            <a:fld id="{B7FFCCC4-B324-40DB-8B53-0A90F3599129}" type="slidenum">
              <a:rPr lang="en-US" smtClean="0"/>
              <a:pPr>
                <a:defRPr/>
              </a:pPr>
              <a:t>9</a:t>
            </a:fld>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lank">
  <a:themeElements>
    <a:clrScheme name="Blank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USAID_no_header">
  <a:themeElements>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USAID_no_head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USAID_no_head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SAID_no_head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USAID_no_head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USAID_no_head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USAID_no_head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USAID_no_head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USAID_no_heade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USAID_no_head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USAID_no_head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SAID_no_head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USAID_no_head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USAID_no_head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3266</TotalTime>
  <Words>3455</Words>
  <Application>Microsoft Office PowerPoint</Application>
  <PresentationFormat>On-screen Show (4:3)</PresentationFormat>
  <Paragraphs>365</Paragraphs>
  <Slides>19</Slides>
  <Notes>19</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19</vt:i4>
      </vt:variant>
    </vt:vector>
  </HeadingPairs>
  <TitlesOfParts>
    <vt:vector size="27" baseType="lpstr">
      <vt:lpstr>Times</vt:lpstr>
      <vt:lpstr>Arial</vt:lpstr>
      <vt:lpstr>Times New Roman</vt:lpstr>
      <vt:lpstr>Calibri</vt:lpstr>
      <vt:lpstr>Tahoma</vt:lpstr>
      <vt:lpstr>Blank</vt:lpstr>
      <vt:lpstr>USAID_no_header</vt:lpstr>
      <vt:lpstr>Microsoft Office Excel Chart</vt:lpstr>
      <vt:lpstr>Module 2  Basic Statistics and Demographic and Health Terms for Understanding DHS Data</vt:lpstr>
      <vt:lpstr>Objectives for Module 2</vt:lpstr>
      <vt:lpstr>PowerPoint Presentation</vt:lpstr>
      <vt:lpstr>The DHS Surveyors Football Team:  Players’ Ages</vt:lpstr>
      <vt:lpstr>Mean, Median, and Mode</vt:lpstr>
      <vt:lpstr>Another Look at the Median</vt:lpstr>
      <vt:lpstr> Outliers</vt:lpstr>
      <vt:lpstr>PowerPoint Presentation</vt:lpstr>
      <vt:lpstr>    Frequency</vt:lpstr>
      <vt:lpstr>    Range</vt:lpstr>
      <vt:lpstr>    Percentage</vt:lpstr>
      <vt:lpstr>Percentages in the DHS</vt:lpstr>
      <vt:lpstr>Rates in the DHS (1)</vt:lpstr>
      <vt:lpstr>Rates in the DHS (2)</vt:lpstr>
      <vt:lpstr>Ratios</vt:lpstr>
      <vt:lpstr>Standard Deviation</vt:lpstr>
      <vt:lpstr>Standard Deviation in the DHS: Nutrition</vt:lpstr>
      <vt:lpstr>Nutritional Status of Children in Tanzania</vt:lpstr>
      <vt:lpstr>Exercise: A New Neighborhood</vt:lpstr>
    </vt:vector>
  </TitlesOfParts>
  <Company>JDG Communications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Design Studio</dc:creator>
  <cp:lastModifiedBy>Hannah Guedenet</cp:lastModifiedBy>
  <cp:revision>288</cp:revision>
  <cp:lastPrinted>2004-09-30T16:41:33Z</cp:lastPrinted>
  <dcterms:created xsi:type="dcterms:W3CDTF">2004-09-17T20:07:42Z</dcterms:created>
  <dcterms:modified xsi:type="dcterms:W3CDTF">2014-02-07T02:33:04Z</dcterms:modified>
</cp:coreProperties>
</file>