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Lst>
  <p:notesMasterIdLst>
    <p:notesMasterId r:id="rId43"/>
  </p:notesMasterIdLst>
  <p:handoutMasterIdLst>
    <p:handoutMasterId r:id="rId44"/>
  </p:handoutMasterIdLst>
  <p:sldIdLst>
    <p:sldId id="264" r:id="rId2"/>
    <p:sldId id="319" r:id="rId3"/>
    <p:sldId id="265" r:id="rId4"/>
    <p:sldId id="266" r:id="rId5"/>
    <p:sldId id="267" r:id="rId6"/>
    <p:sldId id="268" r:id="rId7"/>
    <p:sldId id="332" r:id="rId8"/>
    <p:sldId id="272" r:id="rId9"/>
    <p:sldId id="291" r:id="rId10"/>
    <p:sldId id="292" r:id="rId11"/>
    <p:sldId id="304" r:id="rId12"/>
    <p:sldId id="278" r:id="rId13"/>
    <p:sldId id="318" r:id="rId14"/>
    <p:sldId id="314" r:id="rId15"/>
    <p:sldId id="308" r:id="rId16"/>
    <p:sldId id="305" r:id="rId17"/>
    <p:sldId id="330" r:id="rId18"/>
    <p:sldId id="313" r:id="rId19"/>
    <p:sldId id="331" r:id="rId20"/>
    <p:sldId id="315" r:id="rId21"/>
    <p:sldId id="320" r:id="rId22"/>
    <p:sldId id="283" r:id="rId23"/>
    <p:sldId id="303" r:id="rId24"/>
    <p:sldId id="309" r:id="rId25"/>
    <p:sldId id="329" r:id="rId26"/>
    <p:sldId id="280" r:id="rId27"/>
    <p:sldId id="274" r:id="rId28"/>
    <p:sldId id="294" r:id="rId29"/>
    <p:sldId id="311" r:id="rId30"/>
    <p:sldId id="285" r:id="rId31"/>
    <p:sldId id="302" r:id="rId32"/>
    <p:sldId id="275" r:id="rId33"/>
    <p:sldId id="333" r:id="rId34"/>
    <p:sldId id="279" r:id="rId35"/>
    <p:sldId id="299" r:id="rId36"/>
    <p:sldId id="263" r:id="rId37"/>
    <p:sldId id="257" r:id="rId38"/>
    <p:sldId id="334" r:id="rId39"/>
    <p:sldId id="335" r:id="rId40"/>
    <p:sldId id="328" r:id="rId41"/>
    <p:sldId id="327" r:id="rId42"/>
  </p:sldIdLst>
  <p:sldSz cx="9144000" cy="6858000" type="screen4x3"/>
  <p:notesSz cx="6985000" cy="9283700"/>
  <p:embeddedFontLst>
    <p:embeddedFont>
      <p:font typeface="Myriad Web Pro" panose="020B0604020202020204" charset="0"/>
      <p:regular r:id="rId45"/>
      <p:bold r:id="rId46"/>
      <p:italic r:id="rId47"/>
    </p:embeddedFont>
    <p:embeddedFont>
      <p:font typeface="Calibri" panose="020F0502020204030204" pitchFamily="34" charset="0"/>
      <p:regular r:id="rId48"/>
      <p:bold r:id="rId49"/>
      <p:italic r:id="rId50"/>
      <p:boldItalic r:id="rId51"/>
    </p:embeddedFont>
    <p:embeddedFont>
      <p:font typeface="Verdana" panose="020B0604030504040204"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FF"/>
    <a:srgbClr val="FF9900"/>
    <a:srgbClr val="00FFFF"/>
    <a:srgbClr val="CC66FF"/>
    <a:srgbClr val="000000"/>
    <a:srgbClr val="00CC00"/>
    <a:srgbClr val="00FF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56" autoAdjust="0"/>
    <p:restoredTop sz="64954" autoAdjust="0"/>
  </p:normalViewPr>
  <p:slideViewPr>
    <p:cSldViewPr>
      <p:cViewPr varScale="1">
        <p:scale>
          <a:sx n="86" d="100"/>
          <a:sy n="86" d="100"/>
        </p:scale>
        <p:origin x="1140" y="84"/>
      </p:cViewPr>
      <p:guideLst>
        <p:guide orient="horz" pos="2160"/>
        <p:guide pos="2880"/>
      </p:guideLst>
    </p:cSldViewPr>
  </p:slideViewPr>
  <p:outlineViewPr>
    <p:cViewPr>
      <p:scale>
        <a:sx n="33" d="100"/>
        <a:sy n="33" d="100"/>
      </p:scale>
      <p:origin x="0" y="-7680"/>
    </p:cViewPr>
  </p:outlineViewPr>
  <p:notesTextViewPr>
    <p:cViewPr>
      <p:scale>
        <a:sx n="100" d="100"/>
        <a:sy n="100" d="100"/>
      </p:scale>
      <p:origin x="0" y="0"/>
    </p:cViewPr>
  </p:notesTextViewPr>
  <p:sorterViewPr>
    <p:cViewPr varScale="1">
      <p:scale>
        <a:sx n="100" d="100"/>
        <a:sy n="100" d="100"/>
      </p:scale>
      <p:origin x="0" y="-5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c.gov\private\M322\vih8\Cambodia\Analysis\Cambodia%20Tetanus%20Tables%20v9.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dc.gov\private\M322\vih8\Cambodia\Analysis\Cambodia%20Tetanus%20Tables%20v1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61057149279723"/>
          <c:y val="4.8607865549064433E-2"/>
          <c:w val="0.62032298625081328"/>
          <c:h val="0.61139001778003554"/>
        </c:manualLayout>
      </c:layout>
      <c:barChart>
        <c:barDir val="col"/>
        <c:grouping val="stacked"/>
        <c:varyColors val="0"/>
        <c:ser>
          <c:idx val="1"/>
          <c:order val="0"/>
          <c:tx>
            <c:strRef>
              <c:f>'Table 2 (2)'!$B$3</c:f>
              <c:strCache>
                <c:ptCount val="1"/>
                <c:pt idx="0">
                  <c:v>&lt;0.01</c:v>
                </c:pt>
              </c:strCache>
            </c:strRef>
          </c:tx>
          <c:spPr>
            <a:solidFill>
              <a:srgbClr val="C00000"/>
            </a:solidFill>
            <a:ln>
              <a:solidFill>
                <a:schemeClr val="bg2"/>
              </a:solidFill>
            </a:ln>
          </c:spPr>
          <c:invertIfNegative val="0"/>
          <c:cat>
            <c:strRef>
              <c:f>'Table 2 (2)'!$A$4:$A$11</c:f>
              <c:strCache>
                <c:ptCount val="8"/>
                <c:pt idx="0">
                  <c:v>Overall</c:v>
                </c:pt>
                <c:pt idx="1">
                  <c:v>Parous </c:v>
                </c:pt>
                <c:pt idx="2">
                  <c:v>Nulliparous</c:v>
                </c:pt>
                <c:pt idx="3">
                  <c:v>15–19</c:v>
                </c:pt>
                <c:pt idx="4">
                  <c:v>20–24</c:v>
                </c:pt>
                <c:pt idx="5">
                  <c:v>25–29</c:v>
                </c:pt>
                <c:pt idx="6">
                  <c:v>30–34</c:v>
                </c:pt>
                <c:pt idx="7">
                  <c:v>35–39</c:v>
                </c:pt>
              </c:strCache>
            </c:strRef>
          </c:cat>
          <c:val>
            <c:numRef>
              <c:f>'Table 2 (2)'!$B$4:$B$11</c:f>
              <c:numCache>
                <c:formatCode>0.0</c:formatCode>
                <c:ptCount val="8"/>
                <c:pt idx="0">
                  <c:v>12.389608572698069</c:v>
                </c:pt>
                <c:pt idx="1">
                  <c:v>3.4550313697346979</c:v>
                </c:pt>
                <c:pt idx="2">
                  <c:v>28.700368100700192</c:v>
                </c:pt>
                <c:pt idx="3">
                  <c:v>37.400780403519292</c:v>
                </c:pt>
                <c:pt idx="4">
                  <c:v>12.942731530260899</c:v>
                </c:pt>
                <c:pt idx="5">
                  <c:v>4.6908594826029892</c:v>
                </c:pt>
                <c:pt idx="6">
                  <c:v>3.7648243446992811</c:v>
                </c:pt>
                <c:pt idx="7">
                  <c:v>3.8535370603043178</c:v>
                </c:pt>
              </c:numCache>
            </c:numRef>
          </c:val>
        </c:ser>
        <c:ser>
          <c:idx val="2"/>
          <c:order val="1"/>
          <c:tx>
            <c:strRef>
              <c:f>'Table 2 (2)'!$C$3</c:f>
              <c:strCache>
                <c:ptCount val="1"/>
                <c:pt idx="0">
                  <c:v>0.01–0.09</c:v>
                </c:pt>
              </c:strCache>
            </c:strRef>
          </c:tx>
          <c:spPr>
            <a:solidFill>
              <a:srgbClr val="FF9900"/>
            </a:solidFill>
            <a:ln>
              <a:solidFill>
                <a:schemeClr val="bg2"/>
              </a:solidFill>
            </a:ln>
          </c:spPr>
          <c:invertIfNegative val="0"/>
          <c:cat>
            <c:strRef>
              <c:f>'Table 2 (2)'!$A$4:$A$11</c:f>
              <c:strCache>
                <c:ptCount val="8"/>
                <c:pt idx="0">
                  <c:v>Overall</c:v>
                </c:pt>
                <c:pt idx="1">
                  <c:v>Parous </c:v>
                </c:pt>
                <c:pt idx="2">
                  <c:v>Nulliparous</c:v>
                </c:pt>
                <c:pt idx="3">
                  <c:v>15–19</c:v>
                </c:pt>
                <c:pt idx="4">
                  <c:v>20–24</c:v>
                </c:pt>
                <c:pt idx="5">
                  <c:v>25–29</c:v>
                </c:pt>
                <c:pt idx="6">
                  <c:v>30–34</c:v>
                </c:pt>
                <c:pt idx="7">
                  <c:v>35–39</c:v>
                </c:pt>
              </c:strCache>
            </c:strRef>
          </c:cat>
          <c:val>
            <c:numRef>
              <c:f>'Table 2 (2)'!$C$4:$C$11</c:f>
              <c:numCache>
                <c:formatCode>0.0</c:formatCode>
                <c:ptCount val="8"/>
                <c:pt idx="0">
                  <c:v>10.259291714741508</c:v>
                </c:pt>
                <c:pt idx="1">
                  <c:v>6.368509737501812</c:v>
                </c:pt>
                <c:pt idx="2">
                  <c:v>17.362214188296569</c:v>
                </c:pt>
                <c:pt idx="3">
                  <c:v>20.592553965168868</c:v>
                </c:pt>
                <c:pt idx="4">
                  <c:v>9.9228537568947957</c:v>
                </c:pt>
                <c:pt idx="5">
                  <c:v>7.1054795086718192</c:v>
                </c:pt>
                <c:pt idx="6">
                  <c:v>4.6664629313223136</c:v>
                </c:pt>
                <c:pt idx="7">
                  <c:v>9.9560850787623334</c:v>
                </c:pt>
              </c:numCache>
            </c:numRef>
          </c:val>
        </c:ser>
        <c:ser>
          <c:idx val="3"/>
          <c:order val="2"/>
          <c:tx>
            <c:strRef>
              <c:f>'Table 2 (2)'!$D$3</c:f>
              <c:strCache>
                <c:ptCount val="1"/>
                <c:pt idx="0">
                  <c:v>0.1–0.9</c:v>
                </c:pt>
              </c:strCache>
            </c:strRef>
          </c:tx>
          <c:spPr>
            <a:solidFill>
              <a:srgbClr val="FFFF66"/>
            </a:solidFill>
            <a:ln>
              <a:solidFill>
                <a:schemeClr val="bg2"/>
              </a:solidFill>
            </a:ln>
          </c:spPr>
          <c:invertIfNegative val="0"/>
          <c:cat>
            <c:strRef>
              <c:f>'Table 2 (2)'!$A$4:$A$11</c:f>
              <c:strCache>
                <c:ptCount val="8"/>
                <c:pt idx="0">
                  <c:v>Overall</c:v>
                </c:pt>
                <c:pt idx="1">
                  <c:v>Parous </c:v>
                </c:pt>
                <c:pt idx="2">
                  <c:v>Nulliparous</c:v>
                </c:pt>
                <c:pt idx="3">
                  <c:v>15–19</c:v>
                </c:pt>
                <c:pt idx="4">
                  <c:v>20–24</c:v>
                </c:pt>
                <c:pt idx="5">
                  <c:v>25–29</c:v>
                </c:pt>
                <c:pt idx="6">
                  <c:v>30–34</c:v>
                </c:pt>
                <c:pt idx="7">
                  <c:v>35–39</c:v>
                </c:pt>
              </c:strCache>
            </c:strRef>
          </c:cat>
          <c:val>
            <c:numRef>
              <c:f>'Table 2 (2)'!$D$4:$D$11</c:f>
              <c:numCache>
                <c:formatCode>0.0</c:formatCode>
                <c:ptCount val="8"/>
                <c:pt idx="0">
                  <c:v>13.419578632436322</c:v>
                </c:pt>
                <c:pt idx="1">
                  <c:v>12.181760603161921</c:v>
                </c:pt>
                <c:pt idx="2">
                  <c:v>15.679310878996747</c:v>
                </c:pt>
                <c:pt idx="3">
                  <c:v>12.257623226025718</c:v>
                </c:pt>
                <c:pt idx="4">
                  <c:v>16.614671999925914</c:v>
                </c:pt>
                <c:pt idx="5">
                  <c:v>12.772216573293196</c:v>
                </c:pt>
                <c:pt idx="6">
                  <c:v>12.150714903567446</c:v>
                </c:pt>
                <c:pt idx="7">
                  <c:v>13.310030103512055</c:v>
                </c:pt>
              </c:numCache>
            </c:numRef>
          </c:val>
        </c:ser>
        <c:ser>
          <c:idx val="0"/>
          <c:order val="3"/>
          <c:tx>
            <c:strRef>
              <c:f>'Table 2 (2)'!$E$3</c:f>
              <c:strCache>
                <c:ptCount val="1"/>
                <c:pt idx="0">
                  <c:v>≥1.0</c:v>
                </c:pt>
              </c:strCache>
            </c:strRef>
          </c:tx>
          <c:spPr>
            <a:solidFill>
              <a:schemeClr val="accent3"/>
            </a:solidFill>
            <a:ln>
              <a:solidFill>
                <a:schemeClr val="bg2"/>
              </a:solidFill>
            </a:ln>
          </c:spPr>
          <c:invertIfNegative val="0"/>
          <c:cat>
            <c:strRef>
              <c:f>'Table 2 (2)'!$A$4:$A$11</c:f>
              <c:strCache>
                <c:ptCount val="8"/>
                <c:pt idx="0">
                  <c:v>Overall</c:v>
                </c:pt>
                <c:pt idx="1">
                  <c:v>Parous </c:v>
                </c:pt>
                <c:pt idx="2">
                  <c:v>Nulliparous</c:v>
                </c:pt>
                <c:pt idx="3">
                  <c:v>15–19</c:v>
                </c:pt>
                <c:pt idx="4">
                  <c:v>20–24</c:v>
                </c:pt>
                <c:pt idx="5">
                  <c:v>25–29</c:v>
                </c:pt>
                <c:pt idx="6">
                  <c:v>30–34</c:v>
                </c:pt>
                <c:pt idx="7">
                  <c:v>35–39</c:v>
                </c:pt>
              </c:strCache>
            </c:strRef>
          </c:cat>
          <c:val>
            <c:numRef>
              <c:f>'Table 2 (2)'!$E$4:$E$11</c:f>
              <c:numCache>
                <c:formatCode>0.0</c:formatCode>
                <c:ptCount val="8"/>
                <c:pt idx="0">
                  <c:v>63.931521080124199</c:v>
                </c:pt>
                <c:pt idx="1">
                  <c:v>77.994698289601587</c:v>
                </c:pt>
                <c:pt idx="2">
                  <c:v>38.258106832006497</c:v>
                </c:pt>
                <c:pt idx="3">
                  <c:v>29.749042405286129</c:v>
                </c:pt>
                <c:pt idx="4">
                  <c:v>60.519742712918422</c:v>
                </c:pt>
                <c:pt idx="5">
                  <c:v>75.431444435431999</c:v>
                </c:pt>
                <c:pt idx="6">
                  <c:v>79.41799782041096</c:v>
                </c:pt>
                <c:pt idx="7">
                  <c:v>72.880347757421276</c:v>
                </c:pt>
              </c:numCache>
            </c:numRef>
          </c:val>
        </c:ser>
        <c:dLbls>
          <c:showLegendKey val="0"/>
          <c:showVal val="0"/>
          <c:showCatName val="0"/>
          <c:showSerName val="0"/>
          <c:showPercent val="0"/>
          <c:showBubbleSize val="0"/>
        </c:dLbls>
        <c:gapWidth val="150"/>
        <c:overlap val="100"/>
        <c:axId val="215809736"/>
        <c:axId val="366280288"/>
      </c:barChart>
      <c:catAx>
        <c:axId val="215809736"/>
        <c:scaling>
          <c:orientation val="minMax"/>
        </c:scaling>
        <c:delete val="0"/>
        <c:axPos val="b"/>
        <c:numFmt formatCode="General" sourceLinked="0"/>
        <c:majorTickMark val="none"/>
        <c:minorTickMark val="none"/>
        <c:tickLblPos val="nextTo"/>
        <c:spPr>
          <a:ln>
            <a:solidFill>
              <a:schemeClr val="bg2"/>
            </a:solidFill>
          </a:ln>
        </c:spPr>
        <c:txPr>
          <a:bodyPr rot="-5400000" vert="horz"/>
          <a:lstStyle/>
          <a:p>
            <a:pPr>
              <a:defRPr>
                <a:solidFill>
                  <a:srgbClr val="FFFFFF"/>
                </a:solidFill>
              </a:defRPr>
            </a:pPr>
            <a:endParaRPr lang="en-US"/>
          </a:p>
        </c:txPr>
        <c:crossAx val="366280288"/>
        <c:crosses val="autoZero"/>
        <c:auto val="1"/>
        <c:lblAlgn val="ctr"/>
        <c:lblOffset val="100"/>
        <c:noMultiLvlLbl val="0"/>
      </c:catAx>
      <c:valAx>
        <c:axId val="366280288"/>
        <c:scaling>
          <c:orientation val="minMax"/>
          <c:max val="100"/>
          <c:min val="0"/>
        </c:scaling>
        <c:delete val="0"/>
        <c:axPos val="l"/>
        <c:title>
          <c:tx>
            <c:rich>
              <a:bodyPr rot="-5400000" vert="horz"/>
              <a:lstStyle/>
              <a:p>
                <a:pPr>
                  <a:defRPr>
                    <a:solidFill>
                      <a:srgbClr val="FFFFFF"/>
                    </a:solidFill>
                  </a:defRPr>
                </a:pPr>
                <a:r>
                  <a:rPr lang="en-US" dirty="0">
                    <a:solidFill>
                      <a:srgbClr val="FFFFFF"/>
                    </a:solidFill>
                  </a:rPr>
                  <a:t>Estimated % of women</a:t>
                </a:r>
              </a:p>
            </c:rich>
          </c:tx>
          <c:layout>
            <c:manualLayout>
              <c:xMode val="edge"/>
              <c:yMode val="edge"/>
              <c:x val="5.555510190057982E-3"/>
              <c:y val="0.10150960968588604"/>
            </c:manualLayout>
          </c:layout>
          <c:overlay val="0"/>
        </c:title>
        <c:numFmt formatCode="0" sourceLinked="0"/>
        <c:majorTickMark val="out"/>
        <c:minorTickMark val="none"/>
        <c:tickLblPos val="nextTo"/>
        <c:spPr>
          <a:ln>
            <a:solidFill>
              <a:schemeClr val="bg2"/>
            </a:solidFill>
          </a:ln>
        </c:spPr>
        <c:txPr>
          <a:bodyPr/>
          <a:lstStyle/>
          <a:p>
            <a:pPr>
              <a:defRPr>
                <a:solidFill>
                  <a:srgbClr val="FFFFFF"/>
                </a:solidFill>
              </a:defRPr>
            </a:pPr>
            <a:endParaRPr lang="en-US"/>
          </a:p>
        </c:txPr>
        <c:crossAx val="215809736"/>
        <c:crosses val="autoZero"/>
        <c:crossBetween val="between"/>
        <c:majorUnit val="20"/>
      </c:valAx>
    </c:plotArea>
    <c:legend>
      <c:legendPos val="r"/>
      <c:layout>
        <c:manualLayout>
          <c:xMode val="edge"/>
          <c:yMode val="edge"/>
          <c:x val="0.77477011376485561"/>
          <c:y val="0.21410464820929642"/>
          <c:w val="0.19941085851992899"/>
          <c:h val="0.36581026162052327"/>
        </c:manualLayout>
      </c:layout>
      <c:overlay val="0"/>
      <c:txPr>
        <a:bodyPr/>
        <a:lstStyle/>
        <a:p>
          <a:pPr>
            <a:defRPr>
              <a:solidFill>
                <a:srgbClr val="FFFFFF"/>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1788179255373"/>
          <c:y val="4.5628728227153421E-2"/>
          <c:w val="0.87260680956547099"/>
          <c:h val="0.77857838224767362"/>
        </c:manualLayout>
      </c:layout>
      <c:barChart>
        <c:barDir val="col"/>
        <c:grouping val="clustered"/>
        <c:varyColors val="0"/>
        <c:ser>
          <c:idx val="0"/>
          <c:order val="0"/>
          <c:tx>
            <c:strRef>
              <c:f>'Table 3'!$Q$5</c:f>
              <c:strCache>
                <c:ptCount val="1"/>
                <c:pt idx="0">
                  <c:v>% seroprotection</c:v>
                </c:pt>
              </c:strCache>
            </c:strRef>
          </c:tx>
          <c:spPr>
            <a:solidFill>
              <a:srgbClr val="FFFF66"/>
            </a:solidFill>
            <a:ln>
              <a:solidFill>
                <a:schemeClr val="bg2"/>
              </a:solidFill>
            </a:ln>
            <a:effectLst/>
          </c:spPr>
          <c:invertIfNegative val="0"/>
          <c:dLbls>
            <c:dLbl>
              <c:idx val="0"/>
              <c:layout>
                <c:manualLayout>
                  <c:x val="-3.0864197530864196E-3"/>
                  <c:y val="-4.54545454545454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432098765431532E-3"/>
                  <c:y val="-3.63636363636363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432098765432664E-3"/>
                  <c:y val="-2.72727272727272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432098765430968E-3"/>
                  <c:y val="-3.03030303030303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1.818181818181818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'Table 3'!$S$12:$S$16</c:f>
                <c:numCache>
                  <c:formatCode>General</c:formatCode>
                  <c:ptCount val="5"/>
                  <c:pt idx="0">
                    <c:v>6.6466651946841537</c:v>
                  </c:pt>
                  <c:pt idx="1">
                    <c:v>7</c:v>
                  </c:pt>
                  <c:pt idx="2">
                    <c:v>6.2813031044751</c:v>
                  </c:pt>
                  <c:pt idx="3">
                    <c:v>4.76715251374047</c:v>
                  </c:pt>
                  <c:pt idx="4">
                    <c:v>2.9088149384034949</c:v>
                  </c:pt>
                </c:numCache>
              </c:numRef>
            </c:plus>
            <c:minus>
              <c:numRef>
                <c:f>'Table 3'!$R$12:$R$16</c:f>
                <c:numCache>
                  <c:formatCode>General</c:formatCode>
                  <c:ptCount val="5"/>
                  <c:pt idx="0">
                    <c:v>7.2988316451461941</c:v>
                  </c:pt>
                  <c:pt idx="1">
                    <c:v>11.040833948625561</c:v>
                  </c:pt>
                  <c:pt idx="2">
                    <c:v>6.7186968955249</c:v>
                  </c:pt>
                  <c:pt idx="3">
                    <c:v>9</c:v>
                  </c:pt>
                  <c:pt idx="4">
                    <c:v>5.8096376230783733</c:v>
                  </c:pt>
                </c:numCache>
              </c:numRef>
            </c:minus>
            <c:spPr>
              <a:noFill/>
              <a:ln w="19050" cap="flat" cmpd="sng" algn="ctr">
                <a:solidFill>
                  <a:schemeClr val="bg2">
                    <a:lumMod val="75000"/>
                  </a:schemeClr>
                </a:solidFill>
                <a:round/>
              </a:ln>
              <a:effectLst/>
            </c:spPr>
          </c:errBars>
          <c:cat>
            <c:strRef>
              <c:f>'Table 3'!$P$6:$P$11</c:f>
              <c:strCache>
                <c:ptCount val="6"/>
                <c:pt idx="0">
                  <c:v>0</c:v>
                </c:pt>
                <c:pt idx="1">
                  <c:v>1</c:v>
                </c:pt>
                <c:pt idx="2">
                  <c:v>2</c:v>
                </c:pt>
                <c:pt idx="3">
                  <c:v>3</c:v>
                </c:pt>
                <c:pt idx="4">
                  <c:v>4</c:v>
                </c:pt>
                <c:pt idx="5">
                  <c:v>5+</c:v>
                </c:pt>
              </c:strCache>
            </c:strRef>
          </c:cat>
          <c:val>
            <c:numRef>
              <c:f>'Table 3'!$Q$6:$Q$11</c:f>
              <c:numCache>
                <c:formatCode>0</c:formatCode>
                <c:ptCount val="6"/>
                <c:pt idx="0">
                  <c:v>44.298831645146194</c:v>
                </c:pt>
                <c:pt idx="1">
                  <c:v>78</c:v>
                </c:pt>
                <c:pt idx="2">
                  <c:v>84.7186968955249</c:v>
                </c:pt>
                <c:pt idx="3">
                  <c:v>87</c:v>
                </c:pt>
                <c:pt idx="4">
                  <c:v>94.809637623078373</c:v>
                </c:pt>
              </c:numCache>
            </c:numRef>
          </c:val>
        </c:ser>
        <c:dLbls>
          <c:showLegendKey val="0"/>
          <c:showVal val="0"/>
          <c:showCatName val="0"/>
          <c:showSerName val="0"/>
          <c:showPercent val="0"/>
          <c:showBubbleSize val="0"/>
        </c:dLbls>
        <c:gapWidth val="219"/>
        <c:overlap val="-27"/>
        <c:axId val="365198296"/>
        <c:axId val="365856072"/>
      </c:barChart>
      <c:catAx>
        <c:axId val="36519829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bg2"/>
                    </a:solidFill>
                    <a:latin typeface="+mn-lt"/>
                    <a:ea typeface="+mn-ea"/>
                    <a:cs typeface="+mn-cs"/>
                  </a:defRPr>
                </a:pPr>
                <a:r>
                  <a:rPr lang="en-US" sz="1800" dirty="0" smtClean="0">
                    <a:solidFill>
                      <a:schemeClr val="bg2"/>
                    </a:solidFill>
                  </a:rPr>
                  <a:t>Number of doses</a:t>
                </a:r>
                <a:r>
                  <a:rPr lang="en-US" sz="1800" baseline="0" dirty="0" smtClean="0">
                    <a:solidFill>
                      <a:schemeClr val="bg2"/>
                    </a:solidFill>
                  </a:rPr>
                  <a:t> reported</a:t>
                </a:r>
                <a:endParaRPr lang="en-US" sz="1800" dirty="0">
                  <a:solidFill>
                    <a:schemeClr val="bg2"/>
                  </a:solidFill>
                </a:endParaRPr>
              </a:p>
            </c:rich>
          </c:tx>
          <c:layout>
            <c:manualLayout>
              <c:xMode val="edge"/>
              <c:yMode val="edge"/>
              <c:x val="0.38057159521726452"/>
              <c:y val="0.9135454545454546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n-US"/>
          </a:p>
        </c:txPr>
        <c:crossAx val="365856072"/>
        <c:crosses val="autoZero"/>
        <c:auto val="1"/>
        <c:lblAlgn val="ctr"/>
        <c:lblOffset val="100"/>
        <c:noMultiLvlLbl val="0"/>
      </c:catAx>
      <c:valAx>
        <c:axId val="365856072"/>
        <c:scaling>
          <c:orientation val="minMax"/>
          <c:max val="100"/>
        </c:scaling>
        <c:delete val="0"/>
        <c:axPos val="l"/>
        <c:title>
          <c:tx>
            <c:rich>
              <a:bodyPr rot="-5400000" spcFirstLastPara="1" vertOverflow="ellipsis" vert="horz" wrap="square" anchor="ctr" anchorCtr="1"/>
              <a:lstStyle/>
              <a:p>
                <a:pPr>
                  <a:defRPr sz="1800" b="0" i="0" u="none" strike="noStrike" kern="1200" baseline="0">
                    <a:solidFill>
                      <a:schemeClr val="bg2"/>
                    </a:solidFill>
                    <a:latin typeface="+mn-lt"/>
                    <a:ea typeface="+mn-ea"/>
                    <a:cs typeface="+mn-cs"/>
                  </a:defRPr>
                </a:pPr>
                <a:r>
                  <a:rPr lang="en-US" sz="1800" dirty="0" smtClean="0">
                    <a:solidFill>
                      <a:schemeClr val="bg2"/>
                    </a:solidFill>
                  </a:rPr>
                  <a:t>% seroprotection</a:t>
                </a:r>
                <a:endParaRPr lang="en-US" sz="1800" dirty="0">
                  <a:solidFill>
                    <a:schemeClr val="bg2"/>
                  </a:solidFill>
                </a:endParaRPr>
              </a:p>
            </c:rich>
          </c:tx>
          <c:layout>
            <c:manualLayout>
              <c:xMode val="edge"/>
              <c:yMode val="edge"/>
              <c:x val="7.716049382716049E-3"/>
              <c:y val="0.2066678596993557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n-US"/>
            </a:p>
          </c:txPr>
        </c:title>
        <c:numFmt formatCode="0" sourceLinked="1"/>
        <c:majorTickMark val="out"/>
        <c:minorTickMark val="none"/>
        <c:tickLblPos val="nextTo"/>
        <c:spPr>
          <a:noFill/>
          <a:ln>
            <a:solidFill>
              <a:schemeClr val="bg2"/>
            </a:solidFill>
          </a:ln>
          <a:effectLst/>
        </c:spPr>
        <c:txPr>
          <a:bodyPr rot="-6000000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n-US"/>
          </a:p>
        </c:txPr>
        <c:crossAx val="365198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0.74805</cdr:x>
      <cdr:y>0.06802</cdr:y>
    </cdr:from>
    <cdr:to>
      <cdr:x>0.99803</cdr:x>
      <cdr:y>0.26795</cdr:y>
    </cdr:to>
    <cdr:sp macro="" textlink="">
      <cdr:nvSpPr>
        <cdr:cNvPr id="2" name="TextBox 1"/>
        <cdr:cNvSpPr txBox="1"/>
      </cdr:nvSpPr>
      <cdr:spPr>
        <a:xfrm xmlns:a="http://schemas.openxmlformats.org/drawingml/2006/main">
          <a:off x="4855217" y="321377"/>
          <a:ext cx="1622493" cy="9445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rgbClr val="FFFFFF"/>
              </a:solidFill>
            </a:rPr>
            <a:t>Antibody </a:t>
          </a:r>
          <a:r>
            <a:rPr lang="en-US" sz="1800" b="1" dirty="0" smtClean="0">
              <a:solidFill>
                <a:srgbClr val="FFFFFF"/>
              </a:solidFill>
            </a:rPr>
            <a:t>level</a:t>
          </a:r>
        </a:p>
        <a:p xmlns:a="http://schemas.openxmlformats.org/drawingml/2006/main">
          <a:r>
            <a:rPr lang="en-US" sz="1800" b="1" baseline="0" dirty="0" smtClean="0">
              <a:solidFill>
                <a:srgbClr val="FFFFFF"/>
              </a:solidFill>
            </a:rPr>
            <a:t> </a:t>
          </a:r>
          <a:r>
            <a:rPr lang="en-US" sz="1800" b="1" dirty="0">
              <a:solidFill>
                <a:srgbClr val="FFFFFF"/>
              </a:solidFill>
            </a:rPr>
            <a:t>(IU/ml)</a:t>
          </a:r>
        </a:p>
      </cdr:txBody>
    </cdr:sp>
  </cdr:relSizeAnchor>
  <cdr:relSizeAnchor xmlns:cdr="http://schemas.openxmlformats.org/drawingml/2006/chartDrawing">
    <cdr:from>
      <cdr:x>0.3889</cdr:x>
      <cdr:y>0.85484</cdr:y>
    </cdr:from>
    <cdr:to>
      <cdr:x>0.72221</cdr:x>
      <cdr:y>0.85484</cdr:y>
    </cdr:to>
    <cdr:cxnSp macro="">
      <cdr:nvCxnSpPr>
        <cdr:cNvPr id="4" name="Straight Connector 3"/>
        <cdr:cNvCxnSpPr/>
      </cdr:nvCxnSpPr>
      <cdr:spPr>
        <a:xfrm xmlns:a="http://schemas.openxmlformats.org/drawingml/2006/main">
          <a:off x="2524175" y="4038600"/>
          <a:ext cx="2163347" cy="0"/>
        </a:xfrm>
        <a:prstGeom xmlns:a="http://schemas.openxmlformats.org/drawingml/2006/main" prst="line">
          <a:avLst/>
        </a:prstGeom>
        <a:ln xmlns:a="http://schemas.openxmlformats.org/drawingml/2006/main">
          <a:solidFill>
            <a:schemeClr val="bg2"/>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411" cy="46529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57004" y="0"/>
            <a:ext cx="3026411" cy="465297"/>
          </a:xfrm>
          <a:prstGeom prst="rect">
            <a:avLst/>
          </a:prstGeom>
        </p:spPr>
        <p:txBody>
          <a:bodyPr vert="horz" lIns="91440" tIns="45720" rIns="91440" bIns="45720" rtlCol="0"/>
          <a:lstStyle>
            <a:lvl1pPr algn="r">
              <a:defRPr sz="1200"/>
            </a:lvl1pPr>
          </a:lstStyle>
          <a:p>
            <a:fld id="{4CB5E4E6-D99B-40FF-96AA-B29338B78272}" type="datetimeFigureOut">
              <a:rPr lang="en-US" smtClean="0"/>
              <a:t>7/27/2015</a:t>
            </a:fld>
            <a:endParaRPr lang="en-US" dirty="0"/>
          </a:p>
        </p:txBody>
      </p:sp>
      <p:sp>
        <p:nvSpPr>
          <p:cNvPr id="4" name="Footer Placeholder 3"/>
          <p:cNvSpPr>
            <a:spLocks noGrp="1"/>
          </p:cNvSpPr>
          <p:nvPr>
            <p:ph type="ftr" sz="quarter" idx="2"/>
          </p:nvPr>
        </p:nvSpPr>
        <p:spPr>
          <a:xfrm>
            <a:off x="0" y="8818404"/>
            <a:ext cx="3026411" cy="46529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7004" y="8818404"/>
            <a:ext cx="3026411" cy="465296"/>
          </a:xfrm>
          <a:prstGeom prst="rect">
            <a:avLst/>
          </a:prstGeom>
        </p:spPr>
        <p:txBody>
          <a:bodyPr vert="horz" lIns="91440" tIns="45720" rIns="91440" bIns="45720" rtlCol="0" anchor="b"/>
          <a:lstStyle>
            <a:lvl1pPr algn="r">
              <a:defRPr sz="1200"/>
            </a:lvl1pPr>
          </a:lstStyle>
          <a:p>
            <a:fld id="{3810B86D-B3B7-4FF8-B63A-B4EFA055755E}" type="slidenum">
              <a:rPr lang="en-US" smtClean="0"/>
              <a:t>‹#›</a:t>
            </a:fld>
            <a:endParaRPr lang="en-US" dirty="0"/>
          </a:p>
        </p:txBody>
      </p:sp>
    </p:spTree>
    <p:extLst>
      <p:ext uri="{BB962C8B-B14F-4D97-AF65-F5344CB8AC3E}">
        <p14:creationId xmlns:p14="http://schemas.microsoft.com/office/powerpoint/2010/main" val="2172306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411" cy="46529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7004" y="0"/>
            <a:ext cx="3026411" cy="465297"/>
          </a:xfrm>
          <a:prstGeom prst="rect">
            <a:avLst/>
          </a:prstGeom>
        </p:spPr>
        <p:txBody>
          <a:bodyPr vert="horz" lIns="91440" tIns="45720" rIns="91440" bIns="45720" rtlCol="0"/>
          <a:lstStyle>
            <a:lvl1pPr algn="r">
              <a:defRPr sz="1200"/>
            </a:lvl1pPr>
          </a:lstStyle>
          <a:p>
            <a:fld id="{A8AAFE4C-15D3-486C-8EC2-8B9634FC58F6}" type="datetimeFigureOut">
              <a:rPr lang="en-US" smtClean="0"/>
              <a:pPr/>
              <a:t>7/27/2015</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9134" y="4467166"/>
            <a:ext cx="5586732" cy="36556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404"/>
            <a:ext cx="3026411" cy="46529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7004" y="8818404"/>
            <a:ext cx="3026411" cy="465296"/>
          </a:xfrm>
          <a:prstGeom prst="rect">
            <a:avLst/>
          </a:prstGeom>
        </p:spPr>
        <p:txBody>
          <a:bodyPr vert="horz" lIns="91440" tIns="45720" rIns="91440" bIns="45720" rtlCol="0" anchor="b"/>
          <a:lstStyle>
            <a:lvl1pPr algn="r">
              <a:defRPr sz="1200"/>
            </a:lvl1pPr>
          </a:lstStyle>
          <a:p>
            <a:fld id="{B741ADA5-E7BF-49B3-84EC-FDCAEB40DAE2}" type="slidenum">
              <a:rPr lang="en-US" smtClean="0"/>
              <a:pPr/>
              <a:t>‹#›</a:t>
            </a:fld>
            <a:endParaRPr lang="en-US" dirty="0"/>
          </a:p>
        </p:txBody>
      </p:sp>
    </p:spTree>
    <p:extLst>
      <p:ext uri="{BB962C8B-B14F-4D97-AF65-F5344CB8AC3E}">
        <p14:creationId xmlns:p14="http://schemas.microsoft.com/office/powerpoint/2010/main" val="1652542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Integrated serosurveillance, rather than individual technology</a:t>
            </a:r>
          </a:p>
          <a:p>
            <a:endParaRPr lang="en-US" dirty="0"/>
          </a:p>
        </p:txBody>
      </p:sp>
      <p:sp>
        <p:nvSpPr>
          <p:cNvPr id="4" name="Slide Number Placeholder 3"/>
          <p:cNvSpPr>
            <a:spLocks noGrp="1"/>
          </p:cNvSpPr>
          <p:nvPr>
            <p:ph type="sldNum" sz="quarter" idx="10"/>
          </p:nvPr>
        </p:nvSpPr>
        <p:spPr/>
        <p:txBody>
          <a:bodyPr/>
          <a:lstStyle/>
          <a:p>
            <a:fld id="{B741ADA5-E7BF-49B3-84EC-FDCAEB40DAE2}" type="slidenum">
              <a:rPr lang="en-US" smtClean="0"/>
              <a:pPr/>
              <a:t>7</a:t>
            </a:fld>
            <a:endParaRPr lang="en-US" dirty="0"/>
          </a:p>
        </p:txBody>
      </p:sp>
    </p:spTree>
    <p:extLst>
      <p:ext uri="{BB962C8B-B14F-4D97-AF65-F5344CB8AC3E}">
        <p14:creationId xmlns:p14="http://schemas.microsoft.com/office/powerpoint/2010/main" val="134966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42860" y="9436152"/>
            <a:ext cx="2940803" cy="49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fld id="{656B8EF3-076B-40A3-8275-993D8E8E76B9}" type="slidenum">
              <a:rPr lang="nl-NL" sz="1200"/>
              <a:pPr algn="r" eaLnBrk="1" hangingPunct="1"/>
              <a:t>9</a:t>
            </a:fld>
            <a:endParaRPr lang="nl-NL"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06813" y="4719665"/>
            <a:ext cx="4971621" cy="44703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cs typeface="Arial" pitchFamily="34" charset="0"/>
            </a:endParaRPr>
          </a:p>
        </p:txBody>
      </p:sp>
    </p:spTree>
    <p:extLst>
      <p:ext uri="{BB962C8B-B14F-4D97-AF65-F5344CB8AC3E}">
        <p14:creationId xmlns:p14="http://schemas.microsoft.com/office/powerpoint/2010/main" val="2921779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3996-4100-4175-9B59-51D157977C8B}" type="slidenum">
              <a:rPr lang="en-US" smtClean="0"/>
              <a:pPr/>
              <a:t>15</a:t>
            </a:fld>
            <a:endParaRPr lang="en-US" dirty="0"/>
          </a:p>
        </p:txBody>
      </p:sp>
    </p:spTree>
    <p:extLst>
      <p:ext uri="{BB962C8B-B14F-4D97-AF65-F5344CB8AC3E}">
        <p14:creationId xmlns:p14="http://schemas.microsoft.com/office/powerpoint/2010/main" val="404341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3996-4100-4175-9B59-51D157977C8B}" type="slidenum">
              <a:rPr lang="en-US" smtClean="0"/>
              <a:pPr/>
              <a:t>16</a:t>
            </a:fld>
            <a:endParaRPr lang="en-US" dirty="0"/>
          </a:p>
        </p:txBody>
      </p:sp>
    </p:spTree>
    <p:extLst>
      <p:ext uri="{BB962C8B-B14F-4D97-AF65-F5344CB8AC3E}">
        <p14:creationId xmlns:p14="http://schemas.microsoft.com/office/powerpoint/2010/main" val="252874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3996-4100-4175-9B59-51D157977C8B}" type="slidenum">
              <a:rPr lang="en-US" smtClean="0"/>
              <a:t>17</a:t>
            </a:fld>
            <a:endParaRPr lang="en-US" dirty="0"/>
          </a:p>
        </p:txBody>
      </p:sp>
    </p:spTree>
    <p:extLst>
      <p:ext uri="{BB962C8B-B14F-4D97-AF65-F5344CB8AC3E}">
        <p14:creationId xmlns:p14="http://schemas.microsoft.com/office/powerpoint/2010/main" val="382228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comparison of seroprotection to the number of tetanus</a:t>
            </a:r>
            <a:r>
              <a:rPr lang="en-US" baseline="0" dirty="0" smtClean="0"/>
              <a:t> doses that were reported to have been received among nulliparous women. </a:t>
            </a:r>
          </a:p>
          <a:p>
            <a:r>
              <a:rPr lang="en-US" baseline="0" dirty="0" smtClean="0"/>
              <a:t>You can see increasing sero-protection with increasing numbers of doses reported, which is reassuring. But, there are higher levels of seroprotection than would be expected for women who had received zero doses, or one dose, which would be a priming rather than protective dose. As part of the MNTE program, pregnant women receive 5 tetanus doses during antenatal care visits, and women of child-bearing age receive 3 tetanus doses during campaigns in high risk districts, which occurred in Cambodia during 2000-2011. Increasing numbers of adult women have also been vaccinated against tetanus as infants. Infant doses can’t be accounted for in surveys of adult women, but may have provided some residual immunity for some women. Others may have forgotten receiving campaign doses. In this survey, card availability was low and campaign doses weren’t documented.</a:t>
            </a:r>
          </a:p>
          <a:p>
            <a:endParaRPr lang="en-US" dirty="0"/>
          </a:p>
        </p:txBody>
      </p:sp>
      <p:sp>
        <p:nvSpPr>
          <p:cNvPr id="4" name="Slide Number Placeholder 3"/>
          <p:cNvSpPr>
            <a:spLocks noGrp="1"/>
          </p:cNvSpPr>
          <p:nvPr>
            <p:ph type="sldNum" sz="quarter" idx="10"/>
          </p:nvPr>
        </p:nvSpPr>
        <p:spPr/>
        <p:txBody>
          <a:bodyPr/>
          <a:lstStyle/>
          <a:p>
            <a:fld id="{B741ADA5-E7BF-49B3-84EC-FDCAEB40DAE2}" type="slidenum">
              <a:rPr lang="en-US" smtClean="0"/>
              <a:pPr/>
              <a:t>19</a:t>
            </a:fld>
            <a:endParaRPr lang="en-US" dirty="0"/>
          </a:p>
        </p:txBody>
      </p:sp>
    </p:spTree>
    <p:extLst>
      <p:ext uri="{BB962C8B-B14F-4D97-AF65-F5344CB8AC3E}">
        <p14:creationId xmlns:p14="http://schemas.microsoft.com/office/powerpoint/2010/main" val="282727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A91C4-74C0-498E-8C3C-D4E189BFD1F5}" type="slidenum">
              <a:rPr lang="en-US" smtClean="0"/>
              <a:pPr/>
              <a:t>23</a:t>
            </a:fld>
            <a:endParaRPr lang="en-US" dirty="0"/>
          </a:p>
        </p:txBody>
      </p:sp>
    </p:spTree>
    <p:extLst>
      <p:ext uri="{BB962C8B-B14F-4D97-AF65-F5344CB8AC3E}">
        <p14:creationId xmlns:p14="http://schemas.microsoft.com/office/powerpoint/2010/main" val="3296079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5D449-D2F1-4378-876B-C25D7468B401}" type="slidenum">
              <a:rPr lang="en-US" smtClean="0"/>
              <a:pPr/>
              <a:t>28</a:t>
            </a:fld>
            <a:endParaRPr lang="en-US" dirty="0"/>
          </a:p>
        </p:txBody>
      </p:sp>
    </p:spTree>
    <p:extLst>
      <p:ext uri="{BB962C8B-B14F-4D97-AF65-F5344CB8AC3E}">
        <p14:creationId xmlns:p14="http://schemas.microsoft.com/office/powerpoint/2010/main" val="302157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5D449-D2F1-4378-876B-C25D7468B401}" type="slidenum">
              <a:rPr lang="en-US" smtClean="0"/>
              <a:pPr/>
              <a:t>35</a:t>
            </a:fld>
            <a:endParaRPr lang="en-US" dirty="0"/>
          </a:p>
        </p:txBody>
      </p:sp>
    </p:spTree>
    <p:extLst>
      <p:ext uri="{BB962C8B-B14F-4D97-AF65-F5344CB8AC3E}">
        <p14:creationId xmlns:p14="http://schemas.microsoft.com/office/powerpoint/2010/main" val="1627115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lumMod val="50000"/>
                  </a:schemeClr>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7B26C8C-06D0-4468-8E9A-20CE68DF3C06}" type="datetimeFigureOut">
              <a:rPr lang="en-US" smtClean="0"/>
              <a:pPr/>
              <a:t>7/27/2015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55A5330-D178-4FCE-BEDE-0199969BE4A3}" type="slidenum">
              <a:rPr lang="en-US" smtClean="0"/>
              <a:pPr/>
              <a:t>‹#›</a:t>
            </a:fld>
            <a:endParaRPr lang="en-US" dirty="0"/>
          </a:p>
        </p:txBody>
      </p:sp>
    </p:spTree>
    <p:extLst>
      <p:ext uri="{BB962C8B-B14F-4D97-AF65-F5344CB8AC3E}">
        <p14:creationId xmlns:p14="http://schemas.microsoft.com/office/powerpoint/2010/main" val="234065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lumMod val="50000"/>
                  </a:schemeClr>
                </a:solidFill>
              </a:defRPr>
            </a:lvl1pPr>
          </a:lstStyle>
          <a:p>
            <a:r>
              <a:rPr lang="en-US" dirty="0" smtClean="0"/>
              <a:t>Place Descriptor Here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698" r:id="rId10"/>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tif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81200"/>
            <a:ext cx="8229600" cy="1676400"/>
          </a:xfrm>
        </p:spPr>
        <p:txBody>
          <a:bodyPr/>
          <a:lstStyle/>
          <a:p>
            <a:r>
              <a:rPr lang="en-US" sz="3200" dirty="0" smtClean="0"/>
              <a:t>Potential use of multiplex serological assays</a:t>
            </a:r>
            <a:r>
              <a:rPr lang="en-US" sz="3200" dirty="0"/>
              <a:t> </a:t>
            </a:r>
            <a:r>
              <a:rPr lang="en-US" sz="3200" dirty="0" smtClean="0"/>
              <a:t>in DHS surveys</a:t>
            </a:r>
            <a:endParaRPr lang="en-US" sz="3200" dirty="0"/>
          </a:p>
        </p:txBody>
      </p:sp>
      <p:sp>
        <p:nvSpPr>
          <p:cNvPr id="2" name="Subtitle 1"/>
          <p:cNvSpPr>
            <a:spLocks noGrp="1"/>
          </p:cNvSpPr>
          <p:nvPr>
            <p:ph type="subTitle" idx="1"/>
          </p:nvPr>
        </p:nvSpPr>
        <p:spPr>
          <a:xfrm>
            <a:off x="1371600" y="3429000"/>
            <a:ext cx="6400800" cy="457200"/>
          </a:xfrm>
        </p:spPr>
        <p:txBody>
          <a:bodyPr/>
          <a:lstStyle/>
          <a:p>
            <a:r>
              <a:rPr lang="en-US" dirty="0" smtClean="0"/>
              <a:t>Heather Scobie</a:t>
            </a:r>
            <a:endParaRPr lang="en-US" dirty="0"/>
          </a:p>
        </p:txBody>
      </p:sp>
      <p:sp>
        <p:nvSpPr>
          <p:cNvPr id="3" name="Text Placeholder 2"/>
          <p:cNvSpPr>
            <a:spLocks noGrp="1"/>
          </p:cNvSpPr>
          <p:nvPr>
            <p:ph type="body" sz="quarter" idx="10"/>
          </p:nvPr>
        </p:nvSpPr>
        <p:spPr>
          <a:xfrm>
            <a:off x="1104900" y="3810000"/>
            <a:ext cx="6934200" cy="1295400"/>
          </a:xfrm>
        </p:spPr>
        <p:txBody>
          <a:bodyPr/>
          <a:lstStyle/>
          <a:p>
            <a:r>
              <a:rPr lang="en-US" dirty="0" smtClean="0"/>
              <a:t>Epidemiologist, VPD Surveillance Team</a:t>
            </a:r>
          </a:p>
          <a:p>
            <a:r>
              <a:rPr lang="en-US" dirty="0" smtClean="0"/>
              <a:t>Accelerated Disease Control and VPD Surveillance Branch</a:t>
            </a:r>
          </a:p>
          <a:p>
            <a:r>
              <a:rPr lang="en-US" dirty="0" smtClean="0"/>
              <a:t>Global Immunization Division, CDC</a:t>
            </a:r>
          </a:p>
          <a:p>
            <a:endParaRPr lang="en-US" dirty="0" smtClean="0"/>
          </a:p>
          <a:p>
            <a:endParaRPr lang="en-US" dirty="0"/>
          </a:p>
          <a:p>
            <a:r>
              <a:rPr lang="en-US" dirty="0" smtClean="0"/>
              <a:t>Technical Consultation on Vaccination Data in Household Surveys</a:t>
            </a:r>
          </a:p>
          <a:p>
            <a:r>
              <a:rPr lang="en-US" dirty="0" smtClean="0"/>
              <a:t>ICF International, July 24, 2015</a:t>
            </a:r>
            <a:endParaRPr lang="en-US" dirty="0"/>
          </a:p>
        </p:txBody>
      </p:sp>
      <p:sp>
        <p:nvSpPr>
          <p:cNvPr id="8" name="Text Placeholder 7"/>
          <p:cNvSpPr>
            <a:spLocks noGrp="1"/>
          </p:cNvSpPr>
          <p:nvPr>
            <p:ph type="body" sz="quarter" idx="11"/>
          </p:nvPr>
        </p:nvSpPr>
        <p:spPr/>
        <p:txBody>
          <a:bodyPr/>
          <a:lstStyle/>
          <a:p>
            <a:r>
              <a:rPr lang="en-US" dirty="0" smtClean="0"/>
              <a:t>Center for Global Health</a:t>
            </a:r>
            <a:endParaRPr lang="en-US" dirty="0"/>
          </a:p>
        </p:txBody>
      </p:sp>
      <p:sp>
        <p:nvSpPr>
          <p:cNvPr id="7" name="Text Placeholder 6"/>
          <p:cNvSpPr>
            <a:spLocks noGrp="1"/>
          </p:cNvSpPr>
          <p:nvPr>
            <p:ph type="body" sz="quarter" idx="12"/>
          </p:nvPr>
        </p:nvSpPr>
        <p:spPr/>
        <p:txBody>
          <a:bodyPr/>
          <a:lstStyle/>
          <a:p>
            <a:r>
              <a:rPr lang="en-US" dirty="0" smtClean="0"/>
              <a:t>Global Immunization Division</a:t>
            </a:r>
            <a:endParaRPr lang="en-US" dirty="0"/>
          </a:p>
        </p:txBody>
      </p:sp>
      <p:pic>
        <p:nvPicPr>
          <p:cNvPr id="9" name="Picture 8" descr="Logos of the United States Department of Health and Human Services and Centers for Disease Control and Prevention&#10;"/>
          <p:cNvPicPr>
            <a:picLocks noChangeAspect="1"/>
          </p:cNvPicPr>
          <p:nvPr/>
        </p:nvPicPr>
        <p:blipFill>
          <a:blip r:embed="rId2" cstate="print"/>
          <a:stretch>
            <a:fillRect/>
          </a:stretch>
        </p:blipFill>
        <p:spPr>
          <a:xfrm>
            <a:off x="8763000" y="6477000"/>
            <a:ext cx="190500" cy="190500"/>
          </a:xfrm>
          <a:prstGeom prst="rect">
            <a:avLst/>
          </a:prstGeom>
        </p:spPr>
      </p:pic>
    </p:spTree>
    <p:extLst>
      <p:ext uri="{BB962C8B-B14F-4D97-AF65-F5344CB8AC3E}">
        <p14:creationId xmlns:p14="http://schemas.microsoft.com/office/powerpoint/2010/main" val="3686910255"/>
      </p:ext>
    </p:extLst>
  </p:cSld>
  <p:clrMapOvr>
    <a:masterClrMapping/>
  </p:clrMapOvr>
  <p:transition advTm="813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2"/>
          <p:cNvSpPr>
            <a:spLocks noGrp="1" noChangeArrowheads="1"/>
          </p:cNvSpPr>
          <p:nvPr>
            <p:ph type="title"/>
          </p:nvPr>
        </p:nvSpPr>
        <p:spPr>
          <a:xfrm>
            <a:off x="381000" y="274638"/>
            <a:ext cx="8382000" cy="1143000"/>
          </a:xfrm>
          <a:prstGeom prst="rect">
            <a:avLst/>
          </a:prstGeom>
        </p:spPr>
        <p:txBody>
          <a:bodyPr/>
          <a:lstStyle/>
          <a:p>
            <a:r>
              <a:rPr lang="en-US" sz="3200" dirty="0" smtClean="0"/>
              <a:t>Luminex®-</a:t>
            </a:r>
            <a:r>
              <a:rPr lang="en-US" sz="3200" dirty="0"/>
              <a:t>based </a:t>
            </a:r>
            <a:r>
              <a:rPr lang="en-US" sz="3200" dirty="0" smtClean="0"/>
              <a:t>MBA (3)</a:t>
            </a:r>
            <a:endParaRPr lang="en-US" altLang="nl-NL" sz="3200" dirty="0" smtClean="0"/>
          </a:p>
        </p:txBody>
      </p:sp>
      <p:pic>
        <p:nvPicPr>
          <p:cNvPr id="120842" name="Picture 8" descr="revised_illustration2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1433" y="3581400"/>
            <a:ext cx="2733767" cy="2860920"/>
          </a:xfrm>
          <a:prstGeom prst="rect">
            <a:avLst/>
          </a:prstGeom>
          <a:noFill/>
        </p:spPr>
      </p:pic>
      <p:sp>
        <p:nvSpPr>
          <p:cNvPr id="120845" name="Rectangle 13"/>
          <p:cNvSpPr>
            <a:spLocks noChangeArrowheads="1"/>
          </p:cNvSpPr>
          <p:nvPr/>
        </p:nvSpPr>
        <p:spPr bwMode="auto">
          <a:xfrm>
            <a:off x="3648167" y="1828800"/>
            <a:ext cx="5267233" cy="362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Verdana" pitchFamily="34" charset="0"/>
                <a:cs typeface="Arial" charset="0"/>
              </a:defRPr>
            </a:lvl1pPr>
            <a:lvl2pPr marL="800100" indent="-342900" eaLnBrk="0" hangingPunct="0">
              <a:defRPr>
                <a:solidFill>
                  <a:schemeClr val="tx1"/>
                </a:solidFill>
                <a:latin typeface="Verdana" pitchFamily="34" charset="0"/>
                <a:cs typeface="Arial" charset="0"/>
              </a:defRPr>
            </a:lvl2pPr>
            <a:lvl3pPr marL="1257300" indent="-342900" eaLnBrk="0" hangingPunct="0">
              <a:defRPr>
                <a:solidFill>
                  <a:schemeClr val="tx1"/>
                </a:solidFill>
                <a:latin typeface="Verdana" pitchFamily="34" charset="0"/>
                <a:cs typeface="Arial" charset="0"/>
              </a:defRPr>
            </a:lvl3pPr>
            <a:lvl4pPr marL="1714500" indent="-342900" eaLnBrk="0" hangingPunct="0">
              <a:defRPr>
                <a:solidFill>
                  <a:schemeClr val="tx1"/>
                </a:solidFill>
                <a:latin typeface="Verdana" pitchFamily="34" charset="0"/>
                <a:cs typeface="Arial" charset="0"/>
              </a:defRPr>
            </a:lvl4pPr>
            <a:lvl5pPr marL="2171700" indent="-342900" eaLnBrk="0" hangingPunct="0">
              <a:defRPr>
                <a:solidFill>
                  <a:schemeClr val="tx1"/>
                </a:solidFill>
                <a:latin typeface="Verdana" pitchFamily="34" charset="0"/>
                <a:cs typeface="Arial" charset="0"/>
              </a:defRPr>
            </a:lvl5pPr>
            <a:lvl6pPr marL="2628900" indent="-342900" eaLnBrk="0" fontAlgn="base" hangingPunct="0">
              <a:spcBef>
                <a:spcPct val="0"/>
              </a:spcBef>
              <a:spcAft>
                <a:spcPct val="0"/>
              </a:spcAft>
              <a:defRPr>
                <a:solidFill>
                  <a:schemeClr val="tx1"/>
                </a:solidFill>
                <a:latin typeface="Verdana" pitchFamily="34" charset="0"/>
                <a:cs typeface="Arial" charset="0"/>
              </a:defRPr>
            </a:lvl6pPr>
            <a:lvl7pPr marL="3086100" indent="-342900" eaLnBrk="0" fontAlgn="base" hangingPunct="0">
              <a:spcBef>
                <a:spcPct val="0"/>
              </a:spcBef>
              <a:spcAft>
                <a:spcPct val="0"/>
              </a:spcAft>
              <a:defRPr>
                <a:solidFill>
                  <a:schemeClr val="tx1"/>
                </a:solidFill>
                <a:latin typeface="Verdana" pitchFamily="34" charset="0"/>
                <a:cs typeface="Arial" charset="0"/>
              </a:defRPr>
            </a:lvl7pPr>
            <a:lvl8pPr marL="3543300" indent="-342900" eaLnBrk="0" fontAlgn="base" hangingPunct="0">
              <a:spcBef>
                <a:spcPct val="0"/>
              </a:spcBef>
              <a:spcAft>
                <a:spcPct val="0"/>
              </a:spcAft>
              <a:defRPr>
                <a:solidFill>
                  <a:schemeClr val="tx1"/>
                </a:solidFill>
                <a:latin typeface="Verdana" pitchFamily="34" charset="0"/>
                <a:cs typeface="Arial" charset="0"/>
              </a:defRPr>
            </a:lvl8pPr>
            <a:lvl9pPr marL="4000500" indent="-342900" eaLnBrk="0" fontAlgn="base" hangingPunct="0">
              <a:spcBef>
                <a:spcPct val="0"/>
              </a:spcBef>
              <a:spcAft>
                <a:spcPct val="0"/>
              </a:spcAft>
              <a:defRPr>
                <a:solidFill>
                  <a:schemeClr val="tx1"/>
                </a:solidFill>
                <a:latin typeface="Verdana" pitchFamily="34" charset="0"/>
                <a:cs typeface="Arial" charset="0"/>
              </a:defRPr>
            </a:lvl9pPr>
          </a:lstStyle>
          <a:p>
            <a:pPr marL="342900" lvl="1" eaLnBrk="1" hangingPunct="1">
              <a:spcBef>
                <a:spcPct val="20000"/>
              </a:spcBef>
              <a:buClr>
                <a:schemeClr val="tx1"/>
              </a:buClr>
              <a:buSzPct val="70000"/>
              <a:buFont typeface="Wingdings" pitchFamily="2" charset="2"/>
              <a:buChar char="q"/>
            </a:pPr>
            <a:r>
              <a:rPr lang="en-US" altLang="nl-NL" sz="2400" b="1" dirty="0">
                <a:solidFill>
                  <a:schemeClr val="bg2"/>
                </a:solidFill>
                <a:latin typeface="+mn-lt"/>
                <a:cs typeface="+mn-cs"/>
              </a:rPr>
              <a:t>Flow cytometric detection with </a:t>
            </a:r>
            <a:r>
              <a:rPr lang="en-US" altLang="nl-NL" sz="2400" b="1" dirty="0" smtClean="0">
                <a:solidFill>
                  <a:schemeClr val="bg2"/>
                </a:solidFill>
                <a:latin typeface="+mn-lt"/>
                <a:cs typeface="+mn-cs"/>
              </a:rPr>
              <a:t>Luminex® </a:t>
            </a:r>
            <a:r>
              <a:rPr lang="en-US" altLang="nl-NL" sz="2400" b="1" dirty="0">
                <a:solidFill>
                  <a:schemeClr val="bg2"/>
                </a:solidFill>
                <a:latin typeface="+mn-lt"/>
                <a:cs typeface="+mn-cs"/>
              </a:rPr>
              <a:t>machine</a:t>
            </a:r>
          </a:p>
          <a:p>
            <a:pPr marL="742950" lvl="1" indent="-285750" eaLnBrk="1" hangingPunct="1">
              <a:lnSpc>
                <a:spcPct val="80000"/>
              </a:lnSpc>
              <a:spcBef>
                <a:spcPct val="20000"/>
              </a:spcBef>
              <a:spcAft>
                <a:spcPts val="600"/>
              </a:spcAft>
              <a:buClr>
                <a:schemeClr val="tx1"/>
              </a:buClr>
              <a:buSzPct val="100000"/>
              <a:buFont typeface="Wingdings" pitchFamily="2" charset="2"/>
              <a:buChar char="§"/>
            </a:pPr>
            <a:r>
              <a:rPr lang="nl-NL" altLang="nl-NL" sz="2000" dirty="0">
                <a:solidFill>
                  <a:schemeClr val="bg2"/>
                </a:solidFill>
                <a:latin typeface="+mn-lt"/>
                <a:cs typeface="+mn-cs"/>
              </a:rPr>
              <a:t>Red laser — type of bead/antigen</a:t>
            </a:r>
          </a:p>
          <a:p>
            <a:pPr marL="742950" lvl="1" indent="-285750" eaLnBrk="1" hangingPunct="1">
              <a:lnSpc>
                <a:spcPct val="80000"/>
              </a:lnSpc>
              <a:spcBef>
                <a:spcPct val="20000"/>
              </a:spcBef>
              <a:spcAft>
                <a:spcPts val="600"/>
              </a:spcAft>
              <a:buClr>
                <a:schemeClr val="tx1"/>
              </a:buClr>
              <a:buSzPct val="100000"/>
              <a:buFont typeface="Wingdings" pitchFamily="2" charset="2"/>
              <a:buChar char="§"/>
            </a:pPr>
            <a:r>
              <a:rPr lang="nl-NL" altLang="nl-NL" sz="2000" dirty="0">
                <a:solidFill>
                  <a:schemeClr val="bg2"/>
                </a:solidFill>
                <a:latin typeface="+mn-lt"/>
                <a:cs typeface="+mn-cs"/>
              </a:rPr>
              <a:t>Green laser — amount of antibody bound</a:t>
            </a:r>
          </a:p>
          <a:p>
            <a:pPr marL="342900" lvl="1" eaLnBrk="1" hangingPunct="1">
              <a:spcBef>
                <a:spcPct val="20000"/>
              </a:spcBef>
              <a:spcAft>
                <a:spcPts val="1200"/>
              </a:spcAft>
              <a:buClr>
                <a:schemeClr val="tx1"/>
              </a:buClr>
              <a:buSzPct val="70000"/>
              <a:buFont typeface="Wingdings" pitchFamily="2" charset="2"/>
              <a:buChar char="q"/>
            </a:pPr>
            <a:r>
              <a:rPr lang="nl-NL" altLang="nl-NL" sz="2400" b="1" dirty="0">
                <a:solidFill>
                  <a:schemeClr val="bg2"/>
                </a:solidFill>
                <a:latin typeface="+mn-lt"/>
                <a:cs typeface="+mn-cs"/>
              </a:rPr>
              <a:t>Readout </a:t>
            </a:r>
            <a:r>
              <a:rPr lang="nl-NL" altLang="nl-NL" sz="2400" b="1" dirty="0" smtClean="0">
                <a:solidFill>
                  <a:schemeClr val="bg2"/>
                </a:solidFill>
                <a:latin typeface="+mn-lt"/>
                <a:cs typeface="+mn-cs"/>
              </a:rPr>
              <a:t>in median fluorescence </a:t>
            </a:r>
            <a:r>
              <a:rPr lang="nl-NL" altLang="nl-NL" sz="2400" b="1" dirty="0">
                <a:solidFill>
                  <a:schemeClr val="bg2"/>
                </a:solidFill>
                <a:latin typeface="+mn-lt"/>
                <a:cs typeface="+mn-cs"/>
              </a:rPr>
              <a:t>intensity </a:t>
            </a:r>
            <a:r>
              <a:rPr lang="nl-NL" altLang="nl-NL" sz="2400" b="1" dirty="0" smtClean="0">
                <a:solidFill>
                  <a:schemeClr val="bg2"/>
                </a:solidFill>
                <a:latin typeface="+mn-lt"/>
                <a:cs typeface="+mn-cs"/>
              </a:rPr>
              <a:t>(MFI)</a:t>
            </a:r>
            <a:endParaRPr lang="nl-NL" altLang="nl-NL" sz="2400" b="1" dirty="0">
              <a:solidFill>
                <a:schemeClr val="bg2"/>
              </a:solidFill>
              <a:latin typeface="+mn-lt"/>
              <a:cs typeface="+mn-cs"/>
            </a:endParaRPr>
          </a:p>
          <a:p>
            <a:pPr marL="342900" lvl="1" eaLnBrk="1" hangingPunct="1">
              <a:spcBef>
                <a:spcPct val="20000"/>
              </a:spcBef>
              <a:spcAft>
                <a:spcPts val="1200"/>
              </a:spcAft>
              <a:buClr>
                <a:schemeClr val="tx1"/>
              </a:buClr>
              <a:buSzPct val="70000"/>
              <a:buFont typeface="Wingdings" pitchFamily="2" charset="2"/>
              <a:buChar char="q"/>
            </a:pPr>
            <a:r>
              <a:rPr lang="nl-NL" altLang="nl-NL" sz="2400" b="1" dirty="0">
                <a:solidFill>
                  <a:schemeClr val="bg2"/>
                </a:solidFill>
                <a:latin typeface="+mn-lt"/>
                <a:cs typeface="+mn-cs"/>
              </a:rPr>
              <a:t>Quantification by interpolation to standard curve </a:t>
            </a:r>
            <a:r>
              <a:rPr lang="nl-NL" altLang="nl-NL" sz="2400" b="1" dirty="0" smtClean="0">
                <a:solidFill>
                  <a:schemeClr val="bg2"/>
                </a:solidFill>
                <a:latin typeface="+mn-lt"/>
                <a:cs typeface="+mn-cs"/>
              </a:rPr>
              <a:t>(convert </a:t>
            </a:r>
            <a:r>
              <a:rPr lang="nl-NL" altLang="nl-NL" sz="2400" b="1" dirty="0">
                <a:solidFill>
                  <a:schemeClr val="bg2"/>
                </a:solidFill>
                <a:latin typeface="+mn-lt"/>
                <a:cs typeface="+mn-cs"/>
              </a:rPr>
              <a:t>to IU/ml)</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433" y="1457514"/>
            <a:ext cx="2733767" cy="204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432632"/>
      </p:ext>
    </p:extLst>
  </p:cSld>
  <p:clrMapOvr>
    <a:masterClrMapping/>
  </p:clrMapOvr>
  <p:transition advTm="27476">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Technical features of MBA</a:t>
            </a:r>
            <a:endParaRPr lang="en-US" sz="3200" dirty="0"/>
          </a:p>
        </p:txBody>
      </p:sp>
      <p:sp>
        <p:nvSpPr>
          <p:cNvPr id="3" name="Content Placeholder 2"/>
          <p:cNvSpPr>
            <a:spLocks noGrp="1"/>
          </p:cNvSpPr>
          <p:nvPr>
            <p:ph idx="1"/>
          </p:nvPr>
        </p:nvSpPr>
        <p:spPr>
          <a:xfrm>
            <a:off x="457200" y="1524000"/>
            <a:ext cx="8229600" cy="4724399"/>
          </a:xfrm>
        </p:spPr>
        <p:txBody>
          <a:bodyPr/>
          <a:lstStyle/>
          <a:p>
            <a:r>
              <a:rPr lang="en-US" dirty="0" smtClean="0"/>
              <a:t>Strengths</a:t>
            </a:r>
          </a:p>
          <a:p>
            <a:pPr lvl="1"/>
            <a:r>
              <a:rPr lang="en-US" dirty="0"/>
              <a:t>Multiple, simultaneous assays possible</a:t>
            </a:r>
          </a:p>
          <a:p>
            <a:pPr lvl="1"/>
            <a:r>
              <a:rPr lang="en-US" dirty="0"/>
              <a:t>Low sample volume </a:t>
            </a:r>
            <a:r>
              <a:rPr lang="en-US" dirty="0" smtClean="0"/>
              <a:t>requirements (1µl per MBA)</a:t>
            </a:r>
            <a:endParaRPr lang="en-US" dirty="0"/>
          </a:p>
          <a:p>
            <a:pPr lvl="1"/>
            <a:r>
              <a:rPr lang="en-US" dirty="0" smtClean="0"/>
              <a:t>Reduced </a:t>
            </a:r>
            <a:r>
              <a:rPr lang="en-US" dirty="0"/>
              <a:t>materials and labor costs from multiplexing</a:t>
            </a:r>
          </a:p>
          <a:p>
            <a:pPr lvl="1"/>
            <a:r>
              <a:rPr lang="en-US" dirty="0"/>
              <a:t>High </a:t>
            </a:r>
            <a:r>
              <a:rPr lang="en-US" dirty="0" smtClean="0"/>
              <a:t>reproducibility and correlation with traditional methods</a:t>
            </a:r>
            <a:endParaRPr lang="en-US" dirty="0"/>
          </a:p>
          <a:p>
            <a:pPr lvl="1">
              <a:spcAft>
                <a:spcPts val="600"/>
              </a:spcAft>
            </a:pPr>
            <a:r>
              <a:rPr lang="en-US" dirty="0"/>
              <a:t>Good dynamic </a:t>
            </a:r>
            <a:r>
              <a:rPr lang="en-US" dirty="0" smtClean="0"/>
              <a:t>range</a:t>
            </a:r>
          </a:p>
          <a:p>
            <a:r>
              <a:rPr lang="en-US" dirty="0" smtClean="0"/>
              <a:t>Weaknesses</a:t>
            </a:r>
          </a:p>
          <a:p>
            <a:pPr lvl="1"/>
            <a:r>
              <a:rPr lang="en-US" dirty="0" smtClean="0"/>
              <a:t>Maintenance </a:t>
            </a:r>
            <a:r>
              <a:rPr lang="en-US" dirty="0"/>
              <a:t>of </a:t>
            </a:r>
            <a:r>
              <a:rPr lang="en-US" dirty="0" smtClean="0"/>
              <a:t>machine</a:t>
            </a:r>
          </a:p>
          <a:p>
            <a:pPr lvl="1"/>
            <a:r>
              <a:rPr lang="en-US" dirty="0" smtClean="0"/>
              <a:t>Need to validate each antigen</a:t>
            </a:r>
            <a:endParaRPr lang="en-US" dirty="0"/>
          </a:p>
          <a:p>
            <a:pPr lvl="1">
              <a:spcAft>
                <a:spcPts val="600"/>
              </a:spcAft>
            </a:pPr>
            <a:r>
              <a:rPr lang="en-US" dirty="0"/>
              <a:t>Not all assays have recognized cutoffs</a:t>
            </a:r>
          </a:p>
          <a:p>
            <a:pPr lvl="1"/>
            <a:endParaRPr lang="en-US" dirty="0"/>
          </a:p>
        </p:txBody>
      </p:sp>
    </p:spTree>
    <p:extLst>
      <p:ext uri="{BB962C8B-B14F-4D97-AF65-F5344CB8AC3E}">
        <p14:creationId xmlns:p14="http://schemas.microsoft.com/office/powerpoint/2010/main" val="3225918410"/>
      </p:ext>
    </p:extLst>
  </p:cSld>
  <p:clrMapOvr>
    <a:masterClrMapping/>
  </p:clrMapOvr>
  <p:transition advTm="33441">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CDC experience with </a:t>
            </a:r>
            <a:r>
              <a:rPr lang="en-US" sz="3200" dirty="0" smtClean="0"/>
              <a:t>MBA</a:t>
            </a:r>
            <a:endParaRPr lang="en-US" sz="3200" dirty="0"/>
          </a:p>
        </p:txBody>
      </p:sp>
      <p:sp>
        <p:nvSpPr>
          <p:cNvPr id="3" name="Content Placeholder 2"/>
          <p:cNvSpPr>
            <a:spLocks noGrp="1"/>
          </p:cNvSpPr>
          <p:nvPr>
            <p:ph idx="1"/>
          </p:nvPr>
        </p:nvSpPr>
        <p:spPr/>
        <p:txBody>
          <a:bodyPr/>
          <a:lstStyle/>
          <a:p>
            <a:r>
              <a:rPr lang="en-US" dirty="0" smtClean="0"/>
              <a:t>Assay validation and serosurveys — since 2011</a:t>
            </a:r>
          </a:p>
          <a:p>
            <a:pPr lvl="1">
              <a:spcAft>
                <a:spcPts val="600"/>
              </a:spcAft>
            </a:pPr>
            <a:r>
              <a:rPr lang="en-US" dirty="0" smtClean="0"/>
              <a:t>VPDs, malaria, NTDs, vector-borne, water and food-borne diseases</a:t>
            </a:r>
          </a:p>
          <a:p>
            <a:r>
              <a:rPr lang="en-US" dirty="0" smtClean="0"/>
              <a:t>Technology transfer (20–25 antigens) to regional labs </a:t>
            </a:r>
          </a:p>
          <a:p>
            <a:pPr lvl="1"/>
            <a:r>
              <a:rPr lang="en-US" dirty="0" smtClean="0"/>
              <a:t>Kenya (KEMRI), 2014  </a:t>
            </a:r>
          </a:p>
          <a:p>
            <a:pPr lvl="1">
              <a:spcAft>
                <a:spcPts val="600"/>
              </a:spcAft>
            </a:pPr>
            <a:r>
              <a:rPr lang="en-US" dirty="0" smtClean="0"/>
              <a:t>Haiti (national lab), 2016</a:t>
            </a:r>
          </a:p>
          <a:p>
            <a:r>
              <a:rPr lang="en-US" dirty="0" smtClean="0"/>
              <a:t>Collaboration with WHO and Netherlands (RIVM)</a:t>
            </a:r>
          </a:p>
          <a:p>
            <a:pPr lvl="1">
              <a:spcAft>
                <a:spcPts val="600"/>
              </a:spcAft>
            </a:pPr>
            <a:r>
              <a:rPr lang="en-US" dirty="0" smtClean="0"/>
              <a:t>Measles </a:t>
            </a:r>
            <a:r>
              <a:rPr lang="en-US" dirty="0"/>
              <a:t>and rubella </a:t>
            </a:r>
            <a:r>
              <a:rPr lang="en-US" dirty="0" smtClean="0"/>
              <a:t>(MR) MBA standardization and tech </a:t>
            </a:r>
            <a:r>
              <a:rPr lang="en-US" dirty="0"/>
              <a:t>transfer </a:t>
            </a:r>
            <a:r>
              <a:rPr lang="en-US" dirty="0" smtClean="0"/>
              <a:t>to </a:t>
            </a:r>
            <a:r>
              <a:rPr lang="en-US" dirty="0"/>
              <a:t>regional labs in </a:t>
            </a:r>
            <a:r>
              <a:rPr lang="en-US" dirty="0" smtClean="0"/>
              <a:t>WHO Global MR </a:t>
            </a:r>
            <a:r>
              <a:rPr lang="en-US" dirty="0"/>
              <a:t>Laboratory </a:t>
            </a:r>
            <a:r>
              <a:rPr lang="en-US" dirty="0" smtClean="0"/>
              <a:t>Network </a:t>
            </a:r>
            <a:endParaRPr lang="en-US" dirty="0"/>
          </a:p>
          <a:p>
            <a:r>
              <a:rPr lang="en-US" dirty="0"/>
              <a:t>Future — </a:t>
            </a:r>
            <a:r>
              <a:rPr lang="en-US" dirty="0" smtClean="0"/>
              <a:t>hope to establish CDC service laboratory </a:t>
            </a:r>
            <a:endParaRPr lang="en-US" dirty="0"/>
          </a:p>
        </p:txBody>
      </p:sp>
    </p:spTree>
    <p:extLst>
      <p:ext uri="{BB962C8B-B14F-4D97-AF65-F5344CB8AC3E}">
        <p14:creationId xmlns:p14="http://schemas.microsoft.com/office/powerpoint/2010/main" val="2636213951"/>
      </p:ext>
    </p:extLst>
  </p:cSld>
  <p:clrMapOvr>
    <a:masterClrMapping/>
  </p:clrMapOvr>
  <p:transition advTm="63723">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of MBA </a:t>
            </a:r>
            <a:br>
              <a:rPr lang="en-US" dirty="0" smtClean="0"/>
            </a:br>
            <a:r>
              <a:rPr lang="en-US" dirty="0" smtClean="0"/>
              <a:t>USE in a </a:t>
            </a:r>
            <a:r>
              <a:rPr lang="en-US" dirty="0" smtClean="0"/>
              <a:t>serosurvey</a:t>
            </a:r>
            <a:endParaRPr lang="en-US" dirty="0"/>
          </a:p>
        </p:txBody>
      </p:sp>
    </p:spTree>
    <p:extLst>
      <p:ext uri="{BB962C8B-B14F-4D97-AF65-F5344CB8AC3E}">
        <p14:creationId xmlns:p14="http://schemas.microsoft.com/office/powerpoint/2010/main" val="2005018134"/>
      </p:ext>
    </p:extLst>
  </p:cSld>
  <p:clrMapOvr>
    <a:masterClrMapping/>
  </p:clrMapOvr>
  <p:transition advTm="1661">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Cambodia tetanus serosurvey, 2012</a:t>
            </a:r>
            <a:br>
              <a:rPr lang="en-US" sz="3200" dirty="0" smtClean="0"/>
            </a:br>
            <a:endParaRPr lang="en-US" sz="3200" dirty="0"/>
          </a:p>
        </p:txBody>
      </p:sp>
      <p:sp>
        <p:nvSpPr>
          <p:cNvPr id="3" name="Content Placeholder 2"/>
          <p:cNvSpPr>
            <a:spLocks noGrp="1"/>
          </p:cNvSpPr>
          <p:nvPr>
            <p:ph idx="1"/>
          </p:nvPr>
        </p:nvSpPr>
        <p:spPr>
          <a:xfrm>
            <a:off x="457200" y="1219200"/>
            <a:ext cx="8229600" cy="5029199"/>
          </a:xfrm>
        </p:spPr>
        <p:txBody>
          <a:bodyPr/>
          <a:lstStyle/>
          <a:p>
            <a:pPr>
              <a:spcAft>
                <a:spcPts val="1200"/>
              </a:spcAft>
            </a:pPr>
            <a:r>
              <a:rPr lang="en-US" dirty="0" smtClean="0"/>
              <a:t>National multi-stage cluster </a:t>
            </a:r>
            <a:r>
              <a:rPr lang="en-US" dirty="0"/>
              <a:t>survey among 2,154 </a:t>
            </a:r>
            <a:r>
              <a:rPr lang="en-US" dirty="0" smtClean="0"/>
              <a:t>women </a:t>
            </a:r>
            <a:r>
              <a:rPr lang="en-US" dirty="0"/>
              <a:t>aged 15–39 </a:t>
            </a:r>
            <a:r>
              <a:rPr lang="en-US" dirty="0" smtClean="0"/>
              <a:t>years</a:t>
            </a:r>
          </a:p>
          <a:p>
            <a:r>
              <a:rPr lang="en-US" dirty="0" smtClean="0"/>
              <a:t>Firsts for tetanus MBA </a:t>
            </a:r>
          </a:p>
          <a:p>
            <a:pPr lvl="1"/>
            <a:r>
              <a:rPr lang="en-US" dirty="0"/>
              <a:t>Evaluation relative to gold-standard, Double Antigen ELISA (DAE), at SSI, Denmark</a:t>
            </a:r>
          </a:p>
          <a:p>
            <a:pPr lvl="1">
              <a:spcAft>
                <a:spcPts val="1200"/>
              </a:spcAft>
            </a:pPr>
            <a:r>
              <a:rPr lang="en-US" dirty="0"/>
              <a:t>Use in a national serosurvey in a developing country setting</a:t>
            </a:r>
          </a:p>
          <a:p>
            <a:r>
              <a:rPr lang="en-US" dirty="0" smtClean="0"/>
              <a:t>Integrated disease testing — ELISA </a:t>
            </a:r>
            <a:r>
              <a:rPr lang="en-US" dirty="0"/>
              <a:t>(measles, rubella), neutralization (polio), </a:t>
            </a:r>
            <a:r>
              <a:rPr lang="en-US" dirty="0" smtClean="0"/>
              <a:t>MBA for 18 other antigens </a:t>
            </a:r>
            <a:endParaRPr lang="en-US" dirty="0"/>
          </a:p>
          <a:p>
            <a:pPr lvl="1"/>
            <a:r>
              <a:rPr lang="en-US" dirty="0"/>
              <a:t>Viral — measles, rubella, dengue, chikungunya, West Nile, Japanese encephalitis, yellow fever</a:t>
            </a:r>
          </a:p>
          <a:p>
            <a:pPr lvl="1">
              <a:spcAft>
                <a:spcPts val="600"/>
              </a:spcAft>
            </a:pPr>
            <a:r>
              <a:rPr lang="en-US" dirty="0"/>
              <a:t>Parasitic  — malaria (</a:t>
            </a:r>
            <a:r>
              <a:rPr lang="en-US" i="1" dirty="0"/>
              <a:t>P. vivax, P. falciparum</a:t>
            </a:r>
            <a:r>
              <a:rPr lang="en-US" dirty="0"/>
              <a:t>), Lymphatic fillariasis (LF), cysticercosis, </a:t>
            </a:r>
            <a:r>
              <a:rPr lang="en-US" i="1" dirty="0"/>
              <a:t>Toxoplasma gondii, Strongyloides stercoralis</a:t>
            </a:r>
          </a:p>
          <a:p>
            <a:endParaRPr lang="en-US" dirty="0" smtClean="0"/>
          </a:p>
          <a:p>
            <a:pPr lvl="1"/>
            <a:endParaRPr lang="en-US" dirty="0"/>
          </a:p>
        </p:txBody>
      </p:sp>
    </p:spTree>
    <p:extLst>
      <p:ext uri="{BB962C8B-B14F-4D97-AF65-F5344CB8AC3E}">
        <p14:creationId xmlns:p14="http://schemas.microsoft.com/office/powerpoint/2010/main" val="1727260129"/>
      </p:ext>
    </p:extLst>
  </p:cSld>
  <p:clrMapOvr>
    <a:masterClrMapping/>
  </p:clrMapOvr>
  <p:transition advTm="49821">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Concordance of </a:t>
            </a:r>
            <a:r>
              <a:rPr lang="en-US" sz="3200" dirty="0"/>
              <a:t>t</a:t>
            </a:r>
            <a:r>
              <a:rPr lang="en-US" sz="3200" b="1" dirty="0" smtClean="0"/>
              <a:t>etanus </a:t>
            </a:r>
            <a:r>
              <a:rPr lang="en-US" sz="3200" dirty="0"/>
              <a:t>s</a:t>
            </a:r>
            <a:r>
              <a:rPr lang="en-US" sz="3200" b="1" dirty="0" smtClean="0"/>
              <a:t>erological </a:t>
            </a:r>
            <a:r>
              <a:rPr lang="en-US" sz="3200" dirty="0"/>
              <a:t>r</a:t>
            </a:r>
            <a:r>
              <a:rPr lang="en-US" sz="3200" b="1" dirty="0" smtClean="0"/>
              <a:t>esults by MBA </a:t>
            </a:r>
            <a:r>
              <a:rPr lang="en-US" sz="3200" dirty="0" smtClean="0"/>
              <a:t>v</a:t>
            </a:r>
            <a:r>
              <a:rPr lang="en-US" sz="3200" b="1" dirty="0" smtClean="0"/>
              <a:t>s. </a:t>
            </a:r>
            <a:r>
              <a:rPr lang="en-US" sz="3200" dirty="0" smtClean="0"/>
              <a:t>g</a:t>
            </a:r>
            <a:r>
              <a:rPr lang="en-US" sz="3200" b="1" dirty="0" smtClean="0"/>
              <a:t>old-standard DAE</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5130305"/>
              </p:ext>
            </p:extLst>
          </p:nvPr>
        </p:nvGraphicFramePr>
        <p:xfrm>
          <a:off x="457200" y="1676400"/>
          <a:ext cx="8229600" cy="2590800"/>
        </p:xfrm>
        <a:graphic>
          <a:graphicData uri="http://schemas.openxmlformats.org/drawingml/2006/table">
            <a:tbl>
              <a:tblPr>
                <a:tableStyleId>{5C22544A-7EE6-4342-B048-85BDC9FD1C3A}</a:tableStyleId>
              </a:tblPr>
              <a:tblGrid>
                <a:gridCol w="2458757"/>
                <a:gridCol w="668491"/>
                <a:gridCol w="1728216"/>
                <a:gridCol w="1806594"/>
                <a:gridCol w="156754"/>
                <a:gridCol w="1410788"/>
              </a:tblGrid>
              <a:tr h="813412">
                <a:tc>
                  <a:txBody>
                    <a:bodyPr/>
                    <a:lstStyle/>
                    <a:p>
                      <a:pPr algn="l" fontAlgn="b"/>
                      <a:r>
                        <a:rPr lang="en-US" sz="2400" u="none" strike="noStrike" dirty="0">
                          <a:solidFill>
                            <a:schemeClr val="bg2"/>
                          </a:solidFill>
                          <a:effectLst/>
                        </a:rPr>
                        <a:t> </a:t>
                      </a:r>
                      <a:endParaRPr lang="en-US" sz="2400" b="0"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400" u="none" strike="noStrike" dirty="0">
                          <a:solidFill>
                            <a:schemeClr val="bg2"/>
                          </a:solidFill>
                          <a:effectLst/>
                        </a:rPr>
                        <a:t> </a:t>
                      </a:r>
                      <a:endParaRPr lang="en-US" sz="2400" b="0"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fontAlgn="b"/>
                      <a:r>
                        <a:rPr lang="en-US" sz="2400" b="1" u="none" strike="noStrike" dirty="0">
                          <a:solidFill>
                            <a:schemeClr val="bg2"/>
                          </a:solidFill>
                          <a:effectLst/>
                        </a:rPr>
                        <a:t>No. specimens by </a:t>
                      </a:r>
                      <a:endParaRPr lang="en-US" sz="2400" b="1" u="none" strike="noStrike" dirty="0" smtClean="0">
                        <a:solidFill>
                          <a:schemeClr val="bg2"/>
                        </a:solidFill>
                        <a:effectLst/>
                      </a:endParaRPr>
                    </a:p>
                    <a:p>
                      <a:pPr algn="ctr" fontAlgn="b"/>
                      <a:r>
                        <a:rPr lang="en-US" sz="2400" b="1" u="none" strike="noStrike" dirty="0" smtClean="0">
                          <a:solidFill>
                            <a:schemeClr val="bg2"/>
                          </a:solidFill>
                          <a:effectLst/>
                        </a:rPr>
                        <a:t>DAE result</a:t>
                      </a:r>
                      <a:endParaRPr lang="en-US" sz="2400" b="1"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2400" b="1" u="none" strike="noStrike" dirty="0">
                          <a:solidFill>
                            <a:schemeClr val="bg2"/>
                          </a:solidFill>
                          <a:effectLst/>
                        </a:rPr>
                        <a:t> </a:t>
                      </a:r>
                      <a:endParaRPr lang="en-US" sz="2400" b="1"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b="1" u="none" strike="noStrike" dirty="0">
                          <a:solidFill>
                            <a:schemeClr val="bg2"/>
                          </a:solidFill>
                          <a:effectLst/>
                        </a:rPr>
                        <a:t>Total </a:t>
                      </a:r>
                      <a:r>
                        <a:rPr lang="en-US" sz="2400" b="1" u="none" strike="noStrike" dirty="0" smtClean="0">
                          <a:solidFill>
                            <a:schemeClr val="bg2"/>
                          </a:solidFill>
                          <a:effectLst/>
                        </a:rPr>
                        <a:t>for MBA</a:t>
                      </a:r>
                      <a:endParaRPr lang="en-US" sz="2400" b="1"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0899">
                <a:tc>
                  <a:txBody>
                    <a:bodyPr/>
                    <a:lstStyle/>
                    <a:p>
                      <a:pPr algn="l" fontAlgn="b"/>
                      <a:r>
                        <a:rPr lang="en-US" sz="2400" u="none" strike="noStrike" dirty="0">
                          <a:solidFill>
                            <a:schemeClr val="bg2"/>
                          </a:solidFill>
                          <a:effectLst/>
                        </a:rPr>
                        <a:t> </a:t>
                      </a:r>
                      <a:endParaRPr lang="en-US" sz="2400" b="0"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400" u="none" strike="noStrike" dirty="0">
                          <a:solidFill>
                            <a:schemeClr val="bg2"/>
                          </a:solidFill>
                          <a:effectLst/>
                        </a:rPr>
                        <a:t> </a:t>
                      </a:r>
                      <a:endParaRPr lang="en-US" sz="2400" b="0"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b="1" u="none" strike="noStrike" dirty="0" smtClean="0">
                          <a:solidFill>
                            <a:schemeClr val="bg2"/>
                          </a:solidFill>
                          <a:effectLst/>
                        </a:rPr>
                        <a:t>+</a:t>
                      </a:r>
                      <a:endParaRPr lang="en-US" sz="2400" b="1"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1" i="0" u="none" strike="noStrike" dirty="0" smtClean="0">
                          <a:solidFill>
                            <a:schemeClr val="bg2"/>
                          </a:solidFill>
                          <a:effectLst/>
                          <a:latin typeface="+mn-lt"/>
                        </a:rPr>
                        <a:t>–</a:t>
                      </a:r>
                      <a:endParaRPr lang="en-US" sz="2400" b="1"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1" u="none" strike="noStrike" dirty="0">
                          <a:solidFill>
                            <a:schemeClr val="bg2"/>
                          </a:solidFill>
                          <a:effectLst/>
                        </a:rPr>
                        <a:t> </a:t>
                      </a:r>
                      <a:endParaRPr lang="en-US" sz="2400" b="1"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2400" b="1"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0899">
                <a:tc rowSpan="2">
                  <a:txBody>
                    <a:bodyPr/>
                    <a:lstStyle/>
                    <a:p>
                      <a:pPr algn="l" fontAlgn="b"/>
                      <a:r>
                        <a:rPr lang="en-US" sz="2400" b="1" u="none" strike="noStrike" dirty="0">
                          <a:solidFill>
                            <a:schemeClr val="bg2"/>
                          </a:solidFill>
                          <a:effectLst/>
                        </a:rPr>
                        <a:t>No. </a:t>
                      </a:r>
                      <a:r>
                        <a:rPr lang="en-US" sz="2400" b="1" u="none" strike="noStrike" dirty="0" smtClean="0">
                          <a:solidFill>
                            <a:schemeClr val="bg2"/>
                          </a:solidFill>
                          <a:effectLst/>
                        </a:rPr>
                        <a:t>specimens</a:t>
                      </a:r>
                    </a:p>
                    <a:p>
                      <a:pPr algn="l" fontAlgn="b"/>
                      <a:r>
                        <a:rPr lang="en-US" sz="2400" b="1" u="none" strike="noStrike" dirty="0" smtClean="0">
                          <a:solidFill>
                            <a:schemeClr val="bg2"/>
                          </a:solidFill>
                          <a:effectLst/>
                        </a:rPr>
                        <a:t>by MBA result </a:t>
                      </a:r>
                      <a:endParaRPr lang="en-US" sz="2400" b="1"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b="1" u="none" strike="noStrike" dirty="0" smtClean="0">
                          <a:solidFill>
                            <a:schemeClr val="bg2"/>
                          </a:solidFill>
                          <a:effectLst/>
                        </a:rPr>
                        <a:t>+</a:t>
                      </a:r>
                      <a:endParaRPr lang="en-US" sz="2400" b="1" i="0" u="none" strike="noStrike" dirty="0">
                        <a:solidFill>
                          <a:schemeClr val="bg2"/>
                        </a:solidFill>
                        <a:effectLst/>
                        <a:latin typeface="Calibri"/>
                      </a:endParaRPr>
                    </a:p>
                  </a:txBody>
                  <a:tcPr marL="8573" marR="8573" marT="762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bg2"/>
                          </a:solidFill>
                          <a:effectLst/>
                        </a:rPr>
                        <a:t>1843</a:t>
                      </a:r>
                      <a:endParaRPr lang="en-US" sz="2400" b="0" i="0" u="none" strike="noStrike" dirty="0">
                        <a:solidFill>
                          <a:schemeClr val="bg2"/>
                        </a:solidFill>
                        <a:effectLst/>
                        <a:latin typeface="Calibri"/>
                      </a:endParaRPr>
                    </a:p>
                  </a:txBody>
                  <a:tcPr marL="8573" marR="8573"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bg2"/>
                          </a:solidFill>
                          <a:effectLst/>
                        </a:rPr>
                        <a:t>23</a:t>
                      </a:r>
                      <a:endParaRPr lang="en-US" sz="2400" b="0" i="0" u="none" strike="noStrike" dirty="0">
                        <a:solidFill>
                          <a:schemeClr val="bg2"/>
                        </a:solidFill>
                        <a:effectLst/>
                        <a:latin typeface="Calibri"/>
                      </a:endParaRPr>
                    </a:p>
                  </a:txBody>
                  <a:tcPr marL="8573" marR="8573"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bg2"/>
                          </a:solidFill>
                          <a:effectLst/>
                        </a:rPr>
                        <a:t> </a:t>
                      </a:r>
                      <a:endParaRPr lang="en-US" sz="2400" b="0" i="0" u="none" strike="noStrike" dirty="0">
                        <a:solidFill>
                          <a:schemeClr val="bg2"/>
                        </a:solidFill>
                        <a:effectLst/>
                        <a:latin typeface="Calibri"/>
                      </a:endParaRPr>
                    </a:p>
                  </a:txBody>
                  <a:tcPr marL="8573" marR="8573" marT="762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bg2"/>
                          </a:solidFill>
                          <a:effectLst/>
                        </a:rPr>
                        <a:t>1866</a:t>
                      </a:r>
                      <a:endParaRPr lang="en-US" sz="2400" b="0"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0899">
                <a:tc vMerge="1">
                  <a:txBody>
                    <a:bodyPr/>
                    <a:lstStyle/>
                    <a:p>
                      <a:endParaRPr lang="en-US"/>
                    </a:p>
                  </a:txBody>
                  <a:tcPr/>
                </a:tc>
                <a:tc>
                  <a:txBody>
                    <a:bodyPr/>
                    <a:lstStyle/>
                    <a:p>
                      <a:pPr algn="ctr" fontAlgn="b"/>
                      <a:r>
                        <a:rPr lang="en-US" sz="2400" b="1" u="none" strike="noStrike" dirty="0" smtClean="0">
                          <a:solidFill>
                            <a:schemeClr val="bg2"/>
                          </a:solidFill>
                          <a:effectLst/>
                          <a:latin typeface="Calibri"/>
                        </a:rPr>
                        <a:t>–</a:t>
                      </a:r>
                      <a:endParaRPr lang="en-US" sz="2400" b="1" i="0" u="none" strike="noStrike" dirty="0">
                        <a:solidFill>
                          <a:schemeClr val="bg2"/>
                        </a:solidFill>
                        <a:effectLst/>
                        <a:latin typeface="Calibri"/>
                      </a:endParaRPr>
                    </a:p>
                  </a:txBody>
                  <a:tcPr marL="8573" marR="8573" marT="762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bg2"/>
                          </a:solidFill>
                          <a:effectLst/>
                        </a:rPr>
                        <a:t>19</a:t>
                      </a:r>
                      <a:endParaRPr lang="en-US" sz="2400" b="0" i="0" u="none" strike="noStrike" dirty="0">
                        <a:solidFill>
                          <a:schemeClr val="bg2"/>
                        </a:solidFill>
                        <a:effectLst/>
                        <a:latin typeface="Calibri"/>
                      </a:endParaRPr>
                    </a:p>
                  </a:txBody>
                  <a:tcPr marL="8573" marR="8573"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bg2"/>
                          </a:solidFill>
                          <a:effectLst/>
                        </a:rPr>
                        <a:t>265</a:t>
                      </a:r>
                      <a:endParaRPr lang="en-US" sz="2400" b="0" i="0" u="none" strike="noStrike" dirty="0">
                        <a:solidFill>
                          <a:schemeClr val="bg2"/>
                        </a:solidFill>
                        <a:effectLst/>
                        <a:latin typeface="Calibri"/>
                      </a:endParaRPr>
                    </a:p>
                  </a:txBody>
                  <a:tcPr marL="8573" marR="8573"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bg2"/>
                          </a:solidFill>
                          <a:effectLst/>
                        </a:rPr>
                        <a:t> </a:t>
                      </a:r>
                      <a:endParaRPr lang="en-US" sz="2400" b="0" i="0" u="none" strike="noStrike" dirty="0">
                        <a:solidFill>
                          <a:schemeClr val="bg2"/>
                        </a:solidFill>
                        <a:effectLst/>
                        <a:latin typeface="Calibri"/>
                      </a:endParaRPr>
                    </a:p>
                  </a:txBody>
                  <a:tcPr marL="8573" marR="8573" marT="762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bg2"/>
                          </a:solidFill>
                          <a:effectLst/>
                        </a:rPr>
                        <a:t>284</a:t>
                      </a:r>
                      <a:endParaRPr lang="en-US" sz="2400" b="0"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4691">
                <a:tc>
                  <a:txBody>
                    <a:bodyPr/>
                    <a:lstStyle/>
                    <a:p>
                      <a:pPr algn="l" fontAlgn="b"/>
                      <a:r>
                        <a:rPr lang="en-US" sz="2400" b="1" u="none" strike="noStrike" dirty="0">
                          <a:solidFill>
                            <a:schemeClr val="bg2"/>
                          </a:solidFill>
                          <a:effectLst/>
                        </a:rPr>
                        <a:t>Total for </a:t>
                      </a:r>
                      <a:r>
                        <a:rPr lang="en-US" sz="2400" b="1" u="none" strike="noStrike" dirty="0" smtClean="0">
                          <a:solidFill>
                            <a:schemeClr val="bg2"/>
                          </a:solidFill>
                          <a:effectLst/>
                        </a:rPr>
                        <a:t>DAE</a:t>
                      </a:r>
                      <a:endParaRPr lang="en-US" sz="2400" b="1"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2400" b="1" u="none" strike="noStrike" dirty="0">
                          <a:solidFill>
                            <a:schemeClr val="bg2"/>
                          </a:solidFill>
                          <a:effectLst/>
                        </a:rPr>
                        <a:t> </a:t>
                      </a:r>
                      <a:endParaRPr lang="en-US" sz="2400" b="1"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bg2"/>
                          </a:solidFill>
                          <a:effectLst/>
                        </a:rPr>
                        <a:t>1862</a:t>
                      </a:r>
                      <a:endParaRPr lang="en-US" sz="2400" b="0" i="0" u="none" strike="noStrike" dirty="0">
                        <a:solidFill>
                          <a:schemeClr val="bg2"/>
                        </a:solidFill>
                        <a:effectLst/>
                        <a:latin typeface="Calibri"/>
                      </a:endParaRPr>
                    </a:p>
                  </a:txBody>
                  <a:tcPr marL="8573" marR="8573"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bg2"/>
                          </a:solidFill>
                          <a:effectLst/>
                        </a:rPr>
                        <a:t>288</a:t>
                      </a:r>
                      <a:endParaRPr lang="en-US" sz="2400" b="0" i="0" u="none" strike="noStrike" dirty="0">
                        <a:solidFill>
                          <a:schemeClr val="bg2"/>
                        </a:solidFill>
                        <a:effectLst/>
                        <a:latin typeface="Calibri"/>
                      </a:endParaRPr>
                    </a:p>
                  </a:txBody>
                  <a:tcPr marL="8573" marR="8573"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bg2"/>
                          </a:solidFill>
                          <a:effectLst/>
                        </a:rPr>
                        <a:t> </a:t>
                      </a:r>
                      <a:endParaRPr lang="en-US" sz="2400" b="0"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bg2"/>
                          </a:solidFill>
                          <a:effectLst/>
                        </a:rPr>
                        <a:t>2150</a:t>
                      </a:r>
                      <a:endParaRPr lang="en-US" sz="2400" b="0" i="0" u="none" strike="noStrike" dirty="0">
                        <a:solidFill>
                          <a:schemeClr val="bg2"/>
                        </a:solidFill>
                        <a:effectLst/>
                        <a:latin typeface="Calibri"/>
                      </a:endParaRPr>
                    </a:p>
                  </a:txBody>
                  <a:tcPr marL="8573" marR="8573"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Rectangle 4"/>
          <p:cNvSpPr/>
          <p:nvPr/>
        </p:nvSpPr>
        <p:spPr>
          <a:xfrm>
            <a:off x="457200" y="4648200"/>
            <a:ext cx="8229599" cy="1600438"/>
          </a:xfrm>
          <a:prstGeom prst="rect">
            <a:avLst/>
          </a:prstGeom>
        </p:spPr>
        <p:txBody>
          <a:bodyPr wrap="square">
            <a:spAutoFit/>
          </a:bodyPr>
          <a:lstStyle/>
          <a:p>
            <a:pPr marL="342900" indent="-342900">
              <a:spcAft>
                <a:spcPts val="600"/>
              </a:spcAft>
              <a:buClr>
                <a:schemeClr val="tx1"/>
              </a:buClr>
              <a:buFont typeface="Wingdings" panose="05000000000000000000" pitchFamily="2" charset="2"/>
              <a:buChar char="§"/>
            </a:pPr>
            <a:r>
              <a:rPr lang="en-US" sz="2400" b="1" dirty="0" smtClean="0">
                <a:solidFill>
                  <a:schemeClr val="bg2"/>
                </a:solidFill>
              </a:rPr>
              <a:t>Sensitivity:  99% </a:t>
            </a:r>
            <a:r>
              <a:rPr lang="en-US" sz="2400" b="1" dirty="0">
                <a:solidFill>
                  <a:schemeClr val="bg2"/>
                </a:solidFill>
              </a:rPr>
              <a:t>(95% CI: </a:t>
            </a:r>
            <a:r>
              <a:rPr lang="en-US" sz="2400" b="1" dirty="0" smtClean="0">
                <a:solidFill>
                  <a:schemeClr val="bg2"/>
                </a:solidFill>
              </a:rPr>
              <a:t>98–99%)</a:t>
            </a:r>
          </a:p>
          <a:p>
            <a:pPr marL="342900" indent="-342900">
              <a:spcAft>
                <a:spcPts val="600"/>
              </a:spcAft>
              <a:buClr>
                <a:schemeClr val="tx1"/>
              </a:buClr>
              <a:buFont typeface="Wingdings" panose="05000000000000000000" pitchFamily="2" charset="2"/>
              <a:buChar char="§"/>
            </a:pPr>
            <a:r>
              <a:rPr lang="en-US" sz="2400" b="1" dirty="0" smtClean="0">
                <a:solidFill>
                  <a:schemeClr val="bg2"/>
                </a:solidFill>
              </a:rPr>
              <a:t>Specificity:  92% </a:t>
            </a:r>
            <a:r>
              <a:rPr lang="en-US" sz="2400" b="1" dirty="0">
                <a:solidFill>
                  <a:schemeClr val="bg2"/>
                </a:solidFill>
              </a:rPr>
              <a:t>(95% CI: </a:t>
            </a:r>
            <a:r>
              <a:rPr lang="en-US" sz="2400" b="1" dirty="0" smtClean="0">
                <a:solidFill>
                  <a:schemeClr val="bg2"/>
                </a:solidFill>
              </a:rPr>
              <a:t>88–95%)</a:t>
            </a:r>
          </a:p>
          <a:p>
            <a:pPr marL="800100" lvl="1" indent="-342900">
              <a:spcAft>
                <a:spcPts val="600"/>
              </a:spcAft>
              <a:buClr>
                <a:schemeClr val="tx1"/>
              </a:buClr>
              <a:buFont typeface="Wingdings" panose="05000000000000000000" pitchFamily="2" charset="2"/>
              <a:buChar char="§"/>
            </a:pPr>
            <a:r>
              <a:rPr lang="en-US" sz="2000" dirty="0" smtClean="0">
                <a:solidFill>
                  <a:schemeClr val="bg2"/>
                </a:solidFill>
              </a:rPr>
              <a:t>Performed </a:t>
            </a:r>
            <a:r>
              <a:rPr lang="en-US" sz="2000" dirty="0">
                <a:solidFill>
                  <a:schemeClr val="bg2"/>
                </a:solidFill>
              </a:rPr>
              <a:t>better </a:t>
            </a:r>
            <a:r>
              <a:rPr lang="en-US" sz="2000" dirty="0" smtClean="0">
                <a:solidFill>
                  <a:schemeClr val="bg2"/>
                </a:solidFill>
              </a:rPr>
              <a:t>than commercial ELISAs that overestimate antibody levels in </a:t>
            </a:r>
            <a:r>
              <a:rPr lang="en-US" sz="2000" dirty="0">
                <a:solidFill>
                  <a:schemeClr val="bg2"/>
                </a:solidFill>
              </a:rPr>
              <a:t>low seroprotective </a:t>
            </a:r>
            <a:r>
              <a:rPr lang="en-US" sz="2000" dirty="0" smtClean="0">
                <a:solidFill>
                  <a:schemeClr val="bg2"/>
                </a:solidFill>
              </a:rPr>
              <a:t>range (</a:t>
            </a:r>
            <a:r>
              <a:rPr lang="en-US" sz="2000" dirty="0">
                <a:solidFill>
                  <a:schemeClr val="bg2"/>
                </a:solidFill>
              </a:rPr>
              <a:t>≥0.01 to &lt;0.2 IU/ml</a:t>
            </a:r>
            <a:r>
              <a:rPr lang="en-US" sz="2000" dirty="0" smtClean="0">
                <a:solidFill>
                  <a:schemeClr val="bg2"/>
                </a:solidFill>
              </a:rPr>
              <a:t>)</a:t>
            </a:r>
            <a:endParaRPr lang="en-US" sz="2000" dirty="0">
              <a:solidFill>
                <a:schemeClr val="bg2"/>
              </a:solidFill>
            </a:endParaRPr>
          </a:p>
        </p:txBody>
      </p:sp>
    </p:spTree>
    <p:custDataLst>
      <p:tags r:id="rId1"/>
    </p:custDataLst>
    <p:extLst>
      <p:ext uri="{BB962C8B-B14F-4D97-AF65-F5344CB8AC3E}">
        <p14:creationId xmlns:p14="http://schemas.microsoft.com/office/powerpoint/2010/main" val="4266575726"/>
      </p:ext>
    </p:extLst>
  </p:cSld>
  <p:clrMapOvr>
    <a:masterClrMapping/>
  </p:clrMapOvr>
  <p:transition advTm="3752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200" dirty="0"/>
              <a:t>T</a:t>
            </a:r>
            <a:r>
              <a:rPr lang="en-US" sz="3200" b="1" dirty="0" smtClean="0"/>
              <a:t>etanus </a:t>
            </a:r>
            <a:r>
              <a:rPr lang="en-US" sz="3200" dirty="0" smtClean="0"/>
              <a:t>s</a:t>
            </a:r>
            <a:r>
              <a:rPr lang="en-US" sz="3200" b="1" dirty="0" smtClean="0"/>
              <a:t>eroprotection </a:t>
            </a:r>
            <a:r>
              <a:rPr lang="en-US" sz="3200" b="1" dirty="0"/>
              <a:t>of </a:t>
            </a:r>
            <a:r>
              <a:rPr lang="en-US" sz="3200" dirty="0" smtClean="0"/>
              <a:t>w</a:t>
            </a:r>
            <a:r>
              <a:rPr lang="en-US" sz="3200" b="1" dirty="0" smtClean="0"/>
              <a:t>omen </a:t>
            </a:r>
            <a:r>
              <a:rPr lang="en-US" sz="3200" dirty="0"/>
              <a:t>a</a:t>
            </a:r>
            <a:r>
              <a:rPr lang="en-US" sz="3200" b="1" dirty="0" smtClean="0"/>
              <a:t>ged </a:t>
            </a:r>
            <a:br>
              <a:rPr lang="en-US" sz="3200" b="1" dirty="0" smtClean="0"/>
            </a:br>
            <a:r>
              <a:rPr lang="en-US" sz="3200" b="1" dirty="0" smtClean="0"/>
              <a:t>15–39 years, by </a:t>
            </a:r>
            <a:r>
              <a:rPr lang="en-US" sz="3200" dirty="0" smtClean="0"/>
              <a:t>te</a:t>
            </a:r>
            <a:r>
              <a:rPr lang="en-US" sz="3200" b="1" dirty="0" smtClean="0"/>
              <a:t>st, Cambodia</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8717178"/>
              </p:ext>
            </p:extLst>
          </p:nvPr>
        </p:nvGraphicFramePr>
        <p:xfrm>
          <a:off x="914401" y="1752600"/>
          <a:ext cx="7315199" cy="2819400"/>
        </p:xfrm>
        <a:graphic>
          <a:graphicData uri="http://schemas.openxmlformats.org/drawingml/2006/table">
            <a:tbl>
              <a:tblPr>
                <a:tableStyleId>{5C22544A-7EE6-4342-B048-85BDC9FD1C3A}</a:tableStyleId>
              </a:tblPr>
              <a:tblGrid>
                <a:gridCol w="1896633"/>
                <a:gridCol w="1608567"/>
                <a:gridCol w="1295400"/>
                <a:gridCol w="1295400"/>
                <a:gridCol w="1219199"/>
              </a:tblGrid>
              <a:tr h="702699">
                <a:tc>
                  <a:txBody>
                    <a:bodyPr/>
                    <a:lstStyle/>
                    <a:p>
                      <a:pPr algn="l" fontAlgn="b"/>
                      <a:endParaRPr lang="en-US" sz="2800" b="1" i="0" u="none" strike="noStrike" dirty="0">
                        <a:solidFill>
                          <a:schemeClr val="bg2"/>
                        </a:solidFill>
                        <a:effectLst/>
                        <a:latin typeface="Calibri"/>
                      </a:endParaRPr>
                    </a:p>
                  </a:txBody>
                  <a:tcPr marL="13689" marR="13689" marT="1333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fontAlgn="b"/>
                      <a:r>
                        <a:rPr lang="en-US" sz="2800" b="1" i="0" u="none" strike="noStrike" dirty="0" smtClean="0">
                          <a:solidFill>
                            <a:schemeClr val="bg2"/>
                          </a:solidFill>
                          <a:effectLst/>
                          <a:latin typeface="Calibri"/>
                        </a:rPr>
                        <a:t>Seroprotected (total no.</a:t>
                      </a:r>
                      <a:r>
                        <a:rPr lang="en-US" sz="2800" b="1" i="0" u="none" strike="noStrike" baseline="0" dirty="0" smtClean="0">
                          <a:solidFill>
                            <a:schemeClr val="bg2"/>
                          </a:solidFill>
                          <a:effectLst/>
                          <a:latin typeface="Calibri"/>
                        </a:rPr>
                        <a:t> </a:t>
                      </a:r>
                      <a:r>
                        <a:rPr lang="en-US" sz="2800" b="1" i="0" u="none" strike="noStrike" dirty="0" smtClean="0">
                          <a:solidFill>
                            <a:schemeClr val="bg2"/>
                          </a:solidFill>
                          <a:effectLst/>
                          <a:latin typeface="Calibri"/>
                        </a:rPr>
                        <a:t>2,150)</a:t>
                      </a:r>
                      <a:endParaRPr lang="en-US" sz="2800" b="1" i="0" u="none" strike="noStrike" dirty="0">
                        <a:solidFill>
                          <a:schemeClr val="bg2"/>
                        </a:solidFill>
                        <a:effectLst/>
                        <a:latin typeface="Calibri"/>
                      </a:endParaRPr>
                    </a:p>
                  </a:txBody>
                  <a:tcPr marL="13689" marR="13689" marT="1333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2800" b="1" i="0" u="none" strike="noStrike" dirty="0">
                        <a:solidFill>
                          <a:schemeClr val="bg2"/>
                        </a:solidFill>
                        <a:effectLst/>
                        <a:latin typeface="Calibri"/>
                      </a:endParaRPr>
                    </a:p>
                  </a:txBody>
                  <a:tcPr marL="13689" marR="13689" marT="1333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2800" b="1" i="0" u="none" strike="noStrike" dirty="0">
                        <a:solidFill>
                          <a:schemeClr val="bg2"/>
                        </a:solidFill>
                        <a:effectLst/>
                        <a:latin typeface="Calibri"/>
                      </a:endParaRPr>
                    </a:p>
                  </a:txBody>
                  <a:tcPr marL="13689" marR="13689" marT="1333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2800" b="1" i="0" u="none" strike="noStrike" dirty="0">
                        <a:solidFill>
                          <a:schemeClr val="bg2"/>
                        </a:solidFill>
                        <a:effectLst/>
                        <a:latin typeface="Calibri"/>
                      </a:endParaRPr>
                    </a:p>
                  </a:txBody>
                  <a:tcPr marL="13689" marR="13689" marT="1333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8757">
                <a:tc>
                  <a:txBody>
                    <a:bodyPr/>
                    <a:lstStyle/>
                    <a:p>
                      <a:pPr algn="l" fontAlgn="b"/>
                      <a:r>
                        <a:rPr lang="en-US" sz="2800" b="1" u="none" strike="noStrike" dirty="0" smtClean="0">
                          <a:solidFill>
                            <a:schemeClr val="bg2"/>
                          </a:solidFill>
                          <a:effectLst/>
                        </a:rPr>
                        <a:t>Test</a:t>
                      </a:r>
                      <a:endParaRPr lang="en-US" sz="2800" b="1" i="0" u="none" strike="noStrike" dirty="0">
                        <a:solidFill>
                          <a:schemeClr val="bg2"/>
                        </a:solidFill>
                        <a:effectLst/>
                        <a:latin typeface="Calibri"/>
                      </a:endParaRPr>
                    </a:p>
                  </a:txBody>
                  <a:tcPr marL="13689" marR="13689" marT="1333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800" b="1" u="none" strike="noStrike" dirty="0">
                          <a:solidFill>
                            <a:schemeClr val="bg2"/>
                          </a:solidFill>
                          <a:effectLst/>
                        </a:rPr>
                        <a:t>No. </a:t>
                      </a:r>
                      <a:endParaRPr lang="en-US" sz="2800" b="1" i="0" u="none" strike="noStrike" dirty="0">
                        <a:solidFill>
                          <a:schemeClr val="bg2"/>
                        </a:solidFill>
                        <a:effectLst/>
                        <a:latin typeface="Calibri"/>
                      </a:endParaRPr>
                    </a:p>
                  </a:txBody>
                  <a:tcPr marL="13689" marR="13689" marT="1333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800" b="1" u="none" strike="noStrike" dirty="0">
                          <a:solidFill>
                            <a:schemeClr val="bg2"/>
                          </a:solidFill>
                          <a:effectLst/>
                        </a:rPr>
                        <a:t>% </a:t>
                      </a:r>
                      <a:endParaRPr lang="en-US" sz="2800" b="1" i="0" u="none" strike="noStrike" dirty="0">
                        <a:solidFill>
                          <a:schemeClr val="bg2"/>
                        </a:solidFill>
                        <a:effectLst/>
                        <a:latin typeface="Calibri"/>
                      </a:endParaRPr>
                    </a:p>
                  </a:txBody>
                  <a:tcPr marL="13689" marR="13689" marT="1333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800" b="1" u="none" strike="noStrike" dirty="0">
                          <a:solidFill>
                            <a:schemeClr val="bg2"/>
                          </a:solidFill>
                          <a:effectLst/>
                        </a:rPr>
                        <a:t>LCL</a:t>
                      </a:r>
                      <a:endParaRPr lang="en-US" sz="2800" b="1" i="0" u="none" strike="noStrike" dirty="0">
                        <a:solidFill>
                          <a:schemeClr val="bg2"/>
                        </a:solidFill>
                        <a:effectLst/>
                        <a:latin typeface="Calibri"/>
                      </a:endParaRPr>
                    </a:p>
                  </a:txBody>
                  <a:tcPr marL="13689" marR="13689" marT="1333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800" b="1" u="none" strike="noStrike" dirty="0">
                          <a:solidFill>
                            <a:schemeClr val="bg2"/>
                          </a:solidFill>
                          <a:effectLst/>
                        </a:rPr>
                        <a:t>UCL</a:t>
                      </a:r>
                      <a:endParaRPr lang="en-US" sz="2800" b="1" i="0" u="none" strike="noStrike" dirty="0">
                        <a:solidFill>
                          <a:schemeClr val="bg2"/>
                        </a:solidFill>
                        <a:effectLst/>
                        <a:latin typeface="Calibri"/>
                      </a:endParaRPr>
                    </a:p>
                  </a:txBody>
                  <a:tcPr marL="13689" marR="13689" marT="1333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65245">
                <a:tc>
                  <a:txBody>
                    <a:bodyPr/>
                    <a:lstStyle/>
                    <a:p>
                      <a:pPr algn="l" fontAlgn="b"/>
                      <a:r>
                        <a:rPr lang="en-US" sz="2800" b="1" u="none" strike="noStrike" dirty="0" smtClean="0">
                          <a:solidFill>
                            <a:schemeClr val="bg2"/>
                          </a:solidFill>
                          <a:effectLst/>
                        </a:rPr>
                        <a:t>DAE </a:t>
                      </a:r>
                    </a:p>
                    <a:p>
                      <a:pPr algn="l" fontAlgn="b"/>
                      <a:r>
                        <a:rPr lang="en-US" sz="2000" b="1" u="none" strike="noStrike" dirty="0" smtClean="0">
                          <a:solidFill>
                            <a:schemeClr val="bg2"/>
                          </a:solidFill>
                          <a:effectLst/>
                        </a:rPr>
                        <a:t>(gold standard)</a:t>
                      </a:r>
                      <a:endParaRPr lang="en-US" sz="2000" b="1" i="0" u="none" strike="noStrike" dirty="0">
                        <a:solidFill>
                          <a:schemeClr val="bg2"/>
                        </a:solidFill>
                        <a:effectLst/>
                        <a:latin typeface="+mn-lt"/>
                      </a:endParaRPr>
                    </a:p>
                  </a:txBody>
                  <a:tcPr marL="13689" marR="13689" marT="1333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dirty="0" smtClean="0">
                          <a:solidFill>
                            <a:schemeClr val="bg2"/>
                          </a:solidFill>
                          <a:effectLst/>
                        </a:rPr>
                        <a:t>1,862 </a:t>
                      </a:r>
                      <a:endParaRPr lang="en-US" sz="2800" b="0" i="0" u="none" strike="noStrike" dirty="0">
                        <a:solidFill>
                          <a:schemeClr val="bg2"/>
                        </a:solidFill>
                        <a:effectLst/>
                        <a:latin typeface="Calibri"/>
                      </a:endParaRPr>
                    </a:p>
                  </a:txBody>
                  <a:tcPr marL="13689" marR="13689" marT="1333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dirty="0" smtClean="0">
                          <a:solidFill>
                            <a:schemeClr val="bg2"/>
                          </a:solidFill>
                          <a:effectLst/>
                        </a:rPr>
                        <a:t>88</a:t>
                      </a:r>
                      <a:endParaRPr lang="en-US" sz="2800" b="0" i="0" u="none" strike="noStrike" dirty="0">
                        <a:solidFill>
                          <a:schemeClr val="bg2"/>
                        </a:solidFill>
                        <a:effectLst/>
                        <a:latin typeface="Calibri"/>
                      </a:endParaRPr>
                    </a:p>
                  </a:txBody>
                  <a:tcPr marL="13689" marR="13689" marT="1333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dirty="0" smtClean="0">
                          <a:solidFill>
                            <a:schemeClr val="bg2"/>
                          </a:solidFill>
                          <a:effectLst/>
                        </a:rPr>
                        <a:t>86</a:t>
                      </a:r>
                      <a:endParaRPr lang="en-US" sz="2800" b="0" i="0" u="none" strike="noStrike" dirty="0">
                        <a:solidFill>
                          <a:schemeClr val="bg2"/>
                        </a:solidFill>
                        <a:effectLst/>
                        <a:latin typeface="Calibri"/>
                      </a:endParaRPr>
                    </a:p>
                  </a:txBody>
                  <a:tcPr marL="13689" marR="13689" marT="1333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2800" u="none" strike="noStrike" dirty="0" smtClean="0">
                          <a:solidFill>
                            <a:schemeClr val="bg2"/>
                          </a:solidFill>
                          <a:effectLst/>
                        </a:rPr>
                        <a:t>89</a:t>
                      </a:r>
                      <a:endParaRPr lang="en-US" sz="2800" b="0" i="0" u="none" strike="noStrike" dirty="0">
                        <a:solidFill>
                          <a:schemeClr val="bg2"/>
                        </a:solidFill>
                        <a:effectLst/>
                        <a:latin typeface="Calibri"/>
                      </a:endParaRPr>
                    </a:p>
                  </a:txBody>
                  <a:tcPr marL="13689" marR="13689" marT="1333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70269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800" b="1" u="none" strike="noStrike" dirty="0" smtClean="0">
                          <a:solidFill>
                            <a:schemeClr val="bg2"/>
                          </a:solidFill>
                          <a:effectLst/>
                        </a:rPr>
                        <a:t>MBA</a:t>
                      </a:r>
                      <a:endParaRPr lang="en-US" sz="2800" b="1" i="0" u="none" strike="noStrike" dirty="0" smtClean="0">
                        <a:solidFill>
                          <a:schemeClr val="bg2"/>
                        </a:solidFill>
                        <a:effectLst/>
                        <a:latin typeface="+mn-lt"/>
                      </a:endParaRPr>
                    </a:p>
                  </a:txBody>
                  <a:tcPr marL="13689" marR="13689" marT="1333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800" u="none" strike="noStrike" dirty="0" smtClean="0">
                          <a:solidFill>
                            <a:schemeClr val="bg2"/>
                          </a:solidFill>
                          <a:effectLst/>
                        </a:rPr>
                        <a:t>1,866 </a:t>
                      </a:r>
                      <a:endParaRPr lang="en-US" sz="2800" b="0" i="0" u="none" strike="noStrike" dirty="0">
                        <a:solidFill>
                          <a:schemeClr val="bg2"/>
                        </a:solidFill>
                        <a:effectLst/>
                        <a:latin typeface="Calibri"/>
                      </a:endParaRPr>
                    </a:p>
                  </a:txBody>
                  <a:tcPr marL="13689" marR="13689" marT="1333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800" u="none" strike="noStrike" dirty="0" smtClean="0">
                          <a:solidFill>
                            <a:schemeClr val="bg2"/>
                          </a:solidFill>
                          <a:effectLst/>
                        </a:rPr>
                        <a:t>87</a:t>
                      </a:r>
                      <a:endParaRPr lang="en-US" sz="2800" b="0" i="0" u="none" strike="noStrike" dirty="0">
                        <a:solidFill>
                          <a:schemeClr val="bg2"/>
                        </a:solidFill>
                        <a:effectLst/>
                        <a:latin typeface="Calibri"/>
                      </a:endParaRPr>
                    </a:p>
                  </a:txBody>
                  <a:tcPr marL="13689" marR="13689" marT="1333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800" u="none" strike="noStrike" dirty="0" smtClean="0">
                          <a:solidFill>
                            <a:schemeClr val="bg2"/>
                          </a:solidFill>
                          <a:effectLst/>
                        </a:rPr>
                        <a:t>85</a:t>
                      </a:r>
                      <a:endParaRPr lang="en-US" sz="2800" b="0" i="0" u="none" strike="noStrike" dirty="0">
                        <a:solidFill>
                          <a:schemeClr val="bg2"/>
                        </a:solidFill>
                        <a:effectLst/>
                        <a:latin typeface="Calibri"/>
                      </a:endParaRPr>
                    </a:p>
                  </a:txBody>
                  <a:tcPr marL="13689" marR="13689" marT="1333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800" u="none" strike="noStrike" dirty="0" smtClean="0">
                          <a:solidFill>
                            <a:schemeClr val="bg2"/>
                          </a:solidFill>
                          <a:effectLst/>
                        </a:rPr>
                        <a:t>89</a:t>
                      </a:r>
                      <a:endParaRPr lang="en-US" sz="2800" b="0" i="0" u="none" strike="noStrike" dirty="0">
                        <a:solidFill>
                          <a:schemeClr val="bg2"/>
                        </a:solidFill>
                        <a:effectLst/>
                        <a:latin typeface="Calibri"/>
                      </a:endParaRPr>
                    </a:p>
                  </a:txBody>
                  <a:tcPr marL="13689" marR="13689" marT="1333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7012677"/>
      </p:ext>
    </p:extLst>
  </p:cSld>
  <p:clrMapOvr>
    <a:masterClrMapping/>
  </p:clrMapOvr>
  <p:transition advTm="21745">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590800" y="3821151"/>
            <a:ext cx="5257800" cy="634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566639" y="5768898"/>
            <a:ext cx="525780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590800" y="3222702"/>
            <a:ext cx="525780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200" b="1" dirty="0" smtClean="0"/>
              <a:t>Tetanus immunity </a:t>
            </a:r>
            <a:r>
              <a:rPr lang="en-US" sz="3200" dirty="0"/>
              <a:t>gaps </a:t>
            </a:r>
            <a:r>
              <a:rPr lang="en-US" sz="3200" dirty="0" smtClean="0"/>
              <a:t>among </a:t>
            </a:r>
            <a:r>
              <a:rPr lang="en-US" sz="3200" dirty="0"/>
              <a:t>women aged 15–39 </a:t>
            </a:r>
            <a:r>
              <a:rPr lang="en-US" sz="3200" dirty="0" smtClean="0"/>
              <a:t>years, </a:t>
            </a:r>
            <a:r>
              <a:rPr lang="en-US" sz="3200" dirty="0"/>
              <a:t>by </a:t>
            </a:r>
            <a:r>
              <a:rPr lang="en-US" sz="3200" dirty="0" smtClean="0"/>
              <a:t>test, </a:t>
            </a:r>
            <a:r>
              <a:rPr lang="en-US" sz="3200" b="1" dirty="0" smtClean="0"/>
              <a:t>Cambodia</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0554264"/>
              </p:ext>
            </p:extLst>
          </p:nvPr>
        </p:nvGraphicFramePr>
        <p:xfrm>
          <a:off x="1219200" y="1600195"/>
          <a:ext cx="6705600" cy="4450880"/>
        </p:xfrm>
        <a:graphic>
          <a:graphicData uri="http://schemas.openxmlformats.org/drawingml/2006/table">
            <a:tbl>
              <a:tblPr>
                <a:tableStyleId>{5C22544A-7EE6-4342-B048-85BDC9FD1C3A}</a:tableStyleId>
              </a:tblPr>
              <a:tblGrid>
                <a:gridCol w="1325525"/>
                <a:gridCol w="274675"/>
                <a:gridCol w="1518684"/>
                <a:gridCol w="1678089"/>
                <a:gridCol w="211059"/>
                <a:gridCol w="1697568"/>
              </a:tblGrid>
              <a:tr h="317920">
                <a:tc>
                  <a:txBody>
                    <a:bodyPr/>
                    <a:lstStyle/>
                    <a:p>
                      <a:pPr algn="l" fontAlgn="b"/>
                      <a:r>
                        <a:rPr lang="en-US" sz="1800" u="none" strike="noStrike" dirty="0">
                          <a:solidFill>
                            <a:schemeClr val="bg2"/>
                          </a:solidFill>
                          <a:effectLst/>
                        </a:rPr>
                        <a:t> </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800" u="none" strike="noStrike" dirty="0">
                          <a:solidFill>
                            <a:schemeClr val="bg2"/>
                          </a:solidFill>
                          <a:effectLst/>
                        </a:rPr>
                        <a:t> </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gridSpan="3">
                  <a:txBody>
                    <a:bodyPr/>
                    <a:lstStyle/>
                    <a:p>
                      <a:pPr algn="ctr" fontAlgn="b"/>
                      <a:r>
                        <a:rPr lang="en-US" sz="1800" b="1" u="none" strike="noStrike" dirty="0" smtClean="0">
                          <a:solidFill>
                            <a:schemeClr val="bg2"/>
                          </a:solidFill>
                          <a:effectLst/>
                        </a:rPr>
                        <a:t>% seroprotected</a:t>
                      </a:r>
                      <a:endParaRPr lang="en-US" sz="1800" b="1"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800" b="1" i="0" u="none" strike="noStrike" dirty="0">
                        <a:solidFill>
                          <a:srgbClr val="000000"/>
                        </a:solidFill>
                        <a:effectLst/>
                        <a:latin typeface="Calibri"/>
                      </a:endParaRPr>
                    </a:p>
                  </a:txBody>
                  <a:tcPr marL="9673" marR="9673"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b"/>
                      <a:endParaRPr lang="en-US" sz="1800" b="1" i="0" u="none" strike="noStrike" dirty="0">
                        <a:solidFill>
                          <a:srgbClr val="000000"/>
                        </a:solidFill>
                        <a:effectLst/>
                        <a:latin typeface="Calibri"/>
                      </a:endParaRPr>
                    </a:p>
                  </a:txBody>
                  <a:tcPr marL="9673" marR="9673"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7920">
                <a:tc gridSpan="3">
                  <a:txBody>
                    <a:bodyPr/>
                    <a:lstStyle/>
                    <a:p>
                      <a:pPr algn="l" fontAlgn="b"/>
                      <a:r>
                        <a:rPr lang="en-US" sz="1800" b="1" u="none" strike="noStrike" kern="1200" dirty="0" smtClean="0">
                          <a:solidFill>
                            <a:schemeClr val="bg2"/>
                          </a:solidFill>
                          <a:effectLst/>
                          <a:latin typeface="+mn-lt"/>
                          <a:ea typeface="+mn-ea"/>
                          <a:cs typeface="+mn-cs"/>
                        </a:rPr>
                        <a:t>Population</a:t>
                      </a:r>
                      <a:endParaRPr lang="en-US" sz="1800" b="1" u="none" strike="noStrike" kern="1200" dirty="0">
                        <a:solidFill>
                          <a:schemeClr val="bg2"/>
                        </a:solidFill>
                        <a:effectLst/>
                        <a:latin typeface="+mn-lt"/>
                        <a:ea typeface="+mn-ea"/>
                        <a:cs typeface="+mn-cs"/>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r>
                        <a:rPr lang="en-US" sz="1800" b="1" u="none" strike="noStrike" kern="1200" dirty="0" smtClean="0">
                          <a:solidFill>
                            <a:schemeClr val="bg2"/>
                          </a:solidFill>
                          <a:effectLst/>
                          <a:latin typeface="+mn-lt"/>
                          <a:ea typeface="+mn-ea"/>
                          <a:cs typeface="+mn-cs"/>
                        </a:rPr>
                        <a:t>DAE</a:t>
                      </a:r>
                      <a:endParaRPr lang="en-US" sz="1800" b="1" u="none" strike="noStrike" kern="1200" dirty="0">
                        <a:solidFill>
                          <a:schemeClr val="bg2"/>
                        </a:solidFill>
                        <a:effectLst/>
                        <a:latin typeface="+mn-lt"/>
                        <a:ea typeface="+mn-ea"/>
                        <a:cs typeface="+mn-cs"/>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u="none" strike="noStrike" dirty="0">
                          <a:solidFill>
                            <a:schemeClr val="bg2"/>
                          </a:solidFill>
                          <a:effectLst/>
                        </a:rPr>
                        <a:t> </a:t>
                      </a:r>
                      <a:endParaRPr lang="en-US" sz="1800" b="1"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u="none" strike="noStrike" dirty="0" smtClean="0">
                          <a:solidFill>
                            <a:schemeClr val="bg2"/>
                          </a:solidFill>
                          <a:effectLst/>
                        </a:rPr>
                        <a:t>MBA</a:t>
                      </a:r>
                      <a:endParaRPr lang="en-US" sz="1800" b="1"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7920">
                <a:tc gridSpan="2">
                  <a:txBody>
                    <a:bodyPr/>
                    <a:lstStyle/>
                    <a:p>
                      <a:pPr algn="l" fontAlgn="b"/>
                      <a:r>
                        <a:rPr lang="en-US" sz="1800" b="1" u="none" strike="noStrike" dirty="0">
                          <a:solidFill>
                            <a:schemeClr val="bg2"/>
                          </a:solidFill>
                          <a:effectLst/>
                        </a:rPr>
                        <a:t>Region</a:t>
                      </a:r>
                      <a:endParaRPr lang="en-US" sz="1800" b="1"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l" fontAlgn="ct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bg2"/>
                          </a:solidFill>
                          <a:effectLst/>
                        </a:rPr>
                        <a:t>Phnom Penh</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87</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800" b="0" u="none" strike="noStrike" dirty="0">
                          <a:solidFill>
                            <a:schemeClr val="bg2"/>
                          </a:solidFill>
                          <a:effectLst/>
                        </a:rPr>
                        <a:t> </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87</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17920">
                <a:tc gridSpan="2">
                  <a:txBody>
                    <a:bodyPr/>
                    <a:lstStyle/>
                    <a:p>
                      <a:pPr algn="l" fontAlgn="b"/>
                      <a:r>
                        <a:rPr lang="en-US" sz="1800" b="1" u="none" strike="noStrike" dirty="0">
                          <a:solidFill>
                            <a:schemeClr val="bg2"/>
                          </a:solidFill>
                          <a:effectLst/>
                        </a:rPr>
                        <a:t> </a:t>
                      </a:r>
                      <a:endParaRPr lang="en-US" sz="1800" b="1"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ct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bg2"/>
                          </a:solidFill>
                          <a:effectLst/>
                        </a:rPr>
                        <a:t>Southeast</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smtClean="0">
                          <a:solidFill>
                            <a:schemeClr val="bg2"/>
                          </a:solidFill>
                          <a:effectLst/>
                          <a:latin typeface="+mn-lt"/>
                        </a:rPr>
                        <a:t>90</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b="0" u="none" strike="noStrike" dirty="0">
                          <a:solidFill>
                            <a:schemeClr val="bg2"/>
                          </a:solidFill>
                          <a:effectLst/>
                        </a:rPr>
                        <a:t> </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89</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7920">
                <a:tc gridSpan="2">
                  <a:txBody>
                    <a:bodyPr/>
                    <a:lstStyle/>
                    <a:p>
                      <a:pPr algn="l" fontAlgn="b"/>
                      <a:r>
                        <a:rPr lang="en-US" sz="1800" b="1" u="none" strike="noStrike" dirty="0">
                          <a:solidFill>
                            <a:schemeClr val="bg2"/>
                          </a:solidFill>
                          <a:effectLst/>
                        </a:rPr>
                        <a:t> </a:t>
                      </a:r>
                      <a:endParaRPr lang="en-US" sz="1800" b="1"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ct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bg2"/>
                          </a:solidFill>
                          <a:effectLst/>
                        </a:rPr>
                        <a:t>Southwest</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88</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b="0" u="none" strike="noStrike" dirty="0">
                          <a:solidFill>
                            <a:schemeClr val="bg2"/>
                          </a:solidFill>
                          <a:effectLst/>
                        </a:rPr>
                        <a:t> </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89</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7920">
                <a:tc gridSpan="2">
                  <a:txBody>
                    <a:bodyPr/>
                    <a:lstStyle/>
                    <a:p>
                      <a:pPr algn="l" fontAlgn="b"/>
                      <a:r>
                        <a:rPr lang="en-US" sz="1800" b="1" u="none" strike="noStrike" dirty="0">
                          <a:solidFill>
                            <a:schemeClr val="bg2"/>
                          </a:solidFill>
                          <a:effectLst/>
                        </a:rPr>
                        <a:t> </a:t>
                      </a:r>
                      <a:endParaRPr lang="en-US" sz="1800" b="1"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ct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bg2"/>
                          </a:solidFill>
                          <a:effectLst/>
                        </a:rPr>
                        <a:t>West</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  82*</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b="0" u="none" strike="noStrike" dirty="0">
                          <a:solidFill>
                            <a:schemeClr val="bg2"/>
                          </a:solidFill>
                          <a:effectLst/>
                        </a:rPr>
                        <a:t> </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  81*</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7920">
                <a:tc gridSpan="2">
                  <a:txBody>
                    <a:bodyPr/>
                    <a:lstStyle/>
                    <a:p>
                      <a:pPr algn="l" fontAlgn="b"/>
                      <a:r>
                        <a:rPr lang="en-US" sz="1800" b="1" u="none" strike="noStrike" dirty="0">
                          <a:solidFill>
                            <a:schemeClr val="bg2"/>
                          </a:solidFill>
                          <a:effectLst/>
                        </a:rPr>
                        <a:t> </a:t>
                      </a:r>
                      <a:endParaRPr lang="en-US" sz="1800" b="1"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bg2"/>
                          </a:solidFill>
                          <a:effectLst/>
                        </a:rPr>
                        <a:t>North</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91</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u="none" strike="noStrike" dirty="0">
                          <a:solidFill>
                            <a:schemeClr val="bg2"/>
                          </a:solidFill>
                          <a:effectLst/>
                        </a:rPr>
                        <a:t> </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90</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7920">
                <a:tc gridSpan="2">
                  <a:txBody>
                    <a:bodyPr/>
                    <a:lstStyle/>
                    <a:p>
                      <a:pPr algn="l" fontAlgn="b"/>
                      <a:r>
                        <a:rPr lang="en-US" sz="1800" b="1" u="none" strike="noStrike" dirty="0">
                          <a:solidFill>
                            <a:schemeClr val="bg2"/>
                          </a:solidFill>
                          <a:effectLst/>
                        </a:rPr>
                        <a:t>Age (years)</a:t>
                      </a:r>
                      <a:endParaRPr lang="en-US" sz="1800" b="1"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l" fontAlgn="ct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bg2"/>
                          </a:solidFill>
                          <a:effectLst/>
                        </a:rPr>
                        <a:t>15-19</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  63*</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800" b="0" u="none" strike="noStrike" dirty="0">
                          <a:solidFill>
                            <a:schemeClr val="bg2"/>
                          </a:solidFill>
                          <a:effectLst/>
                        </a:rPr>
                        <a:t> </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  63*</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17920">
                <a:tc gridSpan="2">
                  <a:txBody>
                    <a:bodyPr/>
                    <a:lstStyle/>
                    <a:p>
                      <a:pPr algn="l" fontAlgn="b"/>
                      <a:r>
                        <a:rPr lang="en-US" sz="1800" b="1" u="none" strike="noStrike" dirty="0">
                          <a:solidFill>
                            <a:schemeClr val="bg2"/>
                          </a:solidFill>
                          <a:effectLst/>
                        </a:rPr>
                        <a:t> </a:t>
                      </a:r>
                      <a:endParaRPr lang="en-US" sz="1800" b="1"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ct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bg2"/>
                          </a:solidFill>
                          <a:effectLst/>
                        </a:rPr>
                        <a:t>20-24</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  87*</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b="0" u="none" strike="noStrike" dirty="0">
                          <a:solidFill>
                            <a:schemeClr val="bg2"/>
                          </a:solidFill>
                          <a:effectLst/>
                        </a:rPr>
                        <a:t> </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  85*</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7920">
                <a:tc gridSpan="2">
                  <a:txBody>
                    <a:bodyPr/>
                    <a:lstStyle/>
                    <a:p>
                      <a:pPr algn="l" fontAlgn="b"/>
                      <a:r>
                        <a:rPr lang="en-US" sz="1800" b="1" u="none" strike="noStrike" dirty="0">
                          <a:solidFill>
                            <a:schemeClr val="bg2"/>
                          </a:solidFill>
                          <a:effectLst/>
                        </a:rPr>
                        <a:t> </a:t>
                      </a:r>
                      <a:endParaRPr lang="en-US" sz="1800" b="1"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ctr"/>
                      <a:endParaRPr lang="en-US" sz="1800" b="0" i="0" u="none" strike="noStrike">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bg2"/>
                          </a:solidFill>
                          <a:effectLst/>
                        </a:rPr>
                        <a:t>25-29</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95</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b="0" u="none" strike="noStrike" dirty="0">
                          <a:solidFill>
                            <a:schemeClr val="bg2"/>
                          </a:solidFill>
                          <a:effectLst/>
                        </a:rPr>
                        <a:t> </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96</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7920">
                <a:tc gridSpan="2">
                  <a:txBody>
                    <a:bodyPr/>
                    <a:lstStyle/>
                    <a:p>
                      <a:pPr algn="l" fontAlgn="b"/>
                      <a:r>
                        <a:rPr lang="en-US" sz="1800" b="1" u="none" strike="noStrike" dirty="0">
                          <a:solidFill>
                            <a:schemeClr val="bg2"/>
                          </a:solidFill>
                          <a:effectLst/>
                        </a:rPr>
                        <a:t> </a:t>
                      </a:r>
                      <a:endParaRPr lang="en-US" sz="1800" b="1"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ctr"/>
                      <a:endParaRPr lang="en-US" sz="1800" b="0" i="0" u="none" strike="noStrike">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bg2"/>
                          </a:solidFill>
                          <a:effectLst/>
                        </a:rPr>
                        <a:t>30-34</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96</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b="0" u="none" strike="noStrike" dirty="0">
                          <a:solidFill>
                            <a:schemeClr val="bg2"/>
                          </a:solidFill>
                          <a:effectLst/>
                        </a:rPr>
                        <a:t> </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97</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7920">
                <a:tc gridSpan="2">
                  <a:txBody>
                    <a:bodyPr/>
                    <a:lstStyle/>
                    <a:p>
                      <a:pPr algn="l" fontAlgn="b"/>
                      <a:r>
                        <a:rPr lang="en-US" sz="1800" b="1" u="none" strike="noStrike" dirty="0">
                          <a:solidFill>
                            <a:schemeClr val="bg2"/>
                          </a:solidFill>
                          <a:effectLst/>
                        </a:rPr>
                        <a:t> </a:t>
                      </a:r>
                      <a:endParaRPr lang="en-US" sz="1800" b="1"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800" b="0" i="0" u="none" strike="noStrike">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bg2"/>
                          </a:solidFill>
                          <a:effectLst/>
                        </a:rPr>
                        <a:t>35-39</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96</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u="none" strike="noStrike" dirty="0">
                          <a:solidFill>
                            <a:schemeClr val="bg2"/>
                          </a:solidFill>
                          <a:effectLst/>
                        </a:rPr>
                        <a:t> </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96</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7920">
                <a:tc gridSpan="2">
                  <a:txBody>
                    <a:bodyPr/>
                    <a:lstStyle/>
                    <a:p>
                      <a:pPr algn="l" fontAlgn="b"/>
                      <a:r>
                        <a:rPr lang="en-US" sz="1800" b="1" u="none" strike="noStrike" dirty="0">
                          <a:solidFill>
                            <a:schemeClr val="bg2"/>
                          </a:solidFill>
                          <a:effectLst/>
                        </a:rPr>
                        <a:t>Parity</a:t>
                      </a:r>
                      <a:endParaRPr lang="en-US" sz="1800" b="1"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l" fontAlgn="ctr"/>
                      <a:endParaRPr lang="en-US" sz="1800" b="0" i="0" u="none" strike="noStrike">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bg2"/>
                          </a:solidFill>
                          <a:effectLst/>
                        </a:rPr>
                        <a:t>Parous</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97</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800" b="0" u="none" strike="noStrike" dirty="0">
                          <a:solidFill>
                            <a:schemeClr val="bg2"/>
                          </a:solidFill>
                          <a:effectLst/>
                        </a:rPr>
                        <a:t> </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97</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17920">
                <a:tc gridSpan="2">
                  <a:txBody>
                    <a:bodyPr/>
                    <a:lstStyle/>
                    <a:p>
                      <a:pPr algn="l" fontAlgn="b"/>
                      <a:r>
                        <a:rPr lang="en-US" sz="1800" u="none" strike="noStrike" dirty="0">
                          <a:solidFill>
                            <a:schemeClr val="bg2"/>
                          </a:solidFill>
                          <a:effectLst/>
                        </a:rPr>
                        <a:t> </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800" b="0" u="none" strike="noStrike" dirty="0">
                          <a:solidFill>
                            <a:schemeClr val="bg2"/>
                          </a:solidFill>
                          <a:effectLst/>
                        </a:rPr>
                        <a:t>Nulliparous</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  71*</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u="none" strike="noStrike" dirty="0">
                          <a:solidFill>
                            <a:schemeClr val="bg2"/>
                          </a:solidFill>
                          <a:effectLst/>
                        </a:rPr>
                        <a:t> </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u="none" strike="noStrike" dirty="0" smtClean="0">
                          <a:solidFill>
                            <a:schemeClr val="bg2"/>
                          </a:solidFill>
                          <a:effectLst/>
                        </a:rPr>
                        <a:t>  71*</a:t>
                      </a:r>
                      <a:endParaRPr lang="en-US" sz="1800" b="0" i="0" u="none" strike="noStrike" dirty="0">
                        <a:solidFill>
                          <a:schemeClr val="bg2"/>
                        </a:solidFill>
                        <a:effectLst/>
                        <a:latin typeface="Calibri"/>
                      </a:endParaRPr>
                    </a:p>
                  </a:txBody>
                  <a:tcPr marL="12147" marR="12147" marT="967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1371601" y="6138446"/>
            <a:ext cx="5866481" cy="338554"/>
          </a:xfrm>
          <a:prstGeom prst="rect">
            <a:avLst/>
          </a:prstGeom>
          <a:noFill/>
        </p:spPr>
        <p:txBody>
          <a:bodyPr wrap="square" rtlCol="0">
            <a:spAutoFit/>
          </a:bodyPr>
          <a:lstStyle/>
          <a:p>
            <a:r>
              <a:rPr lang="en-US" sz="1600" dirty="0" smtClean="0">
                <a:solidFill>
                  <a:schemeClr val="bg2"/>
                </a:solidFill>
              </a:rPr>
              <a:t>* Statistically significant relative to other sub-populations </a:t>
            </a:r>
            <a:endParaRPr lang="en-US" sz="1600" dirty="0">
              <a:solidFill>
                <a:schemeClr val="bg2"/>
              </a:solidFill>
            </a:endParaRPr>
          </a:p>
        </p:txBody>
      </p:sp>
    </p:spTree>
    <p:extLst>
      <p:ext uri="{BB962C8B-B14F-4D97-AF65-F5344CB8AC3E}">
        <p14:creationId xmlns:p14="http://schemas.microsoft.com/office/powerpoint/2010/main" val="3973277979"/>
      </p:ext>
    </p:extLst>
  </p:cSld>
  <p:clrMapOvr>
    <a:masterClrMapping/>
  </p:clrMapOvr>
  <p:transition advTm="30816">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200" dirty="0" smtClean="0"/>
              <a:t>Levels </a:t>
            </a:r>
            <a:r>
              <a:rPr lang="en-US" sz="3200" dirty="0"/>
              <a:t>of </a:t>
            </a:r>
            <a:r>
              <a:rPr lang="en-US" sz="3200" dirty="0" smtClean="0"/>
              <a:t>tetanus antibodies among women aged </a:t>
            </a:r>
            <a:r>
              <a:rPr lang="en-US" sz="3200" dirty="0"/>
              <a:t>15–39 </a:t>
            </a:r>
            <a:r>
              <a:rPr lang="en-US" sz="3200" dirty="0" smtClean="0"/>
              <a:t>years, Cambodia</a:t>
            </a:r>
            <a:endParaRPr lang="en-US" sz="3200" dirty="0"/>
          </a:p>
        </p:txBody>
      </p:sp>
      <p:sp>
        <p:nvSpPr>
          <p:cNvPr id="6" name="Rectangle 5"/>
          <p:cNvSpPr/>
          <p:nvPr/>
        </p:nvSpPr>
        <p:spPr>
          <a:xfrm>
            <a:off x="7315200" y="2565619"/>
            <a:ext cx="1345240" cy="646331"/>
          </a:xfrm>
          <a:prstGeom prst="rect">
            <a:avLst/>
          </a:prstGeom>
          <a:ln>
            <a:noFill/>
          </a:ln>
        </p:spPr>
        <p:txBody>
          <a:bodyPr wrap="none">
            <a:spAutoFit/>
          </a:bodyPr>
          <a:lstStyle/>
          <a:p>
            <a:r>
              <a:rPr lang="en-US" b="1" dirty="0" smtClean="0">
                <a:solidFill>
                  <a:schemeClr val="bg2"/>
                </a:solidFill>
              </a:rPr>
              <a:t>Long-term </a:t>
            </a:r>
          </a:p>
          <a:p>
            <a:r>
              <a:rPr lang="en-US" b="1" dirty="0" smtClean="0">
                <a:solidFill>
                  <a:schemeClr val="bg2"/>
                </a:solidFill>
              </a:rPr>
              <a:t>protection</a:t>
            </a:r>
            <a:endParaRPr lang="en-US" b="1" dirty="0">
              <a:solidFill>
                <a:schemeClr val="bg2"/>
              </a:solidFill>
            </a:endParaRPr>
          </a:p>
        </p:txBody>
      </p:sp>
      <p:sp>
        <p:nvSpPr>
          <p:cNvPr id="7" name="Rectangle 6"/>
          <p:cNvSpPr/>
          <p:nvPr/>
        </p:nvSpPr>
        <p:spPr>
          <a:xfrm>
            <a:off x="7114485" y="3974068"/>
            <a:ext cx="1645963" cy="369332"/>
          </a:xfrm>
          <a:prstGeom prst="rect">
            <a:avLst/>
          </a:prstGeom>
          <a:ln>
            <a:noFill/>
          </a:ln>
        </p:spPr>
        <p:txBody>
          <a:bodyPr wrap="none">
            <a:spAutoFit/>
          </a:bodyPr>
          <a:lstStyle/>
          <a:p>
            <a:r>
              <a:rPr lang="en-US" b="1" dirty="0" smtClean="0">
                <a:solidFill>
                  <a:schemeClr val="bg2"/>
                </a:solidFill>
              </a:rPr>
              <a:t>No protection</a:t>
            </a:r>
            <a:endParaRPr lang="en-US" b="1" dirty="0">
              <a:solidFill>
                <a:schemeClr val="bg2"/>
              </a:solidFill>
            </a:endParaRPr>
          </a:p>
        </p:txBody>
      </p:sp>
      <p:sp>
        <p:nvSpPr>
          <p:cNvPr id="8" name="Right Brace 7"/>
          <p:cNvSpPr/>
          <p:nvPr/>
        </p:nvSpPr>
        <p:spPr>
          <a:xfrm>
            <a:off x="6858000" y="2789257"/>
            <a:ext cx="243702" cy="1184812"/>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2"/>
              </a:solidFill>
            </a:endParaRPr>
          </a:p>
        </p:txBody>
      </p:sp>
      <p:sp>
        <p:nvSpPr>
          <p:cNvPr id="9" name="Rectangle 8"/>
          <p:cNvSpPr/>
          <p:nvPr/>
        </p:nvSpPr>
        <p:spPr>
          <a:xfrm>
            <a:off x="7086600" y="3187509"/>
            <a:ext cx="1777410" cy="369332"/>
          </a:xfrm>
          <a:prstGeom prst="rect">
            <a:avLst/>
          </a:prstGeom>
          <a:ln>
            <a:noFill/>
          </a:ln>
        </p:spPr>
        <p:txBody>
          <a:bodyPr wrap="none">
            <a:spAutoFit/>
          </a:bodyPr>
          <a:lstStyle/>
          <a:p>
            <a:r>
              <a:rPr lang="en-US" b="1" dirty="0" smtClean="0">
                <a:solidFill>
                  <a:schemeClr val="bg2"/>
                </a:solidFill>
              </a:rPr>
              <a:t>Seroprotection</a:t>
            </a:r>
            <a:endParaRPr lang="en-US" b="1" dirty="0">
              <a:solidFill>
                <a:schemeClr val="bg2"/>
              </a:solidFill>
            </a:endParaRPr>
          </a:p>
        </p:txBody>
      </p:sp>
      <p:sp>
        <p:nvSpPr>
          <p:cNvPr id="10" name="Right Brace 9"/>
          <p:cNvSpPr/>
          <p:nvPr/>
        </p:nvSpPr>
        <p:spPr>
          <a:xfrm>
            <a:off x="7071498" y="2789256"/>
            <a:ext cx="243702" cy="245852"/>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2"/>
              </a:solidFill>
            </a:endParaRPr>
          </a:p>
        </p:txBody>
      </p:sp>
      <p:sp>
        <p:nvSpPr>
          <p:cNvPr id="11" name="Right Brace 10"/>
          <p:cNvSpPr/>
          <p:nvPr/>
        </p:nvSpPr>
        <p:spPr>
          <a:xfrm>
            <a:off x="6858000" y="4040730"/>
            <a:ext cx="243702" cy="245852"/>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2"/>
              </a:solidFill>
            </a:endParaRPr>
          </a:p>
        </p:txBody>
      </p:sp>
      <p:sp>
        <p:nvSpPr>
          <p:cNvPr id="13" name="TextBox 12"/>
          <p:cNvSpPr txBox="1"/>
          <p:nvPr/>
        </p:nvSpPr>
        <p:spPr>
          <a:xfrm>
            <a:off x="3352800" y="5715000"/>
            <a:ext cx="1483893" cy="369332"/>
          </a:xfrm>
          <a:prstGeom prst="rect">
            <a:avLst/>
          </a:prstGeom>
          <a:noFill/>
        </p:spPr>
        <p:txBody>
          <a:bodyPr wrap="square" rtlCol="0">
            <a:spAutoFit/>
          </a:bodyPr>
          <a:lstStyle/>
          <a:p>
            <a:r>
              <a:rPr lang="en-US" dirty="0" smtClean="0">
                <a:solidFill>
                  <a:srgbClr val="FFFFFF"/>
                </a:solidFill>
              </a:rPr>
              <a:t>Age (years)</a:t>
            </a:r>
            <a:endParaRPr lang="en-US" dirty="0">
              <a:solidFill>
                <a:srgbClr val="FFFFFF"/>
              </a:solidFill>
            </a:endParaRPr>
          </a:p>
        </p:txBody>
      </p:sp>
      <p:graphicFrame>
        <p:nvGraphicFramePr>
          <p:cNvPr id="14" name="Chart 13"/>
          <p:cNvGraphicFramePr>
            <a:graphicFrameLocks/>
          </p:cNvGraphicFramePr>
          <p:nvPr>
            <p:extLst>
              <p:ext uri="{D42A27DB-BD31-4B8C-83A1-F6EECF244321}">
                <p14:modId xmlns:p14="http://schemas.microsoft.com/office/powerpoint/2010/main" val="1833617240"/>
              </p:ext>
            </p:extLst>
          </p:nvPr>
        </p:nvGraphicFramePr>
        <p:xfrm>
          <a:off x="519907" y="1676400"/>
          <a:ext cx="6490493"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1746304"/>
      </p:ext>
    </p:extLst>
  </p:cSld>
  <p:clrMapOvr>
    <a:masterClrMapping/>
  </p:clrMapOvr>
  <p:transition advTm="3061">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Under-reporting of TT doses received among nulliparous women</a:t>
            </a:r>
            <a:r>
              <a:rPr lang="en-US" dirty="0"/>
              <a:t> aged 15–39 years, </a:t>
            </a:r>
            <a:r>
              <a:rPr lang="en-US" dirty="0" smtClean="0"/>
              <a:t>Cambodia</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40188379"/>
              </p:ext>
            </p:extLst>
          </p:nvPr>
        </p:nvGraphicFramePr>
        <p:xfrm>
          <a:off x="434340" y="1451928"/>
          <a:ext cx="8229600" cy="371256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62000" y="5257800"/>
            <a:ext cx="7307513" cy="1200329"/>
          </a:xfrm>
          <a:prstGeom prst="rect">
            <a:avLst/>
          </a:prstGeom>
          <a:noFill/>
        </p:spPr>
        <p:txBody>
          <a:bodyPr wrap="none" rtlCol="0">
            <a:spAutoFit/>
          </a:bodyPr>
          <a:lstStyle/>
          <a:p>
            <a:pPr marL="285750" indent="-285750">
              <a:buClr>
                <a:schemeClr val="tx1"/>
              </a:buClr>
              <a:buFont typeface="Wingdings" panose="05000000000000000000" pitchFamily="2" charset="2"/>
              <a:buChar char="§"/>
            </a:pPr>
            <a:r>
              <a:rPr lang="en-US" dirty="0" smtClean="0">
                <a:solidFill>
                  <a:schemeClr val="bg2"/>
                </a:solidFill>
              </a:rPr>
              <a:t>Pregnant women receive 5 TT doses during antenatal care visits</a:t>
            </a:r>
          </a:p>
          <a:p>
            <a:pPr marL="285750" indent="-285750">
              <a:buClr>
                <a:schemeClr val="tx1"/>
              </a:buClr>
              <a:buFont typeface="Wingdings" panose="05000000000000000000" pitchFamily="2" charset="2"/>
              <a:buChar char="§"/>
            </a:pPr>
            <a:r>
              <a:rPr lang="en-US" dirty="0" smtClean="0">
                <a:solidFill>
                  <a:schemeClr val="bg2"/>
                </a:solidFill>
              </a:rPr>
              <a:t>WCBA in high-risk districts receive 3 TT campaign doses (2000–2011)  </a:t>
            </a:r>
          </a:p>
          <a:p>
            <a:pPr marL="285750" indent="-285750">
              <a:buClr>
                <a:schemeClr val="tx1"/>
              </a:buClr>
              <a:buFont typeface="Wingdings" panose="05000000000000000000" pitchFamily="2" charset="2"/>
              <a:buChar char="§"/>
            </a:pPr>
            <a:r>
              <a:rPr lang="en-US" dirty="0" smtClean="0">
                <a:solidFill>
                  <a:schemeClr val="bg2"/>
                </a:solidFill>
              </a:rPr>
              <a:t>Women aged ≤24 years would have received infant 3 DTP doses</a:t>
            </a:r>
          </a:p>
          <a:p>
            <a:pPr marL="285750" indent="-285750">
              <a:buClr>
                <a:schemeClr val="tx1"/>
              </a:buClr>
              <a:buFont typeface="Wingdings" panose="05000000000000000000" pitchFamily="2" charset="2"/>
              <a:buChar char="§"/>
            </a:pPr>
            <a:r>
              <a:rPr lang="en-US" dirty="0" smtClean="0">
                <a:solidFill>
                  <a:schemeClr val="bg2"/>
                </a:solidFill>
              </a:rPr>
              <a:t>In survey</a:t>
            </a:r>
            <a:r>
              <a:rPr lang="en-US" dirty="0">
                <a:solidFill>
                  <a:schemeClr val="bg2"/>
                </a:solidFill>
              </a:rPr>
              <a:t>,</a:t>
            </a:r>
            <a:r>
              <a:rPr lang="en-US" dirty="0" smtClean="0">
                <a:solidFill>
                  <a:schemeClr val="bg2"/>
                </a:solidFill>
              </a:rPr>
              <a:t> 42% card availability, campaign doses not documented</a:t>
            </a:r>
            <a:endParaRPr lang="en-US" dirty="0">
              <a:solidFill>
                <a:schemeClr val="bg2"/>
              </a:solidFill>
            </a:endParaRPr>
          </a:p>
        </p:txBody>
      </p:sp>
    </p:spTree>
    <p:extLst>
      <p:ext uri="{BB962C8B-B14F-4D97-AF65-F5344CB8AC3E}">
        <p14:creationId xmlns:p14="http://schemas.microsoft.com/office/powerpoint/2010/main" val="1518276261"/>
      </p:ext>
    </p:extLst>
  </p:cSld>
  <p:clrMapOvr>
    <a:masterClrMapping/>
  </p:clrMapOvr>
  <p:transition advTm="115285">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2293418886"/>
      </p:ext>
    </p:extLst>
  </p:cSld>
  <p:clrMapOvr>
    <a:masterClrMapping/>
  </p:clrMapOvr>
  <p:transition advTm="763">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Public health impact from integrated disease testing in Cambodia serosurvey</a:t>
            </a:r>
            <a:endParaRPr lang="en-US" sz="3200" dirty="0"/>
          </a:p>
        </p:txBody>
      </p:sp>
      <p:sp>
        <p:nvSpPr>
          <p:cNvPr id="3" name="Content Placeholder 2"/>
          <p:cNvSpPr>
            <a:spLocks noGrp="1"/>
          </p:cNvSpPr>
          <p:nvPr>
            <p:ph idx="1"/>
          </p:nvPr>
        </p:nvSpPr>
        <p:spPr>
          <a:xfrm>
            <a:off x="457200" y="1600200"/>
            <a:ext cx="8229600" cy="4571999"/>
          </a:xfrm>
        </p:spPr>
        <p:txBody>
          <a:bodyPr/>
          <a:lstStyle/>
          <a:p>
            <a:pPr>
              <a:spcAft>
                <a:spcPts val="600"/>
              </a:spcAft>
            </a:pPr>
            <a:r>
              <a:rPr lang="en-US" dirty="0"/>
              <a:t>T</a:t>
            </a:r>
            <a:r>
              <a:rPr lang="en-US" dirty="0" smtClean="0"/>
              <a:t>etanus immunity (88%) relevant </a:t>
            </a:r>
            <a:r>
              <a:rPr lang="en-US" dirty="0"/>
              <a:t>for </a:t>
            </a:r>
            <a:r>
              <a:rPr lang="en-US" dirty="0" smtClean="0"/>
              <a:t>2015 Maternal </a:t>
            </a:r>
            <a:r>
              <a:rPr lang="en-US" dirty="0"/>
              <a:t>and Neonatal Tetanus Elimination (MNTE) validation </a:t>
            </a:r>
            <a:endParaRPr lang="en-US" dirty="0" smtClean="0"/>
          </a:p>
          <a:p>
            <a:pPr>
              <a:spcAft>
                <a:spcPts val="600"/>
              </a:spcAft>
            </a:pPr>
            <a:r>
              <a:rPr lang="en-US" dirty="0"/>
              <a:t>M</a:t>
            </a:r>
            <a:r>
              <a:rPr lang="en-US" dirty="0" smtClean="0"/>
              <a:t>easles </a:t>
            </a:r>
            <a:r>
              <a:rPr lang="en-US" dirty="0"/>
              <a:t>immunity </a:t>
            </a:r>
            <a:r>
              <a:rPr lang="en-US" dirty="0" smtClean="0"/>
              <a:t>(96%) supported 2015 verification of measles elimination</a:t>
            </a:r>
          </a:p>
          <a:p>
            <a:pPr>
              <a:spcAft>
                <a:spcPts val="600"/>
              </a:spcAft>
            </a:pPr>
            <a:r>
              <a:rPr lang="en-US" dirty="0"/>
              <a:t>C</a:t>
            </a:r>
            <a:r>
              <a:rPr lang="en-US" dirty="0" smtClean="0"/>
              <a:t>ongenital </a:t>
            </a:r>
            <a:r>
              <a:rPr lang="en-US" dirty="0"/>
              <a:t>rubella syndrome (CRS) </a:t>
            </a:r>
            <a:r>
              <a:rPr lang="en-US" dirty="0" smtClean="0"/>
              <a:t>incidence model  </a:t>
            </a:r>
            <a:r>
              <a:rPr lang="en-US" dirty="0"/>
              <a:t>— </a:t>
            </a:r>
            <a:r>
              <a:rPr lang="en-US" dirty="0" smtClean="0"/>
              <a:t>rationalization for 2013 rubella vaccine introduction </a:t>
            </a:r>
          </a:p>
          <a:p>
            <a:pPr>
              <a:spcAft>
                <a:spcPts val="600"/>
              </a:spcAft>
            </a:pPr>
            <a:r>
              <a:rPr lang="en-US" dirty="0" smtClean="0"/>
              <a:t>LF incidence localized to area targeted by MDA</a:t>
            </a:r>
          </a:p>
          <a:p>
            <a:pPr>
              <a:spcAft>
                <a:spcPts val="600"/>
              </a:spcAft>
            </a:pPr>
            <a:r>
              <a:rPr lang="en-US" dirty="0" smtClean="0"/>
              <a:t>Malaria prevalence (5%</a:t>
            </a:r>
            <a:r>
              <a:rPr lang="en-US" i="1" dirty="0"/>
              <a:t> vivax, </a:t>
            </a:r>
            <a:r>
              <a:rPr lang="en-US" dirty="0" smtClean="0"/>
              <a:t>5% </a:t>
            </a:r>
            <a:r>
              <a:rPr lang="en-US" i="1" dirty="0"/>
              <a:t>falciparum</a:t>
            </a:r>
            <a:r>
              <a:rPr lang="en-US" dirty="0" smtClean="0"/>
              <a:t>) higher than estimated by microscopy</a:t>
            </a:r>
          </a:p>
          <a:p>
            <a:pPr>
              <a:spcAft>
                <a:spcPts val="600"/>
              </a:spcAft>
            </a:pPr>
            <a:r>
              <a:rPr lang="en-US" dirty="0" smtClean="0"/>
              <a:t>High (</a:t>
            </a:r>
            <a:r>
              <a:rPr lang="en-US" i="1" dirty="0" smtClean="0"/>
              <a:t>&gt;</a:t>
            </a:r>
            <a:r>
              <a:rPr lang="en-US" dirty="0" smtClean="0"/>
              <a:t>40%) national prevalence of </a:t>
            </a:r>
            <a:r>
              <a:rPr lang="en-US" i="1" dirty="0" smtClean="0"/>
              <a:t>Strongyloides</a:t>
            </a:r>
          </a:p>
        </p:txBody>
      </p:sp>
    </p:spTree>
    <p:extLst>
      <p:ext uri="{BB962C8B-B14F-4D97-AF65-F5344CB8AC3E}">
        <p14:creationId xmlns:p14="http://schemas.microsoft.com/office/powerpoint/2010/main" val="883527241"/>
      </p:ext>
    </p:extLst>
  </p:cSld>
  <p:clrMapOvr>
    <a:masterClrMapping/>
  </p:clrMapOvr>
  <p:transition advTm="6296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Technical and logistical considerations for mba use</a:t>
            </a:r>
            <a:endParaRPr lang="en-US" dirty="0"/>
          </a:p>
        </p:txBody>
      </p:sp>
    </p:spTree>
    <p:extLst>
      <p:ext uri="{BB962C8B-B14F-4D97-AF65-F5344CB8AC3E}">
        <p14:creationId xmlns:p14="http://schemas.microsoft.com/office/powerpoint/2010/main" val="2367003293"/>
      </p:ext>
    </p:extLst>
  </p:cSld>
  <p:clrMapOvr>
    <a:masterClrMapping/>
  </p:clrMapOvr>
  <p:transition advTm="1312">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MBA validation and standardization</a:t>
            </a:r>
            <a:endParaRPr lang="en-US" sz="3200" dirty="0"/>
          </a:p>
        </p:txBody>
      </p:sp>
      <p:sp>
        <p:nvSpPr>
          <p:cNvPr id="3" name="Content Placeholder 2"/>
          <p:cNvSpPr>
            <a:spLocks noGrp="1"/>
          </p:cNvSpPr>
          <p:nvPr>
            <p:ph idx="1"/>
          </p:nvPr>
        </p:nvSpPr>
        <p:spPr>
          <a:xfrm>
            <a:off x="457200" y="1600200"/>
            <a:ext cx="8229600" cy="4876799"/>
          </a:xfrm>
        </p:spPr>
        <p:txBody>
          <a:bodyPr/>
          <a:lstStyle/>
          <a:p>
            <a:r>
              <a:rPr lang="en-US" dirty="0" smtClean="0"/>
              <a:t>Various antigens validated in different labs world-wide (e.g., Netherlands, U.K.)</a:t>
            </a:r>
          </a:p>
          <a:p>
            <a:r>
              <a:rPr lang="en-US" dirty="0" smtClean="0"/>
              <a:t>Test not commercially available, not “WHO-approved”</a:t>
            </a:r>
          </a:p>
          <a:p>
            <a:r>
              <a:rPr lang="en-US" dirty="0" smtClean="0"/>
              <a:t>Potential for variability</a:t>
            </a:r>
          </a:p>
          <a:p>
            <a:pPr lvl="1"/>
            <a:r>
              <a:rPr lang="en-US" dirty="0" smtClean="0"/>
              <a:t>Preparation of antigen and chemical coupling to beads</a:t>
            </a:r>
          </a:p>
          <a:p>
            <a:pPr lvl="1"/>
            <a:r>
              <a:rPr lang="en-US" dirty="0" smtClean="0"/>
              <a:t>Degradation of beads over time (shelf-life: 3–12 months)</a:t>
            </a:r>
            <a:endParaRPr lang="en-US" dirty="0"/>
          </a:p>
          <a:p>
            <a:r>
              <a:rPr lang="en-US" dirty="0" smtClean="0"/>
              <a:t>Standardization</a:t>
            </a:r>
          </a:p>
          <a:p>
            <a:pPr lvl="1"/>
            <a:r>
              <a:rPr lang="en-US" dirty="0" smtClean="0"/>
              <a:t>Antigen preparation (can use commercially prepared)</a:t>
            </a:r>
          </a:p>
          <a:p>
            <a:pPr lvl="1"/>
            <a:r>
              <a:rPr lang="en-US" dirty="0" smtClean="0"/>
              <a:t>Use same preparation of beads for entire survey</a:t>
            </a:r>
          </a:p>
          <a:p>
            <a:pPr lvl="1"/>
            <a:r>
              <a:rPr lang="en-US" dirty="0" smtClean="0"/>
              <a:t>WHO standard reference sera to create standard curve</a:t>
            </a:r>
          </a:p>
          <a:p>
            <a:pPr lvl="1"/>
            <a:r>
              <a:rPr lang="en-US" dirty="0" smtClean="0"/>
              <a:t>Internal control sera run on each plate</a:t>
            </a:r>
          </a:p>
          <a:p>
            <a:pPr lvl="1"/>
            <a:r>
              <a:rPr lang="en-US" dirty="0" smtClean="0"/>
              <a:t>SOPs — assays and analysis</a:t>
            </a:r>
            <a:endParaRPr lang="en-US" dirty="0"/>
          </a:p>
        </p:txBody>
      </p:sp>
    </p:spTree>
    <p:extLst>
      <p:ext uri="{BB962C8B-B14F-4D97-AF65-F5344CB8AC3E}">
        <p14:creationId xmlns:p14="http://schemas.microsoft.com/office/powerpoint/2010/main" val="2399032562"/>
      </p:ext>
    </p:extLst>
  </p:cSld>
  <p:clrMapOvr>
    <a:masterClrMapping/>
  </p:clrMapOvr>
  <p:transition advTm="89453">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Current MBA Panels at CDC</a:t>
            </a:r>
          </a:p>
        </p:txBody>
      </p:sp>
      <p:sp>
        <p:nvSpPr>
          <p:cNvPr id="3" name="Content Placeholder 2"/>
          <p:cNvSpPr>
            <a:spLocks noGrp="1"/>
          </p:cNvSpPr>
          <p:nvPr>
            <p:ph idx="1"/>
          </p:nvPr>
        </p:nvSpPr>
        <p:spPr/>
        <p:txBody>
          <a:bodyPr>
            <a:normAutofit fontScale="92500" lnSpcReduction="20000"/>
          </a:bodyPr>
          <a:lstStyle/>
          <a:p>
            <a:pPr>
              <a:lnSpc>
                <a:spcPct val="80000"/>
              </a:lnSpc>
            </a:pPr>
            <a:r>
              <a:rPr lang="en-US" dirty="0" smtClean="0"/>
              <a:t>Vaccine preventable diseases</a:t>
            </a:r>
            <a:endParaRPr lang="en-US" dirty="0"/>
          </a:p>
          <a:p>
            <a:pPr lvl="1">
              <a:lnSpc>
                <a:spcPct val="80000"/>
              </a:lnSpc>
            </a:pPr>
            <a:r>
              <a:rPr lang="en-US" b="1" dirty="0">
                <a:solidFill>
                  <a:schemeClr val="tx1"/>
                </a:solidFill>
              </a:rPr>
              <a:t>Measles, tetanus, rubella, </a:t>
            </a:r>
            <a:r>
              <a:rPr lang="en-US" b="1" dirty="0" smtClean="0">
                <a:solidFill>
                  <a:schemeClr val="tx1"/>
                </a:solidFill>
              </a:rPr>
              <a:t>diphtheria</a:t>
            </a:r>
          </a:p>
          <a:p>
            <a:pPr lvl="1">
              <a:lnSpc>
                <a:spcPct val="80000"/>
              </a:lnSpc>
            </a:pPr>
            <a:endParaRPr lang="en-US" dirty="0" smtClean="0"/>
          </a:p>
          <a:p>
            <a:pPr>
              <a:lnSpc>
                <a:spcPct val="80000"/>
              </a:lnSpc>
            </a:pPr>
            <a:r>
              <a:rPr lang="en-US" dirty="0" smtClean="0"/>
              <a:t>Waterborne/foodborne </a:t>
            </a:r>
            <a:r>
              <a:rPr lang="en-US" dirty="0"/>
              <a:t>d</a:t>
            </a:r>
            <a:r>
              <a:rPr lang="en-US" dirty="0" smtClean="0"/>
              <a:t>iseases</a:t>
            </a:r>
            <a:endParaRPr lang="en-US" dirty="0"/>
          </a:p>
          <a:p>
            <a:pPr lvl="1">
              <a:lnSpc>
                <a:spcPct val="110000"/>
              </a:lnSpc>
            </a:pPr>
            <a:r>
              <a:rPr lang="en-US" b="1" i="1" dirty="0" smtClean="0">
                <a:solidFill>
                  <a:schemeClr val="tx1"/>
                </a:solidFill>
              </a:rPr>
              <a:t>Cryptosporidium</a:t>
            </a:r>
            <a:r>
              <a:rPr lang="en-US" b="1" dirty="0" smtClean="0">
                <a:solidFill>
                  <a:schemeClr val="tx1"/>
                </a:solidFill>
              </a:rPr>
              <a:t>, </a:t>
            </a:r>
            <a:r>
              <a:rPr lang="en-US" b="1" i="1" dirty="0" smtClean="0">
                <a:solidFill>
                  <a:schemeClr val="tx1"/>
                </a:solidFill>
              </a:rPr>
              <a:t>Giardia</a:t>
            </a:r>
            <a:r>
              <a:rPr lang="en-US" b="1" dirty="0" smtClean="0">
                <a:solidFill>
                  <a:schemeClr val="tx1"/>
                </a:solidFill>
              </a:rPr>
              <a:t>, </a:t>
            </a:r>
            <a:r>
              <a:rPr lang="en-US" b="1" i="1" dirty="0">
                <a:solidFill>
                  <a:schemeClr val="tx1"/>
                </a:solidFill>
              </a:rPr>
              <a:t>Toxoplasma, </a:t>
            </a:r>
            <a:r>
              <a:rPr lang="en-US" b="1" i="1" dirty="0" smtClean="0"/>
              <a:t>Salmonella</a:t>
            </a:r>
            <a:r>
              <a:rPr lang="en-US" b="1" dirty="0" smtClean="0"/>
              <a:t> LPS Group B and D, norovirus, </a:t>
            </a:r>
            <a:r>
              <a:rPr lang="en-US" b="1" i="1" dirty="0" smtClean="0"/>
              <a:t>E. histolytica,  Campylobacter, </a:t>
            </a:r>
            <a:r>
              <a:rPr lang="en-US" b="1" dirty="0" smtClean="0"/>
              <a:t>ETEC/ cholera</a:t>
            </a:r>
            <a:r>
              <a:rPr lang="en-US" b="1" i="1" dirty="0" smtClean="0"/>
              <a:t/>
            </a:r>
            <a:br>
              <a:rPr lang="en-US" b="1" i="1" dirty="0" smtClean="0"/>
            </a:br>
            <a:endParaRPr lang="en-US" b="1" dirty="0" smtClean="0"/>
          </a:p>
          <a:p>
            <a:pPr>
              <a:lnSpc>
                <a:spcPct val="80000"/>
              </a:lnSpc>
            </a:pPr>
            <a:r>
              <a:rPr lang="en-US" dirty="0" smtClean="0"/>
              <a:t>Neglected tropical diseases/</a:t>
            </a:r>
            <a:r>
              <a:rPr lang="en-US" dirty="0"/>
              <a:t> </a:t>
            </a:r>
            <a:r>
              <a:rPr lang="en-US" dirty="0" smtClean="0"/>
              <a:t>vectorborne</a:t>
            </a:r>
          </a:p>
          <a:p>
            <a:pPr lvl="1">
              <a:lnSpc>
                <a:spcPct val="110000"/>
              </a:lnSpc>
            </a:pPr>
            <a:r>
              <a:rPr lang="en-US" b="1" dirty="0" smtClean="0">
                <a:solidFill>
                  <a:schemeClr val="tx1"/>
                </a:solidFill>
              </a:rPr>
              <a:t>Filariasis</a:t>
            </a:r>
            <a:r>
              <a:rPr lang="en-US" b="1" dirty="0">
                <a:solidFill>
                  <a:schemeClr val="tx1"/>
                </a:solidFill>
              </a:rPr>
              <a:t>, </a:t>
            </a:r>
            <a:r>
              <a:rPr lang="en-US" b="1" i="1" dirty="0">
                <a:solidFill>
                  <a:schemeClr val="tx1"/>
                </a:solidFill>
              </a:rPr>
              <a:t>Strongyloides</a:t>
            </a:r>
            <a:r>
              <a:rPr lang="en-US" b="1" dirty="0">
                <a:solidFill>
                  <a:schemeClr val="tx1"/>
                </a:solidFill>
              </a:rPr>
              <a:t>, </a:t>
            </a:r>
            <a:r>
              <a:rPr lang="en-US" b="1" i="1" dirty="0">
                <a:solidFill>
                  <a:schemeClr val="tx1"/>
                </a:solidFill>
              </a:rPr>
              <a:t>Babesia microti</a:t>
            </a:r>
            <a:r>
              <a:rPr lang="en-US" b="1" dirty="0">
                <a:solidFill>
                  <a:schemeClr val="tx1"/>
                </a:solidFill>
              </a:rPr>
              <a:t>, </a:t>
            </a:r>
            <a:r>
              <a:rPr lang="en-US" b="1" dirty="0" smtClean="0">
                <a:solidFill>
                  <a:schemeClr val="tx1"/>
                </a:solidFill>
              </a:rPr>
              <a:t>trachoma, </a:t>
            </a:r>
            <a:r>
              <a:rPr lang="en-US" b="1" i="1" dirty="0" smtClean="0">
                <a:solidFill>
                  <a:schemeClr val="tx1"/>
                </a:solidFill>
              </a:rPr>
              <a:t>Plasmodium falciparum, </a:t>
            </a:r>
            <a:r>
              <a:rPr lang="en-US" b="1" dirty="0" smtClean="0">
                <a:solidFill>
                  <a:schemeClr val="tx1"/>
                </a:solidFill>
              </a:rPr>
              <a:t>cysticercosis</a:t>
            </a:r>
            <a:r>
              <a:rPr lang="en-US" b="1" dirty="0">
                <a:solidFill>
                  <a:schemeClr val="tx1"/>
                </a:solidFill>
              </a:rPr>
              <a:t>, </a:t>
            </a:r>
            <a:r>
              <a:rPr lang="en-US" b="1" i="1" dirty="0" smtClean="0">
                <a:solidFill>
                  <a:schemeClr val="tx1"/>
                </a:solidFill>
              </a:rPr>
              <a:t>Onchocerca, Schistosoma mansoni</a:t>
            </a:r>
            <a:r>
              <a:rPr lang="en-US" b="1" dirty="0" smtClean="0">
                <a:solidFill>
                  <a:schemeClr val="tx1"/>
                </a:solidFill>
              </a:rPr>
              <a:t>, </a:t>
            </a:r>
            <a:r>
              <a:rPr lang="en-US" b="1" dirty="0" smtClean="0"/>
              <a:t>dengue, Rift Valley Fever Virus</a:t>
            </a:r>
            <a:r>
              <a:rPr lang="en-US" b="1" dirty="0"/>
              <a:t>, </a:t>
            </a:r>
            <a:r>
              <a:rPr lang="en-US" b="1" dirty="0" smtClean="0"/>
              <a:t>Yaws, </a:t>
            </a:r>
            <a:r>
              <a:rPr lang="en-US" b="1" i="1" dirty="0" smtClean="0"/>
              <a:t>Ascaris</a:t>
            </a:r>
            <a:r>
              <a:rPr lang="en-US" b="1" dirty="0" smtClean="0"/>
              <a:t>, Chikungunya virus, other </a:t>
            </a:r>
            <a:r>
              <a:rPr lang="en-US" b="1" i="1" dirty="0" smtClean="0"/>
              <a:t>Plasmodium</a:t>
            </a:r>
            <a:r>
              <a:rPr lang="en-US" b="1" dirty="0" smtClean="0"/>
              <a:t> spp.</a:t>
            </a:r>
            <a:br>
              <a:rPr lang="en-US" b="1" dirty="0" smtClean="0"/>
            </a:br>
            <a:endParaRPr lang="en-US" b="1" dirty="0" smtClean="0"/>
          </a:p>
          <a:p>
            <a:pPr>
              <a:lnSpc>
                <a:spcPct val="80000"/>
              </a:lnSpc>
            </a:pPr>
            <a:r>
              <a:rPr lang="en-US" b="1" dirty="0" smtClean="0"/>
              <a:t>Planned</a:t>
            </a:r>
          </a:p>
          <a:p>
            <a:pPr lvl="1">
              <a:lnSpc>
                <a:spcPct val="80000"/>
              </a:lnSpc>
            </a:pPr>
            <a:r>
              <a:rPr lang="en-US" b="1" dirty="0" smtClean="0"/>
              <a:t>Leptospirosis, pertussis, hepatitis B virus</a:t>
            </a:r>
            <a:r>
              <a:rPr lang="en-US" b="1" dirty="0" smtClean="0">
                <a:solidFill>
                  <a:schemeClr val="tx1"/>
                </a:solidFill>
              </a:rPr>
              <a:t/>
            </a:r>
            <a:br>
              <a:rPr lang="en-US" b="1" dirty="0" smtClean="0">
                <a:solidFill>
                  <a:schemeClr val="tx1"/>
                </a:solidFill>
              </a:rPr>
            </a:br>
            <a:endParaRPr lang="en-US" b="1" dirty="0" smtClean="0">
              <a:solidFill>
                <a:schemeClr val="tx1"/>
              </a:solidFill>
            </a:endParaRPr>
          </a:p>
        </p:txBody>
      </p:sp>
      <p:sp>
        <p:nvSpPr>
          <p:cNvPr id="4" name="TextBox 3"/>
          <p:cNvSpPr txBox="1"/>
          <p:nvPr/>
        </p:nvSpPr>
        <p:spPr>
          <a:xfrm>
            <a:off x="457200" y="5738336"/>
            <a:ext cx="8382000" cy="738664"/>
          </a:xfrm>
          <a:prstGeom prst="rect">
            <a:avLst/>
          </a:prstGeom>
          <a:noFill/>
        </p:spPr>
        <p:txBody>
          <a:bodyPr wrap="square" rtlCol="0">
            <a:spAutoFit/>
          </a:bodyPr>
          <a:lstStyle/>
          <a:p>
            <a:r>
              <a:rPr lang="en-US" sz="1400" dirty="0" smtClean="0">
                <a:solidFill>
                  <a:schemeClr val="bg2"/>
                </a:solidFill>
              </a:rPr>
              <a:t>For those highlighted in </a:t>
            </a:r>
            <a:r>
              <a:rPr lang="en-US" sz="1400" dirty="0" smtClean="0"/>
              <a:t>orange</a:t>
            </a:r>
            <a:r>
              <a:rPr lang="en-US" sz="1400" dirty="0" smtClean="0">
                <a:solidFill>
                  <a:schemeClr val="bg2"/>
                </a:solidFill>
              </a:rPr>
              <a:t>, we have defined serum panels and have determined the sensitivities and specificities of the assays.  For those in white, full characterization is incomplete, but coupled antigens are capable of binding antibodies.</a:t>
            </a:r>
          </a:p>
        </p:txBody>
      </p:sp>
    </p:spTree>
    <p:extLst>
      <p:ext uri="{BB962C8B-B14F-4D97-AF65-F5344CB8AC3E}">
        <p14:creationId xmlns:p14="http://schemas.microsoft.com/office/powerpoint/2010/main" val="2444691944"/>
      </p:ext>
    </p:extLst>
  </p:cSld>
  <p:clrMapOvr>
    <a:masterClrMapping/>
  </p:clrMapOvr>
  <p:transition advTm="30057">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MBA sensitivity </a:t>
            </a:r>
            <a:r>
              <a:rPr lang="en-US" sz="3200" dirty="0"/>
              <a:t>and specificity for </a:t>
            </a:r>
            <a:r>
              <a:rPr lang="en-US" sz="3200" dirty="0" smtClean="0"/>
              <a:t/>
            </a:r>
            <a:br>
              <a:rPr lang="en-US" sz="3200" dirty="0" smtClean="0"/>
            </a:br>
            <a:r>
              <a:rPr lang="en-US" sz="3200" dirty="0" smtClean="0"/>
              <a:t>VPD antigens, CDC*</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0686314"/>
              </p:ext>
            </p:extLst>
          </p:nvPr>
        </p:nvGraphicFramePr>
        <p:xfrm>
          <a:off x="609600" y="1553768"/>
          <a:ext cx="8077199" cy="4313632"/>
        </p:xfrm>
        <a:graphic>
          <a:graphicData uri="http://schemas.openxmlformats.org/drawingml/2006/table">
            <a:tbl>
              <a:tblPr firstRow="1" firstCol="1" bandRow="1">
                <a:tableStyleId>{5C22544A-7EE6-4342-B048-85BDC9FD1C3A}</a:tableStyleId>
              </a:tblPr>
              <a:tblGrid>
                <a:gridCol w="1539254"/>
                <a:gridCol w="1982374"/>
                <a:gridCol w="1541846"/>
                <a:gridCol w="1475767"/>
                <a:gridCol w="1537958"/>
              </a:tblGrid>
              <a:tr h="641153">
                <a:tc>
                  <a:txBody>
                    <a:bodyPr/>
                    <a:lstStyle/>
                    <a:p>
                      <a:pPr marL="0" marR="0">
                        <a:lnSpc>
                          <a:spcPct val="115000"/>
                        </a:lnSpc>
                        <a:spcBef>
                          <a:spcPts val="0"/>
                        </a:spcBef>
                        <a:spcAft>
                          <a:spcPts val="0"/>
                        </a:spcAft>
                      </a:pPr>
                      <a:r>
                        <a:rPr lang="en-US" sz="1600" dirty="0">
                          <a:solidFill>
                            <a:schemeClr val="bg2"/>
                          </a:solidFill>
                          <a:effectLst/>
                        </a:rPr>
                        <a:t>Antigen</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a:solidFill>
                            <a:schemeClr val="bg2"/>
                          </a:solidFill>
                          <a:effectLst/>
                        </a:rPr>
                        <a:t>Compared to gold standard</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smtClean="0">
                          <a:solidFill>
                            <a:schemeClr val="bg2"/>
                          </a:solidFill>
                          <a:effectLst/>
                        </a:rPr>
                        <a:t>Serum source </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a:solidFill>
                            <a:schemeClr val="bg2"/>
                          </a:solidFill>
                          <a:effectLst/>
                        </a:rPr>
                        <a:t>Sensitivity (95% </a:t>
                      </a:r>
                      <a:r>
                        <a:rPr lang="en-US" sz="1600" dirty="0" smtClean="0">
                          <a:solidFill>
                            <a:schemeClr val="bg2"/>
                          </a:solidFill>
                          <a:effectLst/>
                        </a:rPr>
                        <a:t>CI)</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a:solidFill>
                            <a:schemeClr val="bg2"/>
                          </a:solidFill>
                          <a:effectLst/>
                        </a:rPr>
                        <a:t>Specificity (95% </a:t>
                      </a:r>
                      <a:r>
                        <a:rPr lang="en-US" sz="1600" dirty="0" smtClean="0">
                          <a:solidFill>
                            <a:schemeClr val="bg2"/>
                          </a:solidFill>
                          <a:effectLst/>
                        </a:rPr>
                        <a:t>CI)</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24314">
                <a:tc>
                  <a:txBody>
                    <a:bodyPr/>
                    <a:lstStyle/>
                    <a:p>
                      <a:pPr marL="0" marR="0">
                        <a:lnSpc>
                          <a:spcPct val="115000"/>
                        </a:lnSpc>
                        <a:spcBef>
                          <a:spcPts val="0"/>
                        </a:spcBef>
                        <a:spcAft>
                          <a:spcPts val="0"/>
                        </a:spcAft>
                      </a:pPr>
                      <a:r>
                        <a:rPr lang="en-US" sz="1600" dirty="0">
                          <a:solidFill>
                            <a:schemeClr val="bg2"/>
                          </a:solidFill>
                          <a:effectLst/>
                        </a:rPr>
                        <a:t>Tetanus</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fr-FR" sz="1600" dirty="0" smtClean="0">
                          <a:solidFill>
                            <a:schemeClr val="bg2"/>
                          </a:solidFill>
                          <a:effectLst/>
                        </a:rPr>
                        <a:t>DAE </a:t>
                      </a:r>
                      <a:r>
                        <a:rPr lang="fr-FR" sz="1600" dirty="0">
                          <a:solidFill>
                            <a:schemeClr val="bg2"/>
                          </a:solidFill>
                          <a:effectLst/>
                        </a:rPr>
                        <a:t>(</a:t>
                      </a:r>
                      <a:r>
                        <a:rPr lang="fr-FR" sz="1600" dirty="0" smtClean="0">
                          <a:solidFill>
                            <a:schemeClr val="bg2"/>
                          </a:solidFill>
                          <a:effectLst/>
                        </a:rPr>
                        <a:t>SSI, Denmark</a:t>
                      </a:r>
                      <a:r>
                        <a:rPr lang="fr-FR" sz="1600" dirty="0">
                          <a:solidFill>
                            <a:schemeClr val="bg2"/>
                          </a:solidFill>
                          <a:effectLst/>
                        </a:rPr>
                        <a:t>)</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a:solidFill>
                            <a:schemeClr val="bg2"/>
                          </a:solidFill>
                          <a:effectLst/>
                        </a:rPr>
                        <a:t>Cambodia </a:t>
                      </a:r>
                      <a:r>
                        <a:rPr lang="en-US" sz="1600" dirty="0" smtClean="0">
                          <a:solidFill>
                            <a:schemeClr val="bg2"/>
                          </a:solidFill>
                          <a:effectLst/>
                        </a:rPr>
                        <a:t>WCBA</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a:solidFill>
                            <a:schemeClr val="bg2"/>
                          </a:solidFill>
                          <a:effectLst/>
                        </a:rPr>
                        <a:t>99% </a:t>
                      </a:r>
                    </a:p>
                    <a:p>
                      <a:pPr marL="0" marR="0">
                        <a:lnSpc>
                          <a:spcPct val="115000"/>
                        </a:lnSpc>
                        <a:spcBef>
                          <a:spcPts val="0"/>
                        </a:spcBef>
                        <a:spcAft>
                          <a:spcPts val="0"/>
                        </a:spcAft>
                      </a:pPr>
                      <a:r>
                        <a:rPr lang="en-US" sz="1600" dirty="0">
                          <a:solidFill>
                            <a:schemeClr val="bg2"/>
                          </a:solidFill>
                          <a:effectLst/>
                        </a:rPr>
                        <a:t>(</a:t>
                      </a:r>
                      <a:r>
                        <a:rPr lang="en-US" sz="1600" dirty="0" smtClean="0">
                          <a:solidFill>
                            <a:schemeClr val="bg2"/>
                          </a:solidFill>
                          <a:effectLst/>
                        </a:rPr>
                        <a:t>98–99</a:t>
                      </a:r>
                      <a:r>
                        <a:rPr lang="en-US" sz="1600" dirty="0">
                          <a:solidFill>
                            <a:schemeClr val="bg2"/>
                          </a:solidFill>
                          <a:effectLst/>
                        </a:rPr>
                        <a:t>%)</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a:solidFill>
                            <a:schemeClr val="bg2"/>
                          </a:solidFill>
                          <a:effectLst/>
                        </a:rPr>
                        <a:t>92%</a:t>
                      </a:r>
                    </a:p>
                    <a:p>
                      <a:pPr marL="0" marR="0">
                        <a:lnSpc>
                          <a:spcPct val="115000"/>
                        </a:lnSpc>
                        <a:spcBef>
                          <a:spcPts val="0"/>
                        </a:spcBef>
                        <a:spcAft>
                          <a:spcPts val="0"/>
                        </a:spcAft>
                      </a:pPr>
                      <a:r>
                        <a:rPr lang="en-US" sz="1600" dirty="0">
                          <a:solidFill>
                            <a:schemeClr val="bg2"/>
                          </a:solidFill>
                          <a:effectLst/>
                        </a:rPr>
                        <a:t>(</a:t>
                      </a:r>
                      <a:r>
                        <a:rPr lang="en-US" sz="1600" dirty="0" smtClean="0">
                          <a:solidFill>
                            <a:schemeClr val="bg2"/>
                          </a:solidFill>
                          <a:effectLst/>
                        </a:rPr>
                        <a:t>88–95</a:t>
                      </a:r>
                      <a:r>
                        <a:rPr lang="en-US" sz="1600" dirty="0">
                          <a:solidFill>
                            <a:schemeClr val="bg2"/>
                          </a:solidFill>
                          <a:effectLst/>
                        </a:rPr>
                        <a:t>%)</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43218">
                <a:tc>
                  <a:txBody>
                    <a:bodyPr/>
                    <a:lstStyle/>
                    <a:p>
                      <a:pPr marL="0" marR="0">
                        <a:lnSpc>
                          <a:spcPct val="115000"/>
                        </a:lnSpc>
                        <a:spcBef>
                          <a:spcPts val="0"/>
                        </a:spcBef>
                        <a:spcAft>
                          <a:spcPts val="0"/>
                        </a:spcAft>
                      </a:pPr>
                      <a:r>
                        <a:rPr lang="en-US" sz="1600" dirty="0">
                          <a:solidFill>
                            <a:schemeClr val="bg2"/>
                          </a:solidFill>
                          <a:effectLst/>
                        </a:rPr>
                        <a:t>Measles</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smtClean="0">
                          <a:solidFill>
                            <a:schemeClr val="bg2"/>
                          </a:solidFill>
                          <a:effectLst/>
                        </a:rPr>
                        <a:t>Enzygnost </a:t>
                      </a:r>
                      <a:r>
                        <a:rPr lang="en-US" sz="1600" dirty="0">
                          <a:solidFill>
                            <a:schemeClr val="bg2"/>
                          </a:solidFill>
                          <a:effectLst/>
                        </a:rPr>
                        <a:t>anti-measles </a:t>
                      </a:r>
                      <a:r>
                        <a:rPr lang="en-US" sz="1600" dirty="0" smtClean="0">
                          <a:solidFill>
                            <a:schemeClr val="bg2"/>
                          </a:solidFill>
                          <a:effectLst/>
                        </a:rPr>
                        <a:t>IgG </a:t>
                      </a:r>
                      <a:r>
                        <a:rPr lang="en-US" sz="1600" dirty="0">
                          <a:solidFill>
                            <a:schemeClr val="bg2"/>
                          </a:solidFill>
                          <a:effectLst/>
                        </a:rPr>
                        <a:t>ELISA (Siemens, Germany)</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smtClean="0">
                          <a:solidFill>
                            <a:schemeClr val="bg2"/>
                          </a:solidFill>
                          <a:effectLst/>
                        </a:rPr>
                        <a:t>Tajikistan multiple age-strata</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smtClean="0">
                          <a:solidFill>
                            <a:srgbClr val="FFFFFF"/>
                          </a:solidFill>
                          <a:effectLst/>
                        </a:rPr>
                        <a:t>94% </a:t>
                      </a:r>
                    </a:p>
                    <a:p>
                      <a:pPr marL="0" marR="0">
                        <a:lnSpc>
                          <a:spcPct val="115000"/>
                        </a:lnSpc>
                        <a:spcBef>
                          <a:spcPts val="0"/>
                        </a:spcBef>
                        <a:spcAft>
                          <a:spcPts val="0"/>
                        </a:spcAft>
                      </a:pPr>
                      <a:r>
                        <a:rPr lang="en-US" sz="1600" dirty="0" smtClean="0">
                          <a:solidFill>
                            <a:srgbClr val="FFFFFF"/>
                          </a:solidFill>
                          <a:effectLst/>
                        </a:rPr>
                        <a:t>(93%–96%)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smtClean="0">
                          <a:solidFill>
                            <a:srgbClr val="FFFFFF"/>
                          </a:solidFill>
                          <a:effectLst/>
                        </a:rPr>
                        <a:t>90% </a:t>
                      </a:r>
                    </a:p>
                    <a:p>
                      <a:pPr marL="0" marR="0">
                        <a:lnSpc>
                          <a:spcPct val="115000"/>
                        </a:lnSpc>
                        <a:spcBef>
                          <a:spcPts val="0"/>
                        </a:spcBef>
                        <a:spcAft>
                          <a:spcPts val="0"/>
                        </a:spcAft>
                      </a:pPr>
                      <a:r>
                        <a:rPr lang="en-US" sz="1600" dirty="0" smtClean="0">
                          <a:solidFill>
                            <a:srgbClr val="FFFFFF"/>
                          </a:solidFill>
                          <a:effectLst/>
                        </a:rPr>
                        <a:t>(84%–94%)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43218">
                <a:tc>
                  <a:txBody>
                    <a:bodyPr/>
                    <a:lstStyle/>
                    <a:p>
                      <a:pPr marL="0" marR="0">
                        <a:lnSpc>
                          <a:spcPct val="115000"/>
                        </a:lnSpc>
                        <a:spcBef>
                          <a:spcPts val="0"/>
                        </a:spcBef>
                        <a:spcAft>
                          <a:spcPts val="0"/>
                        </a:spcAft>
                      </a:pPr>
                      <a:r>
                        <a:rPr lang="en-US" sz="1600" dirty="0">
                          <a:solidFill>
                            <a:schemeClr val="bg2"/>
                          </a:solidFill>
                          <a:effectLst/>
                        </a:rPr>
                        <a:t>Rubella</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a:solidFill>
                            <a:schemeClr val="bg2"/>
                          </a:solidFill>
                          <a:effectLst/>
                        </a:rPr>
                        <a:t>Enzygnost anti-rubella </a:t>
                      </a:r>
                      <a:r>
                        <a:rPr lang="en-US" sz="1600" dirty="0" smtClean="0">
                          <a:solidFill>
                            <a:schemeClr val="bg2"/>
                          </a:solidFill>
                          <a:effectLst/>
                        </a:rPr>
                        <a:t>IgG </a:t>
                      </a:r>
                      <a:r>
                        <a:rPr lang="en-US" sz="1600" dirty="0">
                          <a:solidFill>
                            <a:schemeClr val="bg2"/>
                          </a:solidFill>
                          <a:effectLst/>
                        </a:rPr>
                        <a:t>ELISA (Siemens, Germany)</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a:solidFill>
                            <a:schemeClr val="bg2"/>
                          </a:solidFill>
                          <a:effectLst/>
                        </a:rPr>
                        <a:t>Cambodia </a:t>
                      </a:r>
                      <a:r>
                        <a:rPr lang="en-US" sz="1600" dirty="0" smtClean="0">
                          <a:solidFill>
                            <a:schemeClr val="bg2"/>
                          </a:solidFill>
                          <a:effectLst/>
                        </a:rPr>
                        <a:t>WCBA</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a:solidFill>
                            <a:schemeClr val="bg2"/>
                          </a:solidFill>
                          <a:effectLst/>
                        </a:rPr>
                        <a:t>97%</a:t>
                      </a:r>
                    </a:p>
                    <a:p>
                      <a:pPr marL="0" marR="0">
                        <a:lnSpc>
                          <a:spcPct val="115000"/>
                        </a:lnSpc>
                        <a:spcBef>
                          <a:spcPts val="0"/>
                        </a:spcBef>
                        <a:spcAft>
                          <a:spcPts val="0"/>
                        </a:spcAft>
                      </a:pPr>
                      <a:r>
                        <a:rPr lang="en-US" sz="1600" dirty="0">
                          <a:solidFill>
                            <a:schemeClr val="bg2"/>
                          </a:solidFill>
                          <a:effectLst/>
                        </a:rPr>
                        <a:t>(</a:t>
                      </a:r>
                      <a:r>
                        <a:rPr lang="en-US" sz="1600" dirty="0" smtClean="0">
                          <a:solidFill>
                            <a:schemeClr val="bg2"/>
                          </a:solidFill>
                          <a:effectLst/>
                        </a:rPr>
                        <a:t>95–98</a:t>
                      </a:r>
                      <a:r>
                        <a:rPr lang="en-US" sz="1600" dirty="0">
                          <a:solidFill>
                            <a:schemeClr val="bg2"/>
                          </a:solidFill>
                          <a:effectLst/>
                        </a:rPr>
                        <a:t>%)</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a:solidFill>
                            <a:schemeClr val="bg2"/>
                          </a:solidFill>
                          <a:effectLst/>
                        </a:rPr>
                        <a:t>94% </a:t>
                      </a:r>
                    </a:p>
                    <a:p>
                      <a:pPr marL="0" marR="0">
                        <a:lnSpc>
                          <a:spcPct val="115000"/>
                        </a:lnSpc>
                        <a:spcBef>
                          <a:spcPts val="0"/>
                        </a:spcBef>
                        <a:spcAft>
                          <a:spcPts val="0"/>
                        </a:spcAft>
                      </a:pPr>
                      <a:r>
                        <a:rPr lang="en-US" sz="1600" dirty="0">
                          <a:solidFill>
                            <a:schemeClr val="bg2"/>
                          </a:solidFill>
                          <a:effectLst/>
                        </a:rPr>
                        <a:t>(</a:t>
                      </a:r>
                      <a:r>
                        <a:rPr lang="en-US" sz="1600" dirty="0" smtClean="0">
                          <a:solidFill>
                            <a:schemeClr val="bg2"/>
                          </a:solidFill>
                          <a:effectLst/>
                        </a:rPr>
                        <a:t>91–97</a:t>
                      </a:r>
                      <a:r>
                        <a:rPr lang="en-US" sz="1600" dirty="0">
                          <a:solidFill>
                            <a:schemeClr val="bg2"/>
                          </a:solidFill>
                          <a:effectLst/>
                        </a:rPr>
                        <a:t>%)</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61729">
                <a:tc>
                  <a:txBody>
                    <a:bodyPr/>
                    <a:lstStyle/>
                    <a:p>
                      <a:pPr marL="0" marR="0">
                        <a:lnSpc>
                          <a:spcPct val="115000"/>
                        </a:lnSpc>
                        <a:spcBef>
                          <a:spcPts val="0"/>
                        </a:spcBef>
                        <a:spcAft>
                          <a:spcPts val="0"/>
                        </a:spcAft>
                      </a:pPr>
                      <a:r>
                        <a:rPr lang="en-US" sz="1600" dirty="0">
                          <a:solidFill>
                            <a:schemeClr val="bg2"/>
                          </a:solidFill>
                          <a:effectLst/>
                        </a:rPr>
                        <a:t>Diphtheria</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smtClean="0">
                          <a:solidFill>
                            <a:schemeClr val="bg2"/>
                          </a:solidFill>
                          <a:effectLst/>
                        </a:rPr>
                        <a:t>Vero </a:t>
                      </a:r>
                      <a:r>
                        <a:rPr lang="en-US" sz="1600" dirty="0">
                          <a:solidFill>
                            <a:schemeClr val="bg2"/>
                          </a:solidFill>
                          <a:effectLst/>
                        </a:rPr>
                        <a:t>cell neutralization assay (PHE, UK)</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600" dirty="0">
                          <a:solidFill>
                            <a:schemeClr val="bg2"/>
                          </a:solidFill>
                          <a:effectLst/>
                        </a:rPr>
                        <a:t>Tajikistan </a:t>
                      </a:r>
                      <a:r>
                        <a:rPr lang="en-US" sz="1600" dirty="0" smtClean="0">
                          <a:solidFill>
                            <a:schemeClr val="bg2"/>
                          </a:solidFill>
                          <a:effectLst/>
                        </a:rPr>
                        <a:t>multiple </a:t>
                      </a:r>
                      <a:r>
                        <a:rPr lang="en-US" sz="1600" dirty="0">
                          <a:solidFill>
                            <a:schemeClr val="bg2"/>
                          </a:solidFill>
                          <a:effectLst/>
                        </a:rPr>
                        <a:t>age-strata</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nSpc>
                          <a:spcPct val="115000"/>
                        </a:lnSpc>
                        <a:spcBef>
                          <a:spcPts val="0"/>
                        </a:spcBef>
                        <a:spcAft>
                          <a:spcPts val="0"/>
                        </a:spcAft>
                      </a:pPr>
                      <a:r>
                        <a:rPr lang="en-US" sz="1600" dirty="0" smtClean="0">
                          <a:solidFill>
                            <a:schemeClr val="bg2"/>
                          </a:solidFill>
                          <a:effectLst/>
                        </a:rPr>
                        <a:t>Currently optimizing</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nSpc>
                          <a:spcPct val="115000"/>
                        </a:lnSpc>
                        <a:spcBef>
                          <a:spcPts val="0"/>
                        </a:spcBef>
                        <a:spcAft>
                          <a:spcPts val="0"/>
                        </a:spcAft>
                      </a:pP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762000" y="6019800"/>
            <a:ext cx="4994509" cy="369332"/>
          </a:xfrm>
          <a:prstGeom prst="rect">
            <a:avLst/>
          </a:prstGeom>
          <a:noFill/>
        </p:spPr>
        <p:txBody>
          <a:bodyPr wrap="none" rtlCol="0">
            <a:spAutoFit/>
          </a:bodyPr>
          <a:lstStyle/>
          <a:p>
            <a:r>
              <a:rPr lang="en-US" dirty="0" smtClean="0"/>
              <a:t>* Not published, tetanus manuscript in clearance</a:t>
            </a:r>
            <a:endParaRPr lang="en-US" dirty="0"/>
          </a:p>
        </p:txBody>
      </p:sp>
    </p:spTree>
    <p:extLst>
      <p:ext uri="{BB962C8B-B14F-4D97-AF65-F5344CB8AC3E}">
        <p14:creationId xmlns:p14="http://schemas.microsoft.com/office/powerpoint/2010/main" val="4046103921"/>
      </p:ext>
    </p:extLst>
  </p:cSld>
  <p:clrMapOvr>
    <a:masterClrMapping/>
  </p:clrMapOvr>
  <p:transition advTm="17023">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VPD antigens currently in use </a:t>
            </a:r>
            <a:br>
              <a:rPr lang="en-US" dirty="0" smtClean="0"/>
            </a:br>
            <a:r>
              <a:rPr lang="en-US" dirty="0" smtClean="0"/>
              <a:t>with MBA by other labs</a:t>
            </a:r>
            <a:endParaRPr lang="en-US" dirty="0"/>
          </a:p>
        </p:txBody>
      </p:sp>
      <p:sp>
        <p:nvSpPr>
          <p:cNvPr id="3" name="Content Placeholder 2"/>
          <p:cNvSpPr>
            <a:spLocks noGrp="1"/>
          </p:cNvSpPr>
          <p:nvPr>
            <p:ph idx="1"/>
          </p:nvPr>
        </p:nvSpPr>
        <p:spPr>
          <a:xfrm>
            <a:off x="990600" y="1600200"/>
            <a:ext cx="5257800" cy="4876799"/>
          </a:xfrm>
        </p:spPr>
        <p:txBody>
          <a:bodyPr/>
          <a:lstStyle/>
          <a:p>
            <a:pPr>
              <a:lnSpc>
                <a:spcPct val="90000"/>
              </a:lnSpc>
            </a:pPr>
            <a:r>
              <a:rPr lang="nl-NL" altLang="nl-NL" dirty="0"/>
              <a:t>Pertussis </a:t>
            </a:r>
          </a:p>
          <a:p>
            <a:pPr>
              <a:lnSpc>
                <a:spcPct val="90000"/>
              </a:lnSpc>
            </a:pPr>
            <a:r>
              <a:rPr lang="nl-NL" altLang="nl-NL" dirty="0"/>
              <a:t>Hepatitis B</a:t>
            </a:r>
          </a:p>
          <a:p>
            <a:pPr>
              <a:lnSpc>
                <a:spcPct val="90000"/>
              </a:lnSpc>
            </a:pPr>
            <a:r>
              <a:rPr lang="nl-NL" altLang="nl-NL" dirty="0"/>
              <a:t>Meningococci type C (A, W, Y)</a:t>
            </a:r>
          </a:p>
          <a:p>
            <a:pPr>
              <a:lnSpc>
                <a:spcPct val="90000"/>
              </a:lnSpc>
            </a:pPr>
            <a:r>
              <a:rPr lang="nl-NL" altLang="nl-NL" dirty="0"/>
              <a:t>Hib			</a:t>
            </a:r>
          </a:p>
          <a:p>
            <a:pPr>
              <a:lnSpc>
                <a:spcPct val="90000"/>
              </a:lnSpc>
            </a:pPr>
            <a:r>
              <a:rPr lang="nl-NL" altLang="nl-NL" dirty="0"/>
              <a:t>Pneumococci (13 serotypes)</a:t>
            </a:r>
          </a:p>
          <a:p>
            <a:pPr>
              <a:lnSpc>
                <a:spcPct val="90000"/>
              </a:lnSpc>
            </a:pPr>
            <a:r>
              <a:rPr lang="nl-NL" altLang="nl-NL" dirty="0"/>
              <a:t>Mumps</a:t>
            </a:r>
          </a:p>
          <a:p>
            <a:pPr>
              <a:lnSpc>
                <a:spcPct val="90000"/>
              </a:lnSpc>
            </a:pPr>
            <a:r>
              <a:rPr lang="nl-NL" altLang="nl-NL" dirty="0"/>
              <a:t>HPV (7 serotypes)</a:t>
            </a:r>
          </a:p>
          <a:p>
            <a:pPr>
              <a:lnSpc>
                <a:spcPct val="90000"/>
              </a:lnSpc>
            </a:pPr>
            <a:r>
              <a:rPr lang="nl-NL" altLang="nl-NL" dirty="0"/>
              <a:t>Influenza A and B	</a:t>
            </a:r>
          </a:p>
          <a:p>
            <a:pPr>
              <a:lnSpc>
                <a:spcPct val="90000"/>
              </a:lnSpc>
            </a:pPr>
            <a:r>
              <a:rPr lang="nl-NL" altLang="nl-NL" dirty="0"/>
              <a:t>Varicella</a:t>
            </a:r>
          </a:p>
          <a:p>
            <a:pPr>
              <a:lnSpc>
                <a:spcPct val="90000"/>
              </a:lnSpc>
            </a:pPr>
            <a:r>
              <a:rPr lang="nl-NL" altLang="nl-NL" dirty="0"/>
              <a:t>Hepatitis A</a:t>
            </a:r>
          </a:p>
          <a:p>
            <a:pPr>
              <a:lnSpc>
                <a:spcPct val="90000"/>
              </a:lnSpc>
            </a:pPr>
            <a:endParaRPr lang="nl-NL" altLang="nl-NL" dirty="0"/>
          </a:p>
          <a:p>
            <a:pPr marL="0" indent="0">
              <a:lnSpc>
                <a:spcPct val="90000"/>
              </a:lnSpc>
              <a:buNone/>
            </a:pPr>
            <a:r>
              <a:rPr lang="nl-NL" altLang="nl-NL" dirty="0" smtClean="0">
                <a:solidFill>
                  <a:schemeClr val="tx1"/>
                </a:solidFill>
              </a:rPr>
              <a:t>**</a:t>
            </a:r>
            <a:r>
              <a:rPr lang="nl-NL" altLang="nl-NL" dirty="0" smtClean="0"/>
              <a:t> Polio — </a:t>
            </a:r>
            <a:r>
              <a:rPr lang="nl-NL" altLang="nl-NL" dirty="0"/>
              <a:t>not possible </a:t>
            </a:r>
          </a:p>
          <a:p>
            <a:pPr marL="171450" indent="-190500" defTabSz="1012825">
              <a:lnSpc>
                <a:spcPct val="90000"/>
              </a:lnSpc>
            </a:pPr>
            <a:endParaRPr lang="nl-NL" altLang="nl-NL" dirty="0" smtClean="0"/>
          </a:p>
        </p:txBody>
      </p:sp>
    </p:spTree>
    <p:extLst>
      <p:ext uri="{BB962C8B-B14F-4D97-AF65-F5344CB8AC3E}">
        <p14:creationId xmlns:p14="http://schemas.microsoft.com/office/powerpoint/2010/main" val="1566602769"/>
      </p:ext>
    </p:extLst>
  </p:cSld>
  <p:clrMapOvr>
    <a:masterClrMapping/>
  </p:clrMapOvr>
  <p:transition advTm="26422">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Blood specimen collection for MBA</a:t>
            </a:r>
            <a:endParaRPr lang="en-US" sz="3200" dirty="0"/>
          </a:p>
        </p:txBody>
      </p:sp>
      <p:sp>
        <p:nvSpPr>
          <p:cNvPr id="3" name="Content Placeholder 2"/>
          <p:cNvSpPr>
            <a:spLocks noGrp="1"/>
          </p:cNvSpPr>
          <p:nvPr>
            <p:ph idx="1"/>
          </p:nvPr>
        </p:nvSpPr>
        <p:spPr/>
        <p:txBody>
          <a:bodyPr/>
          <a:lstStyle/>
          <a:p>
            <a:r>
              <a:rPr lang="en-US" dirty="0" smtClean="0"/>
              <a:t>Venipuncture — collect 5 ml in tube (1 ml for infant)</a:t>
            </a:r>
          </a:p>
          <a:p>
            <a:r>
              <a:rPr lang="en-US" dirty="0" smtClean="0"/>
              <a:t>Finger prick — </a:t>
            </a:r>
            <a:r>
              <a:rPr lang="en-US" dirty="0"/>
              <a:t>collect 1</a:t>
            </a:r>
            <a:r>
              <a:rPr lang="en-US" dirty="0" smtClean="0"/>
              <a:t>0 µl on filter paper</a:t>
            </a:r>
            <a:endParaRPr lang="en-US" dirty="0" smtClean="0">
              <a:solidFill>
                <a:srgbClr val="FF0000"/>
              </a:solidFill>
            </a:endParaRPr>
          </a:p>
          <a:p>
            <a:pPr lvl="1"/>
            <a:r>
              <a:rPr lang="en-US" dirty="0" smtClean="0"/>
              <a:t>Enough for ~10 MBA repeats (each up to 100 antigens)</a:t>
            </a:r>
          </a:p>
          <a:p>
            <a:pPr lvl="1"/>
            <a:r>
              <a:rPr lang="en-US" dirty="0" smtClean="0"/>
              <a:t>Less volume (1/10</a:t>
            </a:r>
            <a:r>
              <a:rPr lang="en-US" baseline="30000" dirty="0" smtClean="0"/>
              <a:t>th</a:t>
            </a:r>
            <a:r>
              <a:rPr lang="en-US" dirty="0" smtClean="0"/>
              <a:t>) than required for ELISA </a:t>
            </a:r>
          </a:p>
          <a:p>
            <a:pPr lvl="1"/>
            <a:r>
              <a:rPr lang="en-US" dirty="0" smtClean="0"/>
              <a:t>Can be collected at same time as HemoCue test?</a:t>
            </a:r>
          </a:p>
          <a:p>
            <a:pPr lvl="1"/>
            <a:endParaRPr lang="en-US" dirty="0"/>
          </a:p>
          <a:p>
            <a:pPr lvl="1"/>
            <a:endParaRPr lang="en-US" dirty="0"/>
          </a:p>
        </p:txBody>
      </p:sp>
    </p:spTree>
    <p:extLst>
      <p:ext uri="{BB962C8B-B14F-4D97-AF65-F5344CB8AC3E}">
        <p14:creationId xmlns:p14="http://schemas.microsoft.com/office/powerpoint/2010/main" val="2084880386"/>
      </p:ext>
    </p:extLst>
  </p:cSld>
  <p:clrMapOvr>
    <a:masterClrMapping/>
  </p:clrMapOvr>
  <p:transition advTm="26152">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Using round filter papers</a:t>
            </a:r>
            <a:endParaRPr lang="en-US" sz="3200"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288"/>
          <a:stretch/>
        </p:blipFill>
        <p:spPr>
          <a:xfrm rot="5400000">
            <a:off x="6125235" y="1813310"/>
            <a:ext cx="2588398" cy="2238789"/>
          </a:xfrm>
          <a:prstGeom prst="rect">
            <a:avLst/>
          </a:prstGeom>
          <a:noFill/>
          <a:ln>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9600" y="1638504"/>
            <a:ext cx="2588400" cy="2588400"/>
          </a:xfrm>
          <a:prstGeom prst="rect">
            <a:avLst/>
          </a:prstGeom>
          <a:noFill/>
          <a:ln>
            <a:solidFill>
              <a:schemeClr val="tx1"/>
            </a:solidFill>
          </a:ln>
        </p:spPr>
      </p:pic>
      <p:sp>
        <p:nvSpPr>
          <p:cNvPr id="8" name="TextBox 7"/>
          <p:cNvSpPr txBox="1"/>
          <p:nvPr/>
        </p:nvSpPr>
        <p:spPr>
          <a:xfrm>
            <a:off x="609600" y="4497050"/>
            <a:ext cx="8077200" cy="1815882"/>
          </a:xfrm>
          <a:prstGeom prst="rect">
            <a:avLst/>
          </a:prstGeom>
          <a:noFill/>
        </p:spPr>
        <p:txBody>
          <a:bodyPr wrap="square" rtlCol="0">
            <a:spAutoFit/>
          </a:bodyPr>
          <a:lstStyle/>
          <a:p>
            <a:pPr marL="225425" lvl="1" indent="-225425">
              <a:spcBef>
                <a:spcPct val="20000"/>
              </a:spcBef>
              <a:buClr>
                <a:schemeClr val="tx1"/>
              </a:buClr>
              <a:buSzPct val="100000"/>
              <a:buFont typeface="Wingdings" pitchFamily="2" charset="2"/>
              <a:buChar char="§"/>
            </a:pPr>
            <a:r>
              <a:rPr lang="en-US" sz="2000" dirty="0" smtClean="0">
                <a:solidFill>
                  <a:schemeClr val="bg2"/>
                </a:solidFill>
              </a:rPr>
              <a:t>Commercially available</a:t>
            </a:r>
          </a:p>
          <a:p>
            <a:pPr marL="225425" lvl="1" indent="-225425">
              <a:spcBef>
                <a:spcPct val="20000"/>
              </a:spcBef>
              <a:buClr>
                <a:schemeClr val="tx1"/>
              </a:buClr>
              <a:buSzPct val="100000"/>
              <a:buFont typeface="Wingdings" pitchFamily="2" charset="2"/>
              <a:buChar char="§"/>
            </a:pPr>
            <a:r>
              <a:rPr lang="en-US" sz="2000" dirty="0" smtClean="0">
                <a:solidFill>
                  <a:schemeClr val="bg2"/>
                </a:solidFill>
              </a:rPr>
              <a:t>Each small circle </a:t>
            </a:r>
            <a:r>
              <a:rPr lang="en-US" sz="2000" dirty="0">
                <a:solidFill>
                  <a:schemeClr val="bg2"/>
                </a:solidFill>
              </a:rPr>
              <a:t>collects 10 µl blood</a:t>
            </a:r>
          </a:p>
          <a:p>
            <a:pPr marL="225425" lvl="1" indent="-225425">
              <a:spcBef>
                <a:spcPct val="20000"/>
              </a:spcBef>
              <a:buClr>
                <a:schemeClr val="tx1"/>
              </a:buClr>
              <a:buSzPct val="100000"/>
              <a:buFont typeface="Wingdings" pitchFamily="2" charset="2"/>
              <a:buChar char="§"/>
            </a:pPr>
            <a:r>
              <a:rPr lang="en-US" sz="2000" dirty="0" smtClean="0">
                <a:solidFill>
                  <a:schemeClr val="bg2"/>
                </a:solidFill>
              </a:rPr>
              <a:t>Easy to use </a:t>
            </a:r>
            <a:r>
              <a:rPr lang="en-US" sz="2000" dirty="0">
                <a:solidFill>
                  <a:schemeClr val="bg2"/>
                </a:solidFill>
              </a:rPr>
              <a:t>in field (easy drying) and lab</a:t>
            </a:r>
          </a:p>
          <a:p>
            <a:pPr marL="225425" lvl="1" indent="-225425">
              <a:spcBef>
                <a:spcPct val="20000"/>
              </a:spcBef>
              <a:buClr>
                <a:schemeClr val="tx1"/>
              </a:buClr>
              <a:buSzPct val="100000"/>
              <a:buFont typeface="Wingdings" pitchFamily="2" charset="2"/>
              <a:buChar char="§"/>
            </a:pPr>
            <a:r>
              <a:rPr lang="en-US" sz="2000" dirty="0" smtClean="0">
                <a:solidFill>
                  <a:schemeClr val="bg2"/>
                </a:solidFill>
              </a:rPr>
              <a:t>Prevents </a:t>
            </a:r>
            <a:r>
              <a:rPr lang="en-US" sz="2000" dirty="0">
                <a:solidFill>
                  <a:schemeClr val="bg2"/>
                </a:solidFill>
              </a:rPr>
              <a:t>cross-contamination </a:t>
            </a:r>
            <a:r>
              <a:rPr lang="en-US" sz="2000" dirty="0" smtClean="0">
                <a:solidFill>
                  <a:schemeClr val="bg2"/>
                </a:solidFill>
              </a:rPr>
              <a:t>from </a:t>
            </a:r>
            <a:r>
              <a:rPr lang="en-US" sz="2000" dirty="0">
                <a:solidFill>
                  <a:schemeClr val="bg2"/>
                </a:solidFill>
              </a:rPr>
              <a:t>sequential punching of filters </a:t>
            </a:r>
            <a:r>
              <a:rPr lang="en-US" sz="2000" dirty="0" smtClean="0">
                <a:solidFill>
                  <a:schemeClr val="bg2"/>
                </a:solidFill>
              </a:rPr>
              <a:t>without </a:t>
            </a:r>
            <a:r>
              <a:rPr lang="en-US" sz="2000" dirty="0">
                <a:solidFill>
                  <a:schemeClr val="bg2"/>
                </a:solidFill>
              </a:rPr>
              <a:t>proper washing </a:t>
            </a:r>
          </a:p>
        </p:txBody>
      </p:sp>
      <p:pic>
        <p:nvPicPr>
          <p:cNvPr id="9" name="Picture 7" descr="\\cdc.gov\private\M308\kfw7\LDrive\TAS_10Sept2012\TAS_curriculum\Blood collection\FilterPaperCollection3.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638505"/>
            <a:ext cx="2822369" cy="2588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342817"/>
      </p:ext>
    </p:extLst>
  </p:cSld>
  <p:clrMapOvr>
    <a:masterClrMapping/>
  </p:clrMapOvr>
  <p:transition advTm="38014">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38200" y="3551238"/>
            <a:ext cx="4038600" cy="1249362"/>
          </a:xfrm>
          <a:prstGeom prst="rect">
            <a:avLst/>
          </a:prstGeom>
          <a:noFill/>
          <a:ln w="9525">
            <a:noFill/>
            <a:miter lim="800000"/>
            <a:headEnd/>
            <a:tailEnd/>
          </a:ln>
          <a:effectLst/>
        </p:spPr>
        <p:txBody>
          <a:bodyPr/>
          <a:lstStyle/>
          <a:p>
            <a:pPr>
              <a:spcBef>
                <a:spcPct val="20000"/>
              </a:spcBef>
              <a:buClr>
                <a:srgbClr val="FF0000"/>
              </a:buClr>
              <a:buSzPct val="70000"/>
              <a:defRPr/>
            </a:pPr>
            <a:r>
              <a:rPr lang="en-US" sz="2400" b="1" dirty="0"/>
              <a:t>Capital Equipment</a:t>
            </a:r>
          </a:p>
          <a:p>
            <a:pPr>
              <a:spcBef>
                <a:spcPct val="20000"/>
              </a:spcBef>
              <a:buClr>
                <a:srgbClr val="FF0000"/>
              </a:buClr>
              <a:buSzPct val="70000"/>
              <a:defRPr/>
            </a:pPr>
            <a:r>
              <a:rPr lang="en-US" sz="2400" b="1" dirty="0" smtClean="0"/>
              <a:t>Maintenance*</a:t>
            </a:r>
            <a:endParaRPr lang="en-US" sz="2400" b="1" dirty="0"/>
          </a:p>
          <a:p>
            <a:pPr algn="r">
              <a:spcBef>
                <a:spcPct val="20000"/>
              </a:spcBef>
              <a:buClr>
                <a:schemeClr val="hlink"/>
              </a:buClr>
              <a:buSzPct val="135000"/>
              <a:defRPr/>
            </a:pPr>
            <a:endParaRPr lang="en-US" sz="2400" b="1" dirty="0"/>
          </a:p>
          <a:p>
            <a:pPr>
              <a:spcBef>
                <a:spcPct val="20000"/>
              </a:spcBef>
              <a:buClr>
                <a:schemeClr val="hlink"/>
              </a:buClr>
              <a:buSzPct val="70000"/>
              <a:defRPr/>
            </a:pPr>
            <a:r>
              <a:rPr lang="en-US" sz="2400" b="1" dirty="0"/>
              <a:t>  </a:t>
            </a:r>
          </a:p>
        </p:txBody>
      </p:sp>
      <p:sp>
        <p:nvSpPr>
          <p:cNvPr id="4" name="Rectangle 4"/>
          <p:cNvSpPr>
            <a:spLocks noChangeArrowheads="1"/>
          </p:cNvSpPr>
          <p:nvPr/>
        </p:nvSpPr>
        <p:spPr bwMode="auto">
          <a:xfrm>
            <a:off x="6292850" y="3130848"/>
            <a:ext cx="2652713" cy="1817687"/>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en-US" sz="2400" b="1" u="sng" dirty="0" smtClean="0"/>
              <a:t>MBA</a:t>
            </a:r>
            <a:endParaRPr lang="en-US" sz="2400" b="1" u="sng" dirty="0"/>
          </a:p>
          <a:p>
            <a:pPr marL="342900" indent="-342900">
              <a:spcBef>
                <a:spcPct val="20000"/>
              </a:spcBef>
              <a:buClr>
                <a:srgbClr val="FF0000"/>
              </a:buClr>
              <a:buSzPct val="70000"/>
              <a:defRPr/>
            </a:pPr>
            <a:r>
              <a:rPr lang="en-US" sz="2400" b="1" dirty="0" smtClean="0"/>
              <a:t>$60,000</a:t>
            </a:r>
            <a:endParaRPr lang="en-US" sz="2400" b="1" dirty="0"/>
          </a:p>
          <a:p>
            <a:pPr marL="342900" indent="-342900">
              <a:spcBef>
                <a:spcPct val="20000"/>
              </a:spcBef>
              <a:buClr>
                <a:srgbClr val="FF0000"/>
              </a:buClr>
              <a:buSzPct val="70000"/>
              <a:defRPr/>
            </a:pPr>
            <a:r>
              <a:rPr lang="en-US" sz="2400" b="1" dirty="0"/>
              <a:t>$</a:t>
            </a:r>
            <a:r>
              <a:rPr lang="en-US" sz="2400" b="1" dirty="0" smtClean="0"/>
              <a:t>7,400/</a:t>
            </a:r>
            <a:r>
              <a:rPr lang="en-US" sz="2400" b="1" dirty="0" smtClean="0"/>
              <a:t>yr</a:t>
            </a:r>
            <a:endParaRPr lang="en-US" sz="2400" b="1" dirty="0"/>
          </a:p>
        </p:txBody>
      </p:sp>
      <p:sp>
        <p:nvSpPr>
          <p:cNvPr id="5" name="Rectangle 3"/>
          <p:cNvSpPr>
            <a:spLocks noChangeArrowheads="1"/>
          </p:cNvSpPr>
          <p:nvPr/>
        </p:nvSpPr>
        <p:spPr bwMode="auto">
          <a:xfrm>
            <a:off x="4403725" y="3130848"/>
            <a:ext cx="1692275" cy="1817687"/>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en-US" sz="2400" b="1" u="sng" dirty="0" smtClean="0"/>
              <a:t>ELISA</a:t>
            </a:r>
          </a:p>
          <a:p>
            <a:pPr marL="342900" indent="-342900">
              <a:spcBef>
                <a:spcPct val="20000"/>
              </a:spcBef>
              <a:buClr>
                <a:schemeClr val="hlink"/>
              </a:buClr>
              <a:buSzPct val="70000"/>
              <a:buFont typeface="Wingdings" pitchFamily="2" charset="2"/>
              <a:buNone/>
              <a:defRPr/>
            </a:pPr>
            <a:r>
              <a:rPr lang="en-US" sz="2400" b="1" dirty="0" smtClean="0"/>
              <a:t>$16,000</a:t>
            </a:r>
            <a:endParaRPr lang="en-US" sz="2400" b="1" dirty="0"/>
          </a:p>
          <a:p>
            <a:pPr marL="342900" indent="-342900">
              <a:spcBef>
                <a:spcPct val="20000"/>
              </a:spcBef>
              <a:buClr>
                <a:schemeClr val="hlink"/>
              </a:buClr>
              <a:buSzPct val="70000"/>
              <a:buFont typeface="Wingdings" pitchFamily="2" charset="2"/>
              <a:buNone/>
              <a:defRPr/>
            </a:pPr>
            <a:r>
              <a:rPr lang="en-US" sz="2400" b="1" dirty="0" smtClean="0"/>
              <a:t>0</a:t>
            </a:r>
            <a:endParaRPr lang="en-US" sz="2400" b="1" dirty="0"/>
          </a:p>
          <a:p>
            <a:pPr marL="342900" indent="-342900">
              <a:spcBef>
                <a:spcPct val="20000"/>
              </a:spcBef>
              <a:buClr>
                <a:schemeClr val="hlink"/>
              </a:buClr>
              <a:buSzPct val="70000"/>
              <a:buFont typeface="Wingdings" pitchFamily="2" charset="2"/>
              <a:buNone/>
              <a:defRPr/>
            </a:pPr>
            <a:r>
              <a:rPr lang="en-US" sz="2800" b="1" dirty="0"/>
              <a:t>  </a:t>
            </a:r>
          </a:p>
        </p:txBody>
      </p:sp>
      <p:sp>
        <p:nvSpPr>
          <p:cNvPr id="7" name="Title 6"/>
          <p:cNvSpPr>
            <a:spLocks noGrp="1"/>
          </p:cNvSpPr>
          <p:nvPr>
            <p:ph type="title"/>
          </p:nvPr>
        </p:nvSpPr>
        <p:spPr/>
        <p:txBody>
          <a:bodyPr/>
          <a:lstStyle/>
          <a:p>
            <a:r>
              <a:rPr lang="en-US" sz="3200" dirty="0" smtClean="0"/>
              <a:t>MBA startup, equipment </a:t>
            </a:r>
            <a:r>
              <a:rPr lang="en-US" sz="3200" dirty="0"/>
              <a:t>and </a:t>
            </a:r>
            <a:r>
              <a:rPr lang="en-US" sz="3200" dirty="0" smtClean="0"/>
              <a:t/>
            </a:r>
            <a:br>
              <a:rPr lang="en-US" sz="3200" dirty="0" smtClean="0"/>
            </a:br>
            <a:r>
              <a:rPr lang="en-US" sz="3200" dirty="0" smtClean="0"/>
              <a:t>maintenance </a:t>
            </a:r>
            <a:r>
              <a:rPr lang="en-US" sz="3200" dirty="0"/>
              <a:t>c</a:t>
            </a:r>
            <a:r>
              <a:rPr lang="en-US" sz="3200" dirty="0" smtClean="0"/>
              <a:t>osts</a:t>
            </a:r>
            <a:endParaRPr lang="en-US" sz="3200" dirty="0"/>
          </a:p>
        </p:txBody>
      </p:sp>
      <p:sp>
        <p:nvSpPr>
          <p:cNvPr id="3" name="Content Placeholder 2"/>
          <p:cNvSpPr>
            <a:spLocks noGrp="1"/>
          </p:cNvSpPr>
          <p:nvPr>
            <p:ph idx="1"/>
          </p:nvPr>
        </p:nvSpPr>
        <p:spPr>
          <a:xfrm>
            <a:off x="457200" y="1600201"/>
            <a:ext cx="8229600" cy="844847"/>
          </a:xfrm>
        </p:spPr>
        <p:txBody>
          <a:bodyPr/>
          <a:lstStyle/>
          <a:p>
            <a:r>
              <a:rPr lang="en-US" dirty="0" smtClean="0"/>
              <a:t>Startup costs $100,000–$150,000</a:t>
            </a:r>
          </a:p>
          <a:p>
            <a:pPr lvl="1">
              <a:spcAft>
                <a:spcPts val="600"/>
              </a:spcAft>
            </a:pPr>
            <a:r>
              <a:rPr lang="en-US" dirty="0" smtClean="0"/>
              <a:t>Includes machine and training</a:t>
            </a:r>
          </a:p>
          <a:p>
            <a:r>
              <a:rPr lang="en-US" dirty="0" smtClean="0"/>
              <a:t>Capital equipment and maintenance &gt; ELISA</a:t>
            </a:r>
            <a:endParaRPr lang="en-US" dirty="0"/>
          </a:p>
        </p:txBody>
      </p:sp>
      <p:sp>
        <p:nvSpPr>
          <p:cNvPr id="10" name="TextBox 9"/>
          <p:cNvSpPr txBox="1"/>
          <p:nvPr/>
        </p:nvSpPr>
        <p:spPr>
          <a:xfrm>
            <a:off x="914400" y="4948535"/>
            <a:ext cx="5477077" cy="461665"/>
          </a:xfrm>
          <a:prstGeom prst="rect">
            <a:avLst/>
          </a:prstGeom>
          <a:noFill/>
        </p:spPr>
        <p:txBody>
          <a:bodyPr wrap="none" rtlCol="0">
            <a:spAutoFit/>
          </a:bodyPr>
          <a:lstStyle/>
          <a:p>
            <a:r>
              <a:rPr lang="en-US" sz="2400" b="1" dirty="0" smtClean="0"/>
              <a:t>* </a:t>
            </a:r>
            <a:r>
              <a:rPr lang="en-US" sz="2400" b="1" dirty="0" smtClean="0">
                <a:solidFill>
                  <a:schemeClr val="bg2"/>
                </a:solidFill>
              </a:rPr>
              <a:t>Maintenance higher outside the U.S.</a:t>
            </a:r>
            <a:endParaRPr lang="en-US" sz="2400" b="1" dirty="0">
              <a:solidFill>
                <a:schemeClr val="bg2"/>
              </a:solidFill>
            </a:endParaRPr>
          </a:p>
        </p:txBody>
      </p:sp>
    </p:spTree>
    <p:extLst>
      <p:ext uri="{BB962C8B-B14F-4D97-AF65-F5344CB8AC3E}">
        <p14:creationId xmlns:p14="http://schemas.microsoft.com/office/powerpoint/2010/main" val="2813735481"/>
      </p:ext>
    </p:extLst>
  </p:cSld>
  <p:clrMapOvr>
    <a:masterClrMapping/>
  </p:clrMapOvr>
  <p:transition advTm="23442">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Estimated Operating </a:t>
            </a:r>
            <a:r>
              <a:rPr lang="en-US" sz="3200" dirty="0" smtClean="0"/>
              <a:t>Costs</a:t>
            </a:r>
            <a:endParaRPr lang="en-US" sz="3200" dirty="0"/>
          </a:p>
        </p:txBody>
      </p:sp>
      <p:sp>
        <p:nvSpPr>
          <p:cNvPr id="3" name="Content Placeholder 2"/>
          <p:cNvSpPr>
            <a:spLocks noGrp="1"/>
          </p:cNvSpPr>
          <p:nvPr>
            <p:ph idx="1"/>
          </p:nvPr>
        </p:nvSpPr>
        <p:spPr>
          <a:xfrm>
            <a:off x="457200" y="1600200"/>
            <a:ext cx="8077200" cy="4419599"/>
          </a:xfrm>
        </p:spPr>
        <p:txBody>
          <a:bodyPr/>
          <a:lstStyle/>
          <a:p>
            <a:r>
              <a:rPr lang="en-US" dirty="0" smtClean="0"/>
              <a:t>Breakpoint for MBA cost savings over ELISA — as low as 2 antigens</a:t>
            </a:r>
          </a:p>
          <a:p>
            <a:pPr lvl="1"/>
            <a:r>
              <a:rPr lang="en-US" dirty="0" smtClean="0"/>
              <a:t>Recent measles and rubella serosurveys</a:t>
            </a:r>
          </a:p>
          <a:p>
            <a:pPr lvl="2">
              <a:buFont typeface="Wingdings" panose="05000000000000000000" pitchFamily="2" charset="2"/>
              <a:buChar char="§"/>
            </a:pPr>
            <a:r>
              <a:rPr lang="en-US" sz="2000" dirty="0" smtClean="0"/>
              <a:t>ELISA at local lab — $20 per sample ($10/ELISA)</a:t>
            </a:r>
          </a:p>
          <a:p>
            <a:pPr lvl="2">
              <a:buFont typeface="Wingdings" panose="05000000000000000000" pitchFamily="2" charset="2"/>
              <a:buChar char="§"/>
            </a:pPr>
            <a:r>
              <a:rPr lang="en-US" sz="2000" dirty="0" smtClean="0"/>
              <a:t>MBA at CDC — $15 per sample (for 2 antigens)</a:t>
            </a:r>
          </a:p>
          <a:p>
            <a:pPr lvl="3">
              <a:spcAft>
                <a:spcPts val="1200"/>
              </a:spcAft>
              <a:buFont typeface="Wingdings" panose="05000000000000000000" pitchFamily="2" charset="2"/>
              <a:buChar char="§"/>
            </a:pPr>
            <a:r>
              <a:rPr lang="en-US" sz="2000" dirty="0" smtClean="0"/>
              <a:t>If performed locally, labor cheaper, maintenance higher</a:t>
            </a:r>
          </a:p>
          <a:p>
            <a:r>
              <a:rPr lang="en-US" dirty="0" smtClean="0"/>
              <a:t>Low incremental cost to add antigens ($0.25-$0.50)</a:t>
            </a:r>
          </a:p>
          <a:p>
            <a:pPr lvl="1"/>
            <a:r>
              <a:rPr lang="en-US" dirty="0" smtClean="0"/>
              <a:t>Add tetanus for $0.25/sample vs. $30/sample for DAE</a:t>
            </a:r>
          </a:p>
          <a:p>
            <a:pPr lvl="1">
              <a:spcAft>
                <a:spcPts val="1200"/>
              </a:spcAft>
            </a:pPr>
            <a:r>
              <a:rPr lang="en-US" dirty="0" smtClean="0"/>
              <a:t>MBA 20-plex </a:t>
            </a:r>
            <a:r>
              <a:rPr lang="en-US" dirty="0"/>
              <a:t>— </a:t>
            </a:r>
            <a:r>
              <a:rPr lang="en-US" dirty="0" smtClean="0"/>
              <a:t>$20 total per </a:t>
            </a:r>
            <a:r>
              <a:rPr lang="en-US" dirty="0"/>
              <a:t>sample </a:t>
            </a:r>
            <a:endParaRPr lang="en-US" dirty="0" smtClean="0"/>
          </a:p>
          <a:p>
            <a:r>
              <a:rPr lang="en-US" dirty="0"/>
              <a:t>T</a:t>
            </a:r>
            <a:r>
              <a:rPr lang="en-US" dirty="0" smtClean="0"/>
              <a:t>esting 5,000 samples in MBA 20-plex ≈ $100,000</a:t>
            </a:r>
            <a:endParaRPr lang="en-US" dirty="0"/>
          </a:p>
        </p:txBody>
      </p:sp>
    </p:spTree>
    <p:extLst>
      <p:ext uri="{BB962C8B-B14F-4D97-AF65-F5344CB8AC3E}">
        <p14:creationId xmlns:p14="http://schemas.microsoft.com/office/powerpoint/2010/main" val="1762422786"/>
      </p:ext>
    </p:extLst>
  </p:cSld>
  <p:clrMapOvr>
    <a:masterClrMapping/>
  </p:clrMapOvr>
  <p:transition advTm="89618">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Vaccination coverage survey vs. serosurvey</a:t>
            </a:r>
            <a:endParaRPr lang="en-US" sz="3200" dirty="0"/>
          </a:p>
        </p:txBody>
      </p:sp>
      <p:sp>
        <p:nvSpPr>
          <p:cNvPr id="6" name="Content Placeholder 5"/>
          <p:cNvSpPr>
            <a:spLocks noGrp="1"/>
          </p:cNvSpPr>
          <p:nvPr>
            <p:ph idx="1"/>
          </p:nvPr>
        </p:nvSpPr>
        <p:spPr/>
        <p:txBody>
          <a:bodyPr/>
          <a:lstStyle/>
          <a:p>
            <a:r>
              <a:rPr lang="en-US" dirty="0" smtClean="0"/>
              <a:t>Vaccination coverage survey ≈ population that received vaccine dose(s)</a:t>
            </a:r>
          </a:p>
          <a:p>
            <a:r>
              <a:rPr lang="en-US" dirty="0" smtClean="0"/>
              <a:t>Serosurvey </a:t>
            </a:r>
            <a:r>
              <a:rPr lang="en-US" dirty="0"/>
              <a:t>≈ </a:t>
            </a:r>
            <a:r>
              <a:rPr lang="en-US" dirty="0" smtClean="0"/>
              <a:t>population immunity</a:t>
            </a:r>
          </a:p>
          <a:p>
            <a:pPr marL="342900" lvl="1" indent="-342900">
              <a:buSzPct val="70000"/>
              <a:buFont typeface="Wingdings" pitchFamily="2" charset="2"/>
              <a:buChar char="q"/>
            </a:pPr>
            <a:r>
              <a:rPr lang="en-US" sz="2400" b="1" dirty="0" smtClean="0"/>
              <a:t>When representative of population, both:</a:t>
            </a:r>
          </a:p>
          <a:p>
            <a:pPr marL="742950" lvl="2" indent="-342900">
              <a:buSzPct val="70000"/>
              <a:buFont typeface="Wingdings" pitchFamily="2" charset="2"/>
              <a:buChar char="q"/>
            </a:pPr>
            <a:r>
              <a:rPr lang="en-US" sz="2400" b="1" dirty="0" smtClean="0"/>
              <a:t>Monitor immunization program performance if repeated at regular intervals</a:t>
            </a:r>
          </a:p>
          <a:p>
            <a:pPr marL="742950" lvl="2" indent="-342900">
              <a:buSzPct val="70000"/>
              <a:buFont typeface="Wingdings" pitchFamily="2" charset="2"/>
              <a:buChar char="q"/>
            </a:pPr>
            <a:r>
              <a:rPr lang="en-US" sz="2400" b="1" dirty="0" smtClean="0"/>
              <a:t>Provide complementary information useful to the program</a:t>
            </a:r>
          </a:p>
          <a:p>
            <a:pPr marL="342900" lvl="1" indent="-342900">
              <a:buSzPct val="70000"/>
              <a:buFont typeface="Wingdings" pitchFamily="2" charset="2"/>
              <a:buChar char="q"/>
            </a:pPr>
            <a:endParaRPr lang="en-US" sz="2400" b="1" dirty="0" smtClean="0"/>
          </a:p>
        </p:txBody>
      </p:sp>
    </p:spTree>
    <p:extLst>
      <p:ext uri="{BB962C8B-B14F-4D97-AF65-F5344CB8AC3E}">
        <p14:creationId xmlns:p14="http://schemas.microsoft.com/office/powerpoint/2010/main" val="1262536625"/>
      </p:ext>
    </p:extLst>
  </p:cSld>
  <p:clrMapOvr>
    <a:masterClrMapping/>
  </p:clrMapOvr>
  <p:transition advTm="21708">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Requirements for running Luminex®</a:t>
            </a:r>
            <a:endParaRPr lang="en-US" sz="3200" dirty="0"/>
          </a:p>
        </p:txBody>
      </p:sp>
      <p:sp>
        <p:nvSpPr>
          <p:cNvPr id="3" name="Content Placeholder 2"/>
          <p:cNvSpPr>
            <a:spLocks noGrp="1"/>
          </p:cNvSpPr>
          <p:nvPr>
            <p:ph idx="1"/>
          </p:nvPr>
        </p:nvSpPr>
        <p:spPr/>
        <p:txBody>
          <a:bodyPr/>
          <a:lstStyle/>
          <a:p>
            <a:pPr>
              <a:spcAft>
                <a:spcPts val="600"/>
              </a:spcAft>
            </a:pPr>
            <a:r>
              <a:rPr lang="en-US" dirty="0" smtClean="0"/>
              <a:t>Continuous, reliable power supply — important</a:t>
            </a:r>
          </a:p>
          <a:p>
            <a:pPr>
              <a:spcAft>
                <a:spcPts val="600"/>
              </a:spcAft>
            </a:pPr>
            <a:r>
              <a:rPr lang="en-US" dirty="0"/>
              <a:t>R</a:t>
            </a:r>
            <a:r>
              <a:rPr lang="en-US" dirty="0" smtClean="0"/>
              <a:t>unning water</a:t>
            </a:r>
          </a:p>
          <a:p>
            <a:pPr>
              <a:spcAft>
                <a:spcPts val="600"/>
              </a:spcAft>
            </a:pPr>
            <a:r>
              <a:rPr lang="en-US" dirty="0" smtClean="0"/>
              <a:t>Temperature controlled room</a:t>
            </a:r>
          </a:p>
          <a:p>
            <a:pPr>
              <a:spcAft>
                <a:spcPts val="600"/>
              </a:spcAft>
            </a:pPr>
            <a:r>
              <a:rPr lang="en-US" dirty="0" smtClean="0"/>
              <a:t>Refrigerator and freezer</a:t>
            </a:r>
          </a:p>
          <a:p>
            <a:pPr>
              <a:spcAft>
                <a:spcPts val="600"/>
              </a:spcAft>
            </a:pPr>
            <a:r>
              <a:rPr lang="en-US" dirty="0" smtClean="0"/>
              <a:t>Dedicated computer</a:t>
            </a:r>
            <a:endParaRPr lang="en-US" dirty="0"/>
          </a:p>
        </p:txBody>
      </p:sp>
    </p:spTree>
    <p:extLst>
      <p:ext uri="{BB962C8B-B14F-4D97-AF65-F5344CB8AC3E}">
        <p14:creationId xmlns:p14="http://schemas.microsoft.com/office/powerpoint/2010/main" val="244918027"/>
      </p:ext>
    </p:extLst>
  </p:cSld>
  <p:clrMapOvr>
    <a:masterClrMapping/>
  </p:clrMapOvr>
  <p:transition advTm="13618">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MBA technical capacity</a:t>
            </a:r>
            <a:endParaRPr lang="en-US" sz="3200" dirty="0"/>
          </a:p>
        </p:txBody>
      </p:sp>
      <p:sp>
        <p:nvSpPr>
          <p:cNvPr id="3" name="Content Placeholder 2"/>
          <p:cNvSpPr>
            <a:spLocks noGrp="1"/>
          </p:cNvSpPr>
          <p:nvPr>
            <p:ph idx="1"/>
          </p:nvPr>
        </p:nvSpPr>
        <p:spPr/>
        <p:txBody>
          <a:bodyPr/>
          <a:lstStyle/>
          <a:p>
            <a:pPr>
              <a:spcAft>
                <a:spcPts val="600"/>
              </a:spcAft>
            </a:pPr>
            <a:r>
              <a:rPr lang="en-US" dirty="0" smtClean="0"/>
              <a:t>Training — if can run ELISA, can run multiplex</a:t>
            </a:r>
          </a:p>
          <a:p>
            <a:pPr>
              <a:spcAft>
                <a:spcPts val="600"/>
              </a:spcAft>
            </a:pPr>
            <a:r>
              <a:rPr lang="en-US" dirty="0" smtClean="0"/>
              <a:t>Bead coupling — not done in-country</a:t>
            </a:r>
          </a:p>
          <a:p>
            <a:r>
              <a:rPr lang="en-US" dirty="0" smtClean="0"/>
              <a:t>Output — 80 samples/workday (2 technicians= 160 samples/10+ hour workday)</a:t>
            </a:r>
          </a:p>
          <a:p>
            <a:pPr lvl="1"/>
            <a:r>
              <a:rPr lang="en-US" dirty="0" smtClean="0"/>
              <a:t>5,000 samples ≈ 3+ months for 1 technician, or 6 weeks for </a:t>
            </a:r>
          </a:p>
          <a:p>
            <a:pPr marL="457200" lvl="1" indent="285750">
              <a:spcBef>
                <a:spcPts val="0"/>
              </a:spcBef>
              <a:buNone/>
            </a:pPr>
            <a:r>
              <a:rPr lang="en-US" dirty="0" smtClean="0"/>
              <a:t>2 technicians</a:t>
            </a:r>
            <a:endParaRPr lang="en-US" dirty="0"/>
          </a:p>
        </p:txBody>
      </p:sp>
    </p:spTree>
    <p:extLst>
      <p:ext uri="{BB962C8B-B14F-4D97-AF65-F5344CB8AC3E}">
        <p14:creationId xmlns:p14="http://schemas.microsoft.com/office/powerpoint/2010/main" val="3835672835"/>
      </p:ext>
    </p:extLst>
  </p:cSld>
  <p:clrMapOvr>
    <a:masterClrMapping/>
  </p:clrMapOvr>
  <p:transition advTm="35526">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Considerations for</a:t>
            </a:r>
            <a:r>
              <a:rPr lang="en-US" sz="3200" baseline="0" dirty="0" smtClean="0"/>
              <a:t> MBA use in DHS</a:t>
            </a:r>
            <a:endParaRPr lang="en-US" sz="3200" dirty="0"/>
          </a:p>
        </p:txBody>
      </p:sp>
      <p:sp>
        <p:nvSpPr>
          <p:cNvPr id="3" name="Content Placeholder 2"/>
          <p:cNvSpPr>
            <a:spLocks noGrp="1"/>
          </p:cNvSpPr>
          <p:nvPr>
            <p:ph idx="1"/>
          </p:nvPr>
        </p:nvSpPr>
        <p:spPr>
          <a:xfrm>
            <a:off x="457200" y="1600200"/>
            <a:ext cx="8229600" cy="4648199"/>
          </a:xfrm>
        </p:spPr>
        <p:txBody>
          <a:bodyPr/>
          <a:lstStyle/>
          <a:p>
            <a:r>
              <a:rPr lang="en-US" dirty="0" smtClean="0"/>
              <a:t>Start-up costs not prohibitively expensive relative to other technologies</a:t>
            </a:r>
          </a:p>
          <a:p>
            <a:pPr lvl="1"/>
            <a:r>
              <a:rPr lang="en-US" dirty="0"/>
              <a:t>Many countries have machines not currently in use</a:t>
            </a:r>
          </a:p>
          <a:p>
            <a:pPr lvl="1"/>
            <a:r>
              <a:rPr lang="en-US" dirty="0" smtClean="0"/>
              <a:t>Instrument maintenance — international technician ($$)</a:t>
            </a:r>
          </a:p>
          <a:p>
            <a:r>
              <a:rPr lang="en-US" dirty="0" smtClean="0"/>
              <a:t>Regional strategy — ensure continuous machine use, technical capacity, quality (or repeat every ~5 years)</a:t>
            </a:r>
          </a:p>
          <a:p>
            <a:r>
              <a:rPr lang="en-US" dirty="0" smtClean="0"/>
              <a:t>Collaboration with experienced lab partners required</a:t>
            </a:r>
          </a:p>
          <a:p>
            <a:pPr lvl="1"/>
            <a:r>
              <a:rPr lang="en-US" dirty="0" smtClean="0"/>
              <a:t>Country labs can’t do bead coupling</a:t>
            </a:r>
          </a:p>
          <a:p>
            <a:pPr lvl="1"/>
            <a:r>
              <a:rPr lang="en-US" dirty="0" smtClean="0"/>
              <a:t>Assistance with training, standardization</a:t>
            </a:r>
          </a:p>
          <a:p>
            <a:r>
              <a:rPr lang="en-US" dirty="0" smtClean="0"/>
              <a:t>Antigens and target ages to be determined based on country needs and disease epidemiology</a:t>
            </a:r>
            <a:endParaRPr lang="en-US" dirty="0"/>
          </a:p>
        </p:txBody>
      </p:sp>
    </p:spTree>
    <p:extLst>
      <p:ext uri="{BB962C8B-B14F-4D97-AF65-F5344CB8AC3E}">
        <p14:creationId xmlns:p14="http://schemas.microsoft.com/office/powerpoint/2010/main" val="909694845"/>
      </p:ext>
    </p:extLst>
  </p:cSld>
  <p:clrMapOvr>
    <a:masterClrMapping/>
  </p:clrMapOvr>
  <p:transition advTm="5381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Summary</a:t>
            </a:r>
            <a:endParaRPr lang="en-US" sz="3200" dirty="0"/>
          </a:p>
        </p:txBody>
      </p:sp>
      <p:sp>
        <p:nvSpPr>
          <p:cNvPr id="3" name="Content Placeholder 2"/>
          <p:cNvSpPr>
            <a:spLocks noGrp="1"/>
          </p:cNvSpPr>
          <p:nvPr>
            <p:ph idx="1"/>
          </p:nvPr>
        </p:nvSpPr>
        <p:spPr/>
        <p:txBody>
          <a:bodyPr/>
          <a:lstStyle/>
          <a:p>
            <a:pPr marL="342900" lvl="1" indent="-342900">
              <a:buSzPct val="70000"/>
              <a:buFont typeface="Wingdings" pitchFamily="2" charset="2"/>
              <a:buChar char="q"/>
            </a:pPr>
            <a:r>
              <a:rPr lang="en-US" sz="2400" b="1" dirty="0" smtClean="0"/>
              <a:t>Serosurvey data </a:t>
            </a:r>
          </a:p>
          <a:p>
            <a:pPr marL="742950" lvl="2" indent="-342900">
              <a:spcAft>
                <a:spcPts val="1200"/>
              </a:spcAft>
              <a:buSzPct val="70000"/>
              <a:buFont typeface="Wingdings" panose="05000000000000000000" pitchFamily="2" charset="2"/>
              <a:buChar char="§"/>
            </a:pPr>
            <a:r>
              <a:rPr lang="en-US" sz="2400" b="1" dirty="0" smtClean="0"/>
              <a:t>provide information on population immunity that is complementary to vaccination coverage survey data</a:t>
            </a:r>
          </a:p>
          <a:p>
            <a:pPr marL="742950" lvl="2" indent="-342900">
              <a:spcAft>
                <a:spcPts val="1200"/>
              </a:spcAft>
              <a:buSzPct val="70000"/>
              <a:buFont typeface="Wingdings" panose="05000000000000000000" pitchFamily="2" charset="2"/>
              <a:buChar char="§"/>
            </a:pPr>
            <a:r>
              <a:rPr lang="en-US" sz="2400" b="1" dirty="0"/>
              <a:t>m</a:t>
            </a:r>
            <a:r>
              <a:rPr lang="en-US" sz="2400" b="1" dirty="0" smtClean="0"/>
              <a:t>ay be used to guide policy/strategy</a:t>
            </a:r>
            <a:r>
              <a:rPr lang="en-US" sz="2400" b="1" dirty="0"/>
              <a:t>, from vaccine introduction to verification of disease elimination </a:t>
            </a:r>
          </a:p>
          <a:p>
            <a:pPr>
              <a:spcAft>
                <a:spcPts val="1200"/>
              </a:spcAft>
            </a:pPr>
            <a:r>
              <a:rPr lang="en-US" dirty="0" smtClean="0"/>
              <a:t>MBAs provide useful data across multiple programs at a cost savings compared to individual testing</a:t>
            </a:r>
          </a:p>
          <a:p>
            <a:r>
              <a:rPr lang="en-US" dirty="0" smtClean="0"/>
              <a:t>Integration of serosurveys into periodic national health surveys may be feasible with MBA testing</a:t>
            </a:r>
            <a:endParaRPr lang="en-US" dirty="0"/>
          </a:p>
        </p:txBody>
      </p:sp>
    </p:spTree>
    <p:extLst>
      <p:ext uri="{BB962C8B-B14F-4D97-AF65-F5344CB8AC3E}">
        <p14:creationId xmlns:p14="http://schemas.microsoft.com/office/powerpoint/2010/main" val="1770904142"/>
      </p:ext>
    </p:extLst>
  </p:cSld>
  <p:clrMapOvr>
    <a:masterClrMapping/>
  </p:clrMapOvr>
  <p:transition advTm="30741">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200" y="1600201"/>
            <a:ext cx="7848600" cy="4191000"/>
          </a:xfrm>
        </p:spPr>
        <p:txBody>
          <a:bodyPr/>
          <a:lstStyle/>
          <a:p>
            <a:pPr marL="0" indent="0">
              <a:buNone/>
            </a:pPr>
            <a:r>
              <a:rPr lang="en-US" sz="3200" dirty="0">
                <a:solidFill>
                  <a:schemeClr val="tx1"/>
                </a:solidFill>
                <a:cs typeface="Arial" pitchFamily="34" charset="0"/>
              </a:rPr>
              <a:t>"The findings and conclusions in this presentation have not been formally disseminated by CDC and should not be construed to represent any agency determination or policy."</a:t>
            </a:r>
          </a:p>
          <a:p>
            <a:endParaRPr lang="en-US" dirty="0"/>
          </a:p>
        </p:txBody>
      </p:sp>
    </p:spTree>
    <p:extLst>
      <p:ext uri="{BB962C8B-B14F-4D97-AF65-F5344CB8AC3E}">
        <p14:creationId xmlns:p14="http://schemas.microsoft.com/office/powerpoint/2010/main" val="1163217016"/>
      </p:ext>
    </p:extLst>
  </p:cSld>
  <p:clrMapOvr>
    <a:masterClrMapping/>
  </p:clrMapOvr>
  <p:transition advTm="5568">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84703" y="286921"/>
            <a:ext cx="8534400" cy="584775"/>
          </a:xfrm>
          <a:prstGeom prst="rect">
            <a:avLst/>
          </a:prstGeom>
        </p:spPr>
        <p:txBody>
          <a:bodyPr wrap="square">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Acknowledgements</a:t>
            </a:r>
          </a:p>
        </p:txBody>
      </p:sp>
      <p:sp>
        <p:nvSpPr>
          <p:cNvPr id="4" name="Rectangle 3"/>
          <p:cNvSpPr txBox="1">
            <a:spLocks noChangeArrowheads="1"/>
          </p:cNvSpPr>
          <p:nvPr/>
        </p:nvSpPr>
        <p:spPr>
          <a:xfrm>
            <a:off x="914400" y="1185706"/>
            <a:ext cx="3581400" cy="1453155"/>
          </a:xfrm>
          <a:prstGeom prst="rect">
            <a:avLst/>
          </a:prstGeom>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spcBef>
                <a:spcPct val="0"/>
              </a:spcBef>
              <a:spcAft>
                <a:spcPct val="20000"/>
              </a:spcAft>
              <a:buClr>
                <a:srgbClr val="FF3300"/>
              </a:buClr>
              <a:buNone/>
            </a:pPr>
            <a:r>
              <a:rPr lang="en-US" sz="2000" b="1" dirty="0"/>
              <a:t>Division of Foodborne, Waterborne </a:t>
            </a:r>
            <a:r>
              <a:rPr lang="en-US" sz="2000" b="1" dirty="0" smtClean="0"/>
              <a:t>and Environmental </a:t>
            </a:r>
            <a:r>
              <a:rPr lang="en-US" sz="2000" b="1" dirty="0"/>
              <a:t>Diseases</a:t>
            </a:r>
          </a:p>
          <a:p>
            <a:pPr lvl="1">
              <a:lnSpc>
                <a:spcPct val="80000"/>
              </a:lnSpc>
              <a:spcBef>
                <a:spcPct val="0"/>
              </a:spcBef>
              <a:spcAft>
                <a:spcPct val="20000"/>
              </a:spcAft>
              <a:buClr>
                <a:srgbClr val="FF3300"/>
              </a:buClr>
              <a:buSzPct val="150000"/>
              <a:buFont typeface="Arial" panose="020B0604020202020204" pitchFamily="34" charset="0"/>
              <a:buChar char="•"/>
            </a:pPr>
            <a:r>
              <a:rPr lang="en-US" sz="2000" b="1" dirty="0" smtClean="0">
                <a:solidFill>
                  <a:schemeClr val="bg2"/>
                </a:solidFill>
              </a:rPr>
              <a:t>Delynn</a:t>
            </a:r>
            <a:r>
              <a:rPr lang="en-US" sz="2000" b="1" dirty="0" smtClean="0">
                <a:solidFill>
                  <a:schemeClr val="bg2"/>
                </a:solidFill>
              </a:rPr>
              <a:t> Moss</a:t>
            </a:r>
          </a:p>
          <a:p>
            <a:pPr lvl="1">
              <a:lnSpc>
                <a:spcPct val="80000"/>
              </a:lnSpc>
              <a:spcBef>
                <a:spcPct val="0"/>
              </a:spcBef>
              <a:spcAft>
                <a:spcPct val="20000"/>
              </a:spcAft>
              <a:buClr>
                <a:srgbClr val="FF3300"/>
              </a:buClr>
              <a:buSzPct val="150000"/>
              <a:buFont typeface="Arial" panose="020B0604020202020204" pitchFamily="34" charset="0"/>
              <a:buChar char="•"/>
            </a:pPr>
            <a:r>
              <a:rPr lang="en-US" sz="2000" b="1" dirty="0" smtClean="0">
                <a:solidFill>
                  <a:schemeClr val="bg2"/>
                </a:solidFill>
              </a:rPr>
              <a:t>Jeff Priest</a:t>
            </a:r>
          </a:p>
        </p:txBody>
      </p:sp>
      <p:sp>
        <p:nvSpPr>
          <p:cNvPr id="5" name="Rectangle 3"/>
          <p:cNvSpPr txBox="1">
            <a:spLocks noChangeArrowheads="1"/>
          </p:cNvSpPr>
          <p:nvPr/>
        </p:nvSpPr>
        <p:spPr>
          <a:xfrm>
            <a:off x="914400" y="2819400"/>
            <a:ext cx="3733800" cy="3053593"/>
          </a:xfrm>
          <a:prstGeom prst="rect">
            <a:avLst/>
          </a:prstGeom>
        </p:spPr>
        <p:txBody>
          <a:bodyPr wrap="square">
            <a:spAutoFit/>
          </a:bodyPr>
          <a:lstStyle/>
          <a:p>
            <a:pPr marR="0" lvl="0" algn="l" defTabSz="914400" rtl="0" eaLnBrk="1" fontAlgn="auto" latinLnBrk="0" hangingPunct="1">
              <a:lnSpc>
                <a:spcPct val="80000"/>
              </a:lnSpc>
              <a:spcBef>
                <a:spcPct val="0"/>
              </a:spcBef>
              <a:spcAft>
                <a:spcPct val="20000"/>
              </a:spcAft>
              <a:buClr>
                <a:srgbClr val="FF3300"/>
              </a:buClr>
              <a:buSzTx/>
              <a:buFont typeface="Arial" pitchFamily="34" charset="0"/>
              <a:buNone/>
              <a:tabLst/>
              <a:defRPr/>
            </a:pPr>
            <a:r>
              <a:rPr kumimoji="0" lang="en-US" sz="2000" b="1" i="0" u="none" strike="noStrike" kern="1200" cap="none" spc="0" normalizeH="0" baseline="0" noProof="0" dirty="0" smtClean="0">
                <a:ln>
                  <a:noFill/>
                </a:ln>
                <a:effectLst/>
                <a:uLnTx/>
                <a:uFillTx/>
                <a:latin typeface="+mn-lt"/>
                <a:ea typeface="+mn-ea"/>
                <a:cs typeface="+mn-cs"/>
              </a:rPr>
              <a:t>Division of</a:t>
            </a:r>
            <a:r>
              <a:rPr kumimoji="0" lang="en-US" sz="2000" b="1" i="0" u="none" strike="noStrike" kern="1200" cap="none" spc="0" normalizeH="0" noProof="0" dirty="0" smtClean="0">
                <a:ln>
                  <a:noFill/>
                </a:ln>
                <a:effectLst/>
                <a:uLnTx/>
                <a:uFillTx/>
                <a:latin typeface="+mn-lt"/>
                <a:ea typeface="+mn-ea"/>
                <a:cs typeface="+mn-cs"/>
              </a:rPr>
              <a:t> Parasitic Diseases and Malaria</a:t>
            </a:r>
            <a:endParaRPr kumimoji="0" lang="en-US" sz="2000" b="1" i="0" u="none" strike="noStrike" kern="1200" cap="none" spc="0" normalizeH="0" baseline="0" noProof="0" dirty="0" smtClean="0">
              <a:ln>
                <a:noFill/>
              </a:ln>
              <a:effectLst/>
              <a:uLnTx/>
              <a:uFillTx/>
              <a:latin typeface="+mn-lt"/>
              <a:ea typeface="+mn-ea"/>
              <a:cs typeface="+mn-cs"/>
            </a:endParaRPr>
          </a:p>
          <a:p>
            <a:pPr marL="742950" marR="0" lvl="1" indent="-285750" algn="l" defTabSz="914400" rtl="0" eaLnBrk="1" fontAlgn="auto" latinLnBrk="0" hangingPunct="1">
              <a:lnSpc>
                <a:spcPct val="80000"/>
              </a:lnSpc>
              <a:spcBef>
                <a:spcPct val="0"/>
              </a:spcBef>
              <a:spcAft>
                <a:spcPct val="20000"/>
              </a:spcAft>
              <a:buClr>
                <a:srgbClr val="FF3300"/>
              </a:buClr>
              <a:buSzPct val="150000"/>
              <a:buFont typeface="Arial" pitchFamily="34" charset="0"/>
              <a:buChar char="•"/>
              <a:tabLst/>
              <a:defRPr/>
            </a:pPr>
            <a:r>
              <a:rPr kumimoji="0" lang="en-US" sz="2000" b="1" i="0" u="none" strike="noStrike" kern="1200" cap="none" spc="0" normalizeH="0" baseline="0" noProof="0" dirty="0" smtClean="0">
                <a:ln>
                  <a:noFill/>
                </a:ln>
                <a:solidFill>
                  <a:schemeClr val="bg2"/>
                </a:solidFill>
                <a:effectLst/>
                <a:uLnTx/>
                <a:uFillTx/>
                <a:latin typeface="+mn-lt"/>
                <a:ea typeface="+mn-ea"/>
                <a:cs typeface="+mn-cs"/>
              </a:rPr>
              <a:t>Patrick </a:t>
            </a:r>
            <a:r>
              <a:rPr kumimoji="0" lang="en-US" sz="2000" b="1" i="0" u="none" strike="noStrike" kern="1200" cap="none" spc="0" normalizeH="0" baseline="0" noProof="0" dirty="0" smtClean="0">
                <a:ln>
                  <a:noFill/>
                </a:ln>
                <a:solidFill>
                  <a:schemeClr val="bg2"/>
                </a:solidFill>
                <a:effectLst/>
                <a:uLnTx/>
                <a:uFillTx/>
                <a:latin typeface="+mn-lt"/>
                <a:ea typeface="+mn-ea"/>
                <a:cs typeface="+mn-cs"/>
              </a:rPr>
              <a:t>Lammie</a:t>
            </a:r>
            <a:endParaRPr kumimoji="0" lang="en-US" sz="2000" b="1"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80000"/>
              </a:lnSpc>
              <a:spcBef>
                <a:spcPct val="0"/>
              </a:spcBef>
              <a:spcAft>
                <a:spcPct val="20000"/>
              </a:spcAft>
              <a:buClr>
                <a:srgbClr val="FF3300"/>
              </a:buClr>
              <a:buSzPct val="150000"/>
              <a:buFont typeface="Arial" pitchFamily="34" charset="0"/>
              <a:buChar char="•"/>
              <a:tabLst/>
              <a:defRPr/>
            </a:pPr>
            <a:r>
              <a:rPr lang="en-US" sz="2000" b="1" dirty="0" smtClean="0">
                <a:solidFill>
                  <a:schemeClr val="bg2"/>
                </a:solidFill>
              </a:rPr>
              <a:t>Kim Won</a:t>
            </a:r>
          </a:p>
          <a:p>
            <a:pPr marL="742950" marR="0" lvl="1" indent="-285750" algn="l" defTabSz="914400" rtl="0" eaLnBrk="1" fontAlgn="auto" latinLnBrk="0" hangingPunct="1">
              <a:lnSpc>
                <a:spcPct val="80000"/>
              </a:lnSpc>
              <a:spcBef>
                <a:spcPct val="0"/>
              </a:spcBef>
              <a:spcAft>
                <a:spcPct val="20000"/>
              </a:spcAft>
              <a:buClr>
                <a:srgbClr val="FF3300"/>
              </a:buClr>
              <a:buSzPct val="150000"/>
              <a:buFont typeface="Arial" pitchFamily="34" charset="0"/>
              <a:buChar char="•"/>
              <a:tabLst/>
              <a:defRPr/>
            </a:pPr>
            <a:r>
              <a:rPr kumimoji="0" lang="en-US" sz="2000" b="1" i="0" u="none" strike="noStrike" kern="1200" cap="none" spc="0" normalizeH="0" baseline="0" noProof="0" dirty="0" smtClean="0">
                <a:ln>
                  <a:noFill/>
                </a:ln>
                <a:solidFill>
                  <a:schemeClr val="bg2"/>
                </a:solidFill>
                <a:effectLst/>
                <a:uLnTx/>
                <a:uFillTx/>
                <a:latin typeface="+mn-lt"/>
                <a:ea typeface="+mn-ea"/>
                <a:cs typeface="+mn-cs"/>
              </a:rPr>
              <a:t>Brook Goodhew</a:t>
            </a:r>
          </a:p>
          <a:p>
            <a:pPr marL="742950" marR="0" lvl="1" indent="-285750" algn="l" defTabSz="914400" rtl="0" eaLnBrk="1" fontAlgn="auto" latinLnBrk="0" hangingPunct="1">
              <a:lnSpc>
                <a:spcPct val="80000"/>
              </a:lnSpc>
              <a:spcBef>
                <a:spcPct val="0"/>
              </a:spcBef>
              <a:spcAft>
                <a:spcPct val="20000"/>
              </a:spcAft>
              <a:buClr>
                <a:srgbClr val="FF3300"/>
              </a:buClr>
              <a:buSzPct val="150000"/>
              <a:buFont typeface="Arial" pitchFamily="34" charset="0"/>
              <a:buChar char="•"/>
              <a:tabLst/>
              <a:defRPr/>
            </a:pPr>
            <a:r>
              <a:rPr lang="en-US" sz="2000" b="1" dirty="0" smtClean="0">
                <a:solidFill>
                  <a:schemeClr val="bg2"/>
                </a:solidFill>
              </a:rPr>
              <a:t>Katy Hamlin </a:t>
            </a:r>
          </a:p>
          <a:p>
            <a:pPr marL="742950" marR="0" lvl="1" indent="-285750" algn="l" defTabSz="914400" rtl="0" eaLnBrk="1" fontAlgn="auto" latinLnBrk="0" hangingPunct="1">
              <a:lnSpc>
                <a:spcPct val="80000"/>
              </a:lnSpc>
              <a:spcBef>
                <a:spcPct val="0"/>
              </a:spcBef>
              <a:spcAft>
                <a:spcPct val="20000"/>
              </a:spcAft>
              <a:buClr>
                <a:srgbClr val="FF3300"/>
              </a:buClr>
              <a:buSzPct val="150000"/>
              <a:buFont typeface="Arial" pitchFamily="34" charset="0"/>
              <a:buChar char="•"/>
              <a:tabLst/>
              <a:defRPr/>
            </a:pPr>
            <a:r>
              <a:rPr kumimoji="0" lang="en-US" sz="2000" b="1" i="0" u="none" strike="noStrike" kern="1200" cap="none" spc="0" normalizeH="0" baseline="0" noProof="0" dirty="0" smtClean="0">
                <a:ln>
                  <a:noFill/>
                </a:ln>
                <a:solidFill>
                  <a:schemeClr val="bg2"/>
                </a:solidFill>
                <a:effectLst/>
                <a:uLnTx/>
                <a:uFillTx/>
              </a:rPr>
              <a:t>Harley Jenks</a:t>
            </a:r>
          </a:p>
          <a:p>
            <a:pPr marL="742950" marR="0" lvl="1" indent="-285750" algn="l" defTabSz="914400" rtl="0" eaLnBrk="1" fontAlgn="auto" latinLnBrk="0" hangingPunct="1">
              <a:lnSpc>
                <a:spcPct val="80000"/>
              </a:lnSpc>
              <a:spcBef>
                <a:spcPct val="0"/>
              </a:spcBef>
              <a:spcAft>
                <a:spcPct val="20000"/>
              </a:spcAft>
              <a:buClr>
                <a:srgbClr val="FF3300"/>
              </a:buClr>
              <a:buSzPct val="150000"/>
              <a:buFont typeface="Arial" pitchFamily="34" charset="0"/>
              <a:buChar char="•"/>
              <a:tabLst/>
              <a:defRPr/>
            </a:pPr>
            <a:r>
              <a:rPr lang="en-US" sz="2000" b="1" dirty="0" smtClean="0">
                <a:solidFill>
                  <a:schemeClr val="bg2"/>
                </a:solidFill>
              </a:rPr>
              <a:t>Michael Deming</a:t>
            </a:r>
          </a:p>
          <a:p>
            <a:pPr marL="742950" marR="0" lvl="1" indent="-285750" algn="l" defTabSz="914400" rtl="0" eaLnBrk="1" fontAlgn="auto" latinLnBrk="0" hangingPunct="1">
              <a:lnSpc>
                <a:spcPct val="80000"/>
              </a:lnSpc>
              <a:spcBef>
                <a:spcPct val="0"/>
              </a:spcBef>
              <a:spcAft>
                <a:spcPct val="20000"/>
              </a:spcAft>
              <a:buClr>
                <a:srgbClr val="FF3300"/>
              </a:buClr>
              <a:buSzPct val="150000"/>
              <a:buFont typeface="Arial" pitchFamily="34" charset="0"/>
              <a:buChar char="•"/>
              <a:tabLst/>
              <a:defRPr/>
            </a:pPr>
            <a:r>
              <a:rPr kumimoji="0" lang="en-US" sz="2000" b="1" i="0" u="none" strike="noStrike" kern="1200" cap="none" spc="0" normalizeH="0" baseline="0" noProof="0" dirty="0" smtClean="0">
                <a:ln>
                  <a:noFill/>
                </a:ln>
                <a:solidFill>
                  <a:schemeClr val="bg2"/>
                </a:solidFill>
                <a:effectLst/>
                <a:uLnTx/>
                <a:uFillTx/>
              </a:rPr>
              <a:t>Diana Martin</a:t>
            </a:r>
          </a:p>
          <a:p>
            <a:pPr marL="742950" marR="0" lvl="1" indent="-285750" algn="l" defTabSz="914400" rtl="0" eaLnBrk="1" fontAlgn="auto" latinLnBrk="0" hangingPunct="1">
              <a:lnSpc>
                <a:spcPct val="80000"/>
              </a:lnSpc>
              <a:spcBef>
                <a:spcPct val="0"/>
              </a:spcBef>
              <a:spcAft>
                <a:spcPct val="20000"/>
              </a:spcAft>
              <a:buClr>
                <a:srgbClr val="FF3300"/>
              </a:buClr>
              <a:buSzPct val="150000"/>
              <a:buFont typeface="Arial" pitchFamily="34" charset="0"/>
              <a:buChar char="•"/>
              <a:tabLst/>
              <a:defRPr/>
            </a:pPr>
            <a:r>
              <a:rPr lang="en-US" sz="2000" b="1" dirty="0" smtClean="0">
                <a:solidFill>
                  <a:schemeClr val="bg2"/>
                </a:solidFill>
              </a:rPr>
              <a:t>Evan Secor</a:t>
            </a:r>
            <a:endParaRPr kumimoji="0" lang="en-US" sz="2000" b="1" i="0" u="none" strike="noStrike" kern="1200" cap="none" spc="0" normalizeH="0" baseline="0" noProof="0" dirty="0" smtClean="0">
              <a:ln>
                <a:noFill/>
              </a:ln>
              <a:solidFill>
                <a:schemeClr val="bg2"/>
              </a:solidFill>
              <a:effectLst/>
              <a:uLnTx/>
              <a:uFillTx/>
            </a:endParaRPr>
          </a:p>
        </p:txBody>
      </p:sp>
      <p:sp>
        <p:nvSpPr>
          <p:cNvPr id="6" name="Rectangle 3"/>
          <p:cNvSpPr txBox="1">
            <a:spLocks noChangeArrowheads="1"/>
          </p:cNvSpPr>
          <p:nvPr/>
        </p:nvSpPr>
        <p:spPr>
          <a:xfrm>
            <a:off x="4637317" y="4218563"/>
            <a:ext cx="3200400" cy="1569660"/>
          </a:xfrm>
          <a:prstGeom prst="rect">
            <a:avLst/>
          </a:prstGeom>
        </p:spPr>
        <p:txBody>
          <a:bodyPr wrap="square">
            <a:spAutoFit/>
          </a:bodyPr>
          <a:lstStyle/>
          <a:p>
            <a:pPr marL="342900" marR="0" lvl="0" indent="-342900" algn="l" defTabSz="914400" rtl="0" eaLnBrk="1" fontAlgn="auto" latinLnBrk="0" hangingPunct="1">
              <a:lnSpc>
                <a:spcPct val="80000"/>
              </a:lnSpc>
              <a:spcBef>
                <a:spcPct val="0"/>
              </a:spcBef>
              <a:spcAft>
                <a:spcPct val="20000"/>
              </a:spcAft>
              <a:buClr>
                <a:srgbClr val="FF3300"/>
              </a:buClr>
              <a:buSzTx/>
              <a:buFont typeface="Arial" pitchFamily="34" charset="0"/>
              <a:buNone/>
              <a:tabLst/>
              <a:defRPr/>
            </a:pPr>
            <a:r>
              <a:rPr kumimoji="0" lang="en-US" sz="2000" b="1" i="0" u="none" strike="noStrike" kern="1200" cap="none" spc="0" normalizeH="0" baseline="0" noProof="0" dirty="0" smtClean="0">
                <a:ln>
                  <a:noFill/>
                </a:ln>
                <a:effectLst/>
                <a:uLnTx/>
                <a:uFillTx/>
                <a:latin typeface="+mn-lt"/>
                <a:ea typeface="+mn-ea"/>
                <a:cs typeface="+mn-cs"/>
              </a:rPr>
              <a:t>Division of Viral Diseases</a:t>
            </a:r>
          </a:p>
          <a:p>
            <a:pPr marL="742950" lvl="1" indent="-285750">
              <a:lnSpc>
                <a:spcPct val="80000"/>
              </a:lnSpc>
              <a:spcBef>
                <a:spcPct val="0"/>
              </a:spcBef>
              <a:spcAft>
                <a:spcPct val="20000"/>
              </a:spcAft>
              <a:buClr>
                <a:srgbClr val="FF3300"/>
              </a:buClr>
              <a:buSzPct val="150000"/>
              <a:buFont typeface="Arial" pitchFamily="34" charset="0"/>
              <a:buChar char="•"/>
              <a:defRPr/>
            </a:pPr>
            <a:r>
              <a:rPr lang="en-US" sz="2000" b="1" dirty="0" smtClean="0">
                <a:solidFill>
                  <a:schemeClr val="bg2"/>
                </a:solidFill>
              </a:rPr>
              <a:t>Bill Bellini</a:t>
            </a:r>
          </a:p>
          <a:p>
            <a:pPr marL="742950" lvl="1" indent="-285750">
              <a:lnSpc>
                <a:spcPct val="80000"/>
              </a:lnSpc>
              <a:spcBef>
                <a:spcPct val="0"/>
              </a:spcBef>
              <a:spcAft>
                <a:spcPct val="20000"/>
              </a:spcAft>
              <a:buClr>
                <a:srgbClr val="FF3300"/>
              </a:buClr>
              <a:buSzPct val="150000"/>
              <a:buFont typeface="Arial" pitchFamily="34" charset="0"/>
              <a:buChar char="•"/>
              <a:defRPr/>
            </a:pPr>
            <a:r>
              <a:rPr lang="en-US" sz="2000" b="1" dirty="0" smtClean="0">
                <a:solidFill>
                  <a:schemeClr val="bg2"/>
                </a:solidFill>
              </a:rPr>
              <a:t>Paul Rota</a:t>
            </a:r>
          </a:p>
          <a:p>
            <a:pPr marL="742950" lvl="1" indent="-285750">
              <a:lnSpc>
                <a:spcPct val="80000"/>
              </a:lnSpc>
              <a:spcBef>
                <a:spcPct val="0"/>
              </a:spcBef>
              <a:spcAft>
                <a:spcPct val="20000"/>
              </a:spcAft>
              <a:buClr>
                <a:srgbClr val="FF3300"/>
              </a:buClr>
              <a:buSzPct val="150000"/>
              <a:buFont typeface="Arial" pitchFamily="34" charset="0"/>
              <a:buChar char="•"/>
              <a:defRPr/>
            </a:pPr>
            <a:r>
              <a:rPr lang="en-US" sz="2000" b="1" dirty="0" smtClean="0">
                <a:solidFill>
                  <a:schemeClr val="bg2"/>
                </a:solidFill>
              </a:rPr>
              <a:t>Joe Icenogle</a:t>
            </a:r>
          </a:p>
          <a:p>
            <a:pPr marL="742950" lvl="1" indent="-285750">
              <a:lnSpc>
                <a:spcPct val="80000"/>
              </a:lnSpc>
              <a:spcBef>
                <a:spcPct val="0"/>
              </a:spcBef>
              <a:spcAft>
                <a:spcPct val="20000"/>
              </a:spcAft>
              <a:buClr>
                <a:srgbClr val="FF3300"/>
              </a:buClr>
              <a:buSzPct val="150000"/>
              <a:buFont typeface="Arial" pitchFamily="34" charset="0"/>
              <a:buChar char="•"/>
              <a:defRPr/>
            </a:pPr>
            <a:r>
              <a:rPr lang="en-US" sz="2000" b="1" dirty="0" smtClean="0">
                <a:solidFill>
                  <a:schemeClr val="bg2"/>
                </a:solidFill>
              </a:rPr>
              <a:t>Melissa Coughlin</a:t>
            </a:r>
            <a:endParaRPr lang="en-US" sz="2000" b="1" dirty="0">
              <a:solidFill>
                <a:schemeClr val="bg2"/>
              </a:solidFill>
            </a:endParaRPr>
          </a:p>
        </p:txBody>
      </p:sp>
      <p:sp>
        <p:nvSpPr>
          <p:cNvPr id="7" name="Rectangle 3"/>
          <p:cNvSpPr txBox="1">
            <a:spLocks noChangeArrowheads="1"/>
          </p:cNvSpPr>
          <p:nvPr/>
        </p:nvSpPr>
        <p:spPr>
          <a:xfrm>
            <a:off x="4667461" y="1185706"/>
            <a:ext cx="3790739" cy="2800767"/>
          </a:xfrm>
          <a:prstGeom prst="rect">
            <a:avLst/>
          </a:prstGeom>
        </p:spPr>
        <p:txBody>
          <a:bodyPr wrap="square">
            <a:spAutoFit/>
          </a:bodyPr>
          <a:lstStyle/>
          <a:p>
            <a:pPr marL="342900" marR="0" lvl="0" indent="-342900" algn="l" defTabSz="914400" rtl="0" eaLnBrk="1" fontAlgn="auto" latinLnBrk="0" hangingPunct="1">
              <a:lnSpc>
                <a:spcPct val="80000"/>
              </a:lnSpc>
              <a:spcBef>
                <a:spcPct val="0"/>
              </a:spcBef>
              <a:spcAft>
                <a:spcPct val="20000"/>
              </a:spcAft>
              <a:buClr>
                <a:srgbClr val="FF3300"/>
              </a:buClr>
              <a:buSzTx/>
              <a:buFont typeface="Arial" pitchFamily="34" charset="0"/>
              <a:buNone/>
              <a:tabLst/>
              <a:defRPr/>
            </a:pPr>
            <a:r>
              <a:rPr kumimoji="0" lang="en-US" sz="2000" b="1" i="0" u="none" strike="noStrike" kern="1200" cap="none" spc="0" normalizeH="0" baseline="0" noProof="0" dirty="0" smtClean="0">
                <a:ln>
                  <a:noFill/>
                </a:ln>
                <a:effectLst/>
                <a:uLnTx/>
                <a:uFillTx/>
                <a:latin typeface="+mn-lt"/>
                <a:ea typeface="+mn-ea"/>
                <a:cs typeface="+mn-cs"/>
              </a:rPr>
              <a:t>Global Immunization Division</a:t>
            </a:r>
          </a:p>
          <a:p>
            <a:pPr marL="742950" marR="0" lvl="1" indent="-285750" algn="l" defTabSz="914400" rtl="0" eaLnBrk="1" fontAlgn="auto" latinLnBrk="0" hangingPunct="1">
              <a:lnSpc>
                <a:spcPct val="80000"/>
              </a:lnSpc>
              <a:spcBef>
                <a:spcPct val="0"/>
              </a:spcBef>
              <a:spcAft>
                <a:spcPct val="20000"/>
              </a:spcAft>
              <a:buClr>
                <a:srgbClr val="FF3300"/>
              </a:buClr>
              <a:buSzPct val="150000"/>
              <a:buFont typeface="Arial" pitchFamily="34" charset="0"/>
              <a:buChar char="•"/>
              <a:tabLst/>
              <a:defRPr/>
            </a:pPr>
            <a:r>
              <a:rPr kumimoji="0" lang="en-US" sz="2000" b="1" i="0" u="none" strike="noStrike" kern="1200" cap="none" spc="0" normalizeH="0" baseline="0" noProof="0" dirty="0" smtClean="0">
                <a:ln>
                  <a:noFill/>
                </a:ln>
                <a:solidFill>
                  <a:schemeClr val="bg2"/>
                </a:solidFill>
                <a:effectLst/>
                <a:uLnTx/>
                <a:uFillTx/>
                <a:latin typeface="+mn-lt"/>
                <a:ea typeface="+mn-ea"/>
                <a:cs typeface="+mn-cs"/>
              </a:rPr>
              <a:t>Kathleen Wannemuehler</a:t>
            </a:r>
          </a:p>
          <a:p>
            <a:pPr marL="742950" marR="0" lvl="1" indent="-285750" algn="l" defTabSz="914400" rtl="0" eaLnBrk="1" fontAlgn="auto" latinLnBrk="0" hangingPunct="1">
              <a:lnSpc>
                <a:spcPct val="80000"/>
              </a:lnSpc>
              <a:spcBef>
                <a:spcPct val="0"/>
              </a:spcBef>
              <a:spcAft>
                <a:spcPct val="20000"/>
              </a:spcAft>
              <a:buClr>
                <a:srgbClr val="FF3300"/>
              </a:buClr>
              <a:buSzPct val="150000"/>
              <a:buFont typeface="Arial" pitchFamily="34" charset="0"/>
              <a:buChar char="•"/>
              <a:tabLst/>
              <a:defRPr/>
            </a:pPr>
            <a:r>
              <a:rPr lang="en-US" sz="2000" b="1" noProof="0" dirty="0" smtClean="0">
                <a:solidFill>
                  <a:schemeClr val="bg2"/>
                </a:solidFill>
              </a:rPr>
              <a:t>Christopher Gregory</a:t>
            </a:r>
          </a:p>
          <a:p>
            <a:pPr marL="742950" marR="0" lvl="1" indent="-285750" algn="l" defTabSz="914400" rtl="0" eaLnBrk="1" fontAlgn="auto" latinLnBrk="0" hangingPunct="1">
              <a:lnSpc>
                <a:spcPct val="80000"/>
              </a:lnSpc>
              <a:spcBef>
                <a:spcPct val="0"/>
              </a:spcBef>
              <a:spcAft>
                <a:spcPct val="20000"/>
              </a:spcAft>
              <a:buClr>
                <a:srgbClr val="FF3300"/>
              </a:buClr>
              <a:buSzPct val="150000"/>
              <a:buFont typeface="Arial" pitchFamily="34" charset="0"/>
              <a:buChar char="•"/>
              <a:tabLst/>
              <a:defRPr/>
            </a:pPr>
            <a:r>
              <a:rPr lang="en-US" sz="2000" b="1" noProof="0" dirty="0" smtClean="0">
                <a:solidFill>
                  <a:schemeClr val="bg2"/>
                </a:solidFill>
              </a:rPr>
              <a:t>Ben Dahl</a:t>
            </a:r>
          </a:p>
          <a:p>
            <a:pPr marL="742950" marR="0" lvl="1" indent="-285750" algn="l" defTabSz="914400" rtl="0" eaLnBrk="1" fontAlgn="auto" latinLnBrk="0" hangingPunct="1">
              <a:lnSpc>
                <a:spcPct val="80000"/>
              </a:lnSpc>
              <a:spcBef>
                <a:spcPct val="0"/>
              </a:spcBef>
              <a:spcAft>
                <a:spcPct val="20000"/>
              </a:spcAft>
              <a:buClr>
                <a:srgbClr val="FF3300"/>
              </a:buClr>
              <a:buSzPct val="150000"/>
              <a:buFont typeface="Arial" pitchFamily="34" charset="0"/>
              <a:buChar char="•"/>
              <a:tabLst/>
              <a:defRPr/>
            </a:pPr>
            <a:r>
              <a:rPr lang="en-US" sz="2000" b="1" dirty="0" smtClean="0">
                <a:solidFill>
                  <a:schemeClr val="bg2"/>
                </a:solidFill>
              </a:rPr>
              <a:t>Minal</a:t>
            </a:r>
            <a:r>
              <a:rPr lang="en-US" sz="2000" b="1" dirty="0" smtClean="0">
                <a:solidFill>
                  <a:schemeClr val="bg2"/>
                </a:solidFill>
              </a:rPr>
              <a:t> Patel</a:t>
            </a:r>
            <a:endParaRPr lang="en-US" sz="2000" b="1" noProof="0" dirty="0" smtClean="0">
              <a:solidFill>
                <a:schemeClr val="bg2"/>
              </a:solidFill>
            </a:endParaRPr>
          </a:p>
          <a:p>
            <a:pPr marL="742950" marR="0" lvl="1" indent="-285750" algn="l" defTabSz="914400" rtl="0" eaLnBrk="1" fontAlgn="auto" latinLnBrk="0" hangingPunct="1">
              <a:lnSpc>
                <a:spcPct val="80000"/>
              </a:lnSpc>
              <a:spcBef>
                <a:spcPct val="0"/>
              </a:spcBef>
              <a:spcAft>
                <a:spcPct val="20000"/>
              </a:spcAft>
              <a:buClr>
                <a:srgbClr val="FF3300"/>
              </a:buClr>
              <a:buSzPct val="150000"/>
              <a:buFont typeface="Arial" pitchFamily="34" charset="0"/>
              <a:buChar char="•"/>
              <a:tabLst/>
              <a:defRPr/>
            </a:pPr>
            <a:r>
              <a:rPr lang="en-US" sz="2000" b="1" noProof="0" dirty="0" smtClean="0">
                <a:solidFill>
                  <a:schemeClr val="bg2"/>
                </a:solidFill>
              </a:rPr>
              <a:t>Katrina </a:t>
            </a:r>
            <a:r>
              <a:rPr lang="en-US" sz="2000" b="1" noProof="0" dirty="0" smtClean="0">
                <a:solidFill>
                  <a:schemeClr val="bg2"/>
                </a:solidFill>
              </a:rPr>
              <a:t>Kretsinger</a:t>
            </a:r>
            <a:endParaRPr lang="en-US" sz="2000" b="1" noProof="0" dirty="0" smtClean="0">
              <a:solidFill>
                <a:schemeClr val="bg2"/>
              </a:solidFill>
            </a:endParaRPr>
          </a:p>
          <a:p>
            <a:pPr marL="742950" marR="0" lvl="1" indent="-285750" algn="l" defTabSz="914400" rtl="0" eaLnBrk="1" fontAlgn="auto" latinLnBrk="0" hangingPunct="1">
              <a:lnSpc>
                <a:spcPct val="80000"/>
              </a:lnSpc>
              <a:spcBef>
                <a:spcPct val="0"/>
              </a:spcBef>
              <a:spcAft>
                <a:spcPct val="20000"/>
              </a:spcAft>
              <a:buClr>
                <a:srgbClr val="FF3300"/>
              </a:buClr>
              <a:buSzPct val="150000"/>
              <a:buFont typeface="Arial" pitchFamily="34" charset="0"/>
              <a:buChar char="•"/>
              <a:tabLst/>
              <a:defRPr/>
            </a:pPr>
            <a:r>
              <a:rPr lang="en-US" sz="2000" b="1" dirty="0" smtClean="0">
                <a:solidFill>
                  <a:schemeClr val="bg2"/>
                </a:solidFill>
              </a:rPr>
              <a:t>Jim Goodson</a:t>
            </a:r>
          </a:p>
          <a:p>
            <a:pPr marL="742950" marR="0" lvl="1" indent="-285750" algn="l" defTabSz="914400" rtl="0" eaLnBrk="1" fontAlgn="auto" latinLnBrk="0" hangingPunct="1">
              <a:lnSpc>
                <a:spcPct val="80000"/>
              </a:lnSpc>
              <a:spcBef>
                <a:spcPct val="0"/>
              </a:spcBef>
              <a:spcAft>
                <a:spcPct val="20000"/>
              </a:spcAft>
              <a:buClr>
                <a:srgbClr val="FF3300"/>
              </a:buClr>
              <a:buSzPct val="150000"/>
              <a:buFont typeface="Arial" pitchFamily="34" charset="0"/>
              <a:buChar char="•"/>
              <a:tabLst/>
              <a:defRPr/>
            </a:pPr>
            <a:r>
              <a:rPr lang="en-US" sz="2000" b="1" dirty="0" smtClean="0">
                <a:solidFill>
                  <a:schemeClr val="bg2"/>
                </a:solidFill>
              </a:rPr>
              <a:t>Sue Reef</a:t>
            </a:r>
          </a:p>
          <a:p>
            <a:pPr marL="742950" marR="0" lvl="1" indent="-285750" algn="l" defTabSz="914400" rtl="0" eaLnBrk="1" fontAlgn="auto" latinLnBrk="0" hangingPunct="1">
              <a:lnSpc>
                <a:spcPct val="80000"/>
              </a:lnSpc>
              <a:spcBef>
                <a:spcPct val="0"/>
              </a:spcBef>
              <a:spcAft>
                <a:spcPct val="20000"/>
              </a:spcAft>
              <a:buClr>
                <a:srgbClr val="FF3300"/>
              </a:buClr>
              <a:buSzPct val="150000"/>
              <a:buFont typeface="Arial" pitchFamily="34" charset="0"/>
              <a:buChar char="•"/>
              <a:tabLst/>
              <a:defRPr/>
            </a:pPr>
            <a:r>
              <a:rPr lang="en-US" sz="2000" b="1" dirty="0" smtClean="0">
                <a:solidFill>
                  <a:schemeClr val="bg2"/>
                </a:solidFill>
              </a:rPr>
              <a:t>Jim Alexander</a:t>
            </a:r>
            <a:endParaRPr lang="en-US" sz="2000" b="1" noProof="0" dirty="0" smtClean="0">
              <a:solidFill>
                <a:schemeClr val="bg2"/>
              </a:solidFill>
            </a:endParaRPr>
          </a:p>
        </p:txBody>
      </p:sp>
      <p:sp>
        <p:nvSpPr>
          <p:cNvPr id="8" name="Rectangle 3"/>
          <p:cNvSpPr txBox="1">
            <a:spLocks noChangeArrowheads="1"/>
          </p:cNvSpPr>
          <p:nvPr/>
        </p:nvSpPr>
        <p:spPr>
          <a:xfrm>
            <a:off x="1143000" y="5994953"/>
            <a:ext cx="7676103" cy="338554"/>
          </a:xfrm>
          <a:prstGeom prst="rect">
            <a:avLst/>
          </a:prstGeom>
        </p:spPr>
        <p:txBody>
          <a:bodyPr wrap="square">
            <a:spAutoFit/>
          </a:bodyPr>
          <a:lstStyle/>
          <a:p>
            <a:pPr marL="342900" marR="0" lvl="0" indent="-342900" algn="l" defTabSz="914400" rtl="0" eaLnBrk="1" fontAlgn="auto" latinLnBrk="0" hangingPunct="1">
              <a:lnSpc>
                <a:spcPct val="80000"/>
              </a:lnSpc>
              <a:spcBef>
                <a:spcPct val="0"/>
              </a:spcBef>
              <a:spcAft>
                <a:spcPct val="20000"/>
              </a:spcAft>
              <a:buClr>
                <a:srgbClr val="FF3300"/>
              </a:buClr>
              <a:buSzTx/>
              <a:buFont typeface="Arial" pitchFamily="34" charset="0"/>
              <a:buNone/>
              <a:tabLst/>
              <a:defRPr/>
            </a:pPr>
            <a:r>
              <a:rPr kumimoji="0" lang="en-US" sz="2000" b="1" i="0" u="none" strike="noStrike" kern="1200" cap="none" spc="0" normalizeH="0" baseline="0" noProof="0" dirty="0" smtClean="0">
                <a:ln>
                  <a:noFill/>
                </a:ln>
                <a:effectLst/>
                <a:uLnTx/>
                <a:uFillTx/>
                <a:latin typeface="+mn-lt"/>
                <a:ea typeface="+mn-ea"/>
                <a:cs typeface="+mn-cs"/>
              </a:rPr>
              <a:t>Some projects funded by the</a:t>
            </a:r>
            <a:r>
              <a:rPr kumimoji="0" lang="en-US" sz="2000" b="1" i="0" u="none" strike="noStrike" kern="1200" cap="none" spc="0" normalizeH="0" noProof="0" dirty="0" smtClean="0">
                <a:ln>
                  <a:noFill/>
                </a:ln>
                <a:effectLst/>
                <a:uLnTx/>
                <a:uFillTx/>
                <a:latin typeface="+mn-lt"/>
                <a:ea typeface="+mn-ea"/>
                <a:cs typeface="+mn-cs"/>
              </a:rPr>
              <a:t> </a:t>
            </a:r>
            <a:r>
              <a:rPr kumimoji="0" lang="en-US" sz="2000" b="1" i="0" u="none" strike="noStrike" kern="1200" cap="none" spc="0" normalizeH="0" baseline="0" noProof="0" dirty="0" smtClean="0">
                <a:ln>
                  <a:noFill/>
                </a:ln>
                <a:effectLst/>
                <a:uLnTx/>
                <a:uFillTx/>
                <a:latin typeface="+mn-lt"/>
                <a:ea typeface="+mn-ea"/>
                <a:cs typeface="+mn-cs"/>
              </a:rPr>
              <a:t>Bill and Melinda Gates Foundation</a:t>
            </a:r>
          </a:p>
        </p:txBody>
      </p:sp>
      <p:pic>
        <p:nvPicPr>
          <p:cNvPr id="9" name="Picture 8" descr="cdclogo_ag_solidp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35655"/>
            <a:ext cx="6207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878051"/>
      </p:ext>
    </p:extLst>
  </p:cSld>
  <p:clrMapOvr>
    <a:masterClrMapping/>
  </p:clrMapOvr>
  <p:transition advTm="11517">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457200" y="2057400"/>
            <a:ext cx="8229600" cy="411162"/>
          </a:xfrm>
          <a:prstGeom prst="rect">
            <a:avLst/>
          </a:prstGeom>
        </p:spPr>
        <p:txBody>
          <a:bodyPr/>
          <a:lstStyle/>
          <a:p>
            <a:pPr rtl="0" eaLnBrk="1" latinLnBrk="0" hangingPunct="1"/>
            <a:r>
              <a:rPr lang="en-US" sz="2800" b="1" kern="1200" baseline="0" dirty="0" smtClean="0">
                <a:solidFill>
                  <a:schemeClr val="bg2"/>
                </a:solidFill>
                <a:latin typeface="Myriad Web Pro"/>
                <a:ea typeface="+mn-ea"/>
                <a:cs typeface="+mn-cs"/>
              </a:rPr>
              <a:t>Thank</a:t>
            </a:r>
            <a:r>
              <a:rPr lang="en-US" sz="2800" b="1" kern="1200" dirty="0" smtClean="0">
                <a:solidFill>
                  <a:schemeClr val="bg2"/>
                </a:solidFill>
                <a:latin typeface="Myriad Web Pro"/>
                <a:ea typeface="+mn-ea"/>
                <a:cs typeface="+mn-cs"/>
              </a:rPr>
              <a:t> you!</a:t>
            </a:r>
            <a:endParaRPr lang="en-US" dirty="0" smtClean="0"/>
          </a:p>
          <a:p>
            <a:endParaRPr lang="en-US" dirty="0"/>
          </a:p>
        </p:txBody>
      </p:sp>
      <p:sp>
        <p:nvSpPr>
          <p:cNvPr id="5" name="Subtitle 4"/>
          <p:cNvSpPr>
            <a:spLocks noGrp="1"/>
          </p:cNvSpPr>
          <p:nvPr>
            <p:ph type="subTitle" idx="1"/>
          </p:nvPr>
        </p:nvSpPr>
        <p:spPr>
          <a:xfrm>
            <a:off x="1295400" y="3657600"/>
            <a:ext cx="6400800" cy="1752600"/>
          </a:xfrm>
        </p:spPr>
        <p:txBody>
          <a:bodyPr/>
          <a:lstStyle/>
          <a:p>
            <a:pPr algn="l"/>
            <a:r>
              <a:rPr lang="en-US" sz="1200" dirty="0" smtClean="0"/>
              <a:t>For more information please contact Centers for Disease Control and Prevention</a:t>
            </a:r>
          </a:p>
          <a:p>
            <a:pPr lvl="0" algn="l"/>
            <a:endParaRPr lang="en-US" sz="1200" b="0" dirty="0" smtClean="0"/>
          </a:p>
          <a:p>
            <a:pPr lvl="0" algn="l"/>
            <a:r>
              <a:rPr lang="en-US" sz="1200" b="0" dirty="0" smtClean="0"/>
              <a:t>1600 Clifton Road NE,  Atlanta, GA  30333</a:t>
            </a:r>
          </a:p>
          <a:p>
            <a:pPr lvl="0" algn="l"/>
            <a:r>
              <a:rPr lang="en-US" sz="1200" b="0" dirty="0" smtClean="0"/>
              <a:t>Telephone: 1-800-CDC-INFO (232-4636)/TTY: 1-888-232-6348</a:t>
            </a:r>
          </a:p>
          <a:p>
            <a:pPr lvl="0" algn="l"/>
            <a:r>
              <a:rPr lang="en-US" sz="1200" b="0" dirty="0" smtClean="0"/>
              <a:t>E-mail:  cdcinfo@cdc.gov 	Web:  http://www.cdc.gov</a:t>
            </a:r>
          </a:p>
          <a:p>
            <a:pPr lvl="0" algn="l"/>
            <a:endParaRPr lang="en-US" sz="1200" b="0" dirty="0" smtClean="0"/>
          </a:p>
          <a:p>
            <a:pPr lvl="0" algn="l"/>
            <a:r>
              <a:rPr lang="en-US" sz="900" b="0" dirty="0" smtClean="0"/>
              <a:t>The findings and conclusions in this report are those of the authors and do not necessarily represent the official position of the Centers for Disease Control and Prevention.</a:t>
            </a:r>
          </a:p>
        </p:txBody>
      </p:sp>
      <p:sp>
        <p:nvSpPr>
          <p:cNvPr id="6" name="Text Placeholder 5"/>
          <p:cNvSpPr>
            <a:spLocks noGrp="1"/>
          </p:cNvSpPr>
          <p:nvPr>
            <p:ph type="body" sz="quarter" idx="11"/>
          </p:nvPr>
        </p:nvSpPr>
        <p:spPr/>
        <p:txBody>
          <a:bodyPr/>
          <a:lstStyle/>
          <a:p>
            <a:r>
              <a:rPr lang="en-US" dirty="0" smtClean="0"/>
              <a:t>Center for Global Health</a:t>
            </a:r>
          </a:p>
        </p:txBody>
      </p:sp>
      <p:sp>
        <p:nvSpPr>
          <p:cNvPr id="10" name="Text Placeholder 9"/>
          <p:cNvSpPr>
            <a:spLocks noGrp="1"/>
          </p:cNvSpPr>
          <p:nvPr>
            <p:ph type="body" sz="quarter" idx="12"/>
          </p:nvPr>
        </p:nvSpPr>
        <p:spPr/>
        <p:txBody>
          <a:bodyPr/>
          <a:lstStyle/>
          <a:p>
            <a:r>
              <a:rPr lang="en-US" dirty="0" smtClean="0"/>
              <a:t>Global Immunization Division</a:t>
            </a:r>
            <a:endParaRPr lang="en-US" dirty="0"/>
          </a:p>
        </p:txBody>
      </p:sp>
      <p:pic>
        <p:nvPicPr>
          <p:cNvPr id="8" name="Picture 7" descr="Logos of the United States Department of Health and Human Services and Centers for Disease Control and Prevention&#10;"/>
          <p:cNvPicPr>
            <a:picLocks noChangeAspect="1"/>
          </p:cNvPicPr>
          <p:nvPr/>
        </p:nvPicPr>
        <p:blipFill>
          <a:blip r:embed="rId2" cstate="print"/>
          <a:stretch>
            <a:fillRect/>
          </a:stretch>
        </p:blipFill>
        <p:spPr>
          <a:xfrm>
            <a:off x="8763000" y="6477000"/>
            <a:ext cx="190500" cy="190500"/>
          </a:xfrm>
          <a:prstGeom prst="rect">
            <a:avLst/>
          </a:prstGeom>
        </p:spPr>
      </p:pic>
    </p:spTree>
  </p:cSld>
  <p:clrMapOvr>
    <a:masterClrMapping/>
  </p:clrMapOvr>
  <p:transition advTm="1034">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Supplementary slides</a:t>
            </a:r>
            <a:endParaRPr lang="en-US" dirty="0"/>
          </a:p>
        </p:txBody>
      </p:sp>
      <p:sp>
        <p:nvSpPr>
          <p:cNvPr id="2" name="Text Placeholder 1"/>
          <p:cNvSpPr>
            <a:spLocks noGrp="1"/>
          </p:cNvSpPr>
          <p:nvPr>
            <p:ph type="body" idx="1"/>
          </p:nvPr>
        </p:nvSpPr>
        <p:spPr/>
        <p:txBody>
          <a:bodyPr/>
          <a:lstStyle/>
          <a:p>
            <a:endParaRPr lang="en-US" dirty="0"/>
          </a:p>
        </p:txBody>
      </p:sp>
    </p:spTree>
  </p:cSld>
  <p:clrMapOvr>
    <a:masterClrMapping/>
  </p:clrMapOvr>
  <p:transition advTm="2187">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Comparison of Cambodia tetanus coverage survey and serosurvey data </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71552319"/>
              </p:ext>
            </p:extLst>
          </p:nvPr>
        </p:nvGraphicFramePr>
        <p:xfrm>
          <a:off x="533400" y="1991360"/>
          <a:ext cx="7924800" cy="2123440"/>
        </p:xfrm>
        <a:graphic>
          <a:graphicData uri="http://schemas.openxmlformats.org/drawingml/2006/table">
            <a:tbl>
              <a:tblPr firstRow="1" bandRow="1">
                <a:tableStyleId>{5C22544A-7EE6-4342-B048-85BDC9FD1C3A}</a:tableStyleId>
              </a:tblPr>
              <a:tblGrid>
                <a:gridCol w="1828800"/>
                <a:gridCol w="2667000"/>
                <a:gridCol w="3429000"/>
              </a:tblGrid>
              <a:tr h="370840">
                <a:tc>
                  <a:txBody>
                    <a:bodyPr/>
                    <a:lstStyle/>
                    <a:p>
                      <a:r>
                        <a:rPr lang="en-US" dirty="0" smtClean="0">
                          <a:solidFill>
                            <a:schemeClr val="bg2"/>
                          </a:solidFill>
                        </a:rPr>
                        <a:t>Cambodia</a:t>
                      </a:r>
                      <a:r>
                        <a:rPr lang="en-US" baseline="0" dirty="0" smtClean="0">
                          <a:solidFill>
                            <a:schemeClr val="bg2"/>
                          </a:solidFill>
                        </a:rPr>
                        <a:t> data</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bg2"/>
                          </a:solidFill>
                        </a:rPr>
                        <a:t>Indicator</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bg2"/>
                          </a:solidFill>
                        </a:rPr>
                        <a:t>Population</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dirty="0" smtClean="0">
                          <a:solidFill>
                            <a:schemeClr val="bg2"/>
                          </a:solidFill>
                        </a:rPr>
                        <a:t>DHS 2010</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bg2"/>
                          </a:solidFill>
                        </a:rPr>
                        <a:t>PAB*: 85%</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Women</a:t>
                      </a:r>
                      <a:r>
                        <a:rPr lang="en-US" baseline="0" dirty="0" smtClean="0">
                          <a:solidFill>
                            <a:schemeClr val="bg2"/>
                          </a:solidFill>
                        </a:rPr>
                        <a:t> with live birth </a:t>
                      </a:r>
                      <a:r>
                        <a:rPr lang="en-US" dirty="0" smtClean="0">
                          <a:solidFill>
                            <a:schemeClr val="bg2"/>
                          </a:solidFill>
                        </a:rPr>
                        <a:t>in 5 years preceding survey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DHS</a:t>
                      </a:r>
                      <a:r>
                        <a:rPr lang="en-US" baseline="0" dirty="0" smtClean="0">
                          <a:solidFill>
                            <a:schemeClr val="bg2"/>
                          </a:solidFill>
                        </a:rPr>
                        <a:t> 2014 </a:t>
                      </a:r>
                      <a:endParaRPr lang="en-US" dirty="0" smtClean="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bg2"/>
                          </a:solidFill>
                        </a:rPr>
                        <a:t>PAB*:</a:t>
                      </a:r>
                      <a:r>
                        <a:rPr lang="en-US" baseline="0" dirty="0" smtClean="0">
                          <a:solidFill>
                            <a:schemeClr val="bg2"/>
                          </a:solidFill>
                        </a:rPr>
                        <a:t> </a:t>
                      </a:r>
                      <a:r>
                        <a:rPr lang="en-US" dirty="0" smtClean="0">
                          <a:solidFill>
                            <a:schemeClr val="bg2"/>
                          </a:solidFill>
                        </a:rPr>
                        <a:t>89%</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2"/>
                          </a:solidFill>
                        </a:rPr>
                        <a:t>“</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dirty="0" smtClean="0">
                          <a:solidFill>
                            <a:schemeClr val="bg2"/>
                          </a:solidFill>
                        </a:rPr>
                        <a:t>Serosurvey 2012</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bg2"/>
                          </a:solidFill>
                        </a:rPr>
                        <a:t>Seroprotection:</a:t>
                      </a:r>
                      <a:r>
                        <a:rPr lang="en-US" baseline="0" dirty="0" smtClean="0">
                          <a:solidFill>
                            <a:schemeClr val="bg2"/>
                          </a:solidFill>
                        </a:rPr>
                        <a:t> 88%</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bg2"/>
                          </a:solidFill>
                        </a:rPr>
                        <a:t>Women</a:t>
                      </a:r>
                      <a:r>
                        <a:rPr lang="en-US" baseline="0" dirty="0" smtClean="0">
                          <a:solidFill>
                            <a:schemeClr val="bg2"/>
                          </a:solidFill>
                        </a:rPr>
                        <a:t> aged 15-39 years</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dirty="0" smtClean="0">
                          <a:solidFill>
                            <a:schemeClr val="bg2"/>
                          </a:solidFill>
                        </a:rPr>
                        <a:t>“</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solidFill>
                            <a:schemeClr val="bg2"/>
                          </a:solidFill>
                        </a:rPr>
                        <a:t>Seroprotection: 97%</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Parous</a:t>
                      </a:r>
                      <a:r>
                        <a:rPr lang="en-US" baseline="0" dirty="0" smtClean="0">
                          <a:solidFill>
                            <a:schemeClr val="bg2"/>
                          </a:solidFill>
                        </a:rPr>
                        <a:t> women</a:t>
                      </a:r>
                      <a:r>
                        <a:rPr lang="en-US" dirty="0" smtClean="0">
                          <a:solidFill>
                            <a:schemeClr val="bg2"/>
                          </a:solidFill>
                        </a:rPr>
                        <a:t> </a:t>
                      </a:r>
                      <a:r>
                        <a:rPr lang="en-US" baseline="0" dirty="0" smtClean="0">
                          <a:solidFill>
                            <a:schemeClr val="bg2"/>
                          </a:solidFill>
                        </a:rPr>
                        <a:t>aged 15-39 years</a:t>
                      </a:r>
                      <a:endParaRPr lang="en-US" dirty="0" smtClean="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Rectangle 7"/>
          <p:cNvSpPr/>
          <p:nvPr/>
        </p:nvSpPr>
        <p:spPr>
          <a:xfrm>
            <a:off x="571500" y="5257800"/>
            <a:ext cx="8001000" cy="830997"/>
          </a:xfrm>
          <a:prstGeom prst="rect">
            <a:avLst/>
          </a:prstGeom>
        </p:spPr>
        <p:txBody>
          <a:bodyPr wrap="square">
            <a:spAutoFit/>
          </a:bodyPr>
          <a:lstStyle/>
          <a:p>
            <a:r>
              <a:rPr lang="en-US" sz="1600" dirty="0" smtClean="0">
                <a:ea typeface="Calibri" panose="020F0502020204030204" pitchFamily="34" charset="0"/>
                <a:cs typeface="Times New Roman" panose="02020603050405020304" pitchFamily="18" charset="0"/>
              </a:rPr>
              <a:t>*PAB </a:t>
            </a:r>
            <a:r>
              <a:rPr lang="en-US" sz="1600" dirty="0">
                <a:ea typeface="Calibri" panose="020F0502020204030204" pitchFamily="34" charset="0"/>
                <a:cs typeface="Times New Roman" panose="02020603050405020304" pitchFamily="18" charset="0"/>
              </a:rPr>
              <a:t>defined as receiving 2 TT doses during </a:t>
            </a:r>
            <a:r>
              <a:rPr lang="en-US" sz="1600" dirty="0" smtClean="0">
                <a:ea typeface="Calibri" panose="020F0502020204030204" pitchFamily="34" charset="0"/>
                <a:cs typeface="Times New Roman" panose="02020603050405020304" pitchFamily="18" charset="0"/>
              </a:rPr>
              <a:t>the pregnancy of the </a:t>
            </a:r>
            <a:r>
              <a:rPr lang="en-US" sz="1600" dirty="0">
                <a:ea typeface="Calibri" panose="020F0502020204030204" pitchFamily="34" charset="0"/>
                <a:cs typeface="Times New Roman" panose="02020603050405020304" pitchFamily="18" charset="0"/>
              </a:rPr>
              <a:t>last birth; or ≥2 TT doses with the last dose ≤3 years prior to last birth; or ≥3 doses with the last dose ≤5 years prior; or ≥4 doses with the last dose ≤10 years prior; or ≥5 prior doses </a:t>
            </a:r>
            <a:endParaRPr lang="en-US" sz="1600" dirty="0"/>
          </a:p>
        </p:txBody>
      </p:sp>
    </p:spTree>
    <p:extLst>
      <p:ext uri="{BB962C8B-B14F-4D97-AF65-F5344CB8AC3E}">
        <p14:creationId xmlns:p14="http://schemas.microsoft.com/office/powerpoint/2010/main" val="3995525553"/>
      </p:ext>
    </p:extLst>
  </p:cSld>
  <p:clrMapOvr>
    <a:masterClrMapping/>
  </p:clrMapOvr>
  <p:transition advTm="278">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a:t>
            </a:r>
            <a:r>
              <a:rPr lang="en-US" dirty="0" smtClean="0"/>
              <a:t>tetanus </a:t>
            </a:r>
            <a:r>
              <a:rPr lang="en-US" dirty="0"/>
              <a:t>coverage </a:t>
            </a:r>
            <a:r>
              <a:rPr lang="en-US" dirty="0" smtClean="0"/>
              <a:t>and seroprotection from other national serosurvey</a:t>
            </a:r>
            <a:r>
              <a:rPr lang="en-US" dirty="0"/>
              <a:t>s</a:t>
            </a:r>
          </a:p>
        </p:txBody>
      </p:sp>
      <p:graphicFrame>
        <p:nvGraphicFramePr>
          <p:cNvPr id="5" name="Table 4"/>
          <p:cNvGraphicFramePr>
            <a:graphicFrameLocks noGrp="1"/>
          </p:cNvGraphicFramePr>
          <p:nvPr>
            <p:extLst>
              <p:ext uri="{D42A27DB-BD31-4B8C-83A1-F6EECF244321}">
                <p14:modId xmlns:p14="http://schemas.microsoft.com/office/powerpoint/2010/main" val="3615782349"/>
              </p:ext>
            </p:extLst>
          </p:nvPr>
        </p:nvGraphicFramePr>
        <p:xfrm>
          <a:off x="609600" y="2047240"/>
          <a:ext cx="7962900" cy="1381760"/>
        </p:xfrm>
        <a:graphic>
          <a:graphicData uri="http://schemas.openxmlformats.org/drawingml/2006/table">
            <a:tbl>
              <a:tblPr firstRow="1" bandRow="1">
                <a:tableStyleId>{5C22544A-7EE6-4342-B048-85BDC9FD1C3A}</a:tableStyleId>
              </a:tblPr>
              <a:tblGrid>
                <a:gridCol w="2116455"/>
                <a:gridCol w="1350645"/>
                <a:gridCol w="2057400"/>
                <a:gridCol w="2438400"/>
              </a:tblGrid>
              <a:tr h="370840">
                <a:tc>
                  <a:txBody>
                    <a:bodyPr/>
                    <a:lstStyle/>
                    <a:p>
                      <a:r>
                        <a:rPr lang="en-US" dirty="0" smtClean="0">
                          <a:solidFill>
                            <a:schemeClr val="bg2"/>
                          </a:solidFill>
                        </a:rPr>
                        <a:t>Country/year</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bg2"/>
                          </a:solidFill>
                        </a:rPr>
                        <a:t>PAB*</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bg2"/>
                          </a:solidFill>
                        </a:rPr>
                        <a:t>Seroprotection</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2"/>
                          </a:solidFill>
                        </a:rPr>
                        <a:t>Population</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bg2"/>
                          </a:solidFill>
                        </a:rPr>
                        <a:t>Burundi</a:t>
                      </a:r>
                      <a:r>
                        <a:rPr lang="en-US" baseline="0" dirty="0" smtClean="0">
                          <a:solidFill>
                            <a:schemeClr val="bg2"/>
                          </a:solidFill>
                        </a:rPr>
                        <a:t> 1989</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bg2"/>
                          </a:solidFill>
                        </a:rPr>
                        <a:t>73%</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bg2"/>
                          </a:solidFill>
                        </a:rPr>
                        <a:t>67%</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Women giving</a:t>
                      </a:r>
                      <a:r>
                        <a:rPr lang="en-US" baseline="0" dirty="0" smtClean="0">
                          <a:solidFill>
                            <a:schemeClr val="bg2"/>
                          </a:solidFill>
                        </a:rPr>
                        <a:t> birth in past year</a:t>
                      </a:r>
                      <a:endParaRPr lang="en-US" dirty="0" smtClean="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bg2"/>
                          </a:solidFill>
                        </a:rPr>
                        <a:t>CAR 1996</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bg2"/>
                          </a:solidFill>
                        </a:rPr>
                        <a:t>76%</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bg2"/>
                          </a:solidFill>
                        </a:rPr>
                        <a:t>89%</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TextBox 5"/>
          <p:cNvSpPr txBox="1"/>
          <p:nvPr/>
        </p:nvSpPr>
        <p:spPr>
          <a:xfrm>
            <a:off x="471889" y="5867400"/>
            <a:ext cx="6454011" cy="646331"/>
          </a:xfrm>
          <a:prstGeom prst="rect">
            <a:avLst/>
          </a:prstGeom>
          <a:noFill/>
        </p:spPr>
        <p:txBody>
          <a:bodyPr wrap="none" rtlCol="0">
            <a:spAutoFit/>
          </a:bodyPr>
          <a:lstStyle/>
          <a:p>
            <a:r>
              <a:rPr lang="en-US" dirty="0"/>
              <a:t>World Health Organization. </a:t>
            </a:r>
            <a:r>
              <a:rPr lang="en-US" i="1" dirty="0" smtClean="0"/>
              <a:t>Wkly</a:t>
            </a:r>
            <a:r>
              <a:rPr lang="en-US" i="1" dirty="0" smtClean="0"/>
              <a:t> </a:t>
            </a:r>
            <a:r>
              <a:rPr lang="en-US" i="1" dirty="0"/>
              <a:t>Epidemiol</a:t>
            </a:r>
            <a:r>
              <a:rPr lang="en-US" i="1" dirty="0"/>
              <a:t> Rec </a:t>
            </a:r>
            <a:r>
              <a:rPr lang="en-US" dirty="0"/>
              <a:t>1996; 71:117-24</a:t>
            </a:r>
          </a:p>
          <a:p>
            <a:r>
              <a:rPr lang="en-US" dirty="0" smtClean="0"/>
              <a:t>Deming et </a:t>
            </a:r>
            <a:r>
              <a:rPr lang="en-US" dirty="0"/>
              <a:t>al. </a:t>
            </a:r>
            <a:r>
              <a:rPr lang="en-US" i="1" dirty="0" smtClean="0"/>
              <a:t>Bull </a:t>
            </a:r>
            <a:r>
              <a:rPr lang="en-US" i="1" dirty="0"/>
              <a:t>World Health Organization </a:t>
            </a:r>
            <a:r>
              <a:rPr lang="en-US" dirty="0"/>
              <a:t>2002; 80:696-703.</a:t>
            </a:r>
          </a:p>
        </p:txBody>
      </p:sp>
      <p:sp>
        <p:nvSpPr>
          <p:cNvPr id="7" name="Rectangle 6"/>
          <p:cNvSpPr/>
          <p:nvPr/>
        </p:nvSpPr>
        <p:spPr>
          <a:xfrm>
            <a:off x="838200" y="3856672"/>
            <a:ext cx="7620000" cy="1477328"/>
          </a:xfrm>
          <a:prstGeom prst="rect">
            <a:avLst/>
          </a:prstGeom>
        </p:spPr>
        <p:txBody>
          <a:bodyPr wrap="square">
            <a:spAutoFit/>
          </a:bodyPr>
          <a:lstStyle/>
          <a:p>
            <a:r>
              <a:rPr lang="en-US" dirty="0" smtClean="0">
                <a:solidFill>
                  <a:schemeClr val="bg2"/>
                </a:solidFill>
              </a:rPr>
              <a:t>“The </a:t>
            </a:r>
            <a:r>
              <a:rPr lang="en-US" dirty="0">
                <a:solidFill>
                  <a:schemeClr val="bg2"/>
                </a:solidFill>
              </a:rPr>
              <a:t>accuracy of TT coverage estimates may </a:t>
            </a:r>
            <a:r>
              <a:rPr lang="en-US" dirty="0" smtClean="0">
                <a:solidFill>
                  <a:schemeClr val="bg2"/>
                </a:solidFill>
              </a:rPr>
              <a:t>vary between </a:t>
            </a:r>
            <a:r>
              <a:rPr lang="en-US" dirty="0">
                <a:solidFill>
                  <a:schemeClr val="bg2"/>
                </a:solidFill>
              </a:rPr>
              <a:t>countries according to the proportion of TT </a:t>
            </a:r>
            <a:r>
              <a:rPr lang="en-US" dirty="0" smtClean="0">
                <a:solidFill>
                  <a:schemeClr val="bg2"/>
                </a:solidFill>
              </a:rPr>
              <a:t>doses given </a:t>
            </a:r>
            <a:r>
              <a:rPr lang="en-US" dirty="0">
                <a:solidFill>
                  <a:schemeClr val="bg2"/>
                </a:solidFill>
              </a:rPr>
              <a:t>several years in the past (including those given as part </a:t>
            </a:r>
            <a:r>
              <a:rPr lang="en-US" dirty="0" smtClean="0">
                <a:solidFill>
                  <a:schemeClr val="bg2"/>
                </a:solidFill>
              </a:rPr>
              <a:t>of DPT </a:t>
            </a:r>
            <a:r>
              <a:rPr lang="en-US" dirty="0">
                <a:solidFill>
                  <a:schemeClr val="bg2"/>
                </a:solidFill>
              </a:rPr>
              <a:t>vaccinations in infancy), whether TT is given outside </a:t>
            </a:r>
            <a:r>
              <a:rPr lang="en-US" dirty="0" smtClean="0">
                <a:solidFill>
                  <a:schemeClr val="bg2"/>
                </a:solidFill>
              </a:rPr>
              <a:t>of antenatal </a:t>
            </a:r>
            <a:r>
              <a:rPr lang="en-US" dirty="0">
                <a:solidFill>
                  <a:schemeClr val="bg2"/>
                </a:solidFill>
              </a:rPr>
              <a:t>visits, and the availability of cards (if </a:t>
            </a:r>
            <a:r>
              <a:rPr lang="en-US" dirty="0" smtClean="0">
                <a:solidFill>
                  <a:schemeClr val="bg2"/>
                </a:solidFill>
              </a:rPr>
              <a:t>information </a:t>
            </a:r>
            <a:r>
              <a:rPr lang="en-US" dirty="0">
                <a:solidFill>
                  <a:schemeClr val="bg2"/>
                </a:solidFill>
              </a:rPr>
              <a:t>from cards is used to determine TT vaccination status</a:t>
            </a:r>
            <a:r>
              <a:rPr lang="en-US" dirty="0" smtClean="0">
                <a:solidFill>
                  <a:schemeClr val="bg2"/>
                </a:solidFill>
              </a:rPr>
              <a:t>).” ---Deming et al.</a:t>
            </a:r>
            <a:endParaRPr lang="en-US" dirty="0">
              <a:solidFill>
                <a:schemeClr val="bg2"/>
              </a:solidFill>
            </a:endParaRPr>
          </a:p>
        </p:txBody>
      </p:sp>
    </p:spTree>
    <p:extLst>
      <p:ext uri="{BB962C8B-B14F-4D97-AF65-F5344CB8AC3E}">
        <p14:creationId xmlns:p14="http://schemas.microsoft.com/office/powerpoint/2010/main" val="3785282091"/>
      </p:ext>
    </p:extLst>
  </p:cSld>
  <p:clrMapOvr>
    <a:masterClrMapping/>
  </p:clrMapOvr>
  <p:transition advTm="756">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Pros and cons of vaccination coverage </a:t>
            </a:r>
            <a:br>
              <a:rPr lang="en-US" sz="3200" dirty="0" smtClean="0"/>
            </a:br>
            <a:r>
              <a:rPr lang="en-US" sz="3200" dirty="0" smtClean="0"/>
              <a:t>surveys vs. serosurveys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56781087"/>
              </p:ext>
            </p:extLst>
          </p:nvPr>
        </p:nvGraphicFramePr>
        <p:xfrm>
          <a:off x="457200" y="1600200"/>
          <a:ext cx="8229600" cy="4391729"/>
        </p:xfrm>
        <a:graphic>
          <a:graphicData uri="http://schemas.openxmlformats.org/drawingml/2006/table">
            <a:tbl>
              <a:tblPr firstRow="1" bandRow="1">
                <a:tableStyleId>{5C22544A-7EE6-4342-B048-85BDC9FD1C3A}</a:tableStyleId>
              </a:tblPr>
              <a:tblGrid>
                <a:gridCol w="914400"/>
                <a:gridCol w="3200400"/>
                <a:gridCol w="4114800"/>
              </a:tblGrid>
              <a:tr h="609599">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Vaccination Coverage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Serology</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76401">
                <a:tc>
                  <a:txBody>
                    <a:bodyPr/>
                    <a:lstStyle/>
                    <a:p>
                      <a:r>
                        <a:rPr lang="en-US" sz="2400" b="1" dirty="0" smtClean="0">
                          <a:solidFill>
                            <a:schemeClr val="tx1"/>
                          </a:solidFill>
                        </a:rPr>
                        <a:t>Pros</a:t>
                      </a:r>
                    </a:p>
                    <a:p>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Clr>
                          <a:schemeClr val="tx1"/>
                        </a:buClr>
                        <a:buFont typeface="Wingdings" panose="05000000000000000000" pitchFamily="2" charset="2"/>
                        <a:buChar char="§"/>
                      </a:pPr>
                      <a:r>
                        <a:rPr lang="en-US" sz="2000" baseline="0" dirty="0" smtClean="0">
                          <a:solidFill>
                            <a:schemeClr val="bg2"/>
                          </a:solidFill>
                        </a:rPr>
                        <a:t>Relatively low cost</a:t>
                      </a:r>
                    </a:p>
                    <a:p>
                      <a:pPr marL="342900" indent="-342900">
                        <a:buClr>
                          <a:schemeClr val="tx1"/>
                        </a:buClr>
                        <a:buFont typeface="Wingdings" panose="05000000000000000000" pitchFamily="2" charset="2"/>
                        <a:buChar char="§"/>
                      </a:pPr>
                      <a:r>
                        <a:rPr lang="en-US" sz="2000" baseline="0" dirty="0" smtClean="0">
                          <a:solidFill>
                            <a:schemeClr val="bg2"/>
                          </a:solidFill>
                        </a:rPr>
                        <a:t>Discern RI vs. SIA doses</a:t>
                      </a:r>
                    </a:p>
                    <a:p>
                      <a:pPr marL="342900" indent="-342900">
                        <a:buClr>
                          <a:schemeClr val="tx1"/>
                        </a:buClr>
                        <a:buFont typeface="Wingdings" panose="05000000000000000000" pitchFamily="2" charset="2"/>
                        <a:buChar char="§"/>
                      </a:pPr>
                      <a:r>
                        <a:rPr lang="en-US" sz="2000" baseline="0" dirty="0" smtClean="0">
                          <a:solidFill>
                            <a:schemeClr val="bg2"/>
                          </a:solidFill>
                        </a:rPr>
                        <a:t>Identify missed opportunities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defTabSz="914400" rtl="0" eaLnBrk="1" latinLnBrk="0" hangingPunct="1">
                        <a:buClr>
                          <a:schemeClr val="tx1"/>
                        </a:buClr>
                        <a:buFont typeface="Wingdings" panose="05000000000000000000" pitchFamily="2" charset="2"/>
                        <a:buChar char="§"/>
                      </a:pPr>
                      <a:r>
                        <a:rPr lang="en-US" sz="2000" kern="1200" baseline="0" dirty="0" smtClean="0">
                          <a:solidFill>
                            <a:schemeClr val="bg2"/>
                          </a:solidFill>
                          <a:latin typeface="+mn-lt"/>
                          <a:ea typeface="+mn-ea"/>
                          <a:cs typeface="+mn-cs"/>
                        </a:rPr>
                        <a:t>Objective biological measure</a:t>
                      </a:r>
                    </a:p>
                    <a:p>
                      <a:pPr marL="342900" marR="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lang="en-US" sz="2000" kern="1200" baseline="0" dirty="0" smtClean="0">
                          <a:solidFill>
                            <a:schemeClr val="bg2"/>
                          </a:solidFill>
                          <a:latin typeface="+mn-lt"/>
                          <a:ea typeface="+mn-ea"/>
                          <a:cs typeface="+mn-cs"/>
                        </a:rPr>
                        <a:t>Better marker of disease risk </a:t>
                      </a:r>
                    </a:p>
                    <a:p>
                      <a:pPr marL="342900" marR="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lang="en-US" sz="2000" kern="1200" baseline="0" dirty="0" smtClean="0">
                          <a:solidFill>
                            <a:schemeClr val="bg2"/>
                          </a:solidFill>
                          <a:latin typeface="+mn-lt"/>
                          <a:ea typeface="+mn-ea"/>
                          <a:cs typeface="+mn-cs"/>
                        </a:rPr>
                        <a:t>Useful for older children and adults (history unreliable)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05729">
                <a:tc>
                  <a:txBody>
                    <a:bodyPr/>
                    <a:lstStyle/>
                    <a:p>
                      <a:r>
                        <a:rPr lang="en-US" sz="2400" b="1" dirty="0" smtClean="0">
                          <a:solidFill>
                            <a:schemeClr val="tx1"/>
                          </a:solidFill>
                        </a:rPr>
                        <a:t>Cons</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defTabSz="914400" rtl="0" eaLnBrk="1" latinLnBrk="0" hangingPunct="1">
                        <a:buClr>
                          <a:schemeClr val="tx1"/>
                        </a:buClr>
                        <a:buFont typeface="Wingdings" panose="05000000000000000000" pitchFamily="2" charset="2"/>
                        <a:buChar char="§"/>
                      </a:pPr>
                      <a:r>
                        <a:rPr lang="en-US" sz="2000" kern="1200" baseline="0" dirty="0" smtClean="0">
                          <a:solidFill>
                            <a:schemeClr val="bg2"/>
                          </a:solidFill>
                          <a:latin typeface="+mn-lt"/>
                          <a:ea typeface="+mn-ea"/>
                          <a:cs typeface="+mn-cs"/>
                        </a:rPr>
                        <a:t>Recall bias (unless high rate of documentation)</a:t>
                      </a:r>
                    </a:p>
                    <a:p>
                      <a:pPr marL="342900" indent="-342900" algn="l" defTabSz="914400" rtl="0" eaLnBrk="1" latinLnBrk="0" hangingPunct="1">
                        <a:buClr>
                          <a:schemeClr val="tx1"/>
                        </a:buClr>
                        <a:buFont typeface="Wingdings" panose="05000000000000000000" pitchFamily="2" charset="2"/>
                        <a:buChar char="§"/>
                      </a:pPr>
                      <a:r>
                        <a:rPr lang="en-US" sz="2000" kern="1200" baseline="0" dirty="0" smtClean="0">
                          <a:solidFill>
                            <a:schemeClr val="bg2"/>
                          </a:solidFill>
                          <a:latin typeface="+mn-lt"/>
                          <a:ea typeface="+mn-ea"/>
                          <a:cs typeface="+mn-cs"/>
                        </a:rPr>
                        <a:t>Can’t measure disease immunity</a:t>
                      </a:r>
                      <a:endParaRPr lang="en-US" sz="20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defTabSz="914400" rtl="0" eaLnBrk="1" latinLnBrk="0" hangingPunct="1">
                        <a:buClr>
                          <a:schemeClr val="tx1"/>
                        </a:buClr>
                        <a:buFont typeface="Wingdings" panose="05000000000000000000" pitchFamily="2" charset="2"/>
                        <a:buChar char="§"/>
                      </a:pPr>
                      <a:r>
                        <a:rPr lang="en-US" sz="2000" kern="1200" baseline="0" dirty="0" smtClean="0">
                          <a:solidFill>
                            <a:schemeClr val="bg2"/>
                          </a:solidFill>
                          <a:latin typeface="+mn-lt"/>
                          <a:ea typeface="+mn-ea"/>
                          <a:cs typeface="+mn-cs"/>
                        </a:rPr>
                        <a:t>Can’t discern vaccination vs. natural infection (most diseases)</a:t>
                      </a:r>
                    </a:p>
                    <a:p>
                      <a:pPr marL="342900" marR="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lang="en-US" sz="2000" kern="1200" baseline="0" dirty="0" smtClean="0">
                          <a:solidFill>
                            <a:schemeClr val="bg2"/>
                          </a:solidFill>
                          <a:latin typeface="+mn-lt"/>
                          <a:ea typeface="+mn-ea"/>
                          <a:cs typeface="+mn-cs"/>
                        </a:rPr>
                        <a:t>Can’t measure cell mediated immune response</a:t>
                      </a:r>
                    </a:p>
                    <a:p>
                      <a:pPr marL="342900" indent="-342900" algn="l" defTabSz="914400" rtl="0" eaLnBrk="1" latinLnBrk="0" hangingPunct="1">
                        <a:buClr>
                          <a:schemeClr val="tx1"/>
                        </a:buClr>
                        <a:buFont typeface="Wingdings" panose="05000000000000000000" pitchFamily="2" charset="2"/>
                        <a:buChar char="§"/>
                      </a:pPr>
                      <a:r>
                        <a:rPr lang="en-US" sz="2000" kern="1200" baseline="0" dirty="0" smtClean="0">
                          <a:solidFill>
                            <a:schemeClr val="bg2"/>
                          </a:solidFill>
                          <a:latin typeface="+mn-lt"/>
                          <a:ea typeface="+mn-ea"/>
                          <a:cs typeface="+mn-cs"/>
                        </a:rPr>
                        <a:t>Requires high technical capacity</a:t>
                      </a:r>
                    </a:p>
                    <a:p>
                      <a:pPr marL="342900" indent="-342900" algn="l" defTabSz="914400" rtl="0" eaLnBrk="1" latinLnBrk="0" hangingPunct="1">
                        <a:buClr>
                          <a:schemeClr val="tx1"/>
                        </a:buClr>
                        <a:buFont typeface="Wingdings" panose="05000000000000000000" pitchFamily="2" charset="2"/>
                        <a:buChar char="§"/>
                      </a:pPr>
                      <a:r>
                        <a:rPr lang="en-US" sz="2000" kern="1200" baseline="0" dirty="0" smtClean="0">
                          <a:solidFill>
                            <a:schemeClr val="bg2"/>
                          </a:solidFill>
                          <a:latin typeface="+mn-lt"/>
                          <a:ea typeface="+mn-ea"/>
                          <a:cs typeface="+mn-cs"/>
                        </a:rPr>
                        <a:t>Relatively high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754366532"/>
      </p:ext>
    </p:extLst>
  </p:cSld>
  <p:clrMapOvr>
    <a:masterClrMapping/>
  </p:clrMapOvr>
  <p:transition advTm="36876">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Considerations for use </a:t>
            </a:r>
            <a:r>
              <a:rPr lang="en-US" sz="3200" dirty="0" smtClean="0"/>
              <a:t>of biomarkers to classify vaccination history</a:t>
            </a:r>
            <a:endParaRPr lang="en-US" sz="3200" dirty="0"/>
          </a:p>
        </p:txBody>
      </p:sp>
      <p:sp>
        <p:nvSpPr>
          <p:cNvPr id="3" name="Content Placeholder 2"/>
          <p:cNvSpPr>
            <a:spLocks noGrp="1"/>
          </p:cNvSpPr>
          <p:nvPr>
            <p:ph idx="1"/>
          </p:nvPr>
        </p:nvSpPr>
        <p:spPr>
          <a:xfrm>
            <a:off x="457200" y="1524000"/>
            <a:ext cx="8229600" cy="4800599"/>
          </a:xfrm>
        </p:spPr>
        <p:txBody>
          <a:bodyPr/>
          <a:lstStyle/>
          <a:p>
            <a:r>
              <a:rPr lang="en-US" dirty="0"/>
              <a:t>Vaccine effectiveness (e.g. measles 85% at 9 months)</a:t>
            </a:r>
          </a:p>
          <a:p>
            <a:r>
              <a:rPr lang="en-US" dirty="0" smtClean="0"/>
              <a:t>Type of vaccine and duration of immunity</a:t>
            </a:r>
          </a:p>
          <a:p>
            <a:pPr lvl="1"/>
            <a:r>
              <a:rPr lang="en-US" dirty="0" smtClean="0"/>
              <a:t>Live-attenuated — long immunity</a:t>
            </a:r>
          </a:p>
          <a:p>
            <a:pPr lvl="1"/>
            <a:r>
              <a:rPr lang="en-US" dirty="0" smtClean="0"/>
              <a:t>Non-replicative</a:t>
            </a:r>
            <a:r>
              <a:rPr lang="en-US" dirty="0"/>
              <a:t> —</a:t>
            </a:r>
            <a:r>
              <a:rPr lang="en-US" dirty="0" smtClean="0"/>
              <a:t> shorter immunity, multiple doses required</a:t>
            </a:r>
          </a:p>
          <a:p>
            <a:r>
              <a:rPr lang="en-US" dirty="0"/>
              <a:t>Interval since vaccination (waning immunity)</a:t>
            </a:r>
          </a:p>
          <a:p>
            <a:r>
              <a:rPr lang="en-US" dirty="0" smtClean="0"/>
              <a:t>Limited </a:t>
            </a:r>
            <a:r>
              <a:rPr lang="en-US" dirty="0"/>
              <a:t>ability to discriminate receipt of multiple </a:t>
            </a:r>
            <a:r>
              <a:rPr lang="en-US" dirty="0" smtClean="0"/>
              <a:t>doses</a:t>
            </a:r>
          </a:p>
          <a:p>
            <a:pPr lvl="1"/>
            <a:r>
              <a:rPr lang="en-US" dirty="0" smtClean="0"/>
              <a:t>Or RI vs. SIA doses</a:t>
            </a:r>
            <a:endParaRPr lang="en-US" dirty="0"/>
          </a:p>
          <a:p>
            <a:r>
              <a:rPr lang="en-US" dirty="0" smtClean="0"/>
              <a:t>Likelihood of exposure to natural infection </a:t>
            </a:r>
          </a:p>
          <a:p>
            <a:pPr lvl="1"/>
            <a:r>
              <a:rPr lang="en-US" dirty="0" smtClean="0"/>
              <a:t>Not relevant for tetanus</a:t>
            </a:r>
          </a:p>
          <a:p>
            <a:pPr lvl="1"/>
            <a:r>
              <a:rPr lang="en-US" dirty="0" smtClean="0"/>
              <a:t>Can discern hepatitis B infection from </a:t>
            </a:r>
            <a:r>
              <a:rPr lang="en-US" dirty="0"/>
              <a:t>vaccination with </a:t>
            </a:r>
            <a:r>
              <a:rPr lang="en-US" dirty="0" smtClean="0"/>
              <a:t>HBsAg</a:t>
            </a:r>
            <a:r>
              <a:rPr lang="en-US" dirty="0" smtClean="0"/>
              <a:t> </a:t>
            </a:r>
          </a:p>
          <a:p>
            <a:r>
              <a:rPr lang="en-US" dirty="0" smtClean="0"/>
              <a:t>Misclassification error (sensitivity, specificity, PVP, PVN)</a:t>
            </a:r>
          </a:p>
        </p:txBody>
      </p:sp>
    </p:spTree>
    <p:extLst>
      <p:ext uri="{BB962C8B-B14F-4D97-AF65-F5344CB8AC3E}">
        <p14:creationId xmlns:p14="http://schemas.microsoft.com/office/powerpoint/2010/main" val="289620477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Considerations for target age </a:t>
            </a:r>
            <a:br>
              <a:rPr lang="en-US" sz="3200" dirty="0" smtClean="0"/>
            </a:br>
            <a:r>
              <a:rPr lang="en-US" sz="3200" dirty="0" smtClean="0"/>
              <a:t>groups for serosurveys</a:t>
            </a:r>
            <a:endParaRPr lang="en-US" sz="3200" dirty="0"/>
          </a:p>
        </p:txBody>
      </p:sp>
      <p:sp>
        <p:nvSpPr>
          <p:cNvPr id="3" name="Content Placeholder 2"/>
          <p:cNvSpPr>
            <a:spLocks noGrp="1"/>
          </p:cNvSpPr>
          <p:nvPr>
            <p:ph idx="1"/>
          </p:nvPr>
        </p:nvSpPr>
        <p:spPr>
          <a:xfrm>
            <a:off x="457200" y="1447800"/>
            <a:ext cx="8229600" cy="4800599"/>
          </a:xfrm>
        </p:spPr>
        <p:txBody>
          <a:bodyPr/>
          <a:lstStyle/>
          <a:p>
            <a:r>
              <a:rPr lang="en-US" dirty="0" smtClean="0"/>
              <a:t>Children &lt;5 years</a:t>
            </a:r>
          </a:p>
          <a:p>
            <a:pPr lvl="1"/>
            <a:r>
              <a:rPr lang="en-US" dirty="0" smtClean="0"/>
              <a:t>Group birth cohorts by dose eligibility (e.g. measles)</a:t>
            </a:r>
          </a:p>
          <a:p>
            <a:pPr lvl="1"/>
            <a:r>
              <a:rPr lang="en-US" dirty="0" smtClean="0"/>
              <a:t>Best measure of recent RI vaccination (before waning immunity)</a:t>
            </a:r>
          </a:p>
          <a:p>
            <a:pPr lvl="1"/>
            <a:r>
              <a:rPr lang="en-US" dirty="0" smtClean="0"/>
              <a:t>Target of follow-up SIAs</a:t>
            </a:r>
          </a:p>
          <a:p>
            <a:r>
              <a:rPr lang="en-US" dirty="0" smtClean="0"/>
              <a:t>Older children</a:t>
            </a:r>
          </a:p>
          <a:p>
            <a:pPr lvl="1"/>
            <a:r>
              <a:rPr lang="en-US" dirty="0" smtClean="0"/>
              <a:t>Immunity gaps from suboptimal coverage — role in transmission in advanced </a:t>
            </a:r>
            <a:r>
              <a:rPr lang="en-US" dirty="0"/>
              <a:t>elimination </a:t>
            </a:r>
            <a:r>
              <a:rPr lang="en-US" dirty="0" smtClean="0"/>
              <a:t>settings</a:t>
            </a:r>
          </a:p>
          <a:p>
            <a:pPr lvl="1"/>
            <a:r>
              <a:rPr lang="en-US" dirty="0"/>
              <a:t>W</a:t>
            </a:r>
            <a:r>
              <a:rPr lang="en-US" dirty="0" smtClean="0"/>
              <a:t>aning immunity (</a:t>
            </a:r>
            <a:r>
              <a:rPr lang="en-US" dirty="0"/>
              <a:t>e.g. </a:t>
            </a:r>
            <a:r>
              <a:rPr lang="en-US" dirty="0" smtClean="0"/>
              <a:t>DTP)</a:t>
            </a:r>
            <a:endParaRPr lang="en-US" dirty="0"/>
          </a:p>
          <a:p>
            <a:pPr lvl="1"/>
            <a:r>
              <a:rPr lang="en-US" dirty="0" smtClean="0"/>
              <a:t>Target </a:t>
            </a:r>
            <a:r>
              <a:rPr lang="en-US" dirty="0"/>
              <a:t>of wide-age range (&lt;15 years) MR SIAs </a:t>
            </a:r>
            <a:endParaRPr lang="en-US" dirty="0" smtClean="0"/>
          </a:p>
          <a:p>
            <a:r>
              <a:rPr lang="en-US" dirty="0" smtClean="0"/>
              <a:t>Adults</a:t>
            </a:r>
          </a:p>
          <a:p>
            <a:pPr lvl="1"/>
            <a:r>
              <a:rPr lang="en-US" dirty="0"/>
              <a:t>WCBA </a:t>
            </a:r>
            <a:r>
              <a:rPr lang="en-US" dirty="0" smtClean="0"/>
              <a:t>of interest for rubella (risk </a:t>
            </a:r>
            <a:r>
              <a:rPr lang="en-US" dirty="0"/>
              <a:t>of </a:t>
            </a:r>
            <a:r>
              <a:rPr lang="en-US" dirty="0" smtClean="0"/>
              <a:t>CRS) and tetanus (MNTE)</a:t>
            </a:r>
          </a:p>
          <a:p>
            <a:pPr lvl="1"/>
            <a:r>
              <a:rPr lang="en-US" dirty="0"/>
              <a:t>Increasingly vaccinated as infants, but no documentation</a:t>
            </a:r>
          </a:p>
          <a:p>
            <a:pPr lvl="1"/>
            <a:r>
              <a:rPr lang="en-US" dirty="0" smtClean="0"/>
              <a:t>Suboptimal coverage, </a:t>
            </a:r>
            <a:r>
              <a:rPr lang="en-US" dirty="0"/>
              <a:t>w</a:t>
            </a:r>
            <a:r>
              <a:rPr lang="en-US" dirty="0" smtClean="0"/>
              <a:t>aning immunity, natural infection</a:t>
            </a:r>
          </a:p>
        </p:txBody>
      </p:sp>
    </p:spTree>
    <p:extLst>
      <p:ext uri="{BB962C8B-B14F-4D97-AF65-F5344CB8AC3E}">
        <p14:creationId xmlns:p14="http://schemas.microsoft.com/office/powerpoint/2010/main" val="208222130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Use of representative </a:t>
            </a:r>
            <a:r>
              <a:rPr lang="en-US" sz="3200" dirty="0" smtClean="0"/>
              <a:t>serosurvey </a:t>
            </a:r>
            <a:r>
              <a:rPr lang="en-US" sz="3200" dirty="0" smtClean="0"/>
              <a:t>data</a:t>
            </a:r>
            <a:endParaRPr lang="en-US" sz="3200" dirty="0"/>
          </a:p>
        </p:txBody>
      </p:sp>
      <p:sp>
        <p:nvSpPr>
          <p:cNvPr id="3" name="Content Placeholder 2"/>
          <p:cNvSpPr>
            <a:spLocks noGrp="1"/>
          </p:cNvSpPr>
          <p:nvPr>
            <p:ph idx="1"/>
          </p:nvPr>
        </p:nvSpPr>
        <p:spPr>
          <a:xfrm>
            <a:off x="457200" y="1600201"/>
            <a:ext cx="8305800" cy="4191000"/>
          </a:xfrm>
        </p:spPr>
        <p:txBody>
          <a:bodyPr/>
          <a:lstStyle/>
          <a:p>
            <a:pPr marL="342900" lvl="1" indent="-342900">
              <a:buSzPct val="70000"/>
              <a:buFont typeface="Wingdings" pitchFamily="2" charset="2"/>
              <a:buChar char="q"/>
            </a:pPr>
            <a:r>
              <a:rPr lang="en-US" sz="2400" b="1" dirty="0" smtClean="0"/>
              <a:t>Gold standard for estimating immunity and disease risk (e.g., </a:t>
            </a:r>
            <a:r>
              <a:rPr lang="en-US" sz="2400" b="1" dirty="0"/>
              <a:t>immunity </a:t>
            </a:r>
            <a:r>
              <a:rPr lang="en-US" sz="2400" b="1" dirty="0" smtClean="0"/>
              <a:t>gaps, antibody </a:t>
            </a:r>
            <a:r>
              <a:rPr lang="en-US" sz="2400" b="1" dirty="0"/>
              <a:t>levels</a:t>
            </a:r>
            <a:r>
              <a:rPr lang="en-US" sz="2400" b="1" dirty="0" smtClean="0"/>
              <a:t>)</a:t>
            </a:r>
          </a:p>
          <a:p>
            <a:pPr lvl="1">
              <a:spcAft>
                <a:spcPts val="1200"/>
              </a:spcAft>
            </a:pPr>
            <a:r>
              <a:rPr lang="en-US" dirty="0" smtClean="0"/>
              <a:t>Vaccination </a:t>
            </a:r>
            <a:r>
              <a:rPr lang="en-US" dirty="0"/>
              <a:t>coverage often used to approximate immunity because serosurveillance not available</a:t>
            </a:r>
          </a:p>
          <a:p>
            <a:pPr marL="342900" lvl="1" indent="-342900">
              <a:buSzPct val="70000"/>
              <a:buFont typeface="Wingdings" pitchFamily="2" charset="2"/>
              <a:buChar char="q"/>
            </a:pPr>
            <a:r>
              <a:rPr lang="en-US" sz="2400" b="1" dirty="0" smtClean="0"/>
              <a:t>Used to guide </a:t>
            </a:r>
            <a:r>
              <a:rPr lang="en-US" sz="2400" b="1" dirty="0"/>
              <a:t>policy and </a:t>
            </a:r>
            <a:r>
              <a:rPr lang="en-US" sz="2400" b="1" dirty="0" smtClean="0"/>
              <a:t>strategy, from vaccine introduction to verification of disease elimination </a:t>
            </a:r>
          </a:p>
          <a:p>
            <a:pPr marL="742950" lvl="2" indent="-342900">
              <a:spcAft>
                <a:spcPts val="1200"/>
              </a:spcAft>
              <a:buSzPct val="70000"/>
              <a:buFont typeface="Wingdings" pitchFamily="2" charset="2"/>
              <a:buChar char="q"/>
            </a:pPr>
            <a:r>
              <a:rPr lang="en-US" sz="2000" dirty="0" smtClean="0"/>
              <a:t>Repeated serosurveys document changing epidemiology resulting from accelerated VPD control efforts</a:t>
            </a:r>
            <a:endParaRPr lang="en-US" sz="2000" dirty="0"/>
          </a:p>
          <a:p>
            <a:r>
              <a:rPr lang="en-US" dirty="0" smtClean="0"/>
              <a:t>Increasingly desired/required as evidence </a:t>
            </a:r>
            <a:r>
              <a:rPr lang="en-US" dirty="0"/>
              <a:t>for progress towards elimination </a:t>
            </a:r>
            <a:r>
              <a:rPr lang="en-US" dirty="0" smtClean="0"/>
              <a:t>goals (e.g., polio, measles, rubella, tetanus, </a:t>
            </a:r>
            <a:r>
              <a:rPr lang="en-US" dirty="0"/>
              <a:t>h</a:t>
            </a:r>
            <a:r>
              <a:rPr lang="en-US" dirty="0" smtClean="0"/>
              <a:t>epatitis B)</a:t>
            </a:r>
          </a:p>
          <a:p>
            <a:endParaRPr lang="en-US" dirty="0"/>
          </a:p>
          <a:p>
            <a:endParaRPr lang="en-US" dirty="0"/>
          </a:p>
        </p:txBody>
      </p:sp>
    </p:spTree>
    <p:extLst>
      <p:ext uri="{BB962C8B-B14F-4D97-AF65-F5344CB8AC3E}">
        <p14:creationId xmlns:p14="http://schemas.microsoft.com/office/powerpoint/2010/main" val="2078048122"/>
      </p:ext>
    </p:extLst>
  </p:cSld>
  <p:clrMapOvr>
    <a:masterClrMapping/>
  </p:clrMapOvr>
  <p:transition advTm="55912">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Traditional methods </a:t>
            </a:r>
            <a:r>
              <a:rPr lang="en-US" sz="3200" baseline="0" dirty="0" smtClean="0"/>
              <a:t>for </a:t>
            </a:r>
            <a:r>
              <a:rPr lang="en-US" sz="3200" dirty="0" smtClean="0"/>
              <a:t>serological </a:t>
            </a:r>
            <a:br>
              <a:rPr lang="en-US" sz="3200" dirty="0" smtClean="0"/>
            </a:br>
            <a:r>
              <a:rPr lang="en-US" sz="3200" dirty="0" smtClean="0"/>
              <a:t>testing</a:t>
            </a:r>
            <a:r>
              <a:rPr lang="en-US" sz="3200" baseline="0" dirty="0" smtClean="0"/>
              <a:t> in surveys</a:t>
            </a:r>
            <a:endParaRPr lang="en-US" sz="3200" dirty="0"/>
          </a:p>
        </p:txBody>
      </p:sp>
      <p:sp>
        <p:nvSpPr>
          <p:cNvPr id="3" name="Content Placeholder 2"/>
          <p:cNvSpPr>
            <a:spLocks noGrp="1"/>
          </p:cNvSpPr>
          <p:nvPr>
            <p:ph idx="1"/>
          </p:nvPr>
        </p:nvSpPr>
        <p:spPr>
          <a:xfrm>
            <a:off x="457200" y="1600200"/>
            <a:ext cx="8229600" cy="4724399"/>
          </a:xfrm>
        </p:spPr>
        <p:txBody>
          <a:bodyPr/>
          <a:lstStyle/>
          <a:p>
            <a:r>
              <a:rPr lang="en-US" dirty="0" smtClean="0"/>
              <a:t>Binding </a:t>
            </a:r>
            <a:r>
              <a:rPr lang="en-US" dirty="0"/>
              <a:t>assays </a:t>
            </a:r>
            <a:r>
              <a:rPr lang="en-US" dirty="0" smtClean="0"/>
              <a:t>— enzyme-linked immunosorbent assay (ELISAs), </a:t>
            </a:r>
            <a:r>
              <a:rPr lang="en-US" dirty="0" smtClean="0"/>
              <a:t>immunofluorescent</a:t>
            </a:r>
            <a:r>
              <a:rPr lang="en-US" dirty="0" smtClean="0"/>
              <a:t> assay (IFAs)</a:t>
            </a:r>
          </a:p>
          <a:p>
            <a:pPr lvl="1">
              <a:spcAft>
                <a:spcPts val="600"/>
              </a:spcAft>
            </a:pPr>
            <a:r>
              <a:rPr lang="en-US" dirty="0" smtClean="0"/>
              <a:t>Many ELISAs </a:t>
            </a:r>
            <a:r>
              <a:rPr lang="en-US" dirty="0"/>
              <a:t>commercially </a:t>
            </a:r>
            <a:r>
              <a:rPr lang="en-US" dirty="0" smtClean="0"/>
              <a:t>available</a:t>
            </a:r>
          </a:p>
          <a:p>
            <a:pPr>
              <a:spcAft>
                <a:spcPts val="600"/>
              </a:spcAft>
            </a:pPr>
            <a:r>
              <a:rPr lang="en-US" dirty="0" smtClean="0"/>
              <a:t>Functional </a:t>
            </a:r>
            <a:r>
              <a:rPr lang="en-US" dirty="0"/>
              <a:t>assays — neutralization</a:t>
            </a:r>
            <a:r>
              <a:rPr lang="en-US" dirty="0" smtClean="0"/>
              <a:t>, bactericidal activity, agglutination</a:t>
            </a:r>
          </a:p>
          <a:p>
            <a:pPr>
              <a:spcAft>
                <a:spcPts val="600"/>
              </a:spcAft>
            </a:pPr>
            <a:r>
              <a:rPr lang="en-US" dirty="0"/>
              <a:t>Strengths — gold-standards, widely </a:t>
            </a:r>
            <a:r>
              <a:rPr lang="en-US" dirty="0" smtClean="0"/>
              <a:t>used, high-throughput options exist or in development</a:t>
            </a:r>
            <a:endParaRPr lang="en-US" dirty="0"/>
          </a:p>
          <a:p>
            <a:r>
              <a:rPr lang="en-US" dirty="0" smtClean="0"/>
              <a:t>Weaknesses</a:t>
            </a:r>
            <a:r>
              <a:rPr lang="en-US" dirty="0"/>
              <a:t> </a:t>
            </a:r>
            <a:r>
              <a:rPr lang="en-US" dirty="0" smtClean="0"/>
              <a:t>— </a:t>
            </a:r>
            <a:r>
              <a:rPr lang="en-US" dirty="0"/>
              <a:t>separate assays for each antigen, serum volume limited, labor </a:t>
            </a:r>
            <a:r>
              <a:rPr lang="en-US" dirty="0" smtClean="0"/>
              <a:t>intense</a:t>
            </a:r>
          </a:p>
          <a:p>
            <a:pPr lvl="1"/>
            <a:r>
              <a:rPr lang="en-US" dirty="0"/>
              <a:t>D</a:t>
            </a:r>
            <a:r>
              <a:rPr lang="en-US" dirty="0" smtClean="0"/>
              <a:t>eveloping country setting — repeated </a:t>
            </a:r>
            <a:r>
              <a:rPr lang="en-US" dirty="0"/>
              <a:t>national serosurveys for individual pathogens not logistically or financially viable</a:t>
            </a:r>
          </a:p>
          <a:p>
            <a:pPr>
              <a:spcAft>
                <a:spcPts val="1200"/>
              </a:spcAft>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4129363885"/>
      </p:ext>
    </p:extLst>
  </p:cSld>
  <p:clrMapOvr>
    <a:masterClrMapping/>
  </p:clrMapOvr>
  <p:transition advTm="45579">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Multiplex methods for serological </a:t>
            </a:r>
            <a:br>
              <a:rPr lang="en-US" sz="3200" dirty="0" smtClean="0"/>
            </a:br>
            <a:r>
              <a:rPr lang="en-US" sz="3200" dirty="0" smtClean="0"/>
              <a:t>testing</a:t>
            </a:r>
            <a:r>
              <a:rPr lang="en-US" sz="3200" baseline="0" dirty="0" smtClean="0"/>
              <a:t> in surveys</a:t>
            </a:r>
            <a:endParaRPr lang="en-US" sz="3200" dirty="0"/>
          </a:p>
        </p:txBody>
      </p:sp>
      <p:sp>
        <p:nvSpPr>
          <p:cNvPr id="3" name="Content Placeholder 2"/>
          <p:cNvSpPr>
            <a:spLocks noGrp="1"/>
          </p:cNvSpPr>
          <p:nvPr>
            <p:ph idx="1"/>
          </p:nvPr>
        </p:nvSpPr>
        <p:spPr>
          <a:xfrm>
            <a:off x="457200" y="1600201"/>
            <a:ext cx="8382000" cy="4572000"/>
          </a:xfrm>
        </p:spPr>
        <p:txBody>
          <a:bodyPr/>
          <a:lstStyle/>
          <a:p>
            <a:r>
              <a:rPr lang="en-US" dirty="0" smtClean="0"/>
              <a:t>Multiplex — multiple antigens, same sample, same time</a:t>
            </a:r>
          </a:p>
          <a:p>
            <a:pPr lvl="1">
              <a:spcAft>
                <a:spcPts val="1200"/>
              </a:spcAft>
            </a:pPr>
            <a:r>
              <a:rPr lang="en-US" dirty="0" smtClean="0"/>
              <a:t>ELISAs </a:t>
            </a:r>
            <a:r>
              <a:rPr lang="en-US" dirty="0"/>
              <a:t>(e.g</a:t>
            </a:r>
            <a:r>
              <a:rPr lang="en-US" dirty="0" smtClean="0"/>
              <a:t>., </a:t>
            </a:r>
            <a:r>
              <a:rPr lang="en-US" dirty="0"/>
              <a:t>Dynex</a:t>
            </a:r>
            <a:r>
              <a:rPr lang="en-US" dirty="0"/>
              <a:t>™), </a:t>
            </a:r>
            <a:r>
              <a:rPr lang="en-US" dirty="0" smtClean="0"/>
              <a:t>fluorescence-based assays </a:t>
            </a:r>
            <a:r>
              <a:rPr lang="en-US" dirty="0"/>
              <a:t>(e.g</a:t>
            </a:r>
            <a:r>
              <a:rPr lang="en-US" dirty="0" smtClean="0"/>
              <a:t>., </a:t>
            </a:r>
            <a:r>
              <a:rPr lang="en-US" dirty="0"/>
              <a:t>Luminex</a:t>
            </a:r>
            <a:r>
              <a:rPr lang="en-US" dirty="0" smtClean="0"/>
              <a:t>®)</a:t>
            </a:r>
            <a:endParaRPr lang="en-US" dirty="0"/>
          </a:p>
          <a:p>
            <a:r>
              <a:rPr lang="en-US" dirty="0"/>
              <a:t>Single tool </a:t>
            </a:r>
            <a:r>
              <a:rPr lang="en-US" dirty="0" smtClean="0"/>
              <a:t>for </a:t>
            </a:r>
            <a:r>
              <a:rPr lang="en-US" dirty="0"/>
              <a:t>measurement of impact across </a:t>
            </a:r>
            <a:r>
              <a:rPr lang="en-US" dirty="0" smtClean="0"/>
              <a:t>programs </a:t>
            </a:r>
            <a:endParaRPr lang="en-US" dirty="0"/>
          </a:p>
          <a:p>
            <a:pPr lvl="1">
              <a:spcAft>
                <a:spcPts val="1200"/>
              </a:spcAft>
            </a:pPr>
            <a:r>
              <a:rPr lang="en-US" dirty="0"/>
              <a:t>VPDs, malaria, NTDs, vector-borne, water and food-borne diseases</a:t>
            </a:r>
          </a:p>
          <a:p>
            <a:pPr>
              <a:spcAft>
                <a:spcPts val="1200"/>
              </a:spcAft>
            </a:pPr>
            <a:r>
              <a:rPr lang="en-US" dirty="0" smtClean="0"/>
              <a:t>Increasingly used by </a:t>
            </a:r>
            <a:r>
              <a:rPr lang="en-US" dirty="0"/>
              <a:t>national programs for </a:t>
            </a:r>
            <a:r>
              <a:rPr lang="en-US" dirty="0" smtClean="0"/>
              <a:t>integrated serosurveillance (</a:t>
            </a:r>
            <a:r>
              <a:rPr lang="en-US" dirty="0"/>
              <a:t>e.g</a:t>
            </a:r>
            <a:r>
              <a:rPr lang="en-US" dirty="0" smtClean="0"/>
              <a:t>., Netherlands, U.K.)</a:t>
            </a:r>
          </a:p>
          <a:p>
            <a:r>
              <a:rPr lang="en-US" dirty="0" smtClean="0"/>
              <a:t>Strong economic rationale — more </a:t>
            </a:r>
            <a:r>
              <a:rPr lang="en-US" dirty="0"/>
              <a:t>useful data for less </a:t>
            </a:r>
            <a:r>
              <a:rPr lang="en-US" dirty="0" smtClean="0"/>
              <a:t>$ </a:t>
            </a:r>
          </a:p>
          <a:p>
            <a:pPr lvl="1"/>
            <a:endParaRPr lang="en-US" dirty="0" smtClean="0"/>
          </a:p>
        </p:txBody>
      </p:sp>
    </p:spTree>
    <p:extLst>
      <p:ext uri="{BB962C8B-B14F-4D97-AF65-F5344CB8AC3E}">
        <p14:creationId xmlns:p14="http://schemas.microsoft.com/office/powerpoint/2010/main" val="1220307669"/>
      </p:ext>
    </p:extLst>
  </p:cSld>
  <p:clrMapOvr>
    <a:masterClrMapping/>
  </p:clrMapOvr>
  <p:transition advTm="53641">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74638"/>
            <a:ext cx="8382000" cy="1143000"/>
          </a:xfrm>
        </p:spPr>
        <p:txBody>
          <a:bodyPr/>
          <a:lstStyle/>
          <a:p>
            <a:r>
              <a:rPr lang="en-US" sz="3200" dirty="0" smtClean="0"/>
              <a:t>Luminex®-based multiplex </a:t>
            </a:r>
            <a:br>
              <a:rPr lang="en-US" sz="3200" dirty="0" smtClean="0"/>
            </a:br>
            <a:r>
              <a:rPr lang="en-US" sz="3200" dirty="0" smtClean="0"/>
              <a:t>bead assay (MBA) (1) </a:t>
            </a:r>
            <a:endParaRPr lang="en-US" sz="3200" dirty="0"/>
          </a:p>
        </p:txBody>
      </p:sp>
      <p:sp>
        <p:nvSpPr>
          <p:cNvPr id="8" name="Content Placeholder 7"/>
          <p:cNvSpPr>
            <a:spLocks noGrp="1"/>
          </p:cNvSpPr>
          <p:nvPr>
            <p:ph idx="1"/>
          </p:nvPr>
        </p:nvSpPr>
        <p:spPr/>
        <p:txBody>
          <a:bodyPr/>
          <a:lstStyle/>
          <a:p>
            <a:pPr>
              <a:lnSpc>
                <a:spcPct val="80000"/>
              </a:lnSpc>
              <a:spcAft>
                <a:spcPts val="600"/>
              </a:spcAft>
            </a:pPr>
            <a:r>
              <a:rPr lang="en-US" dirty="0" smtClean="0"/>
              <a:t>Beads with 2 dyes mixed in different ratios — 100 possible bead types</a:t>
            </a:r>
            <a:endParaRPr lang="en-US" dirty="0"/>
          </a:p>
          <a:p>
            <a:pPr>
              <a:lnSpc>
                <a:spcPct val="80000"/>
              </a:lnSpc>
            </a:pPr>
            <a:r>
              <a:rPr lang="en-US" dirty="0" smtClean="0"/>
              <a:t>Specific </a:t>
            </a:r>
            <a:r>
              <a:rPr lang="en-US" dirty="0"/>
              <a:t>bead </a:t>
            </a:r>
            <a:r>
              <a:rPr lang="en-US" dirty="0" smtClean="0"/>
              <a:t>type c</a:t>
            </a:r>
            <a:r>
              <a:rPr lang="en-US" sz="2400" b="1" dirty="0" smtClean="0"/>
              <a:t>hemically cross-link </a:t>
            </a:r>
            <a:r>
              <a:rPr lang="en-US" sz="2400" b="1" dirty="0"/>
              <a:t>antigen of interest </a:t>
            </a:r>
            <a:endParaRPr lang="en-US" sz="2400" b="1" dirty="0" smtClean="0"/>
          </a:p>
          <a:p>
            <a:pPr lvl="1">
              <a:lnSpc>
                <a:spcPct val="80000"/>
              </a:lnSpc>
            </a:pPr>
            <a:r>
              <a:rPr lang="en-US" dirty="0" smtClean="0"/>
              <a:t>Protein or carbohydrate — require free </a:t>
            </a:r>
            <a:r>
              <a:rPr lang="en-US" dirty="0"/>
              <a:t>primary amine</a:t>
            </a:r>
          </a:p>
          <a:p>
            <a:pPr marL="0" indent="0">
              <a:lnSpc>
                <a:spcPct val="80000"/>
              </a:lnSpc>
              <a:buClr>
                <a:srgbClr val="FF0000"/>
              </a:buClr>
              <a:buNone/>
            </a:pPr>
            <a:endParaRPr lang="en-US" b="1" dirty="0"/>
          </a:p>
        </p:txBody>
      </p:sp>
      <p:pic>
        <p:nvPicPr>
          <p:cNvPr id="4" name="Picture 2" descr="http://www.panomics.com/images/96_2_Bead_v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08" b="2195"/>
          <a:stretch/>
        </p:blipFill>
        <p:spPr bwMode="auto">
          <a:xfrm>
            <a:off x="2433638" y="3429000"/>
            <a:ext cx="4276725" cy="2895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950928"/>
      </p:ext>
    </p:extLst>
  </p:cSld>
  <p:clrMapOvr>
    <a:masterClrMapping/>
  </p:clrMapOvr>
  <p:transition advTm="28539">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274638"/>
            <a:ext cx="8382000" cy="1143000"/>
          </a:xfrm>
          <a:prstGeom prst="rect">
            <a:avLst/>
          </a:prstGeom>
        </p:spPr>
        <p:txBody>
          <a:bodyPr/>
          <a:lstStyle/>
          <a:p>
            <a:r>
              <a:rPr lang="en-US" sz="3200" dirty="0" smtClean="0"/>
              <a:t>Luminex®-based MBA (2)</a:t>
            </a:r>
          </a:p>
        </p:txBody>
      </p:sp>
      <p:sp>
        <p:nvSpPr>
          <p:cNvPr id="179218" name="Rectangle 3"/>
          <p:cNvSpPr>
            <a:spLocks noChangeArrowheads="1"/>
          </p:cNvSpPr>
          <p:nvPr/>
        </p:nvSpPr>
        <p:spPr bwMode="auto">
          <a:xfrm>
            <a:off x="1164873" y="4927269"/>
            <a:ext cx="7140927" cy="128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2900" lvl="1" indent="-342900">
              <a:lnSpc>
                <a:spcPct val="80000"/>
              </a:lnSpc>
              <a:spcBef>
                <a:spcPct val="20000"/>
              </a:spcBef>
              <a:spcAft>
                <a:spcPts val="600"/>
              </a:spcAft>
              <a:buClr>
                <a:schemeClr val="tx1"/>
              </a:buClr>
              <a:buSzPct val="70000"/>
              <a:buFont typeface="Wingdings" pitchFamily="2" charset="2"/>
              <a:buChar char="q"/>
            </a:pPr>
            <a:r>
              <a:rPr lang="en-US" sz="2400" b="1" dirty="0" smtClean="0">
                <a:solidFill>
                  <a:schemeClr val="bg2"/>
                </a:solidFill>
              </a:rPr>
              <a:t>96-well </a:t>
            </a:r>
            <a:r>
              <a:rPr lang="en-US" sz="2400" b="1" dirty="0">
                <a:solidFill>
                  <a:schemeClr val="bg2"/>
                </a:solidFill>
              </a:rPr>
              <a:t>filter plate</a:t>
            </a:r>
          </a:p>
          <a:p>
            <a:pPr marL="342900" lvl="1" indent="-342900">
              <a:lnSpc>
                <a:spcPct val="80000"/>
              </a:lnSpc>
              <a:spcBef>
                <a:spcPct val="20000"/>
              </a:spcBef>
              <a:spcAft>
                <a:spcPts val="600"/>
              </a:spcAft>
              <a:buClr>
                <a:schemeClr val="tx1"/>
              </a:buClr>
              <a:buSzPct val="70000"/>
              <a:buFont typeface="Wingdings" pitchFamily="2" charset="2"/>
              <a:buChar char="q"/>
            </a:pPr>
            <a:r>
              <a:rPr lang="en-US" sz="2400" b="1" dirty="0">
                <a:solidFill>
                  <a:schemeClr val="bg2"/>
                </a:solidFill>
              </a:rPr>
              <a:t>Single sample dilution (or two</a:t>
            </a:r>
            <a:r>
              <a:rPr lang="en-US" sz="2400" b="1" dirty="0" smtClean="0">
                <a:solidFill>
                  <a:schemeClr val="bg2"/>
                </a:solidFill>
              </a:rPr>
              <a:t>), in duplicate</a:t>
            </a:r>
            <a:endParaRPr lang="en-US" sz="2400" b="1" dirty="0">
              <a:solidFill>
                <a:schemeClr val="bg2"/>
              </a:solidFill>
            </a:endParaRPr>
          </a:p>
          <a:p>
            <a:pPr marL="342900" lvl="1" indent="-342900">
              <a:lnSpc>
                <a:spcPct val="80000"/>
              </a:lnSpc>
              <a:spcBef>
                <a:spcPct val="20000"/>
              </a:spcBef>
              <a:spcAft>
                <a:spcPts val="600"/>
              </a:spcAft>
              <a:buClr>
                <a:schemeClr val="tx1"/>
              </a:buClr>
              <a:buSzPct val="70000"/>
              <a:buFont typeface="Wingdings" pitchFamily="2" charset="2"/>
              <a:buChar char="q"/>
            </a:pPr>
            <a:r>
              <a:rPr lang="en-US" sz="2400" b="1" dirty="0" smtClean="0">
                <a:solidFill>
                  <a:schemeClr val="bg2"/>
                </a:solidFill>
              </a:rPr>
              <a:t>Up to 100 </a:t>
            </a:r>
            <a:r>
              <a:rPr lang="en-US" sz="2400" b="1" dirty="0">
                <a:solidFill>
                  <a:schemeClr val="bg2"/>
                </a:solidFill>
              </a:rPr>
              <a:t>antigen-specific beads per </a:t>
            </a:r>
            <a:r>
              <a:rPr lang="en-US" sz="2400" b="1" dirty="0" smtClean="0">
                <a:solidFill>
                  <a:schemeClr val="bg2"/>
                </a:solidFill>
              </a:rPr>
              <a:t>well</a:t>
            </a:r>
            <a:endParaRPr lang="en-US" sz="2400" b="1" dirty="0">
              <a:solidFill>
                <a:schemeClr val="bg2"/>
              </a:solidFill>
            </a:endParaRPr>
          </a:p>
        </p:txBody>
      </p:sp>
      <p:grpSp>
        <p:nvGrpSpPr>
          <p:cNvPr id="11270" name="Group 11269"/>
          <p:cNvGrpSpPr/>
          <p:nvPr/>
        </p:nvGrpSpPr>
        <p:grpSpPr>
          <a:xfrm>
            <a:off x="479073" y="1828800"/>
            <a:ext cx="8185855" cy="2705503"/>
            <a:chOff x="395288" y="1815697"/>
            <a:chExt cx="8185855" cy="2705503"/>
          </a:xfrm>
        </p:grpSpPr>
        <p:grpSp>
          <p:nvGrpSpPr>
            <p:cNvPr id="4" name="Group 3"/>
            <p:cNvGrpSpPr/>
            <p:nvPr/>
          </p:nvGrpSpPr>
          <p:grpSpPr>
            <a:xfrm>
              <a:off x="3279387" y="2135200"/>
              <a:ext cx="463549" cy="268287"/>
              <a:chOff x="3279387" y="2135200"/>
              <a:chExt cx="463549" cy="268287"/>
            </a:xfrm>
          </p:grpSpPr>
          <p:sp>
            <p:nvSpPr>
              <p:cNvPr id="11277" name="Line 6"/>
              <p:cNvSpPr>
                <a:spLocks noChangeShapeType="1"/>
              </p:cNvSpPr>
              <p:nvPr/>
            </p:nvSpPr>
            <p:spPr bwMode="auto">
              <a:xfrm rot="5400000" flipH="1">
                <a:off x="3604858" y="2162504"/>
                <a:ext cx="0" cy="27615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1278" name="Line 7"/>
              <p:cNvSpPr>
                <a:spLocks noChangeShapeType="1"/>
              </p:cNvSpPr>
              <p:nvPr/>
            </p:nvSpPr>
            <p:spPr bwMode="auto">
              <a:xfrm rot="5400000" flipH="1" flipV="1">
                <a:off x="3329850" y="2253407"/>
                <a:ext cx="102905" cy="197255"/>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1275" name="Line 8"/>
              <p:cNvSpPr>
                <a:spLocks noChangeShapeType="1"/>
              </p:cNvSpPr>
              <p:nvPr/>
            </p:nvSpPr>
            <p:spPr bwMode="auto">
              <a:xfrm rot="5400000" flipH="1" flipV="1">
                <a:off x="3601571" y="2110277"/>
                <a:ext cx="0" cy="26300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1276" name="Line 9"/>
              <p:cNvSpPr>
                <a:spLocks noChangeShapeType="1"/>
              </p:cNvSpPr>
              <p:nvPr/>
            </p:nvSpPr>
            <p:spPr bwMode="auto">
              <a:xfrm rot="5400000" flipH="1">
                <a:off x="3324918" y="2089669"/>
                <a:ext cx="102905" cy="193968"/>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a:lstStyle/>
              <a:p>
                <a:endParaRPr lang="nl-NL"/>
              </a:p>
            </p:txBody>
          </p:sp>
        </p:grpSp>
        <p:sp>
          <p:nvSpPr>
            <p:cNvPr id="11268" name="Oval 10"/>
            <p:cNvSpPr>
              <a:spLocks noChangeArrowheads="1"/>
            </p:cNvSpPr>
            <p:nvPr/>
          </p:nvSpPr>
          <p:spPr bwMode="auto">
            <a:xfrm>
              <a:off x="395288" y="1882775"/>
              <a:ext cx="2613025" cy="2638425"/>
            </a:xfrm>
            <a:prstGeom prst="ellipse">
              <a:avLst/>
            </a:prstGeom>
            <a:gradFill rotWithShape="1">
              <a:gsLst>
                <a:gs pos="0">
                  <a:srgbClr val="FF3300"/>
                </a:gs>
                <a:gs pos="100000">
                  <a:srgbClr val="990000"/>
                </a:gs>
              </a:gsLst>
              <a:path path="shape">
                <a:fillToRect l="50000" t="50000" r="50000" b="50000"/>
              </a:path>
            </a:gradFill>
            <a:ln w="15875">
              <a:noFill/>
              <a:round/>
              <a:headEnd/>
              <a:tailEnd/>
            </a:ln>
          </p:spPr>
          <p:txBody>
            <a:bodyPr wrap="none" anchor="ctr"/>
            <a:lstStyle/>
            <a:p>
              <a:r>
                <a:rPr lang="en-US" sz="2000" b="1" dirty="0" smtClean="0">
                  <a:solidFill>
                    <a:schemeClr val="bg2"/>
                  </a:solidFill>
                </a:rPr>
                <a:t>Bead</a:t>
              </a:r>
              <a:endParaRPr lang="en-US" sz="2000" b="1" dirty="0">
                <a:solidFill>
                  <a:schemeClr val="bg2"/>
                </a:solidFill>
              </a:endParaRPr>
            </a:p>
          </p:txBody>
        </p:sp>
        <p:sp>
          <p:nvSpPr>
            <p:cNvPr id="11269" name="AutoShape 11"/>
            <p:cNvSpPr>
              <a:spLocks noChangeArrowheads="1"/>
            </p:cNvSpPr>
            <p:nvPr/>
          </p:nvSpPr>
          <p:spPr bwMode="auto">
            <a:xfrm rot="20612399">
              <a:off x="1556622" y="2255603"/>
              <a:ext cx="1817748" cy="472890"/>
            </a:xfrm>
            <a:prstGeom prst="star24">
              <a:avLst>
                <a:gd name="adj" fmla="val 37500"/>
              </a:avLst>
            </a:prstGeom>
            <a:gradFill rotWithShape="1">
              <a:gsLst>
                <a:gs pos="0">
                  <a:srgbClr val="006699"/>
                </a:gs>
                <a:gs pos="100000">
                  <a:srgbClr val="66CCFF"/>
                </a:gs>
              </a:gsLst>
              <a:path path="shape">
                <a:fillToRect l="50000" t="50000" r="50000" b="50000"/>
              </a:path>
            </a:gradFill>
            <a:ln w="9525">
              <a:noFill/>
              <a:miter lim="800000"/>
              <a:headEnd/>
              <a:tailEnd/>
            </a:ln>
          </p:spPr>
          <p:txBody>
            <a:bodyPr wrap="none" anchor="ctr"/>
            <a:lstStyle/>
            <a:p>
              <a:r>
                <a:rPr lang="en-US" b="1" dirty="0" smtClean="0">
                  <a:solidFill>
                    <a:schemeClr val="bg2"/>
                  </a:solidFill>
                </a:rPr>
                <a:t>Antigen</a:t>
              </a:r>
              <a:endParaRPr lang="en-US" b="1" dirty="0">
                <a:solidFill>
                  <a:schemeClr val="bg2"/>
                </a:solidFill>
              </a:endParaRPr>
            </a:p>
          </p:txBody>
        </p:sp>
        <p:sp>
          <p:nvSpPr>
            <p:cNvPr id="5" name="TextBox 4"/>
            <p:cNvSpPr txBox="1"/>
            <p:nvPr/>
          </p:nvSpPr>
          <p:spPr>
            <a:xfrm>
              <a:off x="3466742" y="1815697"/>
              <a:ext cx="1289135" cy="369332"/>
            </a:xfrm>
            <a:prstGeom prst="rect">
              <a:avLst/>
            </a:prstGeom>
            <a:noFill/>
          </p:spPr>
          <p:txBody>
            <a:bodyPr wrap="none" rtlCol="0">
              <a:spAutoFit/>
            </a:bodyPr>
            <a:lstStyle/>
            <a:p>
              <a:r>
                <a:rPr lang="en-US" b="1" dirty="0" smtClean="0">
                  <a:solidFill>
                    <a:schemeClr val="bg2"/>
                  </a:solidFill>
                </a:rPr>
                <a:t>Serum IgG</a:t>
              </a:r>
              <a:endParaRPr lang="en-US" b="1" dirty="0">
                <a:solidFill>
                  <a:schemeClr val="bg2"/>
                </a:solidFill>
              </a:endParaRPr>
            </a:p>
          </p:txBody>
        </p:sp>
        <p:sp>
          <p:nvSpPr>
            <p:cNvPr id="20" name="Line 6"/>
            <p:cNvSpPr>
              <a:spLocks noChangeShapeType="1"/>
            </p:cNvSpPr>
            <p:nvPr/>
          </p:nvSpPr>
          <p:spPr bwMode="auto">
            <a:xfrm rot="6645930" flipH="1">
              <a:off x="4073502" y="2327837"/>
              <a:ext cx="0" cy="276157"/>
            </a:xfrm>
            <a:prstGeom prst="line">
              <a:avLst/>
            </a:prstGeom>
            <a:noFill/>
            <a:ln w="38100">
              <a:solidFill>
                <a:srgbClr val="CC66FF"/>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1" name="Line 7"/>
            <p:cNvSpPr>
              <a:spLocks noChangeShapeType="1"/>
            </p:cNvSpPr>
            <p:nvPr/>
          </p:nvSpPr>
          <p:spPr bwMode="auto">
            <a:xfrm rot="6645930" flipH="1" flipV="1">
              <a:off x="3820399" y="2309406"/>
              <a:ext cx="58828" cy="206296"/>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2" name="Line 8"/>
            <p:cNvSpPr>
              <a:spLocks noChangeShapeType="1"/>
            </p:cNvSpPr>
            <p:nvPr/>
          </p:nvSpPr>
          <p:spPr bwMode="auto">
            <a:xfrm rot="6645930" flipH="1" flipV="1">
              <a:off x="4091276" y="2278265"/>
              <a:ext cx="0" cy="263007"/>
            </a:xfrm>
            <a:prstGeom prst="line">
              <a:avLst/>
            </a:prstGeom>
            <a:noFill/>
            <a:ln w="38100">
              <a:solidFill>
                <a:srgbClr val="CC66FF"/>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3" name="Line 9"/>
            <p:cNvSpPr>
              <a:spLocks noChangeShapeType="1"/>
            </p:cNvSpPr>
            <p:nvPr/>
          </p:nvSpPr>
          <p:spPr bwMode="auto">
            <a:xfrm rot="6645930" flipH="1">
              <a:off x="3860737" y="2198688"/>
              <a:ext cx="62794" cy="196121"/>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4" name="TextBox 23"/>
            <p:cNvSpPr txBox="1"/>
            <p:nvPr/>
          </p:nvSpPr>
          <p:spPr>
            <a:xfrm>
              <a:off x="4268084" y="2313855"/>
              <a:ext cx="3923446" cy="369332"/>
            </a:xfrm>
            <a:prstGeom prst="rect">
              <a:avLst/>
            </a:prstGeom>
            <a:noFill/>
          </p:spPr>
          <p:txBody>
            <a:bodyPr wrap="none" rtlCol="0">
              <a:spAutoFit/>
            </a:bodyPr>
            <a:lstStyle/>
            <a:p>
              <a:r>
                <a:rPr lang="en-US" b="1" dirty="0" smtClean="0">
                  <a:solidFill>
                    <a:schemeClr val="bg2"/>
                  </a:solidFill>
                </a:rPr>
                <a:t>Biotinylated mouse anti-human IgG</a:t>
              </a:r>
              <a:endParaRPr lang="en-US" b="1" dirty="0">
                <a:solidFill>
                  <a:schemeClr val="bg2"/>
                </a:solidFill>
              </a:endParaRPr>
            </a:p>
          </p:txBody>
        </p:sp>
        <p:sp>
          <p:nvSpPr>
            <p:cNvPr id="6" name="Oval 5"/>
            <p:cNvSpPr/>
            <p:nvPr/>
          </p:nvSpPr>
          <p:spPr>
            <a:xfrm>
              <a:off x="4038600" y="2510209"/>
              <a:ext cx="164011" cy="172978"/>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c 7"/>
            <p:cNvSpPr/>
            <p:nvPr/>
          </p:nvSpPr>
          <p:spPr>
            <a:xfrm rot="6837280">
              <a:off x="3937723" y="2454729"/>
              <a:ext cx="365760" cy="368659"/>
            </a:xfrm>
            <a:prstGeom prst="arc">
              <a:avLst>
                <a:gd name="adj1" fmla="val 14779350"/>
                <a:gd name="adj2" fmla="val 989646"/>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 name="Straight Connector 9"/>
            <p:cNvCxnSpPr/>
            <p:nvPr/>
          </p:nvCxnSpPr>
          <p:spPr>
            <a:xfrm>
              <a:off x="4202611" y="2823321"/>
              <a:ext cx="103741" cy="221064"/>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3" name="AutoShape 11"/>
            <p:cNvSpPr>
              <a:spLocks noChangeArrowheads="1"/>
            </p:cNvSpPr>
            <p:nvPr/>
          </p:nvSpPr>
          <p:spPr bwMode="auto">
            <a:xfrm rot="20612399">
              <a:off x="4077045" y="2888855"/>
              <a:ext cx="590060" cy="472890"/>
            </a:xfrm>
            <a:prstGeom prst="star24">
              <a:avLst>
                <a:gd name="adj" fmla="val 37500"/>
              </a:avLst>
            </a:prstGeom>
            <a:gradFill rotWithShape="1">
              <a:gsLst>
                <a:gs pos="0">
                  <a:schemeClr val="bg2"/>
                </a:gs>
                <a:gs pos="54000">
                  <a:srgbClr val="00CC00"/>
                </a:gs>
                <a:gs pos="100000">
                  <a:srgbClr val="00FF00"/>
                </a:gs>
              </a:gsLst>
              <a:path path="shape">
                <a:fillToRect l="50000" t="50000" r="50000" b="50000"/>
              </a:path>
            </a:gradFill>
            <a:ln w="9525">
              <a:noFill/>
              <a:miter lim="800000"/>
              <a:headEnd/>
              <a:tailEnd/>
            </a:ln>
          </p:spPr>
          <p:txBody>
            <a:bodyPr wrap="none" anchor="ctr"/>
            <a:lstStyle/>
            <a:p>
              <a:endParaRPr lang="en-US" b="1" dirty="0">
                <a:solidFill>
                  <a:schemeClr val="bg2"/>
                </a:solidFill>
              </a:endParaRPr>
            </a:p>
          </p:txBody>
        </p:sp>
        <p:sp>
          <p:nvSpPr>
            <p:cNvPr id="85" name="TextBox 84"/>
            <p:cNvSpPr txBox="1"/>
            <p:nvPr/>
          </p:nvSpPr>
          <p:spPr>
            <a:xfrm>
              <a:off x="4722010" y="2954266"/>
              <a:ext cx="3859133" cy="646331"/>
            </a:xfrm>
            <a:prstGeom prst="rect">
              <a:avLst/>
            </a:prstGeom>
            <a:noFill/>
          </p:spPr>
          <p:txBody>
            <a:bodyPr wrap="none" rtlCol="0">
              <a:spAutoFit/>
            </a:bodyPr>
            <a:lstStyle/>
            <a:p>
              <a:r>
                <a:rPr lang="en-US" b="1" dirty="0" smtClean="0">
                  <a:solidFill>
                    <a:schemeClr val="bg2"/>
                  </a:solidFill>
                </a:rPr>
                <a:t>Steptavidin-labeled phycoerythrin </a:t>
              </a:r>
            </a:p>
            <a:p>
              <a:r>
                <a:rPr lang="en-US" b="1" dirty="0" smtClean="0">
                  <a:solidFill>
                    <a:schemeClr val="bg2"/>
                  </a:solidFill>
                </a:rPr>
                <a:t>(PE) reporter</a:t>
              </a:r>
              <a:endParaRPr lang="en-US" b="1" dirty="0">
                <a:solidFill>
                  <a:schemeClr val="bg2"/>
                </a:solidFill>
              </a:endParaRPr>
            </a:p>
          </p:txBody>
        </p:sp>
      </p:grpSp>
    </p:spTree>
    <p:extLst>
      <p:ext uri="{BB962C8B-B14F-4D97-AF65-F5344CB8AC3E}">
        <p14:creationId xmlns:p14="http://schemas.microsoft.com/office/powerpoint/2010/main" val="571889203"/>
      </p:ext>
    </p:extLst>
  </p:cSld>
  <p:clrMapOvr>
    <a:masterClrMapping/>
  </p:clrMapOvr>
  <p:transition advTm="3204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8"/>
</p:tagLst>
</file>

<file path=ppt/theme/theme1.xml><?xml version="1.0" encoding="utf-8"?>
<a:theme xmlns:a="http://schemas.openxmlformats.org/drawingml/2006/main" name="NCHHSTP_PPT_dark(">
  <a:themeElements>
    <a:clrScheme name="CGH Dark PPT Colors">
      <a:dk1>
        <a:srgbClr val="FFC000"/>
      </a:dk1>
      <a:lt1>
        <a:srgbClr val="0F56DC"/>
      </a:lt1>
      <a:dk2>
        <a:srgbClr val="FFFFFF"/>
      </a:dk2>
      <a:lt2>
        <a:srgbClr val="FFFFFF"/>
      </a:lt2>
      <a:accent1>
        <a:srgbClr val="AA9C8F"/>
      </a:accent1>
      <a:accent2>
        <a:srgbClr val="C59217"/>
      </a:accent2>
      <a:accent3>
        <a:srgbClr val="5B8F22"/>
      </a:accent3>
      <a:accent4>
        <a:srgbClr val="96172E"/>
      </a:accent4>
      <a:accent5>
        <a:srgbClr val="532E60"/>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6762</TotalTime>
  <Words>2663</Words>
  <Application>Microsoft Office PowerPoint</Application>
  <PresentationFormat>On-screen Show (4:3)</PresentationFormat>
  <Paragraphs>496</Paragraphs>
  <Slides>41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Myriad Web Pro</vt:lpstr>
      <vt:lpstr>Wingdings</vt:lpstr>
      <vt:lpstr>Arial</vt:lpstr>
      <vt:lpstr>Courier New</vt:lpstr>
      <vt:lpstr>Times New Roman</vt:lpstr>
      <vt:lpstr>Calibri</vt:lpstr>
      <vt:lpstr>Verdana</vt:lpstr>
      <vt:lpstr>NCHHSTP_PPT_dark(</vt:lpstr>
      <vt:lpstr>Potential use of multiplex serological assays in DHS surveys</vt:lpstr>
      <vt:lpstr>background</vt:lpstr>
      <vt:lpstr>Vaccination coverage survey vs. serosurvey</vt:lpstr>
      <vt:lpstr>Pros and cons of vaccination coverage  surveys vs. serosurveys</vt:lpstr>
      <vt:lpstr>Use of representative serosurvey data</vt:lpstr>
      <vt:lpstr>Traditional methods for serological  testing in surveys</vt:lpstr>
      <vt:lpstr>Multiplex methods for serological  testing in surveys</vt:lpstr>
      <vt:lpstr>Luminex®-based multiplex  bead assay (MBA) (1) </vt:lpstr>
      <vt:lpstr>Luminex®-based MBA (2)</vt:lpstr>
      <vt:lpstr>Luminex®-based MBA (3)</vt:lpstr>
      <vt:lpstr>Technical features of MBA</vt:lpstr>
      <vt:lpstr>CDC experience with MBA</vt:lpstr>
      <vt:lpstr>Example of MBA  USE in a serosurvey</vt:lpstr>
      <vt:lpstr>Cambodia tetanus serosurvey, 2012 </vt:lpstr>
      <vt:lpstr>Concordance of tetanus serological results by MBA vs. gold-standard DAE</vt:lpstr>
      <vt:lpstr>Tetanus seroprotection of women aged  15–39 years, by test, Cambodia</vt:lpstr>
      <vt:lpstr>Tetanus immunity gaps among women aged 15–39 years, by test, Cambodia</vt:lpstr>
      <vt:lpstr>Levels of tetanus antibodies among women aged 15–39 years, Cambodia</vt:lpstr>
      <vt:lpstr>Under-reporting of TT doses received among nulliparous women aged 15–39 years, Cambodia</vt:lpstr>
      <vt:lpstr>Public health impact from integrated disease testing in Cambodia serosurvey</vt:lpstr>
      <vt:lpstr>Technical and logistical considerations for mba use</vt:lpstr>
      <vt:lpstr>MBA validation and standardization</vt:lpstr>
      <vt:lpstr>Current MBA Panels at CDC</vt:lpstr>
      <vt:lpstr>MBA sensitivity and specificity for  VPD antigens, CDC*</vt:lpstr>
      <vt:lpstr>Other VPD antigens currently in use  with MBA by other labs</vt:lpstr>
      <vt:lpstr>Blood specimen collection for MBA</vt:lpstr>
      <vt:lpstr>Using round filter papers</vt:lpstr>
      <vt:lpstr>MBA startup, equipment and  maintenance costs</vt:lpstr>
      <vt:lpstr>Estimated Operating Costs</vt:lpstr>
      <vt:lpstr>Requirements for running Luminex®</vt:lpstr>
      <vt:lpstr>MBA technical capacity</vt:lpstr>
      <vt:lpstr>Considerations for MBA use in DHS</vt:lpstr>
      <vt:lpstr>Summary</vt:lpstr>
      <vt:lpstr>PowerPoint Presentation</vt:lpstr>
      <vt:lpstr>PowerPoint Presentation</vt:lpstr>
      <vt:lpstr>Thank you! </vt:lpstr>
      <vt:lpstr>Supplementary slides</vt:lpstr>
      <vt:lpstr>Comparison of Cambodia tetanus coverage survey and serosurvey data </vt:lpstr>
      <vt:lpstr>Comparison of tetanus coverage and seroprotection from other national serosurveys</vt:lpstr>
      <vt:lpstr>Considerations for use of biomarkers to classify vaccination history</vt:lpstr>
      <vt:lpstr>Considerations for target age  groups for serosurveys</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Croft, Trevor</cp:lastModifiedBy>
  <cp:revision>338</cp:revision>
  <cp:lastPrinted>2015-07-20T21:03:43Z</cp:lastPrinted>
  <dcterms:created xsi:type="dcterms:W3CDTF">2010-03-31T15:10:11Z</dcterms:created>
  <dcterms:modified xsi:type="dcterms:W3CDTF">2015-07-27T15:20:04Z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