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7" r:id="rId2"/>
    <p:sldId id="299" r:id="rId3"/>
    <p:sldId id="300" r:id="rId4"/>
    <p:sldId id="302" r:id="rId5"/>
    <p:sldId id="303" r:id="rId6"/>
    <p:sldId id="305" r:id="rId7"/>
    <p:sldId id="301" r:id="rId8"/>
    <p:sldId id="30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well, Joanna" initials="LJ" lastIdx="1" clrIdx="0">
    <p:extLst>
      <p:ext uri="{19B8F6BF-5375-455C-9EA6-DF929625EA0E}">
        <p15:presenceInfo xmlns:p15="http://schemas.microsoft.com/office/powerpoint/2012/main" userId="S-1-5-21-137981764-238564018-677931608-6652280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7D0F-8C7F-49E5-A40B-82606CCAF35E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E1E5-D052-431D-8605-92DCEBF5ED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FE1E5-D052-431D-8605-92DCEBF5ED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44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2A6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2438400"/>
            <a:ext cx="8763000" cy="3886200"/>
          </a:xfrm>
        </p:spPr>
        <p:txBody>
          <a:bodyPr/>
          <a:lstStyle/>
          <a:p>
            <a:r>
              <a:rPr lang="en-US" dirty="0" smtClean="0"/>
              <a:t>Biological methods for assessing vaccination history: a role for </a:t>
            </a:r>
            <a:r>
              <a:rPr lang="en-US" dirty="0" err="1" smtClean="0"/>
              <a:t>serosurveillance</a:t>
            </a:r>
            <a:r>
              <a:rPr lang="en-US" dirty="0" smtClean="0"/>
              <a:t> in household surveys?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5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2209800"/>
          </a:xfrm>
        </p:spPr>
        <p:txBody>
          <a:bodyPr/>
          <a:lstStyle/>
          <a:p>
            <a:r>
              <a:rPr lang="en-US" sz="3600" dirty="0" smtClean="0"/>
              <a:t>This presentation borrows heavily from:</a:t>
            </a:r>
          </a:p>
          <a:p>
            <a:pPr lvl="1"/>
            <a:r>
              <a:rPr lang="en-US" sz="2400" dirty="0" err="1" smtClean="0"/>
              <a:t>MacNeil</a:t>
            </a:r>
            <a:r>
              <a:rPr lang="en-US" sz="2400" dirty="0" smtClean="0"/>
              <a:t>, Lee, and Dietz, </a:t>
            </a:r>
            <a:r>
              <a:rPr lang="en-US" sz="2400" i="1" dirty="0" smtClean="0"/>
              <a:t>Vaccine</a:t>
            </a:r>
            <a:r>
              <a:rPr lang="en-US" sz="2400" dirty="0" smtClean="0"/>
              <a:t>, 2014</a:t>
            </a:r>
          </a:p>
          <a:p>
            <a:pPr lvl="1"/>
            <a:r>
              <a:rPr lang="en-US" sz="2400" dirty="0" smtClean="0"/>
              <a:t>Ray Sanders presentation from the Global Meeting on Immunization Monitoring and Surveillance that took place in October 2012 at PAHO.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8051074" cy="267765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DHS surveys already collect blood samples from adults and children.</a:t>
            </a:r>
          </a:p>
          <a:p>
            <a:pPr lvl="1"/>
            <a:r>
              <a:rPr lang="en-US" sz="2400" dirty="0"/>
              <a:t>Why not supplement the vaccination data collected during the woman’s interview </a:t>
            </a:r>
            <a:r>
              <a:rPr lang="en-US" sz="2400" dirty="0" smtClean="0"/>
              <a:t>by testing for presence of a biomarker indicative of vaccination?</a:t>
            </a:r>
            <a:endParaRPr lang="en-US" sz="2400" dirty="0"/>
          </a:p>
          <a:p>
            <a:pPr lvl="2"/>
            <a:r>
              <a:rPr lang="en-US" sz="2000" dirty="0"/>
              <a:t>e.g., Madagascar 2003-04, DR Congo 2013-14, and Mozambique (ongoing)</a:t>
            </a:r>
          </a:p>
        </p:txBody>
      </p:sp>
    </p:spTree>
    <p:extLst>
      <p:ext uri="{BB962C8B-B14F-4D97-AF65-F5344CB8AC3E}">
        <p14:creationId xmlns:p14="http://schemas.microsoft.com/office/powerpoint/2010/main" val="757363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Ideal Biomarker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9067800" cy="5334000"/>
          </a:xfrm>
        </p:spPr>
        <p:txBody>
          <a:bodyPr/>
          <a:lstStyle/>
          <a:p>
            <a:r>
              <a:rPr lang="en-US" sz="2800" dirty="0"/>
              <a:t>A</a:t>
            </a:r>
            <a:r>
              <a:rPr lang="en-US" sz="2800" dirty="0" smtClean="0"/>
              <a:t> biological </a:t>
            </a:r>
            <a:r>
              <a:rPr lang="en-US" sz="2800" dirty="0"/>
              <a:t>indicator directly associated </a:t>
            </a:r>
            <a:r>
              <a:rPr lang="en-US" sz="2800" dirty="0" smtClean="0"/>
              <a:t>with vaccination </a:t>
            </a:r>
            <a:r>
              <a:rPr lang="en-US" sz="2800" dirty="0"/>
              <a:t>history that </a:t>
            </a:r>
            <a:r>
              <a:rPr lang="en-US" sz="2800" dirty="0" smtClean="0"/>
              <a:t>could be </a:t>
            </a:r>
            <a:r>
              <a:rPr lang="en-US" sz="2800" dirty="0"/>
              <a:t>assessed objectively by the survey implementer. </a:t>
            </a:r>
            <a:endParaRPr lang="en-US" sz="2800" dirty="0" smtClean="0"/>
          </a:p>
          <a:p>
            <a:pPr lvl="1"/>
            <a:r>
              <a:rPr lang="en-US" dirty="0" smtClean="0"/>
              <a:t>Visual biomarkers (vaccine-induced scarring)</a:t>
            </a:r>
          </a:p>
          <a:p>
            <a:pPr lvl="1"/>
            <a:r>
              <a:rPr lang="en-US" dirty="0" smtClean="0"/>
              <a:t>Serologic biomarkers (antibody to a vaccine component)</a:t>
            </a:r>
          </a:p>
          <a:p>
            <a:endParaRPr lang="en-US" sz="2800" dirty="0"/>
          </a:p>
          <a:p>
            <a:r>
              <a:rPr lang="en-US" sz="2800" dirty="0" smtClean="0"/>
              <a:t>An ideal serologic biomarker of vaccination: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presence of an </a:t>
            </a:r>
            <a:r>
              <a:rPr lang="en-US" dirty="0" smtClean="0"/>
              <a:t>antibody titer </a:t>
            </a:r>
            <a:r>
              <a:rPr lang="en-US" dirty="0"/>
              <a:t>to </a:t>
            </a:r>
            <a:r>
              <a:rPr lang="en-US" dirty="0" smtClean="0"/>
              <a:t>a vaccine component that is an indicator of history </a:t>
            </a:r>
            <a:r>
              <a:rPr lang="en-US" dirty="0"/>
              <a:t>of vaccination with a specific number of doses of the </a:t>
            </a:r>
            <a:r>
              <a:rPr lang="en-US" dirty="0" smtClean="0"/>
              <a:t>vaccine.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Unfortunately, the ideal does not currently </a:t>
            </a:r>
            <a:r>
              <a:rPr lang="en-US" dirty="0" smtClean="0">
                <a:solidFill>
                  <a:srgbClr val="FF0000"/>
                </a:solidFill>
              </a:rPr>
              <a:t>exist.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43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280"/>
            <a:ext cx="8839200" cy="609600"/>
          </a:xfrm>
        </p:spPr>
        <p:txBody>
          <a:bodyPr/>
          <a:lstStyle/>
          <a:p>
            <a:pPr algn="ctr"/>
            <a:r>
              <a:rPr lang="en-US" sz="3200" dirty="0" err="1" smtClean="0"/>
              <a:t>Serosurveillance</a:t>
            </a:r>
            <a:r>
              <a:rPr lang="en-US" sz="3200" dirty="0" smtClean="0"/>
              <a:t> and Vaccination Coverage: Not the Same Thing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509311"/>
            <a:ext cx="8610600" cy="5334000"/>
          </a:xfrm>
        </p:spPr>
        <p:txBody>
          <a:bodyPr/>
          <a:lstStyle/>
          <a:p>
            <a:r>
              <a:rPr lang="en-US" sz="3200" dirty="0" smtClean="0"/>
              <a:t>A </a:t>
            </a:r>
            <a:r>
              <a:rPr lang="en-US" sz="3200" dirty="0" err="1"/>
              <a:t>serosurvey</a:t>
            </a:r>
            <a:r>
              <a:rPr lang="en-US" sz="3200" dirty="0"/>
              <a:t> </a:t>
            </a:r>
            <a:r>
              <a:rPr lang="en-US" sz="3200" i="1" dirty="0" smtClean="0"/>
              <a:t>assesses </a:t>
            </a:r>
            <a:r>
              <a:rPr lang="en-US" sz="3200" i="1" dirty="0"/>
              <a:t>population immunity. </a:t>
            </a:r>
            <a:endParaRPr lang="en-US" sz="3200" i="1" dirty="0" smtClean="0"/>
          </a:p>
          <a:p>
            <a:r>
              <a:rPr lang="en-US" sz="3200" dirty="0" smtClean="0"/>
              <a:t>A vaccination coverage </a:t>
            </a:r>
            <a:r>
              <a:rPr lang="en-US" sz="3200" dirty="0"/>
              <a:t>survey </a:t>
            </a:r>
            <a:r>
              <a:rPr lang="en-US" sz="3200" i="1" dirty="0" smtClean="0"/>
              <a:t>assesses </a:t>
            </a:r>
            <a:r>
              <a:rPr lang="en-US" sz="3200" i="1" dirty="0"/>
              <a:t>the proportion of a population that received a specific vaccine dose or </a:t>
            </a:r>
            <a:r>
              <a:rPr lang="en-US" sz="3200" i="1" dirty="0" smtClean="0"/>
              <a:t>doses. </a:t>
            </a:r>
          </a:p>
          <a:p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" y="4953000"/>
            <a:ext cx="8877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Before expanding a survey to include </a:t>
            </a:r>
            <a:r>
              <a:rPr lang="en-US" sz="2800" dirty="0" err="1" smtClean="0">
                <a:solidFill>
                  <a:srgbClr val="FF0000"/>
                </a:solidFill>
              </a:rPr>
              <a:t>serosurveillance</a:t>
            </a:r>
            <a:r>
              <a:rPr lang="en-US" sz="2800" dirty="0" smtClean="0">
                <a:solidFill>
                  <a:srgbClr val="FF0000"/>
                </a:solidFill>
              </a:rPr>
              <a:t>, it’s critical to define the exact question(s) being asked.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83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638800"/>
          </a:xfrm>
        </p:spPr>
        <p:txBody>
          <a:bodyPr/>
          <a:lstStyle/>
          <a:p>
            <a:r>
              <a:rPr lang="en-US" sz="2800" dirty="0"/>
              <a:t>A </a:t>
            </a:r>
            <a:r>
              <a:rPr lang="en-US" sz="2800" dirty="0" err="1"/>
              <a:t>serosurvey</a:t>
            </a:r>
            <a:r>
              <a:rPr lang="en-US" sz="2800" dirty="0"/>
              <a:t> CANNOT necessarily tell you whether or not a person was vaccinated:</a:t>
            </a:r>
          </a:p>
          <a:p>
            <a:pPr lvl="1"/>
            <a:r>
              <a:rPr lang="en-US" sz="2400" dirty="0" smtClean="0"/>
              <a:t>Often not possible to distinguish natural infection of a vaccine-preventable disease (VPD) to an immune response induced by a vaccination.</a:t>
            </a:r>
          </a:p>
          <a:p>
            <a:pPr lvl="2"/>
            <a:r>
              <a:rPr lang="en-US" sz="2000" dirty="0" smtClean="0"/>
              <a:t>Exceptions: tetanus and hepatitis B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dirty="0"/>
              <a:t>person could have been vaccinated, but the vaccination did not result in an immune </a:t>
            </a:r>
            <a:r>
              <a:rPr lang="en-US" sz="2400" dirty="0" smtClean="0"/>
              <a:t>response.</a:t>
            </a:r>
            <a:endParaRPr lang="en-US" sz="2400" dirty="0"/>
          </a:p>
          <a:p>
            <a:pPr lvl="2"/>
            <a:r>
              <a:rPr lang="en-US" sz="2000" dirty="0"/>
              <a:t>e.g. MCV administered at 9 months results in 85-90% </a:t>
            </a:r>
            <a:r>
              <a:rPr lang="en-US" sz="2000" dirty="0" err="1"/>
              <a:t>seroconversion</a:t>
            </a:r>
            <a:r>
              <a:rPr lang="en-US" sz="2000" dirty="0"/>
              <a:t>; if </a:t>
            </a:r>
            <a:r>
              <a:rPr lang="en-US" sz="2000" dirty="0" err="1"/>
              <a:t>serosurvey</a:t>
            </a:r>
            <a:r>
              <a:rPr lang="en-US" sz="2000" dirty="0"/>
              <a:t> were used to assess vaccination history, it would erroneously conclude 10-15% of children were not vaccinated.</a:t>
            </a:r>
          </a:p>
          <a:p>
            <a:pPr lvl="1"/>
            <a:r>
              <a:rPr lang="en-US" sz="2400" dirty="0"/>
              <a:t>Vaccine-induced immune responses may wane over time.</a:t>
            </a:r>
          </a:p>
          <a:p>
            <a:pPr lvl="2"/>
            <a:r>
              <a:rPr lang="en-US" sz="2000" dirty="0"/>
              <a:t>Live vaccines (measles) vs non-replicating (tetanus)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8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r>
              <a:rPr lang="en-US" sz="2800" dirty="0" smtClean="0"/>
              <a:t>Non-replicating vaccines require multiple doses, and sometimes booster doses, to ensure a protective immune response is generated and maintained.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.g., DPT – 3 dose regimen in first year of life but serologic measures predictive of 3 dose coverage are limited.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Sensitivity, specificity, predictive value positive (PVP), and predictive value negative (PVN) of the serologic biomarker in correctly classifying vaccination history must be considered</a:t>
            </a:r>
          </a:p>
          <a:p>
            <a:pPr lvl="1"/>
            <a:r>
              <a:rPr lang="en-US" sz="2400" dirty="0" smtClean="0"/>
              <a:t>Sensitivity and specificity are affected by the test.</a:t>
            </a:r>
          </a:p>
          <a:p>
            <a:pPr lvl="1"/>
            <a:r>
              <a:rPr lang="en-US" sz="2400" dirty="0" smtClean="0"/>
              <a:t>PVP </a:t>
            </a:r>
            <a:r>
              <a:rPr lang="en-US" sz="2400" smtClean="0"/>
              <a:t>and </a:t>
            </a:r>
            <a:r>
              <a:rPr lang="en-US" sz="2400" smtClean="0"/>
              <a:t>PVN </a:t>
            </a:r>
            <a:r>
              <a:rPr lang="en-US" sz="2400" dirty="0" smtClean="0"/>
              <a:t>are affected by overall immunization coverage of the population.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6050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85800"/>
          </a:xfrm>
        </p:spPr>
        <p:txBody>
          <a:bodyPr/>
          <a:lstStyle/>
          <a:p>
            <a:r>
              <a:rPr lang="en-US" sz="3600" dirty="0" smtClean="0"/>
              <a:t>Our questions…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25780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is gained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by including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serosurveillance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in a household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survey?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How would the data be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used?</a:t>
            </a: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which </a:t>
            </a:r>
            <a:r>
              <a:rPr lang="en-US" dirty="0" smtClean="0"/>
              <a:t>VPDs </a:t>
            </a:r>
            <a:r>
              <a:rPr lang="en-US" dirty="0"/>
              <a:t>is it possible to distinguish natural infection from vaccine induced immunity?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What tools are available to test for VPD immune status? Are they commercially available</a:t>
            </a:r>
            <a:r>
              <a:rPr lang="en-US" dirty="0" smtClean="0"/>
              <a:t>? What do they cost?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 focus of DHS is capacity </a:t>
            </a:r>
            <a:r>
              <a:rPr lang="en-US" dirty="0" smtClean="0"/>
              <a:t>building. As much as possible, testing is done in country. What type of lab infrastructure and skill sets are required to conduct a </a:t>
            </a:r>
            <a:r>
              <a:rPr lang="en-US" dirty="0" err="1" smtClean="0"/>
              <a:t>serosurvey</a:t>
            </a:r>
            <a:r>
              <a:rPr lang="en-US" dirty="0" smtClean="0"/>
              <a:t>?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05000"/>
              </a:lnSpc>
              <a:spcAft>
                <a:spcPts val="80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7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105400"/>
          </a:xfrm>
        </p:spPr>
        <p:txBody>
          <a:bodyPr/>
          <a:lstStyle/>
          <a:p>
            <a:r>
              <a:rPr lang="en-US" dirty="0"/>
              <a:t>Which populations are most appropriate to target for </a:t>
            </a:r>
            <a:r>
              <a:rPr lang="en-US" dirty="0" err="1"/>
              <a:t>serosurveillance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latin typeface="+mj-lt"/>
              </a:rPr>
              <a:t>What type of blood specimens are required for testing?</a:t>
            </a:r>
          </a:p>
          <a:p>
            <a:pPr lvl="1"/>
            <a:r>
              <a:rPr lang="en-US" sz="2400" dirty="0" smtClean="0">
                <a:latin typeface="+mj-lt"/>
              </a:rPr>
              <a:t>DHS typically collects capillary blood (</a:t>
            </a:r>
            <a:r>
              <a:rPr lang="en-US" sz="2400" dirty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ried </a:t>
            </a:r>
            <a:r>
              <a:rPr lang="en-US" sz="2400" dirty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lood </a:t>
            </a:r>
            <a:r>
              <a:rPr lang="en-US" sz="2400" dirty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pots - DBS)</a:t>
            </a:r>
          </a:p>
          <a:p>
            <a:pPr lvl="1"/>
            <a:r>
              <a:rPr lang="en-US" sz="2400" dirty="0" smtClean="0">
                <a:latin typeface="+mj-lt"/>
              </a:rPr>
              <a:t>Venous blood draws (for adults) are sometimes performed, but typically result in reduced response rates.</a:t>
            </a:r>
          </a:p>
          <a:p>
            <a:pPr lvl="1"/>
            <a:endParaRPr lang="en-US" sz="2400" dirty="0">
              <a:latin typeface="+mj-lt"/>
            </a:endParaRPr>
          </a:p>
          <a:p>
            <a:r>
              <a:rPr lang="en-US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When would it be appropriate to include </a:t>
            </a:r>
            <a:r>
              <a:rPr lang="en-US" dirty="0" err="1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serosurveillance</a:t>
            </a:r>
            <a:r>
              <a:rPr lang="en-US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a survey?  When would it not be appropriate?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33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SAID">
  <a:themeElements>
    <a:clrScheme name="USAID_template 13">
      <a:dk1>
        <a:srgbClr val="000000"/>
      </a:dk1>
      <a:lt1>
        <a:srgbClr val="FFFFFF"/>
      </a:lt1>
      <a:dk2>
        <a:srgbClr val="000000"/>
      </a:dk2>
      <a:lt2>
        <a:srgbClr val="002A6C"/>
      </a:lt2>
      <a:accent1>
        <a:srgbClr val="C2113A"/>
      </a:accent1>
      <a:accent2>
        <a:srgbClr val="666666"/>
      </a:accent2>
      <a:accent3>
        <a:srgbClr val="FFFFFF"/>
      </a:accent3>
      <a:accent4>
        <a:srgbClr val="000000"/>
      </a:accent4>
      <a:accent5>
        <a:srgbClr val="DDAAAE"/>
      </a:accent5>
      <a:accent6>
        <a:srgbClr val="5C5C5C"/>
      </a:accent6>
      <a:hlink>
        <a:srgbClr val="DDDDDD"/>
      </a:hlink>
      <a:folHlink>
        <a:srgbClr val="9DBFE5"/>
      </a:folHlink>
    </a:clrScheme>
    <a:fontScheme name="USAI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USAID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3">
        <a:dk1>
          <a:srgbClr val="000000"/>
        </a:dk1>
        <a:lt1>
          <a:srgbClr val="FFFFFF"/>
        </a:lt1>
        <a:dk2>
          <a:srgbClr val="000000"/>
        </a:dk2>
        <a:lt2>
          <a:srgbClr val="002A6C"/>
        </a:lt2>
        <a:accent1>
          <a:srgbClr val="C2113A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DDAAAE"/>
        </a:accent5>
        <a:accent6>
          <a:srgbClr val="5C5C5C"/>
        </a:accent6>
        <a:hlink>
          <a:srgbClr val="DDDDDD"/>
        </a:hlink>
        <a:folHlink>
          <a:srgbClr val="9DBFE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7111</TotalTime>
  <Words>596</Words>
  <Application>Microsoft Office PowerPoint</Application>
  <PresentationFormat>On-screen Show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USAID</vt:lpstr>
      <vt:lpstr>Biological methods for assessing vaccination history: a role for serosurveillance in household surveys?</vt:lpstr>
      <vt:lpstr>PowerPoint Presentation</vt:lpstr>
      <vt:lpstr>The Ideal Biomarker</vt:lpstr>
      <vt:lpstr>Serosurveillance and Vaccination Coverage: Not the Same Thing</vt:lpstr>
      <vt:lpstr>PowerPoint Presentation</vt:lpstr>
      <vt:lpstr>PowerPoint Presentation</vt:lpstr>
      <vt:lpstr>Our questions…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and Health Surveys Multiple Indicator Cluster Surveys National EPI Cluster Surveys Sero-Surveys</dc:title>
  <dc:creator>Trevor Croft</dc:creator>
  <cp:lastModifiedBy>Croft, Trevor</cp:lastModifiedBy>
  <cp:revision>88</cp:revision>
  <dcterms:created xsi:type="dcterms:W3CDTF">2012-10-10T00:39:34Z</dcterms:created>
  <dcterms:modified xsi:type="dcterms:W3CDTF">2015-07-27T15:00:41Z</dcterms:modified>
</cp:coreProperties>
</file>