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97" r:id="rId2"/>
    <p:sldId id="298" r:id="rId3"/>
    <p:sldId id="313" r:id="rId4"/>
    <p:sldId id="312" r:id="rId5"/>
    <p:sldId id="299" r:id="rId6"/>
    <p:sldId id="321" r:id="rId7"/>
    <p:sldId id="305" r:id="rId8"/>
    <p:sldId id="304" r:id="rId9"/>
    <p:sldId id="32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elle" initials="MW" lastIdx="1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4" autoAdjust="0"/>
    <p:restoredTop sz="94660"/>
  </p:normalViewPr>
  <p:slideViewPr>
    <p:cSldViewPr>
      <p:cViewPr varScale="1">
        <p:scale>
          <a:sx n="125" d="100"/>
          <a:sy n="125" d="100"/>
        </p:scale>
        <p:origin x="40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77D0F-8C7F-49E5-A40B-82606CCAF35E}" type="datetimeFigureOut">
              <a:rPr lang="en-US" smtClean="0"/>
              <a:pPr/>
              <a:t>7/27/2015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FE1E5-D052-431D-8605-92DCEBF5ED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579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" y="1752600"/>
            <a:ext cx="8991600" cy="51054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1752600"/>
            <a:ext cx="9144000" cy="152400"/>
          </a:xfrm>
          <a:prstGeom prst="rect">
            <a:avLst/>
          </a:prstGeom>
          <a:solidFill>
            <a:srgbClr val="C211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0" y="1905000"/>
            <a:ext cx="152400" cy="4953000"/>
          </a:xfrm>
          <a:prstGeom prst="rect">
            <a:avLst/>
          </a:prstGeom>
          <a:solidFill>
            <a:srgbClr val="002A6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2" cstate="print"/>
          <a:srcRect r="63464"/>
          <a:stretch>
            <a:fillRect/>
          </a:stretch>
        </p:blipFill>
        <p:spPr bwMode="auto">
          <a:xfrm>
            <a:off x="455613" y="455613"/>
            <a:ext cx="3005137" cy="84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429000"/>
            <a:ext cx="7772400" cy="1143000"/>
          </a:xfrm>
        </p:spPr>
        <p:txBody>
          <a:bodyPr/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142C515A-8FD1-4EAA-B697-F40907BA4FD2}" type="datetimeFigureOut">
              <a:rPr lang="en-US" smtClean="0"/>
              <a:pPr/>
              <a:t>7/27/2015</a:t>
            </a:fld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A34E7149-530F-4993-8E49-CC4F4554BD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1066800"/>
            <a:ext cx="9144000" cy="152400"/>
          </a:xfrm>
          <a:prstGeom prst="rect">
            <a:avLst/>
          </a:prstGeom>
          <a:solidFill>
            <a:srgbClr val="C2113A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1219200"/>
            <a:ext cx="152400" cy="5638800"/>
          </a:xfrm>
          <a:prstGeom prst="rect">
            <a:avLst/>
          </a:prstGeom>
          <a:solidFill>
            <a:srgbClr val="002A6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solidFill>
                <a:srgbClr val="002A6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Planned vaccination data collection from health facilities:</a:t>
            </a:r>
            <a:br>
              <a:rPr lang="en-US" dirty="0" smtClean="0"/>
            </a:br>
            <a:r>
              <a:rPr lang="en-US" dirty="0" smtClean="0"/>
              <a:t>Ethiopia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1524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Ethiopia DHS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be </a:t>
            </a:r>
            <a:r>
              <a:rPr lang="en-US" dirty="0"/>
              <a:t>c</a:t>
            </a:r>
            <a:r>
              <a:rPr lang="en-US" dirty="0" smtClean="0"/>
              <a:t>onducted by</a:t>
            </a:r>
          </a:p>
          <a:p>
            <a:pPr lvl="1"/>
            <a:r>
              <a:rPr lang="en-US" dirty="0" smtClean="0"/>
              <a:t>Central Statistical Agency (CSA)</a:t>
            </a:r>
          </a:p>
          <a:p>
            <a:pPr lvl="1"/>
            <a:r>
              <a:rPr lang="en-US" dirty="0" smtClean="0"/>
              <a:t>Ethiopian Public Health Institute (EPHI)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Data collection teams will visit each Enumeration Area (EA) selected for the survey</a:t>
            </a:r>
          </a:p>
          <a:p>
            <a:endParaRPr lang="en-US" dirty="0" smtClean="0"/>
          </a:p>
          <a:p>
            <a:r>
              <a:rPr lang="en-US" dirty="0" smtClean="0"/>
              <a:t>A separate team (health facility team) will visit health centers or posts with names of </a:t>
            </a:r>
            <a:r>
              <a:rPr lang="en-US" dirty="0"/>
              <a:t>children without vaccination </a:t>
            </a:r>
            <a:r>
              <a:rPr lang="en-US" dirty="0" smtClean="0"/>
              <a:t>cards identified during data collection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3120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care system in Ethiopia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Health Centers</a:t>
            </a:r>
          </a:p>
          <a:p>
            <a:pPr lvl="1"/>
            <a:r>
              <a:rPr lang="en-US" sz="2400" dirty="0"/>
              <a:t>F</a:t>
            </a:r>
            <a:r>
              <a:rPr lang="en-US" sz="2400" dirty="0" smtClean="0"/>
              <a:t>ound at the regional, zonal and wareda level. Staffed with Health officers, </a:t>
            </a:r>
            <a:r>
              <a:rPr lang="en-US" sz="2400" dirty="0" smtClean="0"/>
              <a:t>Midwives</a:t>
            </a:r>
            <a:r>
              <a:rPr lang="en-US" sz="2400" dirty="0" smtClean="0"/>
              <a:t>, Nurses. A higher </a:t>
            </a:r>
            <a:r>
              <a:rPr lang="en-US" sz="2400" dirty="0"/>
              <a:t>level of care with in-patients </a:t>
            </a:r>
            <a:r>
              <a:rPr lang="en-US" sz="2400" dirty="0" smtClean="0"/>
              <a:t>care;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Unclear how many health personnel per health centers because of variations within the regions, zones, and </a:t>
            </a:r>
            <a:r>
              <a:rPr lang="en-US" sz="2400" dirty="0" smtClean="0"/>
              <a:t>waredas</a:t>
            </a:r>
            <a:r>
              <a:rPr lang="en-US" sz="2400" dirty="0" smtClean="0"/>
              <a:t>;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/>
              <a:t>A Wareda is responsible for a population of </a:t>
            </a:r>
            <a:r>
              <a:rPr lang="en-US" sz="2400" dirty="0" smtClean="0"/>
              <a:t>15,000 to 25,000 </a:t>
            </a:r>
            <a:r>
              <a:rPr lang="en-US" sz="2400" dirty="0"/>
              <a:t>individuals depending on the </a:t>
            </a:r>
            <a:r>
              <a:rPr lang="en-US" sz="2400" dirty="0" smtClean="0"/>
              <a:t>area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11934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care system in Ethiopia (</a:t>
            </a:r>
            <a:r>
              <a:rPr lang="en-US" dirty="0" smtClean="0"/>
              <a:t>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3340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800" dirty="0" smtClean="0"/>
              <a:t>Health Posts</a:t>
            </a:r>
          </a:p>
          <a:p>
            <a:pPr lvl="1"/>
            <a:r>
              <a:rPr lang="en-US" sz="2400" dirty="0" smtClean="0"/>
              <a:t>Health Extension Workers (HEW) are responsible for providing very specific care in health posts at the kebele level (smallest administrative unit in Ethiopia). 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Two HEWs per Kebele, formally trained by </a:t>
            </a:r>
            <a:r>
              <a:rPr lang="en-US" sz="2400" dirty="0" smtClean="0"/>
              <a:t>MoH</a:t>
            </a:r>
            <a:r>
              <a:rPr lang="en-US" sz="2400" dirty="0"/>
              <a:t>.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Focus on immunization, family planning, and sometimes with delivery. Also responsible for referring patients to health centers.</a:t>
            </a:r>
          </a:p>
        </p:txBody>
      </p:sp>
    </p:spTree>
    <p:extLst>
      <p:ext uri="{BB962C8B-B14F-4D97-AF65-F5344CB8AC3E}">
        <p14:creationId xmlns:p14="http://schemas.microsoft.com/office/powerpoint/2010/main" val="6662184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5486400"/>
          </a:xfrm>
        </p:spPr>
        <p:txBody>
          <a:bodyPr/>
          <a:lstStyle/>
          <a:p>
            <a:r>
              <a:rPr lang="en-US" sz="2800" dirty="0" smtClean="0"/>
              <a:t>Home-based records:</a:t>
            </a:r>
          </a:p>
          <a:p>
            <a:pPr lvl="1"/>
            <a:r>
              <a:rPr lang="en-US" sz="2400" dirty="0" smtClean="0"/>
              <a:t>Immunization cards/ child care cards;</a:t>
            </a:r>
          </a:p>
          <a:p>
            <a:pPr lvl="1"/>
            <a:r>
              <a:rPr lang="en-US" sz="2400" dirty="0" smtClean="0"/>
              <a:t>Polio0 and BCG cards (given at health centers);</a:t>
            </a:r>
          </a:p>
          <a:p>
            <a:pPr marL="457200" lvl="1" indent="0">
              <a:buNone/>
            </a:pPr>
            <a:endParaRPr lang="en-US" sz="2400" dirty="0" smtClean="0"/>
          </a:p>
          <a:p>
            <a:r>
              <a:rPr lang="en-US" sz="2800" dirty="0" smtClean="0"/>
              <a:t>Mother’s recall:</a:t>
            </a:r>
          </a:p>
          <a:p>
            <a:endParaRPr lang="en-US" sz="2800" dirty="0" smtClean="0"/>
          </a:p>
          <a:p>
            <a:r>
              <a:rPr lang="en-US" sz="2800" dirty="0" smtClean="0"/>
              <a:t>Health centers and posts records:</a:t>
            </a:r>
          </a:p>
          <a:p>
            <a:pPr lvl="1"/>
            <a:r>
              <a:rPr lang="en-US" sz="2400" dirty="0" smtClean="0"/>
              <a:t>Child care cards (started in 2014)</a:t>
            </a:r>
          </a:p>
          <a:p>
            <a:pPr lvl="1"/>
            <a:r>
              <a:rPr lang="en-US" sz="2400" dirty="0" smtClean="0"/>
              <a:t>Family health book (started in 2014)</a:t>
            </a:r>
            <a:endParaRPr lang="en-US" sz="2400" dirty="0"/>
          </a:p>
          <a:p>
            <a:pPr lvl="1"/>
            <a:r>
              <a:rPr lang="en-US" sz="2400" dirty="0" smtClean="0"/>
              <a:t>Small registration book (older)</a:t>
            </a:r>
          </a:p>
          <a:p>
            <a:pPr lvl="1"/>
            <a:r>
              <a:rPr lang="en-US" sz="2400" dirty="0" smtClean="0"/>
              <a:t>Registration book (IGMRB)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6491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Visits to four health centers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3441604"/>
              </p:ext>
            </p:extLst>
          </p:nvPr>
        </p:nvGraphicFramePr>
        <p:xfrm>
          <a:off x="304800" y="1219201"/>
          <a:ext cx="8839200" cy="5773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  <a:gridCol w="4419600"/>
              </a:tblGrid>
              <a:tr h="342479"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 aspects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Challenges</a:t>
                      </a:r>
                      <a:endParaRPr lang="en-US" dirty="0"/>
                    </a:p>
                  </a:txBody>
                  <a:tcPr/>
                </a:tc>
              </a:tr>
              <a:tr h="128429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 on</a:t>
                      </a:r>
                      <a:r>
                        <a:rPr lang="en-US" sz="2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vaccination is routinely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recorded in the registry book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 recorded in the registry book by the date of first visit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7436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vaccination data recorded in a single line in the register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Children’s names are not always recorded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20427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ea typeface="+mn-ea"/>
                          <a:cs typeface="+mn-cs"/>
                        </a:rPr>
                        <a:t>Family book available since </a:t>
                      </a:r>
                      <a:r>
                        <a:rPr lang="en-US" sz="2400" baseline="0" dirty="0" smtClean="0">
                          <a:ea typeface="+mn-ea"/>
                          <a:cs typeface="+mn-cs"/>
                        </a:rPr>
                        <a:t>2014</a:t>
                      </a:r>
                      <a:endParaRPr lang="en-US" sz="2400" dirty="0" smtClean="0"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mother’s name is not always recorded</a:t>
                      </a:r>
                    </a:p>
                  </a:txBody>
                  <a:tcPr/>
                </a:tc>
              </a:tr>
              <a:tr h="1335563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HEWs are the source of information for the community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 is not standardized across health centers or posts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51136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Visit to a household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6195017"/>
              </p:ext>
            </p:extLst>
          </p:nvPr>
        </p:nvGraphicFramePr>
        <p:xfrm>
          <a:off x="381000" y="1371600"/>
          <a:ext cx="8610600" cy="510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200"/>
                <a:gridCol w="2870200"/>
                <a:gridCol w="2870200"/>
              </a:tblGrid>
              <a:tr h="1021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</a:t>
                      </a:r>
                      <a:r>
                        <a:rPr lang="en-US" baseline="0" dirty="0" smtClean="0"/>
                        <a:t> household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 Health post</a:t>
                      </a:r>
                      <a:endParaRPr lang="en-US" dirty="0"/>
                    </a:p>
                  </a:txBody>
                  <a:tcPr/>
                </a:tc>
              </a:tr>
              <a:tr h="1021080">
                <a:tc>
                  <a:txBody>
                    <a:bodyPr/>
                    <a:lstStyle/>
                    <a:p>
                      <a:r>
                        <a:rPr lang="en-US" dirty="0" smtClean="0"/>
                        <a:t>DOB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 4, 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May 30, 2014</a:t>
                      </a:r>
                      <a:endParaRPr lang="en-US" dirty="0"/>
                    </a:p>
                  </a:txBody>
                  <a:tcPr/>
                </a:tc>
              </a:tr>
              <a:tr h="1021080">
                <a:tc>
                  <a:txBody>
                    <a:bodyPr/>
                    <a:lstStyle/>
                    <a:p>
                      <a:r>
                        <a:rPr lang="en-US" dirty="0" smtClean="0"/>
                        <a:t>Child’s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Shasho Zewdu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Workitu</a:t>
                      </a:r>
                      <a:r>
                        <a:rPr lang="en-US" baseline="0" dirty="0" smtClean="0"/>
                        <a:t> Zewdu</a:t>
                      </a:r>
                      <a:endParaRPr lang="en-US" dirty="0"/>
                    </a:p>
                  </a:txBody>
                  <a:tcPr/>
                </a:tc>
              </a:tr>
              <a:tr h="1021080">
                <a:tc>
                  <a:txBody>
                    <a:bodyPr/>
                    <a:lstStyle/>
                    <a:p>
                      <a:r>
                        <a:rPr lang="en-US" dirty="0" smtClean="0"/>
                        <a:t>Mother’s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Aberash</a:t>
                      </a:r>
                      <a:r>
                        <a:rPr lang="en-US" baseline="0" dirty="0" smtClean="0"/>
                        <a:t> Girma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Available</a:t>
                      </a:r>
                      <a:endParaRPr lang="en-US" dirty="0"/>
                    </a:p>
                  </a:txBody>
                  <a:tcPr/>
                </a:tc>
              </a:tr>
              <a:tr h="1021080">
                <a:tc>
                  <a:txBody>
                    <a:bodyPr/>
                    <a:lstStyle/>
                    <a:p>
                      <a:r>
                        <a:rPr lang="en-US" dirty="0" smtClean="0"/>
                        <a:t>Father’s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Zewdu Aragaw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Not Available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12868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hildren can go to health centers and/or posts outside of their </a:t>
            </a:r>
            <a:r>
              <a:rPr lang="en-US" dirty="0" smtClean="0"/>
              <a:t>kebeles</a:t>
            </a:r>
            <a:r>
              <a:rPr lang="en-US" dirty="0" smtClean="0"/>
              <a:t> or </a:t>
            </a:r>
            <a:r>
              <a:rPr lang="en-US" dirty="0" smtClean="0"/>
              <a:t>woredas</a:t>
            </a:r>
            <a:r>
              <a:rPr lang="en-US" dirty="0" smtClean="0"/>
              <a:t>;</a:t>
            </a:r>
          </a:p>
          <a:p>
            <a:r>
              <a:rPr lang="en-US" dirty="0" smtClean="0"/>
              <a:t>A child can go to several sources for different vaccines;</a:t>
            </a:r>
          </a:p>
          <a:p>
            <a:r>
              <a:rPr lang="en-US" dirty="0"/>
              <a:t>Information is not ordered logically by date of birth (</a:t>
            </a:r>
            <a:r>
              <a:rPr lang="en-US" dirty="0"/>
              <a:t>DoB</a:t>
            </a:r>
            <a:r>
              <a:rPr lang="en-US" dirty="0" smtClean="0"/>
              <a:t>) or in alphabetical order.</a:t>
            </a:r>
            <a:endParaRPr lang="en-US" dirty="0"/>
          </a:p>
          <a:p>
            <a:r>
              <a:rPr lang="en-US" dirty="0" smtClean="0"/>
              <a:t>No standardization across health personnel. </a:t>
            </a:r>
          </a:p>
          <a:p>
            <a:r>
              <a:rPr lang="en-US" dirty="0"/>
              <a:t>If vaccination is given at a health center </a:t>
            </a:r>
            <a:r>
              <a:rPr lang="en-US" dirty="0" smtClean="0"/>
              <a:t>or at another </a:t>
            </a:r>
            <a:r>
              <a:rPr lang="en-US" dirty="0"/>
              <a:t>health post, the </a:t>
            </a:r>
            <a:r>
              <a:rPr lang="en-US" dirty="0" smtClean="0"/>
              <a:t>health personnel does </a:t>
            </a:r>
            <a:r>
              <a:rPr lang="en-US" dirty="0"/>
              <a:t>not update the child care cards</a:t>
            </a:r>
            <a:r>
              <a:rPr lang="en-US" dirty="0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5700217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concerns (</a:t>
            </a:r>
            <a:r>
              <a:rPr lang="en-US" dirty="0" smtClean="0"/>
              <a:t>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Child care cards are kept with the HEW until vaccination is complete.</a:t>
            </a:r>
          </a:p>
          <a:p>
            <a:r>
              <a:rPr lang="en-US" dirty="0" smtClean="0"/>
              <a:t>Polio0 and BCG are not recorded in the child care cards because they are mostly given at health centers;</a:t>
            </a:r>
          </a:p>
          <a:p>
            <a:r>
              <a:rPr lang="en-US" dirty="0" smtClean="0"/>
              <a:t>Children are not given their official names until weeks sometimes months after they are born. It’s very common to change children’s names.</a:t>
            </a:r>
          </a:p>
          <a:p>
            <a:r>
              <a:rPr lang="en-US" dirty="0" smtClean="0"/>
              <a:t>Families seldom have official papers from the government with DOB. 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40512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AID">
  <a:themeElements>
    <a:clrScheme name="USAID_template 13">
      <a:dk1>
        <a:srgbClr val="000000"/>
      </a:dk1>
      <a:lt1>
        <a:srgbClr val="FFFFFF"/>
      </a:lt1>
      <a:dk2>
        <a:srgbClr val="000000"/>
      </a:dk2>
      <a:lt2>
        <a:srgbClr val="002A6C"/>
      </a:lt2>
      <a:accent1>
        <a:srgbClr val="C2113A"/>
      </a:accent1>
      <a:accent2>
        <a:srgbClr val="666666"/>
      </a:accent2>
      <a:accent3>
        <a:srgbClr val="FFFFFF"/>
      </a:accent3>
      <a:accent4>
        <a:srgbClr val="000000"/>
      </a:accent4>
      <a:accent5>
        <a:srgbClr val="DDAAAE"/>
      </a:accent5>
      <a:accent6>
        <a:srgbClr val="5C5C5C"/>
      </a:accent6>
      <a:hlink>
        <a:srgbClr val="DDDDDD"/>
      </a:hlink>
      <a:folHlink>
        <a:srgbClr val="9DBFE5"/>
      </a:folHlink>
    </a:clrScheme>
    <a:fontScheme name="USAID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USAID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ID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ID_template 13">
        <a:dk1>
          <a:srgbClr val="000000"/>
        </a:dk1>
        <a:lt1>
          <a:srgbClr val="FFFFFF"/>
        </a:lt1>
        <a:dk2>
          <a:srgbClr val="000000"/>
        </a:dk2>
        <a:lt2>
          <a:srgbClr val="002A6C"/>
        </a:lt2>
        <a:accent1>
          <a:srgbClr val="C2113A"/>
        </a:accent1>
        <a:accent2>
          <a:srgbClr val="666666"/>
        </a:accent2>
        <a:accent3>
          <a:srgbClr val="FFFFFF"/>
        </a:accent3>
        <a:accent4>
          <a:srgbClr val="000000"/>
        </a:accent4>
        <a:accent5>
          <a:srgbClr val="DDAAAE"/>
        </a:accent5>
        <a:accent6>
          <a:srgbClr val="5C5C5C"/>
        </a:accent6>
        <a:hlink>
          <a:srgbClr val="DDDDDD"/>
        </a:hlink>
        <a:folHlink>
          <a:srgbClr val="9DBFE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7039</TotalTime>
  <Words>529</Words>
  <Application>Microsoft Office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USAID</vt:lpstr>
      <vt:lpstr>Planned vaccination data collection from health facilities: Ethiopia</vt:lpstr>
      <vt:lpstr>Ethiopia DHS 2016</vt:lpstr>
      <vt:lpstr>Health care system in Ethiopia </vt:lpstr>
      <vt:lpstr>Health care system in Ethiopia (Cont.)</vt:lpstr>
      <vt:lpstr>Data collection</vt:lpstr>
      <vt:lpstr>Visits to four health centers </vt:lpstr>
      <vt:lpstr>Visit to a household</vt:lpstr>
      <vt:lpstr>Key concerns</vt:lpstr>
      <vt:lpstr>Key concerns (Cont.)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Demographic and Health Surveys Multiple Indicator Cluster Surveys National EPI Cluster Surveys Sero-Surveys</dc:title>
  <dc:creator>Trevor Croft</dc:creator>
  <cp:lastModifiedBy>Croft, Trevor</cp:lastModifiedBy>
  <cp:revision>118</cp:revision>
  <dcterms:created xsi:type="dcterms:W3CDTF">2012-10-10T00:39:34Z</dcterms:created>
  <dcterms:modified xsi:type="dcterms:W3CDTF">2015-07-27T15:10:06Z</dcterms:modified>
</cp:coreProperties>
</file>