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97" r:id="rId2"/>
    <p:sldId id="298" r:id="rId3"/>
    <p:sldId id="307" r:id="rId4"/>
    <p:sldId id="299" r:id="rId5"/>
    <p:sldId id="300" r:id="rId6"/>
    <p:sldId id="301" r:id="rId7"/>
    <p:sldId id="303" r:id="rId8"/>
    <p:sldId id="302" r:id="rId9"/>
    <p:sldId id="309" r:id="rId10"/>
    <p:sldId id="305" r:id="rId11"/>
    <p:sldId id="310" r:id="rId12"/>
    <p:sldId id="306" r:id="rId13"/>
    <p:sldId id="30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77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377D0F-8C7F-49E5-A40B-82606CCAF35E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FFE1E5-D052-431D-8605-92DCEBF5ED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579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" y="1752600"/>
            <a:ext cx="8991600" cy="51054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1752600"/>
            <a:ext cx="9144000" cy="152400"/>
          </a:xfrm>
          <a:prstGeom prst="rect">
            <a:avLst/>
          </a:prstGeom>
          <a:solidFill>
            <a:srgbClr val="C2113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0" y="1905000"/>
            <a:ext cx="152400" cy="4953000"/>
          </a:xfrm>
          <a:prstGeom prst="rect">
            <a:avLst/>
          </a:prstGeom>
          <a:solidFill>
            <a:srgbClr val="002A6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7" name="Picture 10"/>
          <p:cNvPicPr>
            <a:picLocks noChangeAspect="1" noChangeArrowheads="1"/>
          </p:cNvPicPr>
          <p:nvPr/>
        </p:nvPicPr>
        <p:blipFill>
          <a:blip r:embed="rId2" cstate="print"/>
          <a:srcRect r="63464"/>
          <a:stretch>
            <a:fillRect/>
          </a:stretch>
        </p:blipFill>
        <p:spPr bwMode="auto">
          <a:xfrm>
            <a:off x="455613" y="455613"/>
            <a:ext cx="3005137" cy="849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3429000"/>
            <a:ext cx="7772400" cy="1143000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2C515A-8FD1-4EAA-B697-F40907BA4FD2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C515A-8FD1-4EAA-B697-F40907BA4FD2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6050" y="228600"/>
            <a:ext cx="19621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57340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C515A-8FD1-4EAA-B697-F40907BA4FD2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C515A-8FD1-4EAA-B697-F40907BA4FD2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C515A-8FD1-4EAA-B697-F40907BA4FD2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C515A-8FD1-4EAA-B697-F40907BA4FD2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C515A-8FD1-4EAA-B697-F40907BA4FD2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C515A-8FD1-4EAA-B697-F40907BA4FD2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C515A-8FD1-4EAA-B697-F40907BA4FD2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C515A-8FD1-4EAA-B697-F40907BA4FD2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C515A-8FD1-4EAA-B697-F40907BA4FD2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fld id="{142C515A-8FD1-4EAA-B697-F40907BA4FD2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1066800"/>
            <a:ext cx="9144000" cy="152400"/>
          </a:xfrm>
          <a:prstGeom prst="rect">
            <a:avLst/>
          </a:prstGeom>
          <a:solidFill>
            <a:srgbClr val="C2113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1219200"/>
            <a:ext cx="152400" cy="5638800"/>
          </a:xfrm>
          <a:prstGeom prst="rect">
            <a:avLst/>
          </a:prstGeom>
          <a:solidFill>
            <a:srgbClr val="002A6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002A6C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Vaccination data </a:t>
            </a:r>
            <a:r>
              <a:rPr lang="en-US" dirty="0" smtClean="0"/>
              <a:t>collection </a:t>
            </a:r>
            <a:r>
              <a:rPr lang="en-US" dirty="0" smtClean="0"/>
              <a:t>from health facilities:</a:t>
            </a:r>
            <a:br>
              <a:rPr lang="en-US" dirty="0" smtClean="0"/>
            </a:br>
            <a:r>
              <a:rPr lang="en-US" dirty="0" smtClean="0"/>
              <a:t>Albania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1524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6925807"/>
              </p:ext>
            </p:extLst>
          </p:nvPr>
        </p:nvGraphicFramePr>
        <p:xfrm>
          <a:off x="457200" y="1295398"/>
          <a:ext cx="8305800" cy="5257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6450"/>
                <a:gridCol w="2076450"/>
                <a:gridCol w="2076450"/>
                <a:gridCol w="2076450"/>
              </a:tblGrid>
              <a:tr h="7511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Home</a:t>
                      </a:r>
                      <a:r>
                        <a:rPr lang="en-US" baseline="0" dirty="0" smtClean="0"/>
                        <a:t> based record: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r>
                        <a:rPr lang="en-US" baseline="0" dirty="0" smtClean="0"/>
                        <a:t> health facility record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Health facility record found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 children under 5</a:t>
                      </a:r>
                      <a:endParaRPr lang="en-US" dirty="0"/>
                    </a:p>
                  </a:txBody>
                  <a:tcPr/>
                </a:tc>
              </a:tr>
              <a:tr h="751115">
                <a:tc>
                  <a:txBody>
                    <a:bodyPr/>
                    <a:lstStyle/>
                    <a:p>
                      <a:r>
                        <a:rPr lang="en-US" dirty="0" smtClean="0"/>
                        <a:t>Never</a:t>
                      </a:r>
                      <a:r>
                        <a:rPr lang="en-US" baseline="0" dirty="0" smtClean="0"/>
                        <a:t> had a card or booklet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113  (95%)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119</a:t>
                      </a:r>
                      <a:endParaRPr lang="en-US" dirty="0"/>
                    </a:p>
                  </a:txBody>
                  <a:tcPr/>
                </a:tc>
              </a:tr>
              <a:tr h="751115">
                <a:tc>
                  <a:txBody>
                    <a:bodyPr/>
                    <a:lstStyle/>
                    <a:p>
                      <a:r>
                        <a:rPr lang="en-US" dirty="0" smtClean="0"/>
                        <a:t>Vaccination card seen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815</a:t>
                      </a:r>
                      <a:r>
                        <a:rPr lang="en-US" baseline="0" dirty="0" smtClean="0"/>
                        <a:t>  </a:t>
                      </a:r>
                      <a:r>
                        <a:rPr lang="en-US" dirty="0" smtClean="0"/>
                        <a:t>(99%)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827</a:t>
                      </a:r>
                      <a:endParaRPr lang="en-US" dirty="0"/>
                    </a:p>
                  </a:txBody>
                  <a:tcPr/>
                </a:tc>
              </a:tr>
              <a:tr h="751115">
                <a:tc>
                  <a:txBody>
                    <a:bodyPr/>
                    <a:lstStyle/>
                    <a:p>
                      <a:r>
                        <a:rPr lang="en-US" dirty="0" smtClean="0"/>
                        <a:t>Child health booklet seen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206  (100%)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206</a:t>
                      </a:r>
                      <a:endParaRPr lang="en-US" dirty="0"/>
                    </a:p>
                  </a:txBody>
                  <a:tcPr/>
                </a:tc>
              </a:tr>
              <a:tr h="751115">
                <a:tc>
                  <a:txBody>
                    <a:bodyPr/>
                    <a:lstStyle/>
                    <a:p>
                      <a:r>
                        <a:rPr lang="en-US" dirty="0" smtClean="0"/>
                        <a:t>Either exists but not seen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250  (92%)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273</a:t>
                      </a:r>
                      <a:endParaRPr lang="en-US" dirty="0"/>
                    </a:p>
                  </a:txBody>
                  <a:tcPr/>
                </a:tc>
              </a:tr>
              <a:tr h="751115">
                <a:tc>
                  <a:txBody>
                    <a:bodyPr/>
                    <a:lstStyle/>
                    <a:p>
                      <a:r>
                        <a:rPr lang="en-US" dirty="0" smtClean="0"/>
                        <a:t>No longer</a:t>
                      </a:r>
                      <a:r>
                        <a:rPr lang="en-US" baseline="0" dirty="0" smtClean="0"/>
                        <a:t> has card or booklet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141  (88%)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161</a:t>
                      </a:r>
                      <a:endParaRPr lang="en-US" dirty="0"/>
                    </a:p>
                  </a:txBody>
                  <a:tcPr/>
                </a:tc>
              </a:tr>
              <a:tr h="75111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 children under 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1525  (96%)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1586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12868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Based </a:t>
            </a:r>
            <a:r>
              <a:rPr lang="en-US" dirty="0"/>
              <a:t>on </a:t>
            </a:r>
            <a:r>
              <a:rPr lang="en-US" dirty="0" smtClean="0"/>
              <a:t>the union of</a:t>
            </a:r>
          </a:p>
          <a:p>
            <a:pPr lvl="1"/>
            <a:r>
              <a:rPr lang="en-US" dirty="0" smtClean="0"/>
              <a:t>Health facility record</a:t>
            </a:r>
          </a:p>
          <a:p>
            <a:pPr lvl="1"/>
            <a:r>
              <a:rPr lang="en-US" dirty="0" smtClean="0"/>
              <a:t>Vaccination card or child health booklet</a:t>
            </a:r>
          </a:p>
          <a:p>
            <a:pPr lvl="1"/>
            <a:r>
              <a:rPr lang="en-US" dirty="0" smtClean="0"/>
              <a:t>Mother’s recall</a:t>
            </a:r>
          </a:p>
          <a:p>
            <a:r>
              <a:rPr lang="en-US" dirty="0" smtClean="0"/>
              <a:t>If vaccination was recorded in any of these ways it was accepted</a:t>
            </a:r>
          </a:p>
          <a:p>
            <a:endParaRPr lang="en-US" dirty="0" smtClean="0"/>
          </a:p>
          <a:p>
            <a:r>
              <a:rPr lang="en-US" dirty="0" smtClean="0"/>
              <a:t>When dates conflicted, priority was given to the health facility record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000952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– DPT3 (children 12-23 months)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9204914"/>
              </p:ext>
            </p:extLst>
          </p:nvPr>
        </p:nvGraphicFramePr>
        <p:xfrm>
          <a:off x="457200" y="1219200"/>
          <a:ext cx="8305800" cy="5421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6450"/>
                <a:gridCol w="2076450"/>
                <a:gridCol w="2076450"/>
                <a:gridCol w="2076450"/>
              </a:tblGrid>
              <a:tr h="7511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Interview: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 recorded in</a:t>
                      </a:r>
                      <a:r>
                        <a:rPr lang="en-US" baseline="0" dirty="0" smtClean="0"/>
                        <a:t> health facility </a:t>
                      </a:r>
                      <a:r>
                        <a:rPr lang="en-US" baseline="0" dirty="0" smtClean="0"/>
                        <a:t>register*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Recorded in health facility register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 children under 5</a:t>
                      </a:r>
                      <a:endParaRPr lang="en-US" dirty="0"/>
                    </a:p>
                  </a:txBody>
                  <a:tcPr/>
                </a:tc>
              </a:tr>
              <a:tr h="75111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Not given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marL="9525" marR="9525" marT="9525" marB="0"/>
                </a:tc>
              </a:tr>
              <a:tr h="75111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Vaccination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date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recorded on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card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177</a:t>
                      </a:r>
                    </a:p>
                  </a:txBody>
                  <a:tcPr marL="9525" marR="9525" marT="9525" marB="0"/>
                </a:tc>
              </a:tr>
              <a:tr h="75111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Vaccination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marked on card (no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date)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/>
                </a:tc>
              </a:tr>
              <a:tr h="75111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Reported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by mother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</a:t>
                      </a:r>
                    </a:p>
                  </a:txBody>
                  <a:tcPr marL="9525" marR="9525" marT="9525" marB="0"/>
                </a:tc>
              </a:tr>
              <a:tr h="75111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Mother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did not know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/>
                </a:tc>
              </a:tr>
              <a:tr h="75111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265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3" name="Oval 2"/>
          <p:cNvSpPr/>
          <p:nvPr/>
        </p:nvSpPr>
        <p:spPr bwMode="auto">
          <a:xfrm>
            <a:off x="5410200" y="2133600"/>
            <a:ext cx="457200" cy="381000"/>
          </a:xfrm>
          <a:prstGeom prst="ellipse">
            <a:avLst/>
          </a:prstGeom>
          <a:noFill/>
          <a:ln w="317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5410200" y="5105400"/>
            <a:ext cx="457200" cy="381000"/>
          </a:xfrm>
          <a:prstGeom prst="ellipse">
            <a:avLst/>
          </a:prstGeom>
          <a:noFill/>
          <a:ln w="317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971800" y="2743200"/>
            <a:ext cx="5562600" cy="2057400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6553200"/>
            <a:ext cx="8332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* No vaccination record found in health facility, except 1 with no DPT3 on record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3174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Ministry of Health involved in the survey</a:t>
            </a:r>
          </a:p>
          <a:p>
            <a:r>
              <a:rPr lang="en-US" dirty="0" smtClean="0"/>
              <a:t>Health center workers were point of contact in EA for interviewing teams</a:t>
            </a:r>
          </a:p>
          <a:p>
            <a:r>
              <a:rPr lang="en-US" dirty="0" smtClean="0"/>
              <a:t>Vaccination records in easily accessible register</a:t>
            </a:r>
          </a:p>
          <a:p>
            <a:r>
              <a:rPr lang="en-US" dirty="0" err="1" smtClean="0"/>
              <a:t>MoH</a:t>
            </a:r>
            <a:r>
              <a:rPr lang="en-US" dirty="0" smtClean="0"/>
              <a:t> </a:t>
            </a:r>
            <a:r>
              <a:rPr lang="en-US" dirty="0"/>
              <a:t>required staff to give access to vaccination register</a:t>
            </a:r>
          </a:p>
          <a:p>
            <a:r>
              <a:rPr lang="en-US" dirty="0" smtClean="0"/>
              <a:t>Information ordered logically by date of birth (DoB)</a:t>
            </a:r>
          </a:p>
          <a:p>
            <a:r>
              <a:rPr lang="en-US" dirty="0" smtClean="0"/>
              <a:t>Identifying information needed was DoB, first, father’s and last name.</a:t>
            </a:r>
          </a:p>
          <a:p>
            <a:r>
              <a:rPr lang="en-US" dirty="0" smtClean="0"/>
              <a:t>All vaccination data recorded in a single line in the register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02171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Albania DHS 2008-09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Conducted by</a:t>
            </a:r>
          </a:p>
          <a:p>
            <a:pPr lvl="1"/>
            <a:r>
              <a:rPr lang="en-US" dirty="0" smtClean="0"/>
              <a:t>National Institute of Statistics (INSTAT)</a:t>
            </a:r>
          </a:p>
          <a:p>
            <a:pPr lvl="1"/>
            <a:r>
              <a:rPr lang="en-US" dirty="0" smtClean="0"/>
              <a:t>Institute of Public Health (</a:t>
            </a:r>
            <a:r>
              <a:rPr lang="en-US" dirty="0" err="1" smtClean="0"/>
              <a:t>IShP</a:t>
            </a:r>
            <a:r>
              <a:rPr lang="en-US" dirty="0" smtClean="0"/>
              <a:t>)</a:t>
            </a:r>
          </a:p>
          <a:p>
            <a:pPr lvl="2"/>
            <a:r>
              <a:rPr lang="en-US" sz="2000" dirty="0" smtClean="0"/>
              <a:t>Part of the Ministry of Health</a:t>
            </a:r>
          </a:p>
          <a:p>
            <a:pPr lvl="2"/>
            <a:endParaRPr lang="en-US" sz="2000" dirty="0"/>
          </a:p>
          <a:p>
            <a:r>
              <a:rPr lang="en-US" dirty="0" smtClean="0"/>
              <a:t>Fieldwork teams visited each enumeration area</a:t>
            </a:r>
          </a:p>
          <a:p>
            <a:r>
              <a:rPr lang="en-US" dirty="0" smtClean="0"/>
              <a:t>Point of contact in EA was the health center workers</a:t>
            </a:r>
          </a:p>
        </p:txBody>
      </p:sp>
    </p:spTree>
    <p:extLst>
      <p:ext uri="{BB962C8B-B14F-4D97-AF65-F5344CB8AC3E}">
        <p14:creationId xmlns:p14="http://schemas.microsoft.com/office/powerpoint/2010/main" val="8631201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care system in Albania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Mixture of public and private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altLang="en-US" dirty="0"/>
              <a:t>Primary care centers – baby clinics, health posts </a:t>
            </a:r>
            <a:r>
              <a:rPr lang="en-US" altLang="en-US" dirty="0" smtClean="0"/>
              <a:t>(</a:t>
            </a:r>
            <a:r>
              <a:rPr lang="en-US" altLang="en-US" dirty="0"/>
              <a:t>fixed post sites and outreach activities</a:t>
            </a:r>
            <a:r>
              <a:rPr lang="en-US" altLang="en-US" dirty="0" smtClean="0"/>
              <a:t>)</a:t>
            </a:r>
            <a:endParaRPr lang="en-US" altLang="en-US" dirty="0"/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altLang="en-US" dirty="0"/>
              <a:t>Outreach activities – community participation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altLang="en-US" dirty="0"/>
              <a:t>Private sector – primary and secondary </a:t>
            </a:r>
            <a:r>
              <a:rPr lang="en-US" altLang="en-US" dirty="0" smtClean="0"/>
              <a:t>care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en-US" altLang="en-US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altLang="en-US" dirty="0" smtClean="0"/>
              <a:t>Private sector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dirty="0"/>
              <a:t>Mostly private doctors </a:t>
            </a:r>
            <a:r>
              <a:rPr lang="en-US" dirty="0" smtClean="0"/>
              <a:t>in </a:t>
            </a:r>
            <a:r>
              <a:rPr lang="en-US" dirty="0"/>
              <a:t>urban areas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altLang="en-US" dirty="0" smtClean="0"/>
              <a:t>Same </a:t>
            </a:r>
            <a:r>
              <a:rPr lang="en-US" altLang="en-US" dirty="0"/>
              <a:t>national standards and vaccination schedule apply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altLang="en-US" dirty="0"/>
              <a:t>Same registration </a:t>
            </a:r>
            <a:r>
              <a:rPr lang="en-US" altLang="en-US" dirty="0" smtClean="0"/>
              <a:t>requirements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Required </a:t>
            </a:r>
            <a:r>
              <a:rPr lang="en-US" dirty="0"/>
              <a:t>to provide information to public health system when </a:t>
            </a:r>
            <a:r>
              <a:rPr lang="en-US" dirty="0" smtClean="0"/>
              <a:t>needed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Urban areas - typically 1 (or 2) public health posts, possibly 1 (or 2) private doctors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Rural areas - typically only one health post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60976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Home-based records:</a:t>
            </a:r>
          </a:p>
          <a:p>
            <a:pPr lvl="1"/>
            <a:r>
              <a:rPr lang="en-US" sz="2800" dirty="0" smtClean="0"/>
              <a:t>Child health booklet (newer)</a:t>
            </a:r>
          </a:p>
          <a:p>
            <a:pPr lvl="1"/>
            <a:r>
              <a:rPr lang="en-US" sz="2800" dirty="0" smtClean="0"/>
              <a:t>Vaccination card (older)</a:t>
            </a:r>
          </a:p>
          <a:p>
            <a:r>
              <a:rPr lang="en-US" sz="3200" dirty="0" smtClean="0"/>
              <a:t>Mother’s recall</a:t>
            </a:r>
          </a:p>
          <a:p>
            <a:endParaRPr lang="en-US" sz="3200" dirty="0"/>
          </a:p>
          <a:p>
            <a:endParaRPr lang="en-US" sz="3200" dirty="0" smtClean="0"/>
          </a:p>
          <a:p>
            <a:r>
              <a:rPr lang="en-US" sz="3200" dirty="0" smtClean="0"/>
              <a:t>Health facility records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756491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686800" cy="609600"/>
          </a:xfrm>
        </p:spPr>
        <p:txBody>
          <a:bodyPr/>
          <a:lstStyle/>
          <a:p>
            <a:r>
              <a:rPr lang="en-US" dirty="0" smtClean="0"/>
              <a:t>Form for recording vaccination data from health facility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081244"/>
            <a:ext cx="8141401" cy="570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03942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1" y="71073"/>
            <a:ext cx="8077199" cy="6812632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2986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facility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Organized in paper registers by</a:t>
            </a:r>
          </a:p>
          <a:p>
            <a:pPr lvl="1"/>
            <a:r>
              <a:rPr lang="en-US" dirty="0" smtClean="0"/>
              <a:t>Date of birth</a:t>
            </a:r>
          </a:p>
          <a:p>
            <a:pPr lvl="1"/>
            <a:r>
              <a:rPr lang="en-US" dirty="0" smtClean="0"/>
              <a:t>First, father’s and last name</a:t>
            </a:r>
          </a:p>
          <a:p>
            <a:pPr lvl="1"/>
            <a:r>
              <a:rPr lang="en-US" dirty="0" smtClean="0"/>
              <a:t>Register has one column for each type of vaccine</a:t>
            </a:r>
          </a:p>
          <a:p>
            <a:pPr lvl="2"/>
            <a:r>
              <a:rPr lang="en-US" sz="2000" dirty="0" smtClean="0"/>
              <a:t>recording vaccination date</a:t>
            </a:r>
          </a:p>
          <a:p>
            <a:pPr marL="914400" lvl="2" indent="0">
              <a:buNone/>
            </a:pPr>
            <a:endParaRPr lang="en-US" sz="2000" dirty="0" smtClean="0"/>
          </a:p>
          <a:p>
            <a:r>
              <a:rPr lang="en-US" dirty="0" smtClean="0"/>
              <a:t>Data collection</a:t>
            </a:r>
          </a:p>
          <a:p>
            <a:pPr lvl="1"/>
            <a:r>
              <a:rPr lang="en-US" dirty="0"/>
              <a:t>Team supervisor </a:t>
            </a:r>
            <a:r>
              <a:rPr lang="en-US" dirty="0" smtClean="0"/>
              <a:t>collected forms for each child from interviewers after household interview</a:t>
            </a:r>
          </a:p>
          <a:p>
            <a:pPr lvl="1"/>
            <a:r>
              <a:rPr lang="en-US" dirty="0" smtClean="0"/>
              <a:t>With help of health center worker, found each </a:t>
            </a:r>
            <a:r>
              <a:rPr lang="en-US" dirty="0"/>
              <a:t>eligible </a:t>
            </a:r>
            <a:r>
              <a:rPr lang="en-US" dirty="0" smtClean="0"/>
              <a:t>child in the register</a:t>
            </a:r>
          </a:p>
          <a:p>
            <a:pPr lvl="1"/>
            <a:r>
              <a:rPr lang="en-US" dirty="0" smtClean="0"/>
              <a:t>Recorded dates of vaccination for each </a:t>
            </a:r>
            <a:r>
              <a:rPr lang="en-US" dirty="0"/>
              <a:t>eligible </a:t>
            </a:r>
            <a:r>
              <a:rPr lang="en-US" dirty="0" smtClean="0"/>
              <a:t>child</a:t>
            </a:r>
          </a:p>
          <a:p>
            <a:pPr lvl="2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140891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686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blipFill dpi="0" rotWithShape="0">
                  <a:blip xmlns:r="http://schemas.openxmlformats.org/officeDocument/2006/relationships"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 bwMode="auto">
          <a:xfrm>
            <a:off x="914400" y="838200"/>
            <a:ext cx="838200" cy="309418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effectLst/>
              </a:rPr>
              <a:t>Names</a:t>
            </a:r>
            <a:endParaRPr kumimoji="0" lang="en-US" sz="16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828800" y="838200"/>
            <a:ext cx="609600" cy="309418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effectLst/>
              </a:rPr>
              <a:t>DoB</a:t>
            </a:r>
            <a:endParaRPr kumimoji="0" lang="en-US" sz="16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048000" y="838200"/>
            <a:ext cx="838200" cy="309418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Polio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419600" y="838200"/>
            <a:ext cx="838200" cy="309418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DTP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6096000" y="838200"/>
            <a:ext cx="685800" cy="309418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/>
              <a:t>BCG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858000" y="838200"/>
            <a:ext cx="533399" cy="309418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err="1" smtClean="0"/>
              <a:t>Hib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7467600" y="838200"/>
            <a:ext cx="762000" cy="309418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err="1" smtClean="0"/>
              <a:t>HepB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40289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4800" y="-1066802"/>
            <a:ext cx="22419273" cy="16824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blipFill dpi="0" rotWithShape="0">
                  <a:blip xmlns:r="http://schemas.openxmlformats.org/officeDocument/2006/relationships"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93401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SAID">
  <a:themeElements>
    <a:clrScheme name="USAID_template 13">
      <a:dk1>
        <a:srgbClr val="000000"/>
      </a:dk1>
      <a:lt1>
        <a:srgbClr val="FFFFFF"/>
      </a:lt1>
      <a:dk2>
        <a:srgbClr val="000000"/>
      </a:dk2>
      <a:lt2>
        <a:srgbClr val="002A6C"/>
      </a:lt2>
      <a:accent1>
        <a:srgbClr val="C2113A"/>
      </a:accent1>
      <a:accent2>
        <a:srgbClr val="666666"/>
      </a:accent2>
      <a:accent3>
        <a:srgbClr val="FFFFFF"/>
      </a:accent3>
      <a:accent4>
        <a:srgbClr val="000000"/>
      </a:accent4>
      <a:accent5>
        <a:srgbClr val="DDAAAE"/>
      </a:accent5>
      <a:accent6>
        <a:srgbClr val="5C5C5C"/>
      </a:accent6>
      <a:hlink>
        <a:srgbClr val="DDDDDD"/>
      </a:hlink>
      <a:folHlink>
        <a:srgbClr val="9DBFE5"/>
      </a:folHlink>
    </a:clrScheme>
    <a:fontScheme name="USAID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USAID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ID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ID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ID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ID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ID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ID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ID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ID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ID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ID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ID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ID_template 13">
        <a:dk1>
          <a:srgbClr val="000000"/>
        </a:dk1>
        <a:lt1>
          <a:srgbClr val="FFFFFF"/>
        </a:lt1>
        <a:dk2>
          <a:srgbClr val="000000"/>
        </a:dk2>
        <a:lt2>
          <a:srgbClr val="002A6C"/>
        </a:lt2>
        <a:accent1>
          <a:srgbClr val="C2113A"/>
        </a:accent1>
        <a:accent2>
          <a:srgbClr val="666666"/>
        </a:accent2>
        <a:accent3>
          <a:srgbClr val="FFFFFF"/>
        </a:accent3>
        <a:accent4>
          <a:srgbClr val="000000"/>
        </a:accent4>
        <a:accent5>
          <a:srgbClr val="DDAAAE"/>
        </a:accent5>
        <a:accent6>
          <a:srgbClr val="5C5C5C"/>
        </a:accent6>
        <a:hlink>
          <a:srgbClr val="DDDDDD"/>
        </a:hlink>
        <a:folHlink>
          <a:srgbClr val="9DBFE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6642</TotalTime>
  <Words>520</Words>
  <Application>Microsoft Office PowerPoint</Application>
  <PresentationFormat>On-screen Show (4:3)</PresentationFormat>
  <Paragraphs>125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</vt:lpstr>
      <vt:lpstr>Wingdings</vt:lpstr>
      <vt:lpstr>USAID</vt:lpstr>
      <vt:lpstr>Vaccination data collection from health facilities: Albania</vt:lpstr>
      <vt:lpstr>Albania DHS 2008-09</vt:lpstr>
      <vt:lpstr>Health care system in Albania</vt:lpstr>
      <vt:lpstr>Data collection</vt:lpstr>
      <vt:lpstr>Form for recording vaccination data from health facility</vt:lpstr>
      <vt:lpstr>PowerPoint Presentation</vt:lpstr>
      <vt:lpstr>Health facility records</vt:lpstr>
      <vt:lpstr>PowerPoint Presentation</vt:lpstr>
      <vt:lpstr>PowerPoint Presentation</vt:lpstr>
      <vt:lpstr>Results</vt:lpstr>
      <vt:lpstr>Results</vt:lpstr>
      <vt:lpstr>Results – DPT3 (children 12-23 months)</vt:lpstr>
      <vt:lpstr>Key elements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Demographic and Health Surveys Multiple Indicator Cluster Surveys National EPI Cluster Surveys Sero-Surveys</dc:title>
  <dc:creator>Trevor Croft</dc:creator>
  <cp:lastModifiedBy>Croft, Trevor</cp:lastModifiedBy>
  <cp:revision>76</cp:revision>
  <dcterms:created xsi:type="dcterms:W3CDTF">2012-10-10T00:39:34Z</dcterms:created>
  <dcterms:modified xsi:type="dcterms:W3CDTF">2015-07-19T17:41:43Z</dcterms:modified>
</cp:coreProperties>
</file>