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7" r:id="rId2"/>
    <p:sldId id="298" r:id="rId3"/>
    <p:sldId id="300" r:id="rId4"/>
    <p:sldId id="301" r:id="rId5"/>
    <p:sldId id="303" r:id="rId6"/>
    <p:sldId id="291" r:id="rId7"/>
    <p:sldId id="304" r:id="rId8"/>
    <p:sldId id="305" r:id="rId9"/>
    <p:sldId id="288" r:id="rId10"/>
    <p:sldId id="30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77D0F-8C7F-49E5-A40B-82606CCAF35E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FE1E5-D052-431D-8605-92DCEBF5ED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7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E1E5-D052-431D-8605-92DCEBF5ED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53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 cstate="print"/>
          <a:srcRect r="63464"/>
          <a:stretch>
            <a:fillRect/>
          </a:stretch>
        </p:blipFill>
        <p:spPr bwMode="auto">
          <a:xfrm>
            <a:off x="455613" y="455613"/>
            <a:ext cx="3005137" cy="84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142C515A-8FD1-4EAA-B697-F40907BA4FD2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1219200"/>
            <a:ext cx="152400" cy="56388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2A6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vaccines, schedules, and target groups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52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technologies for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Scanning cards?</a:t>
            </a:r>
          </a:p>
          <a:p>
            <a:pPr lvl="1"/>
            <a:r>
              <a:rPr lang="en-US" dirty="0" smtClean="0"/>
              <a:t>No software found that can scan and capture dates from cards</a:t>
            </a:r>
          </a:p>
          <a:p>
            <a:r>
              <a:rPr lang="en-US" dirty="0" smtClean="0"/>
              <a:t>Photographing cards?</a:t>
            </a:r>
          </a:p>
          <a:p>
            <a:pPr lvl="1"/>
            <a:r>
              <a:rPr lang="en-US" dirty="0" smtClean="0"/>
              <a:t>Captured image, but still need data entry of data on card</a:t>
            </a:r>
          </a:p>
          <a:p>
            <a:pPr lvl="2"/>
            <a:r>
              <a:rPr lang="en-US" sz="1800" dirty="0" smtClean="0"/>
              <a:t>Perhaps only used for reviewing cards with data that are questionable.</a:t>
            </a:r>
          </a:p>
          <a:p>
            <a:pPr lvl="1"/>
            <a:r>
              <a:rPr lang="en-US" dirty="0"/>
              <a:t>Privacy concerns</a:t>
            </a:r>
            <a:r>
              <a:rPr lang="en-US" dirty="0" smtClean="0"/>
              <a:t>?</a:t>
            </a:r>
          </a:p>
          <a:p>
            <a:r>
              <a:rPr lang="en-US" dirty="0" smtClean="0"/>
              <a:t>Computer Assisted Personal Interviewing</a:t>
            </a:r>
          </a:p>
          <a:p>
            <a:pPr lvl="1"/>
            <a:r>
              <a:rPr lang="en-US" dirty="0" smtClean="0"/>
              <a:t>Already in use in many surveys</a:t>
            </a:r>
          </a:p>
          <a:p>
            <a:pPr lvl="1"/>
            <a:r>
              <a:rPr lang="en-US" dirty="0" smtClean="0"/>
              <a:t>Permits data checking and eliminates many errors</a:t>
            </a:r>
          </a:p>
          <a:p>
            <a:r>
              <a:rPr lang="en-US" smtClean="0"/>
              <a:t>Serosurveillance</a:t>
            </a:r>
            <a:endParaRPr lang="en-US" dirty="0"/>
          </a:p>
          <a:p>
            <a:pPr lvl="1"/>
            <a:r>
              <a:rPr lang="en-US" dirty="0"/>
              <a:t>To be </a:t>
            </a:r>
            <a:r>
              <a:rPr lang="en-US" dirty="0" smtClean="0"/>
              <a:t>discussed</a:t>
            </a:r>
            <a:endParaRPr lang="en-US" dirty="0"/>
          </a:p>
          <a:p>
            <a:r>
              <a:rPr lang="en-US" dirty="0" smtClean="0"/>
              <a:t>Other ideas?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549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dose of BCG</a:t>
            </a:r>
          </a:p>
          <a:p>
            <a:r>
              <a:rPr lang="en-US" dirty="0" smtClean="0"/>
              <a:t>3 doses of DPT</a:t>
            </a:r>
          </a:p>
          <a:p>
            <a:r>
              <a:rPr lang="en-US" dirty="0" smtClean="0"/>
              <a:t>3 doses of Oral Polio</a:t>
            </a:r>
          </a:p>
          <a:p>
            <a:r>
              <a:rPr lang="en-US" smtClean="0"/>
              <a:t>1 </a:t>
            </a:r>
            <a:r>
              <a:rPr lang="en-US" smtClean="0"/>
              <a:t>dose </a:t>
            </a:r>
            <a:r>
              <a:rPr lang="en-US" dirty="0" smtClean="0"/>
              <a:t>of Measles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120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609600"/>
          </a:xfrm>
        </p:spPr>
        <p:txBody>
          <a:bodyPr/>
          <a:lstStyle/>
          <a:p>
            <a:r>
              <a:rPr lang="en-US" dirty="0" smtClean="0"/>
              <a:t>Current schedule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89062"/>
            <a:ext cx="9144000" cy="646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8476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DPT, </a:t>
            </a:r>
            <a:r>
              <a:rPr lang="en-US" sz="1800" dirty="0" err="1" smtClean="0"/>
              <a:t>Hep.B</a:t>
            </a:r>
            <a:r>
              <a:rPr lang="en-US" sz="1800" dirty="0" smtClean="0"/>
              <a:t>, and </a:t>
            </a:r>
            <a:r>
              <a:rPr lang="en-US" sz="1800" dirty="0" err="1" smtClean="0"/>
              <a:t>HiB</a:t>
            </a:r>
            <a:endParaRPr lang="en-US" sz="1800" dirty="0" smtClean="0"/>
          </a:p>
          <a:p>
            <a:pPr lvl="1"/>
            <a:r>
              <a:rPr lang="en-US" sz="1600" dirty="0" smtClean="0"/>
              <a:t>Still separate in some countries</a:t>
            </a:r>
          </a:p>
          <a:p>
            <a:pPr lvl="1"/>
            <a:r>
              <a:rPr lang="en-US" sz="1600" dirty="0" smtClean="0"/>
              <a:t>Increasingly as Pentavalent</a:t>
            </a:r>
          </a:p>
          <a:p>
            <a:r>
              <a:rPr lang="en-US" sz="1800" dirty="0"/>
              <a:t>Pentavalent</a:t>
            </a:r>
          </a:p>
          <a:p>
            <a:pPr lvl="1"/>
            <a:r>
              <a:rPr lang="en-US" sz="1600" dirty="0"/>
              <a:t>Occasionally different combinations (particularly with private sector health facilities – e.g. Gabon)</a:t>
            </a:r>
          </a:p>
          <a:p>
            <a:r>
              <a:rPr lang="en-US" sz="1800" dirty="0" smtClean="0"/>
              <a:t>Measles</a:t>
            </a:r>
          </a:p>
          <a:p>
            <a:pPr lvl="1"/>
            <a:r>
              <a:rPr lang="en-US" sz="1600" dirty="0" smtClean="0"/>
              <a:t>Sometimes with Rubella (MR) and Mumps (MMR)</a:t>
            </a:r>
          </a:p>
          <a:p>
            <a:r>
              <a:rPr lang="en-US" sz="1800" dirty="0" smtClean="0"/>
              <a:t>Polio – OPV + IPV</a:t>
            </a:r>
          </a:p>
          <a:p>
            <a:r>
              <a:rPr lang="en-US" sz="1800" dirty="0" smtClean="0"/>
              <a:t>Pneumococcal</a:t>
            </a:r>
          </a:p>
          <a:p>
            <a:pPr lvl="1"/>
            <a:r>
              <a:rPr lang="en-US" sz="1600" dirty="0" smtClean="0"/>
              <a:t>3p+0</a:t>
            </a:r>
          </a:p>
          <a:p>
            <a:pPr lvl="1"/>
            <a:r>
              <a:rPr lang="en-US" sz="1600" dirty="0" smtClean="0"/>
              <a:t>2p+1</a:t>
            </a:r>
          </a:p>
          <a:p>
            <a:r>
              <a:rPr lang="en-US" sz="1800" dirty="0" smtClean="0"/>
              <a:t>Rotavirus</a:t>
            </a:r>
          </a:p>
          <a:p>
            <a:pPr lvl="1"/>
            <a:r>
              <a:rPr lang="en-US" sz="1600" dirty="0" smtClean="0"/>
              <a:t>2 dose (with DPT/</a:t>
            </a:r>
            <a:r>
              <a:rPr lang="en-US" sz="1600" dirty="0" err="1" smtClean="0"/>
              <a:t>Penta</a:t>
            </a:r>
            <a:r>
              <a:rPr lang="en-US" sz="1600" dirty="0" smtClean="0"/>
              <a:t> 1 and 2) - </a:t>
            </a:r>
            <a:r>
              <a:rPr lang="en-US" sz="1600" dirty="0" err="1" smtClean="0"/>
              <a:t>Rotarix</a:t>
            </a:r>
            <a:endParaRPr lang="en-US" sz="1600" dirty="0" smtClean="0"/>
          </a:p>
          <a:p>
            <a:pPr lvl="1"/>
            <a:r>
              <a:rPr lang="en-US" sz="1600" dirty="0" smtClean="0"/>
              <a:t>3 dose (with DPT/</a:t>
            </a:r>
            <a:r>
              <a:rPr lang="en-US" sz="1600" dirty="0" err="1" smtClean="0"/>
              <a:t>Penta</a:t>
            </a:r>
            <a:r>
              <a:rPr lang="en-US" sz="1600" dirty="0" smtClean="0"/>
              <a:t> 1, 2, 3</a:t>
            </a:r>
            <a:r>
              <a:rPr lang="en-US" sz="1600" dirty="0"/>
              <a:t>) - </a:t>
            </a:r>
            <a:r>
              <a:rPr lang="en-US" sz="1600" dirty="0" smtClean="0"/>
              <a:t>Rota </a:t>
            </a:r>
            <a:r>
              <a:rPr lang="en-US" sz="1600" dirty="0" err="1" smtClean="0"/>
              <a:t>Teq</a:t>
            </a:r>
            <a:endParaRPr lang="en-US" sz="1600" dirty="0" smtClean="0"/>
          </a:p>
          <a:p>
            <a:r>
              <a:rPr lang="en-US" sz="2000" dirty="0" smtClean="0"/>
              <a:t>To come?</a:t>
            </a:r>
          </a:p>
          <a:p>
            <a:pPr lvl="1"/>
            <a:r>
              <a:rPr lang="en-US" sz="1600" dirty="0"/>
              <a:t>Hexavalent (includes </a:t>
            </a:r>
            <a:r>
              <a:rPr lang="en-US" sz="1600" dirty="0" smtClean="0"/>
              <a:t>IPV).  </a:t>
            </a:r>
            <a:r>
              <a:rPr lang="en-US" sz="1600" dirty="0"/>
              <a:t>Others?</a:t>
            </a:r>
          </a:p>
          <a:p>
            <a:pPr lvl="1"/>
            <a:endParaRPr lang="en-US" sz="16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490158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schedules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</a:t>
            </a:r>
            <a:r>
              <a:rPr lang="en-US" dirty="0"/>
              <a:t>in combinations of vaccines</a:t>
            </a:r>
          </a:p>
          <a:p>
            <a:r>
              <a:rPr lang="en-US" dirty="0"/>
              <a:t>Changes in vaccine schedules</a:t>
            </a:r>
          </a:p>
          <a:p>
            <a:r>
              <a:rPr lang="en-US" dirty="0"/>
              <a:t>Delayed revision of immunization </a:t>
            </a:r>
            <a:r>
              <a:rPr lang="en-US" dirty="0" smtClean="0"/>
              <a:t>cards</a:t>
            </a:r>
          </a:p>
          <a:p>
            <a:endParaRPr lang="en-US" dirty="0"/>
          </a:p>
          <a:p>
            <a:r>
              <a:rPr lang="en-US" dirty="0" smtClean="0"/>
              <a:t>Questionnaire </a:t>
            </a:r>
            <a:r>
              <a:rPr lang="en-US" dirty="0"/>
              <a:t>needs to handle all possible combinations in use </a:t>
            </a:r>
            <a:r>
              <a:rPr lang="en-US" dirty="0" smtClean="0"/>
              <a:t>the 3 years preceding the survey</a:t>
            </a:r>
          </a:p>
          <a:p>
            <a:pPr lvl="1"/>
            <a:r>
              <a:rPr lang="en-US" dirty="0"/>
              <a:t>If changes </a:t>
            </a:r>
            <a:r>
              <a:rPr lang="en-US" dirty="0" smtClean="0"/>
              <a:t>have occurred data collection and reporting can be very complicated.</a:t>
            </a:r>
          </a:p>
          <a:p>
            <a:r>
              <a:rPr lang="en-US" dirty="0" smtClean="0"/>
              <a:t>Vaccinations given outside of the government health system also need to be handled</a:t>
            </a:r>
          </a:p>
          <a:p>
            <a:pPr lvl="1"/>
            <a:r>
              <a:rPr lang="en-US" dirty="0" smtClean="0"/>
              <a:t>Private facilities</a:t>
            </a:r>
          </a:p>
          <a:p>
            <a:pPr lvl="1"/>
            <a:r>
              <a:rPr lang="en-US" dirty="0" smtClean="0"/>
              <a:t>Given outside of the country (e.g. children in Lesotho may be vaccinated in South Africa)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5324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including newer vaccines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on interviewers and respondents</a:t>
            </a:r>
          </a:p>
          <a:p>
            <a:r>
              <a:rPr lang="en-US" dirty="0" smtClean="0"/>
              <a:t>Ability of respondents to provide all of the information needed</a:t>
            </a:r>
          </a:p>
          <a:p>
            <a:pPr lvl="1"/>
            <a:r>
              <a:rPr lang="en-US" dirty="0" smtClean="0"/>
              <a:t>Multiple cards used</a:t>
            </a:r>
          </a:p>
          <a:p>
            <a:pPr lvl="1"/>
            <a:r>
              <a:rPr lang="en-US" dirty="0" smtClean="0"/>
              <a:t>Cards not current with the national schedule</a:t>
            </a:r>
          </a:p>
          <a:p>
            <a:pPr lvl="2"/>
            <a:r>
              <a:rPr lang="en-US" sz="1800" dirty="0" smtClean="0"/>
              <a:t>Revision of cards happens later than introduction of newer vaccines</a:t>
            </a:r>
          </a:p>
          <a:p>
            <a:pPr lvl="1"/>
            <a:r>
              <a:rPr lang="en-US" dirty="0" smtClean="0"/>
              <a:t>Mother’s recognizing the different types of vaccination</a:t>
            </a:r>
          </a:p>
          <a:p>
            <a:pPr lvl="2"/>
            <a:r>
              <a:rPr lang="en-US" sz="2000" dirty="0" smtClean="0"/>
              <a:t>How can a mother tell the difference between</a:t>
            </a:r>
          </a:p>
          <a:p>
            <a:pPr lvl="3"/>
            <a:r>
              <a:rPr lang="en-US" dirty="0" smtClean="0"/>
              <a:t>DPT, single dose </a:t>
            </a:r>
            <a:r>
              <a:rPr lang="en-US" dirty="0" err="1" smtClean="0"/>
              <a:t>HepB</a:t>
            </a:r>
            <a:r>
              <a:rPr lang="en-US" dirty="0" smtClean="0"/>
              <a:t>, Rotavirus, Pneumococcal?</a:t>
            </a:r>
          </a:p>
          <a:p>
            <a:pPr lvl="3"/>
            <a:r>
              <a:rPr lang="en-US" dirty="0" smtClean="0"/>
              <a:t>How do we expect them to remember?</a:t>
            </a:r>
          </a:p>
          <a:p>
            <a:pPr lvl="2">
              <a:buNone/>
            </a:pPr>
            <a:r>
              <a:rPr lang="en-US" dirty="0" smtClean="0"/>
              <a:t>	</a:t>
            </a:r>
            <a:r>
              <a:rPr lang="en-US" sz="2000" dirty="0" smtClean="0"/>
              <a:t>It is already difficult and its going to get worse with more antigens</a:t>
            </a:r>
          </a:p>
          <a:p>
            <a:r>
              <a:rPr lang="en-US" dirty="0">
                <a:ea typeface="+mn-ea"/>
                <a:cs typeface="+mn-cs"/>
              </a:rPr>
              <a:t>Need for good descriptions of individual vaccines</a:t>
            </a:r>
          </a:p>
          <a:p>
            <a:pPr lvl="2">
              <a:buNone/>
            </a:pPr>
            <a:endParaRPr lang="en-US" sz="2000" dirty="0" smtClean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target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Indicators for children 12-23.</a:t>
            </a:r>
          </a:p>
          <a:p>
            <a:r>
              <a:rPr lang="en-US" dirty="0" smtClean="0"/>
              <a:t>Data collected for children under age of 3.</a:t>
            </a:r>
          </a:p>
          <a:p>
            <a:endParaRPr lang="en-US" dirty="0"/>
          </a:p>
          <a:p>
            <a:r>
              <a:rPr lang="en-US" dirty="0" smtClean="0"/>
              <a:t>MCV1 may be given at 12 or 15 months.</a:t>
            </a:r>
          </a:p>
          <a:p>
            <a:r>
              <a:rPr lang="en-US" dirty="0" smtClean="0"/>
              <a:t>MCV2 at 18-24 months (or possibly later).</a:t>
            </a:r>
          </a:p>
          <a:p>
            <a:endParaRPr lang="en-US" dirty="0"/>
          </a:p>
          <a:p>
            <a:r>
              <a:rPr lang="en-US" dirty="0" smtClean="0"/>
              <a:t>HPV at age 9-13 years</a:t>
            </a:r>
          </a:p>
          <a:p>
            <a:pPr lvl="1"/>
            <a:r>
              <a:rPr lang="en-US" dirty="0" smtClean="0"/>
              <a:t>More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9749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Newer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/>
              <a:t>Fixed </a:t>
            </a:r>
            <a:r>
              <a:rPr lang="en-US" dirty="0" smtClean="0"/>
              <a:t>sites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Outreach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Mobile teams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Campaigns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Child </a:t>
            </a:r>
            <a:r>
              <a:rPr lang="en-US" dirty="0"/>
              <a:t>health </a:t>
            </a:r>
            <a:r>
              <a:rPr lang="en-US" dirty="0" smtClean="0"/>
              <a:t>days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Schools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Each may have their own vaccination card or HBR</a:t>
            </a:r>
            <a:endParaRPr lang="en-US" dirty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Monitoring all sources, or only routine?</a:t>
            </a:r>
            <a:endParaRPr lang="en-US" dirty="0"/>
          </a:p>
          <a:p>
            <a:pPr marL="342900" lvl="1" indent="-342900">
              <a:buFontTx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61417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Papillomavirus (HPV)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r>
              <a:rPr lang="en-US" dirty="0" smtClean="0"/>
              <a:t>HPV</a:t>
            </a:r>
          </a:p>
          <a:p>
            <a:pPr lvl="1"/>
            <a:r>
              <a:rPr lang="en-US" dirty="0" smtClean="0"/>
              <a:t>Given to girls (and boys) age 9-13 </a:t>
            </a:r>
            <a:r>
              <a:rPr lang="en-US" dirty="0" err="1" smtClean="0"/>
              <a:t>yrs</a:t>
            </a:r>
            <a:endParaRPr lang="en-US" dirty="0" smtClean="0"/>
          </a:p>
          <a:p>
            <a:pPr lvl="1"/>
            <a:r>
              <a:rPr lang="en-US" dirty="0" smtClean="0"/>
              <a:t>3 doses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Possible approaches: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Module for 10-14 year olds?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Monitor for girls 15-19 as part of the women’s questionnaire</a:t>
            </a:r>
          </a:p>
          <a:p>
            <a:pPr lvl="2"/>
            <a:r>
              <a:rPr lang="en-US" sz="1600" dirty="0" smtClean="0"/>
              <a:t>Only other vaccine typically for this age is tetanus</a:t>
            </a:r>
          </a:p>
          <a:p>
            <a:pPr lvl="2"/>
            <a:r>
              <a:rPr lang="en-US" dirty="0" smtClean="0"/>
              <a:t>Indicator: 15 yr olds vaccinated with HPV1, HPV2, HPV3 by age 15</a:t>
            </a:r>
            <a:endParaRPr lang="en-US" sz="2800" dirty="0" smtClean="0"/>
          </a:p>
          <a:p>
            <a:pPr lvl="2"/>
            <a:r>
              <a:rPr lang="en-US" dirty="0" smtClean="0"/>
              <a:t>Sample size issue?</a:t>
            </a:r>
          </a:p>
          <a:p>
            <a:pPr lvl="3"/>
            <a:r>
              <a:rPr lang="en-US" sz="1800" dirty="0" smtClean="0"/>
              <a:t>Probably need to combine age groups, e.g. 15-16 </a:t>
            </a:r>
            <a:r>
              <a:rPr lang="en-US" sz="1800" dirty="0" err="1" smtClean="0"/>
              <a:t>yrs</a:t>
            </a:r>
            <a:endParaRPr lang="en-US" sz="1800" dirty="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SAID">
  <a:themeElements>
    <a:clrScheme name="USAID_template 13">
      <a:dk1>
        <a:srgbClr val="000000"/>
      </a:dk1>
      <a:lt1>
        <a:srgbClr val="FFFFFF"/>
      </a:lt1>
      <a:dk2>
        <a:srgbClr val="000000"/>
      </a:dk2>
      <a:lt2>
        <a:srgbClr val="002A6C"/>
      </a:lt2>
      <a:accent1>
        <a:srgbClr val="C2113A"/>
      </a:accent1>
      <a:accent2>
        <a:srgbClr val="666666"/>
      </a:accent2>
      <a:accent3>
        <a:srgbClr val="FFFFFF"/>
      </a:accent3>
      <a:accent4>
        <a:srgbClr val="000000"/>
      </a:accent4>
      <a:accent5>
        <a:srgbClr val="DDAAAE"/>
      </a:accent5>
      <a:accent6>
        <a:srgbClr val="5C5C5C"/>
      </a:accent6>
      <a:hlink>
        <a:srgbClr val="DDDDDD"/>
      </a:hlink>
      <a:folHlink>
        <a:srgbClr val="9DBFE5"/>
      </a:folHlink>
    </a:clrScheme>
    <a:fontScheme name="USAID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USAID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3">
        <a:dk1>
          <a:srgbClr val="000000"/>
        </a:dk1>
        <a:lt1>
          <a:srgbClr val="FFFFFF"/>
        </a:lt1>
        <a:dk2>
          <a:srgbClr val="000000"/>
        </a:dk2>
        <a:lt2>
          <a:srgbClr val="002A6C"/>
        </a:lt2>
        <a:accent1>
          <a:srgbClr val="C2113A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DDAAAE"/>
        </a:accent5>
        <a:accent6>
          <a:srgbClr val="5C5C5C"/>
        </a:accent6>
        <a:hlink>
          <a:srgbClr val="DDDDDD"/>
        </a:hlink>
        <a:folHlink>
          <a:srgbClr val="9DBFE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6515</TotalTime>
  <Words>489</Words>
  <Application>Microsoft Office PowerPoint</Application>
  <PresentationFormat>On-screen Show (4:3)</PresentationFormat>
  <Paragraphs>92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USAID</vt:lpstr>
      <vt:lpstr>New vaccines, schedules, and target groups</vt:lpstr>
      <vt:lpstr>Old schedule</vt:lpstr>
      <vt:lpstr>Current schedule</vt:lpstr>
      <vt:lpstr>Different combinations</vt:lpstr>
      <vt:lpstr>Mixed schedules </vt:lpstr>
      <vt:lpstr>Issues with including newer vaccines</vt:lpstr>
      <vt:lpstr>Different target groups</vt:lpstr>
      <vt:lpstr>Newer strategies</vt:lpstr>
      <vt:lpstr>Human Papillomavirus (HPV)</vt:lpstr>
      <vt:lpstr>New technologies for data collection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and Health Surveys Multiple Indicator Cluster Surveys National EPI Cluster Surveys Sero-Surveys</dc:title>
  <dc:creator>Trevor Croft</dc:creator>
  <cp:lastModifiedBy>Croft, Trevor</cp:lastModifiedBy>
  <cp:revision>66</cp:revision>
  <dcterms:created xsi:type="dcterms:W3CDTF">2012-10-10T00:39:34Z</dcterms:created>
  <dcterms:modified xsi:type="dcterms:W3CDTF">2015-07-23T14:46:00Z</dcterms:modified>
</cp:coreProperties>
</file>