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7" r:id="rId2"/>
    <p:sldId id="300" r:id="rId3"/>
    <p:sldId id="307" r:id="rId4"/>
    <p:sldId id="302" r:id="rId5"/>
    <p:sldId id="305" r:id="rId6"/>
    <p:sldId id="304" r:id="rId7"/>
    <p:sldId id="30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well, Joanna" initials="L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2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77D0F-8C7F-49E5-A40B-82606CCAF35E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FE1E5-D052-431D-8605-92DCEBF5E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7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FE1E5-D052-431D-8605-92DCEBF5ED1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4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 r="63464"/>
          <a:stretch>
            <a:fillRect/>
          </a:stretch>
        </p:blipFill>
        <p:spPr bwMode="auto">
          <a:xfrm>
            <a:off x="455613" y="455613"/>
            <a:ext cx="3005137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142C515A-8FD1-4EAA-B697-F40907BA4FD2}" type="datetimeFigureOut">
              <a:rPr lang="en-US" smtClean="0"/>
              <a:pPr/>
              <a:t>7/27/2015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A34E7149-530F-4993-8E49-CC4F4554BD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002A6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CAcQjRxqFQoTCKOK19Hr6cYCFYlMkgodPR0DUg&amp;url=http://snippits-and-slappits.blogspot.com/2013/08/five-month-old-baby-dies-just-days.html&amp;ei=FfusVeOrAomZyQS9uoyQBQ&amp;psig=AFQjCNG4y0jHGQrQBLXiV3qXR-1SdSCM5w&amp;ust=143748621626003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CAcQjRxqFQoTCKOK19Hr6cYCFYlMkgodPR0DUg&amp;url=http://snippits-and-slappits.blogspot.com/2013/08/five-month-old-baby-dies-just-days.html&amp;ei=FfusVeOrAomZyQS9uoyQBQ&amp;psig=AFQjCNG4y0jHGQrQBLXiV3qXR-1SdSCM5w&amp;ust=143748621626003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s://canadianarmywife.files.wordpress.com/2015/02/screen-shot-2015-02-05-at-16-51-53.png&amp;imgrefurl=https://canadianarmywife.wordpress.com/&amp;h=790&amp;w=1146&amp;tbnid=Rq4A_7jrVHSrzM:&amp;docid=r49mlgMl5kYteM&amp;ei=-AGtVb7hONTToATR_q7ICA&amp;tbm=isch&amp;ved=0CAMQMygAMAA4yAFqFQoTCL694pry6cYCFdQpiAodUb8Li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google.com/url?sa=i&amp;rct=j&amp;q=&amp;esrc=s&amp;source=images&amp;cd=&amp;cad=rja&amp;uact=8&amp;ved=0CAcQjRxqFQoTCIHO0IH46cYCFdQRkgodRv4JBQ&amp;url=http://trendysocialite.com/thankyou/&amp;ei=DgitVYGPMtSjyATG_Kco&amp;bvm=bv.98197061,d.cGU&amp;psig=AFQjCNHvOyAik1-6kmQN3_UmOydpN-eTSQ&amp;ust=14374893569891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2438400"/>
            <a:ext cx="8534400" cy="2667000"/>
          </a:xfrm>
        </p:spPr>
        <p:txBody>
          <a:bodyPr/>
          <a:lstStyle/>
          <a:p>
            <a:r>
              <a:rPr lang="en-US" dirty="0"/>
              <a:t>Issues related to mother’s reporting of vaccinations compared to vaccination cards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54102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Technical Consultation on Vaccination Data in Household Surveys</a:t>
            </a:r>
          </a:p>
          <a:p>
            <a:pPr algn="ctr"/>
            <a:r>
              <a:rPr lang="en-US" dirty="0"/>
              <a:t>July 23,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52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09600"/>
          </a:xfrm>
        </p:spPr>
        <p:txBody>
          <a:bodyPr/>
          <a:lstStyle/>
          <a:p>
            <a:pPr algn="ctr"/>
            <a:r>
              <a:rPr lang="en-US" sz="3200" dirty="0"/>
              <a:t>Issues related to vaccination </a:t>
            </a:r>
            <a:r>
              <a:rPr lang="en-US" sz="3200" dirty="0" smtClean="0"/>
              <a:t>cards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33400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dirty="0" smtClean="0"/>
              <a:t>Card not matching the child: Wrong card for the child</a:t>
            </a:r>
          </a:p>
          <a:p>
            <a:r>
              <a:rPr lang="en-US" dirty="0" smtClean="0"/>
              <a:t>Health facilities using old cards that don’t match current vaccination schedule</a:t>
            </a:r>
          </a:p>
          <a:p>
            <a:r>
              <a:rPr lang="en-US" dirty="0" smtClean="0"/>
              <a:t>Damaged card– difficult to read</a:t>
            </a:r>
          </a:p>
          <a:p>
            <a:r>
              <a:rPr lang="en-US" dirty="0" smtClean="0"/>
              <a:t>Bad handwriting</a:t>
            </a:r>
          </a:p>
          <a:p>
            <a:r>
              <a:rPr lang="en-US" dirty="0" smtClean="0"/>
              <a:t>Card from different countries</a:t>
            </a:r>
          </a:p>
          <a:p>
            <a:r>
              <a:rPr lang="en-US" dirty="0" smtClean="0"/>
              <a:t>Cards provided by private </a:t>
            </a:r>
            <a:br>
              <a:rPr lang="en-US" dirty="0" smtClean="0"/>
            </a:br>
            <a:r>
              <a:rPr lang="en-US" dirty="0" smtClean="0"/>
              <a:t>facilities</a:t>
            </a:r>
          </a:p>
          <a:p>
            <a:r>
              <a:rPr lang="en-US" dirty="0" smtClean="0"/>
              <a:t>Replacement card with no dates</a:t>
            </a:r>
            <a:br>
              <a:rPr lang="en-US" dirty="0" smtClean="0"/>
            </a:br>
            <a:r>
              <a:rPr lang="en-US" dirty="0" smtClean="0"/>
              <a:t>indicated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5" name="Picture 4" descr="http://3.bp.blogspot.com/-YpU7GfuceP8/UhfaR8jn8-I/AAAAAAABpvk/bu5MXLciEpI/s1600/vaccine-record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3886200" cy="33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4800" y="1447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Issues with the card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085743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pPr algn="ctr"/>
            <a:r>
              <a:rPr lang="en-US" sz="3200" dirty="0"/>
              <a:t>Issues related to vaccination cards, </a:t>
            </a:r>
            <a:r>
              <a:rPr lang="en-US" sz="3200" dirty="0"/>
              <a:t>cont</a:t>
            </a:r>
            <a:r>
              <a:rPr lang="en-US" sz="3200" dirty="0"/>
              <a:t>…</a:t>
            </a:r>
            <a:endParaRPr lang="fr-FR" sz="3200" dirty="0"/>
          </a:p>
        </p:txBody>
      </p:sp>
      <p:pic>
        <p:nvPicPr>
          <p:cNvPr id="4" name="Content Placeholder 3" descr="http://3.bp.blogspot.com/-YpU7GfuceP8/UhfaR8jn8-I/AAAAAAABpvk/bu5MXLciEpI/s1600/vaccine-record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53399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079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280"/>
            <a:ext cx="8839200" cy="609600"/>
          </a:xfrm>
        </p:spPr>
        <p:txBody>
          <a:bodyPr/>
          <a:lstStyle/>
          <a:p>
            <a:pPr algn="ctr"/>
            <a:r>
              <a:rPr lang="en-US" sz="3200" dirty="0"/>
              <a:t>Issues related to vaccination </a:t>
            </a:r>
            <a:r>
              <a:rPr lang="en-US" sz="3200" dirty="0" smtClean="0"/>
              <a:t>cards, </a:t>
            </a:r>
            <a:r>
              <a:rPr lang="en-US" sz="3200" dirty="0" smtClean="0"/>
              <a:t>cont</a:t>
            </a:r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509311"/>
            <a:ext cx="8610600" cy="5334000"/>
          </a:xfrm>
        </p:spPr>
        <p:txBody>
          <a:bodyPr/>
          <a:lstStyle/>
          <a:p>
            <a:pPr marL="0" indent="0">
              <a:buNone/>
            </a:pPr>
            <a:endParaRPr lang="en-US" sz="800" u="sng" dirty="0" smtClean="0"/>
          </a:p>
          <a:p>
            <a:pPr marL="0" indent="0">
              <a:buNone/>
            </a:pPr>
            <a:endParaRPr lang="en-US" sz="800" u="sng" dirty="0" smtClean="0"/>
          </a:p>
          <a:p>
            <a:pPr marL="0" indent="0">
              <a:buNone/>
            </a:pPr>
            <a:endParaRPr lang="en-US" sz="800" u="sng" dirty="0" smtClean="0"/>
          </a:p>
          <a:p>
            <a:r>
              <a:rPr lang="en-US" dirty="0" smtClean="0"/>
              <a:t>Vaccine given but no date</a:t>
            </a:r>
          </a:p>
          <a:p>
            <a:r>
              <a:rPr lang="en-US" dirty="0" smtClean="0"/>
              <a:t>Incomplete date, incorrect date</a:t>
            </a:r>
          </a:p>
          <a:p>
            <a:r>
              <a:rPr lang="en-US" dirty="0" smtClean="0"/>
              <a:t>Shows vaccine given but actually not</a:t>
            </a:r>
          </a:p>
          <a:p>
            <a:r>
              <a:rPr lang="en-US" dirty="0" smtClean="0"/>
              <a:t>Confusion between date of next appointment  vs. Date vaccination received.</a:t>
            </a:r>
          </a:p>
          <a:p>
            <a:r>
              <a:rPr lang="en-US" dirty="0" smtClean="0"/>
              <a:t>Printing errors</a:t>
            </a:r>
          </a:p>
          <a:p>
            <a:endParaRPr lang="en-US" sz="1400" dirty="0"/>
          </a:p>
        </p:txBody>
      </p:sp>
      <p:pic>
        <p:nvPicPr>
          <p:cNvPr id="6" name="Picture 5" descr="Image result for damaged child vaccination card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0"/>
            <a:ext cx="41910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04800" y="1447800"/>
            <a:ext cx="582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Issues with the card’s content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886283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762000"/>
          </a:xfrm>
        </p:spPr>
        <p:txBody>
          <a:bodyPr/>
          <a:lstStyle/>
          <a:p>
            <a:r>
              <a:rPr lang="en-US" sz="2800" dirty="0"/>
              <a:t>Issues related to mother’s reporting of vaccinations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reliability of a history of vaccination elicited from the mother may vary </a:t>
            </a:r>
            <a:r>
              <a:rPr lang="en-US" dirty="0" smtClean="0"/>
              <a:t>with:</a:t>
            </a:r>
          </a:p>
          <a:p>
            <a:r>
              <a:rPr lang="en-US" dirty="0" smtClean="0"/>
              <a:t>Health </a:t>
            </a:r>
            <a:r>
              <a:rPr lang="en-US" dirty="0"/>
              <a:t>worker’s diligence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explaining what </a:t>
            </a:r>
            <a:r>
              <a:rPr lang="en-US" dirty="0"/>
              <a:t>vaccinations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have </a:t>
            </a:r>
            <a:r>
              <a:rPr lang="en-US" dirty="0"/>
              <a:t>been given </a:t>
            </a:r>
            <a:r>
              <a:rPr lang="en-US" dirty="0" smtClean="0"/>
              <a:t>at </a:t>
            </a:r>
            <a:r>
              <a:rPr lang="en-US" dirty="0"/>
              <a:t>each </a:t>
            </a:r>
            <a:r>
              <a:rPr lang="en-US" dirty="0" smtClean="0"/>
              <a:t>visit</a:t>
            </a:r>
          </a:p>
          <a:p>
            <a:r>
              <a:rPr lang="en-US" dirty="0" smtClean="0"/>
              <a:t>The </a:t>
            </a:r>
            <a:r>
              <a:rPr lang="en-US" dirty="0"/>
              <a:t>mother’s </a:t>
            </a:r>
            <a:r>
              <a:rPr lang="en-US" dirty="0" smtClean="0"/>
              <a:t>education</a:t>
            </a:r>
          </a:p>
          <a:p>
            <a:r>
              <a:rPr lang="en-US" dirty="0" smtClean="0"/>
              <a:t>The recall period</a:t>
            </a:r>
          </a:p>
          <a:p>
            <a:r>
              <a:rPr lang="en-US" dirty="0" smtClean="0"/>
              <a:t>The </a:t>
            </a:r>
            <a:r>
              <a:rPr lang="en-US" dirty="0"/>
              <a:t>complexity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vaccination schedule</a:t>
            </a:r>
          </a:p>
          <a:p>
            <a:r>
              <a:rPr lang="en-US" dirty="0" smtClean="0"/>
              <a:t>The </a:t>
            </a:r>
            <a:r>
              <a:rPr lang="en-US" dirty="0"/>
              <a:t>interviewer’s skills, </a:t>
            </a:r>
            <a:r>
              <a:rPr lang="en-US" dirty="0" smtClean="0"/>
              <a:t>attention to </a:t>
            </a:r>
            <a:br>
              <a:rPr lang="en-US" dirty="0" smtClean="0"/>
            </a:br>
            <a:r>
              <a:rPr lang="en-US" dirty="0" smtClean="0"/>
              <a:t>details, and </a:t>
            </a:r>
            <a:r>
              <a:rPr lang="en-US" dirty="0"/>
              <a:t>use of appropriate </a:t>
            </a:r>
            <a:r>
              <a:rPr lang="en-US" dirty="0" smtClean="0"/>
              <a:t>language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42496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050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5410200"/>
          </a:xfrm>
        </p:spPr>
        <p:txBody>
          <a:bodyPr/>
          <a:lstStyle/>
          <a:p>
            <a:r>
              <a:rPr lang="en-US" dirty="0"/>
              <a:t>Polio </a:t>
            </a:r>
            <a:r>
              <a:rPr lang="en-US" dirty="0" smtClean="0"/>
              <a:t>vaccine and Rotavirus</a:t>
            </a:r>
            <a:br>
              <a:rPr lang="en-US" dirty="0" smtClean="0"/>
            </a:br>
            <a:r>
              <a:rPr lang="en-US" dirty="0" smtClean="0"/>
              <a:t>All are oral. Difference</a:t>
            </a:r>
            <a:r>
              <a:rPr lang="en-US" dirty="0"/>
              <a:t>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dirty="0"/>
              <a:t>is two </a:t>
            </a:r>
            <a:r>
              <a:rPr lang="en-US" dirty="0" smtClean="0"/>
              <a:t>drops and </a:t>
            </a:r>
            <a:r>
              <a:rPr lang="en-US" dirty="0"/>
              <a:t>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second is </a:t>
            </a:r>
            <a:r>
              <a:rPr lang="en-US" dirty="0"/>
              <a:t>a </a:t>
            </a:r>
            <a:r>
              <a:rPr lang="en-US" dirty="0" smtClean="0"/>
              <a:t>liquid. Enough?</a:t>
            </a:r>
          </a:p>
          <a:p>
            <a:r>
              <a:rPr lang="en-US" dirty="0" smtClean="0"/>
              <a:t>Confusion between </a:t>
            </a:r>
            <a:r>
              <a:rPr lang="en-US" dirty="0" smtClean="0"/>
              <a:t>Vit</a:t>
            </a:r>
            <a:r>
              <a:rPr lang="en-US" dirty="0" smtClean="0"/>
              <a:t>. A and </a:t>
            </a:r>
            <a:br>
              <a:rPr lang="en-US" dirty="0" smtClean="0"/>
            </a:br>
            <a:r>
              <a:rPr lang="en-US" dirty="0" smtClean="0"/>
              <a:t>Polio and Rotavirus?</a:t>
            </a:r>
            <a:endParaRPr lang="en-US" dirty="0"/>
          </a:p>
          <a:p>
            <a:r>
              <a:rPr lang="en-US" dirty="0" smtClean="0"/>
              <a:t>Pentavalent and Pneumococcal </a:t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/>
              <a:t>given on the </a:t>
            </a:r>
            <a:r>
              <a:rPr lang="en-US" dirty="0" smtClean="0"/>
              <a:t>thigh. </a:t>
            </a:r>
            <a:br>
              <a:rPr lang="en-US" dirty="0" smtClean="0"/>
            </a:br>
            <a:r>
              <a:rPr lang="en-US" dirty="0" smtClean="0"/>
              <a:t>Difference? Injection site </a:t>
            </a:r>
            <a:br>
              <a:rPr lang="en-US" dirty="0" smtClean="0"/>
            </a:br>
            <a:r>
              <a:rPr lang="en-US" dirty="0" smtClean="0"/>
              <a:t>Enough?</a:t>
            </a:r>
            <a:endParaRPr lang="en-US" dirty="0"/>
          </a:p>
          <a:p>
            <a:r>
              <a:rPr lang="en-US" dirty="0" smtClean="0"/>
              <a:t>Mother </a:t>
            </a:r>
            <a:r>
              <a:rPr lang="en-US" dirty="0"/>
              <a:t>may not have </a:t>
            </a:r>
            <a:r>
              <a:rPr lang="en-US" dirty="0" smtClean="0"/>
              <a:t>seen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(or been present) when child </a:t>
            </a:r>
            <a:r>
              <a:rPr lang="en-US" dirty="0" smtClean="0"/>
              <a:t>received </a:t>
            </a:r>
            <a:r>
              <a:rPr lang="en-US" dirty="0"/>
              <a:t>vaccine</a:t>
            </a:r>
          </a:p>
          <a:p>
            <a:r>
              <a:rPr lang="en-US" dirty="0"/>
              <a:t>Doses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4076700" cy="369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933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124200" cy="462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886200" y="1752600"/>
            <a:ext cx="5105400" cy="4648200"/>
          </a:xfrm>
          <a:prstGeom prst="rect">
            <a:avLst/>
          </a:prstGeom>
        </p:spPr>
      </p:pic>
      <p:pic>
        <p:nvPicPr>
          <p:cNvPr id="10" name="Picture 9" descr="http://trendysocialite.com/wp-content/uploads/2014/06/ThankYouScriptPNG150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5943600" cy="838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735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AID">
  <a:themeElements>
    <a:clrScheme name="USAID_template 13">
      <a:dk1>
        <a:srgbClr val="000000"/>
      </a:dk1>
      <a:lt1>
        <a:srgbClr val="FFFFFF"/>
      </a:lt1>
      <a:dk2>
        <a:srgbClr val="000000"/>
      </a:dk2>
      <a:lt2>
        <a:srgbClr val="002A6C"/>
      </a:lt2>
      <a:accent1>
        <a:srgbClr val="C2113A"/>
      </a:accent1>
      <a:accent2>
        <a:srgbClr val="666666"/>
      </a:accent2>
      <a:accent3>
        <a:srgbClr val="FFFFFF"/>
      </a:accent3>
      <a:accent4>
        <a:srgbClr val="000000"/>
      </a:accent4>
      <a:accent5>
        <a:srgbClr val="DDAAAE"/>
      </a:accent5>
      <a:accent6>
        <a:srgbClr val="5C5C5C"/>
      </a:accent6>
      <a:hlink>
        <a:srgbClr val="DDDDDD"/>
      </a:hlink>
      <a:folHlink>
        <a:srgbClr val="9DBFE5"/>
      </a:folHlink>
    </a:clrScheme>
    <a:fontScheme name="USAID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USAID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_template 13">
        <a:dk1>
          <a:srgbClr val="000000"/>
        </a:dk1>
        <a:lt1>
          <a:srgbClr val="FFFFFF"/>
        </a:lt1>
        <a:dk2>
          <a:srgbClr val="000000"/>
        </a:dk2>
        <a:lt2>
          <a:srgbClr val="002A6C"/>
        </a:lt2>
        <a:accent1>
          <a:srgbClr val="C2113A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DDAAAE"/>
        </a:accent5>
        <a:accent6>
          <a:srgbClr val="5C5C5C"/>
        </a:accent6>
        <a:hlink>
          <a:srgbClr val="DDDDDD"/>
        </a:hlink>
        <a:folHlink>
          <a:srgbClr val="9DBF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7297</TotalTime>
  <Words>153</Words>
  <Application>Microsoft Office PowerPoint</Application>
  <PresentationFormat>On-screen Show (4:3)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USAID</vt:lpstr>
      <vt:lpstr>Issues related to mother’s reporting of vaccinations compared to vaccination cards </vt:lpstr>
      <vt:lpstr>Issues related to vaccination cards</vt:lpstr>
      <vt:lpstr>Issues related to vaccination cards, cont…</vt:lpstr>
      <vt:lpstr>Issues related to vaccination cards, cont…</vt:lpstr>
      <vt:lpstr>Issues related to mother’s reporting of vaccinations</vt:lpstr>
      <vt:lpstr>Differentiation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Demographic and Health Surveys Multiple Indicator Cluster Surveys National EPI Cluster Surveys Sero-Surveys</dc:title>
  <dc:creator>Trevor Croft</dc:creator>
  <cp:lastModifiedBy>Croft, Trevor</cp:lastModifiedBy>
  <cp:revision>104</cp:revision>
  <dcterms:created xsi:type="dcterms:W3CDTF">2012-10-10T00:39:34Z</dcterms:created>
  <dcterms:modified xsi:type="dcterms:W3CDTF">2015-07-27T15:08:26Z</dcterms:modified>
</cp:coreProperties>
</file>