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6" r:id="rId3"/>
    <p:sldId id="278" r:id="rId4"/>
    <p:sldId id="280" r:id="rId5"/>
    <p:sldId id="285" r:id="rId6"/>
    <p:sldId id="300" r:id="rId7"/>
    <p:sldId id="292" r:id="rId8"/>
    <p:sldId id="293" r:id="rId9"/>
    <p:sldId id="294" r:id="rId10"/>
    <p:sldId id="301" r:id="rId11"/>
    <p:sldId id="290" r:id="rId12"/>
    <p:sldId id="295" r:id="rId13"/>
    <p:sldId id="303" r:id="rId14"/>
    <p:sldId id="297" r:id="rId15"/>
    <p:sldId id="291" r:id="rId16"/>
    <p:sldId id="299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24" autoAdjust="0"/>
  </p:normalViewPr>
  <p:slideViewPr>
    <p:cSldViewPr>
      <p:cViewPr varScale="1">
        <p:scale>
          <a:sx n="109" d="100"/>
          <a:sy n="109" d="100"/>
        </p:scale>
        <p:origin x="86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77D0F-8C7F-49E5-A40B-82606CCAF35E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FE1E5-D052-431D-8605-92DCEBF5E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2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E1E5-D052-431D-8605-92DCEBF5ED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0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E1E5-D052-431D-8605-92DCEBF5ED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1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E1E5-D052-431D-8605-92DCEBF5ED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6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E1E5-D052-431D-8605-92DCEBF5ED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0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E1E5-D052-431D-8605-92DCEBF5ED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4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E1E5-D052-431D-8605-92DCEBF5ED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9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E1E5-D052-431D-8605-92DCEBF5ED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5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E1E5-D052-431D-8605-92DCEBF5ED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04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E1E5-D052-431D-8605-92DCEBF5ED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3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 r="63464"/>
          <a:stretch>
            <a:fillRect/>
          </a:stretch>
        </p:blipFill>
        <p:spPr bwMode="auto">
          <a:xfrm>
            <a:off x="455613" y="455613"/>
            <a:ext cx="3005137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2A6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057400"/>
            <a:ext cx="7772400" cy="1143000"/>
          </a:xfrm>
        </p:spPr>
        <p:txBody>
          <a:bodyPr/>
          <a:lstStyle/>
          <a:p>
            <a:r>
              <a:rPr lang="en-US" sz="3200" dirty="0" smtClean="0"/>
              <a:t>May </a:t>
            </a:r>
            <a:r>
              <a:rPr lang="en-US" sz="3200" dirty="0"/>
              <a:t>I see (NAME)'s vaccination card?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819400"/>
            <a:ext cx="4775198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448962" cy="3017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5246" y="19050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4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6667500" cy="707065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1281" y="227737"/>
            <a:ext cx="9112719" cy="1477328"/>
            <a:chOff x="31281" y="227737"/>
            <a:chExt cx="9112719" cy="1477328"/>
          </a:xfrm>
        </p:grpSpPr>
        <p:sp>
          <p:nvSpPr>
            <p:cNvPr id="6" name="TextBox 5"/>
            <p:cNvSpPr txBox="1"/>
            <p:nvPr/>
          </p:nvSpPr>
          <p:spPr>
            <a:xfrm>
              <a:off x="6096000" y="227737"/>
              <a:ext cx="3048000" cy="14773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Box 1: </a:t>
              </a:r>
              <a:r>
                <a:rPr lang="en-US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Separate dates will be given for BCG and OPV-0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 If OPV-0 is not given within 2 weeks, space next to OPV-0 in Box 1 will be blank. 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648199" y="685801"/>
              <a:ext cx="1444683" cy="507326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1281" y="533400"/>
              <a:ext cx="349719" cy="289785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3235" y="1492519"/>
            <a:ext cx="9158737" cy="2850881"/>
            <a:chOff x="-3235" y="1492519"/>
            <a:chExt cx="9158737" cy="2850881"/>
          </a:xfrm>
        </p:grpSpPr>
        <p:sp>
          <p:nvSpPr>
            <p:cNvPr id="11" name="TextBox 10"/>
            <p:cNvSpPr txBox="1"/>
            <p:nvPr/>
          </p:nvSpPr>
          <p:spPr>
            <a:xfrm>
              <a:off x="5906301" y="2133600"/>
              <a:ext cx="3249201" cy="19849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Box </a:t>
              </a:r>
              <a:r>
                <a: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2-4: 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DPT-1, 2, 3  =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penta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1, 2, 3 for the last ~6 years.  Sometimes </a:t>
              </a:r>
              <a:r>
                <a: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nurse 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will cancel “DPT” and replace it with word “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penta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but not always.  </a:t>
              </a:r>
              <a:r>
                <a:rPr lang="en-US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you see DPT, interpret it as </a:t>
              </a:r>
              <a:r>
                <a:rPr lang="en-US" b="1" u="sng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penta</a:t>
              </a:r>
              <a:r>
                <a:rPr lang="en-US" b="1" u="sng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420368" y="1676400"/>
              <a:ext cx="607433" cy="152400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505200" y="2799131"/>
              <a:ext cx="607433" cy="152400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431168" y="4114800"/>
              <a:ext cx="596634" cy="228600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-3235" y="1492519"/>
              <a:ext cx="273519" cy="2676625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33682" y="1193127"/>
            <a:ext cx="7534118" cy="4924592"/>
            <a:chOff x="1533682" y="1193127"/>
            <a:chExt cx="7534118" cy="4924592"/>
          </a:xfrm>
        </p:grpSpPr>
        <p:sp>
          <p:nvSpPr>
            <p:cNvPr id="5" name="TextBox 4"/>
            <p:cNvSpPr txBox="1"/>
            <p:nvPr/>
          </p:nvSpPr>
          <p:spPr>
            <a:xfrm>
              <a:off x="6019800" y="4800600"/>
              <a:ext cx="3048000" cy="6155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Date of next appointment is recorded here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600200" y="1193127"/>
              <a:ext cx="1743968" cy="254673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570732" y="2286000"/>
              <a:ext cx="1743968" cy="254673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533682" y="3479127"/>
              <a:ext cx="1743968" cy="254673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570732" y="4798423"/>
              <a:ext cx="1743968" cy="254673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533682" y="5863046"/>
              <a:ext cx="1743968" cy="254673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931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 bwMode="auto">
          <a:xfrm>
            <a:off x="3540162" y="2091900"/>
            <a:ext cx="621130" cy="28158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540162" y="4661891"/>
            <a:ext cx="621130" cy="28158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490389" y="3282130"/>
            <a:ext cx="621130" cy="28158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"/>
            <a:ext cx="6667500" cy="7070651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 bwMode="auto">
          <a:xfrm>
            <a:off x="3504086" y="2133324"/>
            <a:ext cx="607433" cy="1524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473918" y="3395461"/>
            <a:ext cx="607433" cy="1524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500791" y="4726484"/>
            <a:ext cx="607433" cy="1524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1281" y="1510891"/>
            <a:ext cx="273519" cy="267662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1676400"/>
            <a:ext cx="3485866" cy="26407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Box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2-4: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printing error, HepB1 appears below BCG in boxes 2-4.  HepB1 is given as part of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Any date you see by HepB1 is a reference to presence of BCG scar and/or additional dose of BCG given because first did not take.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record this date</a:t>
            </a:r>
            <a:r>
              <a:rPr lang="en-US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161292" y="1696204"/>
            <a:ext cx="4754108" cy="5197970"/>
            <a:chOff x="4161292" y="1676400"/>
            <a:chExt cx="4754108" cy="5197970"/>
          </a:xfrm>
        </p:grpSpPr>
        <p:sp>
          <p:nvSpPr>
            <p:cNvPr id="22" name="TextBox 21"/>
            <p:cNvSpPr txBox="1"/>
            <p:nvPr/>
          </p:nvSpPr>
          <p:spPr>
            <a:xfrm>
              <a:off x="4353803" y="4552196"/>
              <a:ext cx="4561597" cy="23221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Although </a:t>
              </a:r>
              <a:r>
                <a: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nurses should 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record separate dates for both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enta</a:t>
              </a:r>
              <a:r>
                <a: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1-3 series and OPV 1-3 series, they don’t always do so</a:t>
              </a:r>
              <a:r>
                <a:rPr lang="en-US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 If you see a single date in boxes 2-4, </a:t>
              </a:r>
              <a:r>
                <a:rPr lang="en-US" b="1" u="sng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assume both </a:t>
              </a:r>
              <a:r>
                <a:rPr lang="en-US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vaccines were given.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you see a date by one vaccine and an O/S next to the other, the O/S means the vaccine was out of stock and was not given.</a:t>
              </a:r>
              <a:endParaRPr lang="en-US" dirty="0"/>
            </a:p>
          </p:txBody>
        </p:sp>
        <p:sp>
          <p:nvSpPr>
            <p:cNvPr id="2" name="Oval 1"/>
            <p:cNvSpPr/>
            <p:nvPr/>
          </p:nvSpPr>
          <p:spPr bwMode="auto">
            <a:xfrm>
              <a:off x="4195798" y="1676400"/>
              <a:ext cx="1371600" cy="244659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161292" y="2849203"/>
              <a:ext cx="1371600" cy="244659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195798" y="4022006"/>
              <a:ext cx="1371600" cy="410169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223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530202" cy="5862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2819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Mahlape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1446" y="18404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7219" y="350053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2819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0  5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530865" y="4522232"/>
            <a:ext cx="1524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66700" y="2286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Section 5A: Child Immunization (Last Birth):</a:t>
            </a:r>
          </a:p>
          <a:p>
            <a:r>
              <a:rPr lang="en-US" sz="2800" kern="0" dirty="0" smtClean="0"/>
              <a:t>Mother’s Recall</a:t>
            </a:r>
            <a:endParaRPr lang="en-US" sz="2800" kern="0" dirty="0"/>
          </a:p>
        </p:txBody>
      </p:sp>
      <p:sp>
        <p:nvSpPr>
          <p:cNvPr id="14" name="Oval 13"/>
          <p:cNvSpPr/>
          <p:nvPr/>
        </p:nvSpPr>
        <p:spPr bwMode="auto">
          <a:xfrm>
            <a:off x="7530865" y="4979432"/>
            <a:ext cx="1524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54864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0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296400" cy="609600"/>
          </a:xfrm>
        </p:spPr>
        <p:txBody>
          <a:bodyPr/>
          <a:lstStyle/>
          <a:p>
            <a:r>
              <a:rPr lang="en-US" sz="3200" dirty="0"/>
              <a:t>Recording Vaccinations </a:t>
            </a:r>
            <a:r>
              <a:rPr lang="en-US" sz="3200" dirty="0" smtClean="0"/>
              <a:t>from Mother’s Recall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38200"/>
            <a:ext cx="7709311" cy="62555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19400" y="13716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Mahlape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138684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0  5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162800" y="3124200"/>
            <a:ext cx="152400" cy="152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162800" y="3733800"/>
            <a:ext cx="152400" cy="152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162800" y="4876800"/>
            <a:ext cx="152400" cy="152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162800" y="5562600"/>
            <a:ext cx="152400" cy="152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162800" y="2590800"/>
            <a:ext cx="152400" cy="152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162800" y="1828800"/>
            <a:ext cx="152400" cy="152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56699" y="40825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74054" y="610766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1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76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105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Berea district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Me’ </a:t>
            </a:r>
            <a:r>
              <a:rPr lang="en-US" dirty="0" err="1" smtClean="0"/>
              <a:t>Mothabeng</a:t>
            </a:r>
            <a:r>
              <a:rPr lang="en-US" dirty="0" smtClean="0"/>
              <a:t>, an LDHS interviewer, is in the middle of an interview with Me’ Ramoseme, an LDHS respondent. The two women are sitting in the shade outside the Ramoseme </a:t>
            </a:r>
            <a:r>
              <a:rPr lang="en-US" dirty="0" err="1" smtClean="0"/>
              <a:t>rondoval</a:t>
            </a:r>
            <a:r>
              <a:rPr lang="en-US" dirty="0" smtClean="0"/>
              <a:t>. Me’ Ramoseme has had 3 live births, two of whom have been born since 2012.</a:t>
            </a:r>
          </a:p>
          <a:p>
            <a:pPr lvl="1"/>
            <a:r>
              <a:rPr lang="en-US" dirty="0" smtClean="0"/>
              <a:t>Thabo, male, age 11 months</a:t>
            </a:r>
          </a:p>
          <a:p>
            <a:pPr lvl="1"/>
            <a:r>
              <a:rPr lang="en-US" dirty="0" smtClean="0"/>
              <a:t>Palesa, female, age 2 years</a:t>
            </a:r>
          </a:p>
          <a:p>
            <a:r>
              <a:rPr lang="en-US" dirty="0" smtClean="0"/>
              <a:t>The interviewer has </a:t>
            </a:r>
            <a:r>
              <a:rPr lang="en-US" dirty="0"/>
              <a:t>reached Section 5A of the Woman’s QRE</a:t>
            </a:r>
            <a:r>
              <a:rPr lang="en-US" dirty="0" smtClean="0"/>
              <a:t>. Let’s listen in….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02846"/>
            <a:ext cx="5029201" cy="253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1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Please take out your questionnaires and follow along!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3008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94" y="152400"/>
            <a:ext cx="9291827" cy="65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21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</a:p>
          <a:p>
            <a:r>
              <a:rPr lang="en-US" dirty="0" smtClean="0"/>
              <a:t>Fieldwork</a:t>
            </a:r>
          </a:p>
          <a:p>
            <a:r>
              <a:rPr lang="en-US" dirty="0" smtClean="0"/>
              <a:t>Example - Lesotho</a:t>
            </a:r>
          </a:p>
          <a:p>
            <a:r>
              <a:rPr lang="en-US" dirty="0" smtClean="0"/>
              <a:t>Skit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895600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Training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1219200"/>
            <a:ext cx="8839200" cy="5334000"/>
          </a:xfrm>
        </p:spPr>
        <p:txBody>
          <a:bodyPr/>
          <a:lstStyle/>
          <a:p>
            <a:r>
              <a:rPr lang="en-US" dirty="0"/>
              <a:t>~</a:t>
            </a:r>
            <a:r>
              <a:rPr lang="en-US" dirty="0" smtClean="0"/>
              <a:t>3 week “pretest”</a:t>
            </a:r>
          </a:p>
          <a:p>
            <a:pPr lvl="1"/>
            <a:r>
              <a:rPr lang="en-US" dirty="0" smtClean="0"/>
              <a:t>10-20 participants</a:t>
            </a:r>
          </a:p>
          <a:p>
            <a:pPr lvl="1"/>
            <a:r>
              <a:rPr lang="en-US" dirty="0" smtClean="0"/>
              <a:t>2 weeks classroom training followed by ~1 week field practice</a:t>
            </a:r>
          </a:p>
          <a:p>
            <a:pPr lvl="1"/>
            <a:r>
              <a:rPr lang="en-US" dirty="0" smtClean="0"/>
              <a:t>ICF Survey Manager is present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dirty="0" smtClean="0"/>
              <a:t>~4 week “main training”</a:t>
            </a:r>
          </a:p>
          <a:p>
            <a:pPr lvl="1"/>
            <a:r>
              <a:rPr lang="en-US" dirty="0" smtClean="0"/>
              <a:t>~100-200+ participants</a:t>
            </a:r>
          </a:p>
          <a:p>
            <a:pPr lvl="1"/>
            <a:r>
              <a:rPr lang="en-US" dirty="0" smtClean="0"/>
              <a:t>3+ weeks classroom training followed by several days of field practice</a:t>
            </a:r>
          </a:p>
          <a:p>
            <a:pPr lvl="1"/>
            <a:r>
              <a:rPr lang="en-US" dirty="0" smtClean="0"/>
              <a:t>~ ¼ - ½ day </a:t>
            </a:r>
            <a:r>
              <a:rPr lang="en-US" dirty="0"/>
              <a:t>of classroom training devoted to vaccinations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EPI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anager or similar is </a:t>
            </a:r>
            <a:r>
              <a:rPr lang="en-US" dirty="0">
                <a:solidFill>
                  <a:srgbClr val="FF0000"/>
                </a:solidFill>
              </a:rPr>
              <a:t>involved in classroom </a:t>
            </a:r>
            <a:r>
              <a:rPr lang="en-US" dirty="0" smtClean="0">
                <a:solidFill>
                  <a:srgbClr val="FF0000"/>
                </a:solidFill>
              </a:rPr>
              <a:t>training</a:t>
            </a:r>
          </a:p>
          <a:p>
            <a:pPr lvl="1"/>
            <a:r>
              <a:rPr lang="en-US" dirty="0" smtClean="0"/>
              <a:t>ICF Survey </a:t>
            </a:r>
            <a:r>
              <a:rPr lang="en-US" dirty="0"/>
              <a:t>M</a:t>
            </a:r>
            <a:r>
              <a:rPr lang="en-US" dirty="0" smtClean="0"/>
              <a:t>anager is present</a:t>
            </a:r>
          </a:p>
          <a:p>
            <a:pPr lvl="2"/>
            <a:endParaRPr lang="en-US" sz="800" dirty="0" smtClean="0"/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Interviewer’s Manual, blank QREs, mock </a:t>
            </a:r>
            <a:r>
              <a:rPr lang="en-US" dirty="0"/>
              <a:t>interviews</a:t>
            </a:r>
            <a:endParaRPr lang="en-US" dirty="0" smtClean="0"/>
          </a:p>
          <a:p>
            <a:pPr lvl="1"/>
            <a:r>
              <a:rPr lang="en-US" dirty="0" smtClean="0"/>
              <a:t>Example vaccination cards/booklets</a:t>
            </a:r>
          </a:p>
          <a:p>
            <a:pPr lvl="1"/>
            <a:r>
              <a:rPr lang="en-US" dirty="0" smtClean="0"/>
              <a:t>Tests, quizzes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Fieldwork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04800" y="1389285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Field team</a:t>
            </a:r>
            <a:endParaRPr lang="en-US" sz="2400" dirty="0"/>
          </a:p>
          <a:p>
            <a:pPr lvl="1"/>
            <a:r>
              <a:rPr lang="en-US" sz="2400" dirty="0"/>
              <a:t>Supervisor, Field </a:t>
            </a:r>
            <a:r>
              <a:rPr lang="en-US" sz="2400" dirty="0" smtClean="0"/>
              <a:t>editor (paper QRE)</a:t>
            </a:r>
            <a:endParaRPr lang="en-US" sz="2400" dirty="0"/>
          </a:p>
          <a:p>
            <a:pPr lvl="1"/>
            <a:r>
              <a:rPr lang="en-US" sz="2400" dirty="0"/>
              <a:t>~4 Interviewers</a:t>
            </a:r>
          </a:p>
          <a:p>
            <a:pPr lvl="1"/>
            <a:r>
              <a:rPr lang="en-US" sz="2400" dirty="0" smtClean="0"/>
              <a:t>Health </a:t>
            </a:r>
            <a:r>
              <a:rPr lang="en-US" sz="2400" dirty="0"/>
              <a:t>technician for biomarkers</a:t>
            </a:r>
          </a:p>
          <a:p>
            <a:endParaRPr lang="en-US" sz="800" dirty="0"/>
          </a:p>
          <a:p>
            <a:r>
              <a:rPr lang="en-US" sz="2400" dirty="0"/>
              <a:t>Fieldwork</a:t>
            </a:r>
          </a:p>
          <a:p>
            <a:pPr lvl="1"/>
            <a:r>
              <a:rPr lang="en-US" sz="2400" dirty="0"/>
              <a:t>Typically </a:t>
            </a:r>
            <a:r>
              <a:rPr lang="en-US" sz="2400" b="1" dirty="0">
                <a:solidFill>
                  <a:srgbClr val="FF0000"/>
                </a:solidFill>
              </a:rPr>
              <a:t>3-6</a:t>
            </a:r>
            <a:r>
              <a:rPr lang="en-US" sz="2400" dirty="0"/>
              <a:t> </a:t>
            </a:r>
            <a:r>
              <a:rPr lang="en-US" sz="2400" dirty="0" smtClean="0"/>
              <a:t>months</a:t>
            </a:r>
          </a:p>
          <a:p>
            <a:pPr lvl="1"/>
            <a:endParaRPr lang="en-US" sz="800" dirty="0"/>
          </a:p>
          <a:p>
            <a:r>
              <a:rPr lang="en-US" sz="2400" dirty="0" smtClean="0"/>
              <a:t>Tools for monitoring quality</a:t>
            </a:r>
          </a:p>
          <a:p>
            <a:pPr lvl="1"/>
            <a:r>
              <a:rPr lang="en-US" sz="2400" dirty="0" smtClean="0"/>
              <a:t>Field editor (paper QRE); CAPI – built in checks</a:t>
            </a:r>
          </a:p>
          <a:p>
            <a:pPr lvl="1"/>
            <a:r>
              <a:rPr lang="en-US" sz="2400" dirty="0" smtClean="0"/>
              <a:t>Field </a:t>
            </a:r>
            <a:r>
              <a:rPr lang="en-US" sz="2400" dirty="0"/>
              <a:t>supervision by central staff</a:t>
            </a:r>
          </a:p>
          <a:p>
            <a:pPr lvl="1"/>
            <a:r>
              <a:rPr lang="en-US" sz="2400" dirty="0"/>
              <a:t>Field monitoring by ICF </a:t>
            </a:r>
            <a:r>
              <a:rPr lang="en-US" sz="2400" dirty="0" smtClean="0"/>
              <a:t>Survey Manager</a:t>
            </a:r>
          </a:p>
          <a:p>
            <a:pPr lvl="1"/>
            <a:r>
              <a:rPr lang="en-US" sz="2400" dirty="0" smtClean="0"/>
              <a:t>Field check tables by ICF </a:t>
            </a:r>
            <a:r>
              <a:rPr lang="en-US" sz="2400" dirty="0"/>
              <a:t>D</a:t>
            </a:r>
            <a:r>
              <a:rPr lang="en-US" sz="2400" dirty="0" smtClean="0"/>
              <a:t>ata Processor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percentage of children with a vaccination card and percentage for whom card was seen.</a:t>
            </a:r>
            <a:endParaRPr lang="en-US" sz="16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 - Lesotho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847801"/>
            <a:ext cx="7772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EPI Schedule in Lesotho (2014)</a:t>
            </a:r>
          </a:p>
          <a:p>
            <a:r>
              <a:rPr lang="en-US" sz="2200" dirty="0" smtClean="0"/>
              <a:t>1 dose of BCG vaccine (birth)</a:t>
            </a:r>
          </a:p>
          <a:p>
            <a:r>
              <a:rPr lang="en-US" sz="2200" dirty="0"/>
              <a:t>4 doses of OPV </a:t>
            </a:r>
            <a:r>
              <a:rPr lang="en-US" sz="2200" dirty="0" smtClean="0"/>
              <a:t>(birth dose, 6, 10, 14 weeks)</a:t>
            </a:r>
          </a:p>
          <a:p>
            <a:r>
              <a:rPr lang="en-US" sz="2200" dirty="0" smtClean="0"/>
              <a:t>3 doses of DPT-</a:t>
            </a:r>
            <a:r>
              <a:rPr lang="en-US" sz="2200" dirty="0" err="1" smtClean="0"/>
              <a:t>HepB</a:t>
            </a:r>
            <a:r>
              <a:rPr lang="en-US" sz="2200" dirty="0" smtClean="0"/>
              <a:t>-</a:t>
            </a:r>
            <a:r>
              <a:rPr lang="en-US" sz="2200" dirty="0" err="1" smtClean="0"/>
              <a:t>Hib</a:t>
            </a:r>
            <a:r>
              <a:rPr lang="en-US" sz="2200" dirty="0" smtClean="0"/>
              <a:t> </a:t>
            </a:r>
            <a:r>
              <a:rPr lang="en-US" sz="2200" dirty="0"/>
              <a:t>vaccine (6, 10, 14 </a:t>
            </a:r>
            <a:r>
              <a:rPr lang="en-US" sz="2200" dirty="0" smtClean="0"/>
              <a:t>weeks)</a:t>
            </a:r>
          </a:p>
          <a:p>
            <a:r>
              <a:rPr lang="en-US" sz="2200" dirty="0"/>
              <a:t>2</a:t>
            </a:r>
            <a:r>
              <a:rPr lang="en-US" sz="2200" dirty="0" smtClean="0"/>
              <a:t> doses of measles vaccine (2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at 18 months)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6" y="1611085"/>
            <a:ext cx="1883810" cy="2561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829" y="54102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Also common to see vaccination booklets from </a:t>
            </a:r>
            <a:r>
              <a:rPr lang="en-US" sz="2800" dirty="0" smtClean="0"/>
              <a:t>RSA; RSA  EPI schedule differs from Lesotho.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8530202" cy="5862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2819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Mahlape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1446" y="18404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7219" y="350053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2819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0  5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543800" y="4038600"/>
            <a:ext cx="1524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543800" y="6019800"/>
            <a:ext cx="1524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66700" y="2286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smtClean="0"/>
              <a:t>Section 5A: Child Immunization (Last Birth)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797712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3305175" y="4267200"/>
            <a:ext cx="2562225" cy="3810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48050" y="3486148"/>
            <a:ext cx="1966912" cy="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8537" y="2476497"/>
            <a:ext cx="2095499" cy="190501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17094" y="3743325"/>
            <a:ext cx="2576512" cy="1524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05175" y="2666998"/>
            <a:ext cx="2790825" cy="533401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277" y="1266825"/>
            <a:ext cx="6047716" cy="4572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233486" y="1185863"/>
            <a:ext cx="6705600" cy="614362"/>
          </a:xfrm>
          <a:prstGeom prst="ellipse">
            <a:avLst/>
          </a:prstGeom>
          <a:noFill/>
          <a:ln w="50800">
            <a:solidFill>
              <a:srgbClr val="FF0000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914400" y="599187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Order of vaccinations in QRE matches booklet.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87670"/>
            <a:ext cx="9015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Recording Vaccinations from the Booklet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7990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>
            <a:off x="3962400" y="1533525"/>
            <a:ext cx="2590800" cy="6096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482" y="1533525"/>
            <a:ext cx="6047716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016100"/>
            <a:ext cx="4714286" cy="587619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4031200" y="1549819"/>
            <a:ext cx="2426973" cy="839523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62597" y="1745638"/>
            <a:ext cx="2627222" cy="986021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74025" y="2203315"/>
            <a:ext cx="2415794" cy="858203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99216" y="2386780"/>
            <a:ext cx="2650067" cy="1036264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10289" y="3305173"/>
            <a:ext cx="2790825" cy="533401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01105" y="3571873"/>
            <a:ext cx="2492852" cy="525195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01105" y="4495800"/>
            <a:ext cx="2600009" cy="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3801105" y="5558423"/>
            <a:ext cx="2555691" cy="746468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62400" y="4648200"/>
            <a:ext cx="2495773" cy="184857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979010" y="5236449"/>
            <a:ext cx="2394396" cy="318278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8600" y="187670"/>
            <a:ext cx="9015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Recording Vaccinations from the Booklet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2865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482" y="1533525"/>
            <a:ext cx="6047716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1219200"/>
            <a:ext cx="4695238" cy="536190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67200" y="3819525"/>
            <a:ext cx="2166350" cy="2061827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6868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Recording Vitamin A from the Booklet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788247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AID">
  <a:themeElements>
    <a:clrScheme name="USAID_template 13">
      <a:dk1>
        <a:srgbClr val="000000"/>
      </a:dk1>
      <a:lt1>
        <a:srgbClr val="FFFFFF"/>
      </a:lt1>
      <a:dk2>
        <a:srgbClr val="000000"/>
      </a:dk2>
      <a:lt2>
        <a:srgbClr val="002A6C"/>
      </a:lt2>
      <a:accent1>
        <a:srgbClr val="C2113A"/>
      </a:accent1>
      <a:accent2>
        <a:srgbClr val="666666"/>
      </a:accent2>
      <a:accent3>
        <a:srgbClr val="FFFFFF"/>
      </a:accent3>
      <a:accent4>
        <a:srgbClr val="000000"/>
      </a:accent4>
      <a:accent5>
        <a:srgbClr val="DDAAAE"/>
      </a:accent5>
      <a:accent6>
        <a:srgbClr val="5C5C5C"/>
      </a:accent6>
      <a:hlink>
        <a:srgbClr val="DDDDDD"/>
      </a:hlink>
      <a:folHlink>
        <a:srgbClr val="9DBFE5"/>
      </a:folHlink>
    </a:clrScheme>
    <a:fontScheme name="USAID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USAID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13">
        <a:dk1>
          <a:srgbClr val="000000"/>
        </a:dk1>
        <a:lt1>
          <a:srgbClr val="FFFFFF"/>
        </a:lt1>
        <a:dk2>
          <a:srgbClr val="000000"/>
        </a:dk2>
        <a:lt2>
          <a:srgbClr val="002A6C"/>
        </a:lt2>
        <a:accent1>
          <a:srgbClr val="C2113A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DDAAAE"/>
        </a:accent5>
        <a:accent6>
          <a:srgbClr val="5C5C5C"/>
        </a:accent6>
        <a:hlink>
          <a:srgbClr val="DDDDDD"/>
        </a:hlink>
        <a:folHlink>
          <a:srgbClr val="9DBF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5557</TotalTime>
  <Words>638</Words>
  <Application>Microsoft Office PowerPoint</Application>
  <PresentationFormat>On-screen Show (4:3)</PresentationFormat>
  <Paragraphs>92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</vt:lpstr>
      <vt:lpstr>Times New Roman</vt:lpstr>
      <vt:lpstr>USAID</vt:lpstr>
      <vt:lpstr>May I see (NAME)'s vaccination card? </vt:lpstr>
      <vt:lpstr>Outline</vt:lpstr>
      <vt:lpstr>Training</vt:lpstr>
      <vt:lpstr>Fieldwork</vt:lpstr>
      <vt:lpstr>Example - Lesotho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Recording Vaccinations from Mother’s Recall </vt:lpstr>
      <vt:lpstr>The Scene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 and Health Surveys Multiple Indicator Cluster Surveys National EPI Cluster Surveys Sero-Surveys</dc:title>
  <dc:creator>Trevor Croft</dc:creator>
  <cp:lastModifiedBy>Croft, Trevor</cp:lastModifiedBy>
  <cp:revision>114</cp:revision>
  <dcterms:created xsi:type="dcterms:W3CDTF">2012-10-10T00:39:34Z</dcterms:created>
  <dcterms:modified xsi:type="dcterms:W3CDTF">2015-07-27T15:02:27Z</dcterms:modified>
</cp:coreProperties>
</file>