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5" r:id="rId2"/>
    <p:sldId id="256" r:id="rId3"/>
    <p:sldId id="261" r:id="rId4"/>
    <p:sldId id="266" r:id="rId5"/>
    <p:sldId id="264" r:id="rId6"/>
    <p:sldId id="259" r:id="rId7"/>
    <p:sldId id="260" r:id="rId8"/>
    <p:sldId id="272" r:id="rId9"/>
    <p:sldId id="257" r:id="rId10"/>
    <p:sldId id="270" r:id="rId11"/>
    <p:sldId id="258" r:id="rId12"/>
    <p:sldId id="273" r:id="rId13"/>
    <p:sldId id="271" r:id="rId14"/>
    <p:sldId id="262" r:id="rId15"/>
    <p:sldId id="263" r:id="rId16"/>
    <p:sldId id="267" r:id="rId17"/>
    <p:sldId id="268" r:id="rId18"/>
    <p:sldId id="26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0" d="100"/>
          <a:sy n="70" d="100"/>
        </p:scale>
        <p:origin x="540"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4A85FD-9B13-4579-9813-1DF93676FE67}" type="datetimeFigureOut">
              <a:rPr lang="en-US" smtClean="0"/>
              <a:t>7/23/2015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90B8B1-5664-4922-8B85-520E356DD2D2}" type="slidenum">
              <a:rPr lang="en-US" smtClean="0"/>
              <a:t>‹#›</a:t>
            </a:fld>
            <a:endParaRPr lang="en-US"/>
          </a:p>
        </p:txBody>
      </p:sp>
    </p:spTree>
    <p:extLst>
      <p:ext uri="{BB962C8B-B14F-4D97-AF65-F5344CB8AC3E}">
        <p14:creationId xmlns:p14="http://schemas.microsoft.com/office/powerpoint/2010/main" val="555881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World Health Organization</a:t>
            </a:r>
          </a:p>
        </p:txBody>
      </p:sp>
      <p:sp>
        <p:nvSpPr>
          <p:cNvPr id="5" name="Rectangle 3"/>
          <p:cNvSpPr>
            <a:spLocks noGrp="1" noChangeArrowheads="1"/>
          </p:cNvSpPr>
          <p:nvPr>
            <p:ph type="dt" idx="1"/>
          </p:nvPr>
        </p:nvSpPr>
        <p:spPr>
          <a:ln/>
        </p:spPr>
        <p:txBody>
          <a:bodyPr/>
          <a:lstStyle/>
          <a:p>
            <a:fld id="{DAB79648-2893-47A1-A420-9B48FB489172}" type="datetime3">
              <a:rPr lang="en-US"/>
              <a:pPr/>
              <a:t>23 July 2015</a:t>
            </a:fld>
            <a:endParaRPr lang="en-US"/>
          </a:p>
        </p:txBody>
      </p:sp>
      <p:sp>
        <p:nvSpPr>
          <p:cNvPr id="7" name="Rectangle 7"/>
          <p:cNvSpPr>
            <a:spLocks noGrp="1" noChangeArrowheads="1"/>
          </p:cNvSpPr>
          <p:nvPr>
            <p:ph type="sldNum" sz="quarter" idx="5"/>
          </p:nvPr>
        </p:nvSpPr>
        <p:spPr>
          <a:ln/>
        </p:spPr>
        <p:txBody>
          <a:bodyPr/>
          <a:lstStyle/>
          <a:p>
            <a:fld id="{F90671AE-545E-4E79-B1C3-ADF1E469DD89}" type="slidenum">
              <a:rPr lang="en-US"/>
              <a:pPr/>
              <a:t>16</a:t>
            </a:fld>
            <a:endParaRPr lang="en-US"/>
          </a:p>
        </p:txBody>
      </p:sp>
      <p:sp>
        <p:nvSpPr>
          <p:cNvPr id="907266" name="Rectangle 2"/>
          <p:cNvSpPr>
            <a:spLocks noGrp="1" noRot="1" noChangeAspect="1" noChangeArrowheads="1" noTextEdit="1"/>
          </p:cNvSpPr>
          <p:nvPr>
            <p:ph type="sldImg"/>
          </p:nvPr>
        </p:nvSpPr>
        <p:spPr>
          <a:xfrm>
            <a:off x="55563" y="738188"/>
            <a:ext cx="6553200" cy="3686175"/>
          </a:xfrm>
          <a:ln/>
        </p:spPr>
      </p:sp>
      <p:sp>
        <p:nvSpPr>
          <p:cNvPr id="907267" name="Rectangle 3"/>
          <p:cNvSpPr>
            <a:spLocks noGrp="1" noChangeArrowheads="1"/>
          </p:cNvSpPr>
          <p:nvPr>
            <p:ph type="body" idx="1"/>
          </p:nvPr>
        </p:nvSpPr>
        <p:spPr>
          <a:xfrm>
            <a:off x="666750" y="4670425"/>
            <a:ext cx="5329238" cy="4424363"/>
          </a:xfrm>
        </p:spPr>
        <p:txBody>
          <a:bodyPr/>
          <a:lstStyle/>
          <a:p>
            <a:endParaRPr lang="en-GB"/>
          </a:p>
        </p:txBody>
      </p:sp>
    </p:spTree>
    <p:extLst>
      <p:ext uri="{BB962C8B-B14F-4D97-AF65-F5344CB8AC3E}">
        <p14:creationId xmlns:p14="http://schemas.microsoft.com/office/powerpoint/2010/main" val="39831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World Health Organization</a:t>
            </a:r>
          </a:p>
        </p:txBody>
      </p:sp>
      <p:sp>
        <p:nvSpPr>
          <p:cNvPr id="5" name="Rectangle 3"/>
          <p:cNvSpPr>
            <a:spLocks noGrp="1" noChangeArrowheads="1"/>
          </p:cNvSpPr>
          <p:nvPr>
            <p:ph type="dt" idx="1"/>
          </p:nvPr>
        </p:nvSpPr>
        <p:spPr>
          <a:ln/>
        </p:spPr>
        <p:txBody>
          <a:bodyPr/>
          <a:lstStyle/>
          <a:p>
            <a:fld id="{9FC461EA-2AA6-4ED4-972E-A741CEF4937F}" type="datetime3">
              <a:rPr lang="en-US"/>
              <a:pPr/>
              <a:t>23 July 2015</a:t>
            </a:fld>
            <a:endParaRPr lang="en-US"/>
          </a:p>
        </p:txBody>
      </p:sp>
      <p:sp>
        <p:nvSpPr>
          <p:cNvPr id="7" name="Rectangle 7"/>
          <p:cNvSpPr>
            <a:spLocks noGrp="1" noChangeArrowheads="1"/>
          </p:cNvSpPr>
          <p:nvPr>
            <p:ph type="sldNum" sz="quarter" idx="5"/>
          </p:nvPr>
        </p:nvSpPr>
        <p:spPr>
          <a:ln/>
        </p:spPr>
        <p:txBody>
          <a:bodyPr/>
          <a:lstStyle/>
          <a:p>
            <a:fld id="{0C8D3069-CEB0-4E8B-BA97-94CD84D5D250}" type="slidenum">
              <a:rPr lang="en-US"/>
              <a:pPr/>
              <a:t>17</a:t>
            </a:fld>
            <a:endParaRPr lang="en-US"/>
          </a:p>
        </p:txBody>
      </p:sp>
      <p:sp>
        <p:nvSpPr>
          <p:cNvPr id="909314" name="Rectangle 2"/>
          <p:cNvSpPr>
            <a:spLocks noGrp="1" noRot="1" noChangeAspect="1" noChangeArrowheads="1" noTextEdit="1"/>
          </p:cNvSpPr>
          <p:nvPr>
            <p:ph type="sldImg"/>
          </p:nvPr>
        </p:nvSpPr>
        <p:spPr>
          <a:xfrm>
            <a:off x="55563" y="738188"/>
            <a:ext cx="6553200" cy="3686175"/>
          </a:xfrm>
          <a:ln/>
        </p:spPr>
      </p:sp>
      <p:sp>
        <p:nvSpPr>
          <p:cNvPr id="909315" name="Rectangle 3"/>
          <p:cNvSpPr>
            <a:spLocks noGrp="1" noChangeArrowheads="1"/>
          </p:cNvSpPr>
          <p:nvPr>
            <p:ph type="body" idx="1"/>
          </p:nvPr>
        </p:nvSpPr>
        <p:spPr>
          <a:xfrm>
            <a:off x="666750" y="4670425"/>
            <a:ext cx="5329238" cy="4424363"/>
          </a:xfrm>
        </p:spPr>
        <p:txBody>
          <a:bodyPr/>
          <a:lstStyle/>
          <a:p>
            <a:endParaRPr lang="en-GB"/>
          </a:p>
        </p:txBody>
      </p:sp>
    </p:spTree>
    <p:extLst>
      <p:ext uri="{BB962C8B-B14F-4D97-AF65-F5344CB8AC3E}">
        <p14:creationId xmlns:p14="http://schemas.microsoft.com/office/powerpoint/2010/main" val="4013916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World Health Organization</a:t>
            </a:r>
          </a:p>
        </p:txBody>
      </p:sp>
      <p:sp>
        <p:nvSpPr>
          <p:cNvPr id="5" name="Rectangle 3"/>
          <p:cNvSpPr>
            <a:spLocks noGrp="1" noChangeArrowheads="1"/>
          </p:cNvSpPr>
          <p:nvPr>
            <p:ph type="dt" idx="1"/>
          </p:nvPr>
        </p:nvSpPr>
        <p:spPr>
          <a:ln/>
        </p:spPr>
        <p:txBody>
          <a:bodyPr/>
          <a:lstStyle/>
          <a:p>
            <a:fld id="{9FC461EA-2AA6-4ED4-972E-A741CEF4937F}" type="datetime3">
              <a:rPr lang="en-US"/>
              <a:pPr/>
              <a:t>23 July 2015</a:t>
            </a:fld>
            <a:endParaRPr lang="en-US"/>
          </a:p>
        </p:txBody>
      </p:sp>
      <p:sp>
        <p:nvSpPr>
          <p:cNvPr id="7" name="Rectangle 7"/>
          <p:cNvSpPr>
            <a:spLocks noGrp="1" noChangeArrowheads="1"/>
          </p:cNvSpPr>
          <p:nvPr>
            <p:ph type="sldNum" sz="quarter" idx="5"/>
          </p:nvPr>
        </p:nvSpPr>
        <p:spPr>
          <a:ln/>
        </p:spPr>
        <p:txBody>
          <a:bodyPr/>
          <a:lstStyle/>
          <a:p>
            <a:fld id="{0C8D3069-CEB0-4E8B-BA97-94CD84D5D250}" type="slidenum">
              <a:rPr lang="en-US"/>
              <a:pPr/>
              <a:t>18</a:t>
            </a:fld>
            <a:endParaRPr lang="en-US"/>
          </a:p>
        </p:txBody>
      </p:sp>
      <p:sp>
        <p:nvSpPr>
          <p:cNvPr id="909314" name="Rectangle 2"/>
          <p:cNvSpPr>
            <a:spLocks noGrp="1" noRot="1" noChangeAspect="1" noChangeArrowheads="1" noTextEdit="1"/>
          </p:cNvSpPr>
          <p:nvPr>
            <p:ph type="sldImg"/>
          </p:nvPr>
        </p:nvSpPr>
        <p:spPr>
          <a:xfrm>
            <a:off x="55563" y="738188"/>
            <a:ext cx="6553200" cy="3686175"/>
          </a:xfrm>
          <a:ln/>
        </p:spPr>
      </p:sp>
      <p:sp>
        <p:nvSpPr>
          <p:cNvPr id="909315" name="Rectangle 3"/>
          <p:cNvSpPr>
            <a:spLocks noGrp="1" noChangeArrowheads="1"/>
          </p:cNvSpPr>
          <p:nvPr>
            <p:ph type="body" idx="1"/>
          </p:nvPr>
        </p:nvSpPr>
        <p:spPr>
          <a:xfrm>
            <a:off x="666750" y="4670425"/>
            <a:ext cx="5329238" cy="4424363"/>
          </a:xfrm>
        </p:spPr>
        <p:txBody>
          <a:bodyPr/>
          <a:lstStyle/>
          <a:p>
            <a:endParaRPr lang="en-GB"/>
          </a:p>
        </p:txBody>
      </p:sp>
    </p:spTree>
    <p:extLst>
      <p:ext uri="{BB962C8B-B14F-4D97-AF65-F5344CB8AC3E}">
        <p14:creationId xmlns:p14="http://schemas.microsoft.com/office/powerpoint/2010/main" val="2085604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C17E93-A401-4FE4-952C-1A846F7A36D0}"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23DFA-6B44-4C70-A6C5-102DFAB7DDEE}" type="slidenum">
              <a:rPr lang="en-US" smtClean="0"/>
              <a:t>‹#›</a:t>
            </a:fld>
            <a:endParaRPr lang="en-US"/>
          </a:p>
        </p:txBody>
      </p:sp>
    </p:spTree>
    <p:extLst>
      <p:ext uri="{BB962C8B-B14F-4D97-AF65-F5344CB8AC3E}">
        <p14:creationId xmlns:p14="http://schemas.microsoft.com/office/powerpoint/2010/main" val="12954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C17E93-A401-4FE4-952C-1A846F7A36D0}"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23DFA-6B44-4C70-A6C5-102DFAB7DDEE}" type="slidenum">
              <a:rPr lang="en-US" smtClean="0"/>
              <a:t>‹#›</a:t>
            </a:fld>
            <a:endParaRPr lang="en-US"/>
          </a:p>
        </p:txBody>
      </p:sp>
    </p:spTree>
    <p:extLst>
      <p:ext uri="{BB962C8B-B14F-4D97-AF65-F5344CB8AC3E}">
        <p14:creationId xmlns:p14="http://schemas.microsoft.com/office/powerpoint/2010/main" val="2046931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C17E93-A401-4FE4-952C-1A846F7A36D0}"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23DFA-6B44-4C70-A6C5-102DFAB7DDEE}" type="slidenum">
              <a:rPr lang="en-US" smtClean="0"/>
              <a:t>‹#›</a:t>
            </a:fld>
            <a:endParaRPr lang="en-US"/>
          </a:p>
        </p:txBody>
      </p:sp>
    </p:spTree>
    <p:extLst>
      <p:ext uri="{BB962C8B-B14F-4D97-AF65-F5344CB8AC3E}">
        <p14:creationId xmlns:p14="http://schemas.microsoft.com/office/powerpoint/2010/main" val="1622057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54EA560-958C-454E-BD2D-9BA5DCC8648C}" type="datetime1">
              <a:rPr lang="en-US" smtClean="0"/>
              <a:pPr/>
              <a:t>7/23/2015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E72F2D-B2AC-6244-8A61-4DB2981BEBB5}" type="slidenum">
              <a:rPr lang="en-US" smtClean="0"/>
              <a:pPr/>
              <a:t>‹#›</a:t>
            </a:fld>
            <a:endParaRPr lang="en-US" dirty="0"/>
          </a:p>
        </p:txBody>
      </p:sp>
    </p:spTree>
    <p:extLst>
      <p:ext uri="{BB962C8B-B14F-4D97-AF65-F5344CB8AC3E}">
        <p14:creationId xmlns:p14="http://schemas.microsoft.com/office/powerpoint/2010/main" val="2223581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C17E93-A401-4FE4-952C-1A846F7A36D0}"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23DFA-6B44-4C70-A6C5-102DFAB7DDEE}" type="slidenum">
              <a:rPr lang="en-US" smtClean="0"/>
              <a:t>‹#›</a:t>
            </a:fld>
            <a:endParaRPr lang="en-US"/>
          </a:p>
        </p:txBody>
      </p:sp>
    </p:spTree>
    <p:extLst>
      <p:ext uri="{BB962C8B-B14F-4D97-AF65-F5344CB8AC3E}">
        <p14:creationId xmlns:p14="http://schemas.microsoft.com/office/powerpoint/2010/main" val="3616666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C17E93-A401-4FE4-952C-1A846F7A36D0}" type="datetimeFigureOut">
              <a:rPr lang="en-US" smtClean="0"/>
              <a:t>7/23/2015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23DFA-6B44-4C70-A6C5-102DFAB7DDEE}" type="slidenum">
              <a:rPr lang="en-US" smtClean="0"/>
              <a:t>‹#›</a:t>
            </a:fld>
            <a:endParaRPr lang="en-US"/>
          </a:p>
        </p:txBody>
      </p:sp>
    </p:spTree>
    <p:extLst>
      <p:ext uri="{BB962C8B-B14F-4D97-AF65-F5344CB8AC3E}">
        <p14:creationId xmlns:p14="http://schemas.microsoft.com/office/powerpoint/2010/main" val="1014042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C17E93-A401-4FE4-952C-1A846F7A36D0}" type="datetimeFigureOut">
              <a:rPr lang="en-US" smtClean="0"/>
              <a:t>7/23/2015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23DFA-6B44-4C70-A6C5-102DFAB7DDEE}" type="slidenum">
              <a:rPr lang="en-US" smtClean="0"/>
              <a:t>‹#›</a:t>
            </a:fld>
            <a:endParaRPr lang="en-US"/>
          </a:p>
        </p:txBody>
      </p:sp>
    </p:spTree>
    <p:extLst>
      <p:ext uri="{BB962C8B-B14F-4D97-AF65-F5344CB8AC3E}">
        <p14:creationId xmlns:p14="http://schemas.microsoft.com/office/powerpoint/2010/main" val="1749718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C17E93-A401-4FE4-952C-1A846F7A36D0}" type="datetimeFigureOut">
              <a:rPr lang="en-US" smtClean="0"/>
              <a:t>7/23/2015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823DFA-6B44-4C70-A6C5-102DFAB7DDEE}" type="slidenum">
              <a:rPr lang="en-US" smtClean="0"/>
              <a:t>‹#›</a:t>
            </a:fld>
            <a:endParaRPr lang="en-US"/>
          </a:p>
        </p:txBody>
      </p:sp>
    </p:spTree>
    <p:extLst>
      <p:ext uri="{BB962C8B-B14F-4D97-AF65-F5344CB8AC3E}">
        <p14:creationId xmlns:p14="http://schemas.microsoft.com/office/powerpoint/2010/main" val="1089936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C17E93-A401-4FE4-952C-1A846F7A36D0}" type="datetimeFigureOut">
              <a:rPr lang="en-US" smtClean="0"/>
              <a:t>7/23/2015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823DFA-6B44-4C70-A6C5-102DFAB7DDEE}" type="slidenum">
              <a:rPr lang="en-US" smtClean="0"/>
              <a:t>‹#›</a:t>
            </a:fld>
            <a:endParaRPr lang="en-US"/>
          </a:p>
        </p:txBody>
      </p:sp>
    </p:spTree>
    <p:extLst>
      <p:ext uri="{BB962C8B-B14F-4D97-AF65-F5344CB8AC3E}">
        <p14:creationId xmlns:p14="http://schemas.microsoft.com/office/powerpoint/2010/main" val="4224680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C17E93-A401-4FE4-952C-1A846F7A36D0}" type="datetimeFigureOut">
              <a:rPr lang="en-US" smtClean="0"/>
              <a:t>7/23/2015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823DFA-6B44-4C70-A6C5-102DFAB7DDEE}" type="slidenum">
              <a:rPr lang="en-US" smtClean="0"/>
              <a:t>‹#›</a:t>
            </a:fld>
            <a:endParaRPr lang="en-US"/>
          </a:p>
        </p:txBody>
      </p:sp>
    </p:spTree>
    <p:extLst>
      <p:ext uri="{BB962C8B-B14F-4D97-AF65-F5344CB8AC3E}">
        <p14:creationId xmlns:p14="http://schemas.microsoft.com/office/powerpoint/2010/main" val="1220824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C17E93-A401-4FE4-952C-1A846F7A36D0}" type="datetimeFigureOut">
              <a:rPr lang="en-US" smtClean="0"/>
              <a:t>7/23/2015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23DFA-6B44-4C70-A6C5-102DFAB7DDEE}" type="slidenum">
              <a:rPr lang="en-US" smtClean="0"/>
              <a:t>‹#›</a:t>
            </a:fld>
            <a:endParaRPr lang="en-US"/>
          </a:p>
        </p:txBody>
      </p:sp>
    </p:spTree>
    <p:extLst>
      <p:ext uri="{BB962C8B-B14F-4D97-AF65-F5344CB8AC3E}">
        <p14:creationId xmlns:p14="http://schemas.microsoft.com/office/powerpoint/2010/main" val="1132535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C17E93-A401-4FE4-952C-1A846F7A36D0}" type="datetimeFigureOut">
              <a:rPr lang="en-US" smtClean="0"/>
              <a:t>7/23/2015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23DFA-6B44-4C70-A6C5-102DFAB7DDEE}" type="slidenum">
              <a:rPr lang="en-US" smtClean="0"/>
              <a:t>‹#›</a:t>
            </a:fld>
            <a:endParaRPr lang="en-US"/>
          </a:p>
        </p:txBody>
      </p:sp>
    </p:spTree>
    <p:extLst>
      <p:ext uri="{BB962C8B-B14F-4D97-AF65-F5344CB8AC3E}">
        <p14:creationId xmlns:p14="http://schemas.microsoft.com/office/powerpoint/2010/main" val="2265888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C17E93-A401-4FE4-952C-1A846F7A36D0}" type="datetimeFigureOut">
              <a:rPr lang="en-US" smtClean="0"/>
              <a:t>7/23/2015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823DFA-6B44-4C70-A6C5-102DFAB7DDEE}" type="slidenum">
              <a:rPr lang="en-US" smtClean="0"/>
              <a:t>‹#›</a:t>
            </a:fld>
            <a:endParaRPr lang="en-US"/>
          </a:p>
        </p:txBody>
      </p:sp>
    </p:spTree>
    <p:extLst>
      <p:ext uri="{BB962C8B-B14F-4D97-AF65-F5344CB8AC3E}">
        <p14:creationId xmlns:p14="http://schemas.microsoft.com/office/powerpoint/2010/main" val="41061323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77240" y="1122363"/>
            <a:ext cx="9890760" cy="2387600"/>
          </a:xfrm>
        </p:spPr>
        <p:txBody>
          <a:bodyPr>
            <a:normAutofit fontScale="90000"/>
          </a:bodyPr>
          <a:lstStyle/>
          <a:p>
            <a:pPr algn="l"/>
            <a:r>
              <a:rPr lang="en-US" sz="3600" b="1" dirty="0" smtClean="0"/>
              <a:t>Exploring issues of data quality in household surveys:</a:t>
            </a:r>
            <a:br>
              <a:rPr lang="en-US" sz="3600" b="1" dirty="0" smtClean="0"/>
            </a:br>
            <a:r>
              <a:rPr lang="en-US" sz="3600" b="1" dirty="0" smtClean="0"/>
              <a:t/>
            </a:r>
            <a:br>
              <a:rPr lang="en-US" sz="3600" b="1" dirty="0" smtClean="0"/>
            </a:br>
            <a:r>
              <a:rPr lang="en-US" sz="3600" b="1" dirty="0" smtClean="0"/>
              <a:t>Searching for explanations behind discrepant results for vaccination coverage across surveys of different form</a:t>
            </a:r>
            <a:r>
              <a:rPr lang="en-US" sz="3600" b="1" dirty="0"/>
              <a:t/>
            </a:r>
            <a:br>
              <a:rPr lang="en-US" sz="3600" b="1" dirty="0"/>
            </a:br>
            <a:r>
              <a:rPr lang="en-US" sz="3600" b="1" dirty="0" smtClean="0"/>
              <a:t/>
            </a:r>
            <a:br>
              <a:rPr lang="en-US" sz="3600" b="1" dirty="0" smtClean="0"/>
            </a:br>
            <a:endParaRPr lang="en-US" sz="3600" b="1" dirty="0"/>
          </a:p>
        </p:txBody>
      </p:sp>
      <p:sp>
        <p:nvSpPr>
          <p:cNvPr id="5" name="Subtitle 4"/>
          <p:cNvSpPr>
            <a:spLocks noGrp="1"/>
          </p:cNvSpPr>
          <p:nvPr>
            <p:ph type="subTitle" idx="1"/>
          </p:nvPr>
        </p:nvSpPr>
        <p:spPr/>
        <p:txBody>
          <a:bodyPr/>
          <a:lstStyle/>
          <a:p>
            <a:r>
              <a:rPr lang="en-US" dirty="0" smtClean="0"/>
              <a:t>Technical Consultation on Vaccination Data in Household Surveys</a:t>
            </a:r>
          </a:p>
          <a:p>
            <a:r>
              <a:rPr lang="en-US" dirty="0" smtClean="0"/>
              <a:t>23-24 July 2015</a:t>
            </a:r>
          </a:p>
          <a:p>
            <a:r>
              <a:rPr lang="en-US" dirty="0" smtClean="0"/>
              <a:t>ICF International, Rockville, Maryland USA</a:t>
            </a:r>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48306" y="5636297"/>
            <a:ext cx="3389636" cy="817554"/>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35738" y="5546858"/>
            <a:ext cx="2917119" cy="906993"/>
          </a:xfrm>
          <a:prstGeom prst="rect">
            <a:avLst/>
          </a:prstGeom>
        </p:spPr>
      </p:pic>
    </p:spTree>
    <p:extLst>
      <p:ext uri="{BB962C8B-B14F-4D97-AF65-F5344CB8AC3E}">
        <p14:creationId xmlns:p14="http://schemas.microsoft.com/office/powerpoint/2010/main" val="28556998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Observed HBR ownership levels from above country example</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92603143"/>
              </p:ext>
            </p:extLst>
          </p:nvPr>
        </p:nvGraphicFramePr>
        <p:xfrm>
          <a:off x="838199" y="1825625"/>
          <a:ext cx="10725443" cy="3535680"/>
        </p:xfrm>
        <a:graphic>
          <a:graphicData uri="http://schemas.openxmlformats.org/drawingml/2006/table">
            <a:tbl>
              <a:tblPr firstRow="1" bandRow="1">
                <a:tableStyleId>{5C22544A-7EE6-4342-B048-85BDC9FD1C3A}</a:tableStyleId>
              </a:tblPr>
              <a:tblGrid>
                <a:gridCol w="4453988"/>
                <a:gridCol w="6271455"/>
              </a:tblGrid>
              <a:tr h="370840">
                <a:tc>
                  <a:txBody>
                    <a:bodyPr/>
                    <a:lstStyle/>
                    <a:p>
                      <a:r>
                        <a:rPr lang="en-US" sz="2300" dirty="0" smtClean="0"/>
                        <a:t>Survey</a:t>
                      </a:r>
                      <a:endParaRPr lang="en-US" sz="2300" dirty="0"/>
                    </a:p>
                  </a:txBody>
                  <a:tcPr/>
                </a:tc>
                <a:tc>
                  <a:txBody>
                    <a:bodyPr/>
                    <a:lstStyle/>
                    <a:p>
                      <a:r>
                        <a:rPr lang="en-US" sz="2300" dirty="0" smtClean="0"/>
                        <a:t>Observed</a:t>
                      </a:r>
                      <a:r>
                        <a:rPr lang="en-US" sz="2300" baseline="0" dirty="0" smtClean="0"/>
                        <a:t> HBR ownership for children 12-23 m (%)</a:t>
                      </a:r>
                      <a:endParaRPr lang="en-US" sz="2300" dirty="0"/>
                    </a:p>
                  </a:txBody>
                  <a:tcPr/>
                </a:tc>
              </a:tr>
              <a:tr h="370840">
                <a:tc>
                  <a:txBody>
                    <a:bodyPr/>
                    <a:lstStyle/>
                    <a:p>
                      <a:r>
                        <a:rPr lang="en-US" sz="2300" dirty="0" smtClean="0"/>
                        <a:t>DHS, 1999 birth cohort</a:t>
                      </a:r>
                      <a:endParaRPr lang="en-US" sz="23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300" dirty="0" smtClean="0"/>
                        <a:t>27 (survey sample, n=2143 12-23 m old children)</a:t>
                      </a:r>
                    </a:p>
                  </a:txBody>
                  <a:tcPr/>
                </a:tc>
              </a:tr>
              <a:tr h="370840">
                <a:tc>
                  <a:txBody>
                    <a:bodyPr/>
                    <a:lstStyle/>
                    <a:p>
                      <a:r>
                        <a:rPr lang="en-US" sz="2300" baseline="0" dirty="0" smtClean="0"/>
                        <a:t>          </a:t>
                      </a:r>
                      <a:r>
                        <a:rPr lang="en-US" sz="2300" dirty="0" smtClean="0"/>
                        <a:t>2004 birth cohort</a:t>
                      </a:r>
                      <a:endParaRPr lang="en-US" sz="2300" dirty="0"/>
                    </a:p>
                  </a:txBody>
                  <a:tcPr/>
                </a:tc>
                <a:tc>
                  <a:txBody>
                    <a:bodyPr/>
                    <a:lstStyle/>
                    <a:p>
                      <a:r>
                        <a:rPr lang="en-US" sz="2300" dirty="0" smtClean="0"/>
                        <a:t>37 (survey sample, n=1877                                      )</a:t>
                      </a:r>
                      <a:endParaRPr lang="en-US" sz="2300" dirty="0"/>
                    </a:p>
                  </a:txBody>
                  <a:tcPr/>
                </a:tc>
              </a:tr>
              <a:tr h="370840">
                <a:tc>
                  <a:txBody>
                    <a:bodyPr/>
                    <a:lstStyle/>
                    <a:p>
                      <a:r>
                        <a:rPr lang="en-US" sz="2300" baseline="0" dirty="0" smtClean="0"/>
                        <a:t>          </a:t>
                      </a:r>
                      <a:r>
                        <a:rPr lang="en-US" sz="2300" dirty="0" smtClean="0"/>
                        <a:t>2010 birth cohort</a:t>
                      </a:r>
                      <a:endParaRPr lang="en-US" sz="2300" dirty="0"/>
                    </a:p>
                  </a:txBody>
                  <a:tcPr/>
                </a:tc>
                <a:tc>
                  <a:txBody>
                    <a:bodyPr/>
                    <a:lstStyle/>
                    <a:p>
                      <a:r>
                        <a:rPr lang="en-US" sz="2300" dirty="0" smtClean="0"/>
                        <a:t>29 (survey sample, n=1927</a:t>
                      </a:r>
                      <a:r>
                        <a:rPr lang="en-US" sz="2300" baseline="0" dirty="0" smtClean="0"/>
                        <a:t>                                      </a:t>
                      </a:r>
                      <a:r>
                        <a:rPr lang="en-US" sz="2300" dirty="0" smtClean="0"/>
                        <a:t>)</a:t>
                      </a:r>
                      <a:endParaRPr lang="en-US" sz="2300" dirty="0"/>
                    </a:p>
                  </a:txBody>
                  <a:tcPr/>
                </a:tc>
              </a:tr>
              <a:tr h="370840">
                <a:tc>
                  <a:txBody>
                    <a:bodyPr/>
                    <a:lstStyle/>
                    <a:p>
                      <a:endParaRPr lang="en-US" sz="2300" dirty="0"/>
                    </a:p>
                  </a:txBody>
                  <a:tcPr/>
                </a:tc>
                <a:tc>
                  <a:txBody>
                    <a:bodyPr/>
                    <a:lstStyle/>
                    <a:p>
                      <a:endParaRPr lang="en-US" sz="2300" dirty="0"/>
                    </a:p>
                  </a:txBody>
                  <a:tcPr/>
                </a:tc>
              </a:tr>
              <a:tr h="370840">
                <a:tc>
                  <a:txBody>
                    <a:bodyPr/>
                    <a:lstStyle/>
                    <a:p>
                      <a:r>
                        <a:rPr lang="en-US" sz="2300" dirty="0" smtClean="0"/>
                        <a:t>EPI cluster, 2000 birth cohort</a:t>
                      </a:r>
                      <a:endParaRPr lang="en-US" sz="2300" dirty="0"/>
                    </a:p>
                  </a:txBody>
                  <a:tcPr/>
                </a:tc>
                <a:tc>
                  <a:txBody>
                    <a:bodyPr/>
                    <a:lstStyle/>
                    <a:p>
                      <a:r>
                        <a:rPr lang="en-US" sz="2300" dirty="0" smtClean="0"/>
                        <a:t>52 (survey sample, n=3564</a:t>
                      </a:r>
                      <a:r>
                        <a:rPr lang="en-US" sz="2300" baseline="0" dirty="0" smtClean="0"/>
                        <a:t>                                      )</a:t>
                      </a:r>
                      <a:endParaRPr lang="en-US" sz="2300" dirty="0"/>
                    </a:p>
                  </a:txBody>
                  <a:tcPr/>
                </a:tc>
              </a:tr>
              <a:tr h="370840">
                <a:tc>
                  <a:txBody>
                    <a:bodyPr/>
                    <a:lstStyle/>
                    <a:p>
                      <a:r>
                        <a:rPr lang="en-US" sz="2300" dirty="0" smtClean="0"/>
                        <a:t>                    2005 birth cohort</a:t>
                      </a:r>
                      <a:endParaRPr lang="en-US" sz="2300" dirty="0"/>
                    </a:p>
                  </a:txBody>
                  <a:tcPr/>
                </a:tc>
                <a:tc>
                  <a:txBody>
                    <a:bodyPr/>
                    <a:lstStyle/>
                    <a:p>
                      <a:r>
                        <a:rPr lang="en-US" sz="2300" dirty="0" smtClean="0"/>
                        <a:t>60 (survey sample, n=6903                                      )</a:t>
                      </a:r>
                      <a:endParaRPr lang="en-US" sz="2300" dirty="0"/>
                    </a:p>
                  </a:txBody>
                  <a:tcPr/>
                </a:tc>
              </a:tr>
              <a:tr h="370840">
                <a:tc>
                  <a:txBody>
                    <a:bodyPr/>
                    <a:lstStyle/>
                    <a:p>
                      <a:r>
                        <a:rPr lang="en-US" sz="2300" baseline="0" dirty="0" smtClean="0"/>
                        <a:t>                    </a:t>
                      </a:r>
                      <a:r>
                        <a:rPr lang="en-US" sz="2300" dirty="0" smtClean="0"/>
                        <a:t>2011 birth cohort</a:t>
                      </a:r>
                      <a:endParaRPr lang="en-US" sz="2300" dirty="0"/>
                    </a:p>
                  </a:txBody>
                  <a:tcPr/>
                </a:tc>
                <a:tc>
                  <a:txBody>
                    <a:bodyPr/>
                    <a:lstStyle/>
                    <a:p>
                      <a:r>
                        <a:rPr lang="en-US" sz="2300" dirty="0" smtClean="0"/>
                        <a:t>37 (survey sample, n=3762                                      )</a:t>
                      </a:r>
                      <a:endParaRPr lang="en-US" sz="2300" dirty="0"/>
                    </a:p>
                  </a:txBody>
                  <a:tcPr/>
                </a:tc>
              </a:tr>
            </a:tbl>
          </a:graphicData>
        </a:graphic>
      </p:graphicFrame>
    </p:spTree>
    <p:extLst>
      <p:ext uri="{BB962C8B-B14F-4D97-AF65-F5344CB8AC3E}">
        <p14:creationId xmlns:p14="http://schemas.microsoft.com/office/powerpoint/2010/main" val="3232384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Reasons for observed differences in HBR ?</a:t>
            </a:r>
            <a:br>
              <a:rPr lang="en-US" b="1" dirty="0" smtClean="0"/>
            </a:br>
            <a:r>
              <a:rPr lang="en-US" b="1" dirty="0" smtClean="0"/>
              <a:t>Perhaps related to…</a:t>
            </a:r>
            <a:endParaRPr lang="en-US" b="1" dirty="0"/>
          </a:p>
        </p:txBody>
      </p:sp>
      <p:sp>
        <p:nvSpPr>
          <p:cNvPr id="3" name="Content Placeholder 2"/>
          <p:cNvSpPr>
            <a:spLocks noGrp="1"/>
          </p:cNvSpPr>
          <p:nvPr>
            <p:ph idx="1"/>
          </p:nvPr>
        </p:nvSpPr>
        <p:spPr/>
        <p:txBody>
          <a:bodyPr/>
          <a:lstStyle/>
          <a:p>
            <a:endParaRPr lang="en-US" dirty="0" smtClean="0"/>
          </a:p>
          <a:p>
            <a:r>
              <a:rPr lang="en-US" dirty="0" smtClean="0"/>
              <a:t>Differences in sampling frame or field procedures in HH selection across survey types</a:t>
            </a:r>
          </a:p>
          <a:p>
            <a:r>
              <a:rPr lang="en-US" dirty="0" smtClean="0"/>
              <a:t>Differences in survey field team training</a:t>
            </a:r>
          </a:p>
          <a:p>
            <a:r>
              <a:rPr lang="en-US" dirty="0" smtClean="0"/>
              <a:t>Differences in implementation of time allowed for caregiver to fetch HBR</a:t>
            </a:r>
          </a:p>
          <a:p>
            <a:r>
              <a:rPr lang="en-US" dirty="0" smtClean="0"/>
              <a:t>Others to be discussed…</a:t>
            </a:r>
          </a:p>
          <a:p>
            <a:endParaRPr lang="en-US" dirty="0"/>
          </a:p>
          <a:p>
            <a:endParaRPr lang="en-US" dirty="0"/>
          </a:p>
        </p:txBody>
      </p:sp>
    </p:spTree>
    <p:extLst>
      <p:ext uri="{BB962C8B-B14F-4D97-AF65-F5344CB8AC3E}">
        <p14:creationId xmlns:p14="http://schemas.microsoft.com/office/powerpoint/2010/main" val="25176927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4800" dirty="0" smtClean="0"/>
          </a:p>
          <a:p>
            <a:pPr marL="0" indent="0" algn="ctr">
              <a:buNone/>
            </a:pPr>
            <a:endParaRPr lang="en-US" sz="4800" dirty="0"/>
          </a:p>
          <a:p>
            <a:pPr marL="0" indent="0" algn="ctr">
              <a:buNone/>
            </a:pPr>
            <a:r>
              <a:rPr lang="en-US" sz="4800" dirty="0" smtClean="0"/>
              <a:t>THANK YOU</a:t>
            </a:r>
            <a:endParaRPr lang="en-US" sz="4800" dirty="0"/>
          </a:p>
        </p:txBody>
      </p:sp>
    </p:spTree>
    <p:extLst>
      <p:ext uri="{BB962C8B-B14F-4D97-AF65-F5344CB8AC3E}">
        <p14:creationId xmlns:p14="http://schemas.microsoft.com/office/powerpoint/2010/main" val="525893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Additional example slides</a:t>
            </a:r>
            <a:endParaRPr lang="en-US" b="1" dirty="0"/>
          </a:p>
        </p:txBody>
      </p:sp>
    </p:spTree>
    <p:extLst>
      <p:ext uri="{BB962C8B-B14F-4D97-AF65-F5344CB8AC3E}">
        <p14:creationId xmlns:p14="http://schemas.microsoft.com/office/powerpoint/2010/main" val="977060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Challenges</a:t>
            </a:r>
            <a:br>
              <a:rPr lang="en-US" b="1" dirty="0" smtClean="0"/>
            </a:br>
            <a:endParaRPr lang="en-US" b="1" dirty="0"/>
          </a:p>
        </p:txBody>
      </p:sp>
      <p:sp>
        <p:nvSpPr>
          <p:cNvPr id="3" name="Content Placeholder 2"/>
          <p:cNvSpPr>
            <a:spLocks noGrp="1"/>
          </p:cNvSpPr>
          <p:nvPr>
            <p:ph idx="1"/>
          </p:nvPr>
        </p:nvSpPr>
        <p:spPr>
          <a:xfrm>
            <a:off x="838200" y="1277287"/>
            <a:ext cx="10515600" cy="5182889"/>
          </a:xfrm>
        </p:spPr>
        <p:txBody>
          <a:bodyPr>
            <a:normAutofit/>
          </a:bodyPr>
          <a:lstStyle/>
          <a:p>
            <a:r>
              <a:rPr lang="en-US" dirty="0" smtClean="0"/>
              <a:t>Scenario: 2 surveys estimating coverage for the same birth cohort</a:t>
            </a:r>
          </a:p>
          <a:p>
            <a:pPr lvl="1"/>
            <a:r>
              <a:rPr lang="en-US" dirty="0" smtClean="0"/>
              <a:t>EPI cluster survey with sample of 3000+ children aged 12-23 m and observed HBR prevalence of 83% estimates</a:t>
            </a:r>
          </a:p>
          <a:p>
            <a:pPr lvl="2"/>
            <a:r>
              <a:rPr lang="en-US" dirty="0" smtClean="0"/>
              <a:t>DTCV3 (</a:t>
            </a:r>
            <a:r>
              <a:rPr lang="en-US" dirty="0" err="1" smtClean="0"/>
              <a:t>HBR+recall</a:t>
            </a:r>
            <a:r>
              <a:rPr lang="en-US" dirty="0" smtClean="0"/>
              <a:t>)=85% </a:t>
            </a:r>
          </a:p>
          <a:p>
            <a:pPr lvl="2"/>
            <a:r>
              <a:rPr lang="en-US" dirty="0" smtClean="0"/>
              <a:t>Pol3 (</a:t>
            </a:r>
            <a:r>
              <a:rPr lang="en-US" dirty="0" err="1" smtClean="0"/>
              <a:t>HBR+recall</a:t>
            </a:r>
            <a:r>
              <a:rPr lang="en-US" dirty="0" smtClean="0"/>
              <a:t>)=85%</a:t>
            </a:r>
          </a:p>
          <a:p>
            <a:pPr lvl="1"/>
            <a:r>
              <a:rPr lang="en-US" dirty="0" smtClean="0"/>
              <a:t>DHS with sample of 935 children aged 12-23 m and observed HBR prevalence of 75% estimates </a:t>
            </a:r>
          </a:p>
          <a:p>
            <a:pPr lvl="2"/>
            <a:r>
              <a:rPr lang="en-US" dirty="0" smtClean="0"/>
              <a:t>DTPCV3 (</a:t>
            </a:r>
            <a:r>
              <a:rPr lang="en-US" dirty="0" err="1" smtClean="0"/>
              <a:t>HBR+recall</a:t>
            </a:r>
            <a:r>
              <a:rPr lang="en-US" dirty="0" smtClean="0"/>
              <a:t>)=75% ; adjusted for recall bias=80%</a:t>
            </a:r>
          </a:p>
          <a:p>
            <a:pPr lvl="2"/>
            <a:r>
              <a:rPr lang="en-US" dirty="0" smtClean="0"/>
              <a:t>Pol3 (</a:t>
            </a:r>
            <a:r>
              <a:rPr lang="en-US" dirty="0" err="1" smtClean="0"/>
              <a:t>HBR+recall</a:t>
            </a:r>
            <a:r>
              <a:rPr lang="en-US" dirty="0" smtClean="0"/>
              <a:t>)=42%</a:t>
            </a:r>
          </a:p>
          <a:p>
            <a:pPr lvl="1"/>
            <a:r>
              <a:rPr lang="en-US" dirty="0" smtClean="0"/>
              <a:t>Both estimates for polio cannot be correct.</a:t>
            </a:r>
          </a:p>
          <a:p>
            <a:endParaRPr lang="en-US" dirty="0"/>
          </a:p>
          <a:p>
            <a:endParaRPr lang="en-US" dirty="0"/>
          </a:p>
        </p:txBody>
      </p:sp>
    </p:spTree>
    <p:extLst>
      <p:ext uri="{BB962C8B-B14F-4D97-AF65-F5344CB8AC3E}">
        <p14:creationId xmlns:p14="http://schemas.microsoft.com/office/powerpoint/2010/main" val="23272189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Challenges</a:t>
            </a:r>
            <a:br>
              <a:rPr lang="en-US" b="1" dirty="0" smtClean="0"/>
            </a:br>
            <a:endParaRPr lang="en-US" b="1" dirty="0"/>
          </a:p>
        </p:txBody>
      </p:sp>
      <p:sp>
        <p:nvSpPr>
          <p:cNvPr id="3" name="Content Placeholder 2"/>
          <p:cNvSpPr>
            <a:spLocks noGrp="1"/>
          </p:cNvSpPr>
          <p:nvPr>
            <p:ph idx="1"/>
          </p:nvPr>
        </p:nvSpPr>
        <p:spPr>
          <a:xfrm>
            <a:off x="838200" y="1277287"/>
            <a:ext cx="10515600" cy="5182889"/>
          </a:xfrm>
        </p:spPr>
        <p:txBody>
          <a:bodyPr>
            <a:normAutofit/>
          </a:bodyPr>
          <a:lstStyle/>
          <a:p>
            <a:r>
              <a:rPr lang="en-US" dirty="0" smtClean="0"/>
              <a:t>Scenario: 2 surveys estimating coverage for the same birth cohort</a:t>
            </a:r>
          </a:p>
          <a:p>
            <a:pPr lvl="1"/>
            <a:r>
              <a:rPr lang="en-US" dirty="0" smtClean="0"/>
              <a:t>EPI cluster survey with sample of 3000+ children aged 12-23 m and observed HBR prevalence of 80%, estimates</a:t>
            </a:r>
          </a:p>
          <a:p>
            <a:pPr lvl="2"/>
            <a:r>
              <a:rPr lang="en-US" dirty="0" smtClean="0"/>
              <a:t>DTCV3 (</a:t>
            </a:r>
            <a:r>
              <a:rPr lang="en-US" dirty="0" err="1" smtClean="0"/>
              <a:t>HBR+recall</a:t>
            </a:r>
            <a:r>
              <a:rPr lang="en-US" dirty="0" smtClean="0"/>
              <a:t>)=70% </a:t>
            </a:r>
          </a:p>
          <a:p>
            <a:pPr lvl="2"/>
            <a:r>
              <a:rPr lang="en-US" dirty="0" smtClean="0"/>
              <a:t>Pol3 (</a:t>
            </a:r>
            <a:r>
              <a:rPr lang="en-US" dirty="0" err="1" smtClean="0"/>
              <a:t>HBR+recall</a:t>
            </a:r>
            <a:r>
              <a:rPr lang="en-US" dirty="0" smtClean="0"/>
              <a:t>)=68%</a:t>
            </a:r>
          </a:p>
          <a:p>
            <a:pPr lvl="1"/>
            <a:r>
              <a:rPr lang="en-US" dirty="0" smtClean="0"/>
              <a:t>DHS with sample of 1200 children aged 12-23 m and observed HBR prevalence of 60%, estimates </a:t>
            </a:r>
          </a:p>
          <a:p>
            <a:pPr lvl="2"/>
            <a:r>
              <a:rPr lang="en-US" dirty="0" smtClean="0"/>
              <a:t>DTPCV3 (</a:t>
            </a:r>
            <a:r>
              <a:rPr lang="en-US" dirty="0" err="1" smtClean="0"/>
              <a:t>HBR+recall</a:t>
            </a:r>
            <a:r>
              <a:rPr lang="en-US" dirty="0" smtClean="0"/>
              <a:t>)=72%</a:t>
            </a:r>
          </a:p>
          <a:p>
            <a:pPr lvl="2"/>
            <a:r>
              <a:rPr lang="en-US" dirty="0" smtClean="0"/>
              <a:t>Pol3 (</a:t>
            </a:r>
            <a:r>
              <a:rPr lang="en-US" dirty="0" err="1" smtClean="0"/>
              <a:t>HBR+recall</a:t>
            </a:r>
            <a:r>
              <a:rPr lang="en-US" dirty="0" smtClean="0"/>
              <a:t>)=90%</a:t>
            </a:r>
          </a:p>
          <a:p>
            <a:pPr lvl="1"/>
            <a:r>
              <a:rPr lang="en-US" dirty="0" smtClean="0"/>
              <a:t>Again, both estimates for polio cannot be correct, but in this case it is likely that the estimated level from the DHS reflects doses given during campaigns given frequent polio SIAs in the country and reliance on recall for 40%</a:t>
            </a:r>
          </a:p>
          <a:p>
            <a:pPr lvl="1"/>
            <a:r>
              <a:rPr lang="en-US" dirty="0" smtClean="0"/>
              <a:t>Challenge—mechanisms for isolating routine vs SIA vaccination</a:t>
            </a:r>
          </a:p>
          <a:p>
            <a:pPr lvl="1"/>
            <a:endParaRPr lang="en-US" dirty="0" smtClean="0"/>
          </a:p>
          <a:p>
            <a:endParaRPr lang="en-US" dirty="0"/>
          </a:p>
          <a:p>
            <a:endParaRPr lang="en-US" dirty="0"/>
          </a:p>
        </p:txBody>
      </p:sp>
    </p:spTree>
    <p:extLst>
      <p:ext uri="{BB962C8B-B14F-4D97-AF65-F5344CB8AC3E}">
        <p14:creationId xmlns:p14="http://schemas.microsoft.com/office/powerpoint/2010/main" val="28269326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15816"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314" y="3517554"/>
            <a:ext cx="4773097" cy="3340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15815"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46590" y="3517554"/>
            <a:ext cx="4773100" cy="3340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1581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0031" y="5759"/>
            <a:ext cx="4789658" cy="3340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15812"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72314" y="5759"/>
            <a:ext cx="4773097" cy="3340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06246" name="Text Box 6"/>
          <p:cNvSpPr txBox="1">
            <a:spLocks noChangeArrowheads="1"/>
          </p:cNvSpPr>
          <p:nvPr/>
        </p:nvSpPr>
        <p:spPr bwMode="auto">
          <a:xfrm>
            <a:off x="2659081" y="260614"/>
            <a:ext cx="1983146" cy="388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571" tIns="47286" rIns="94571" bIns="47286">
            <a:spAutoFit/>
          </a:bodyPr>
          <a:lstStyle>
            <a:lvl1pPr algn="r" defTabSz="1042988" rtl="1">
              <a:defRPr>
                <a:solidFill>
                  <a:schemeClr val="tx1"/>
                </a:solidFill>
                <a:latin typeface="Arial" charset="0"/>
                <a:cs typeface="Arial" charset="0"/>
              </a:defRPr>
            </a:lvl1pPr>
            <a:lvl2pPr marL="522288" algn="r" defTabSz="1042988" rtl="1">
              <a:defRPr>
                <a:solidFill>
                  <a:schemeClr val="tx1"/>
                </a:solidFill>
                <a:latin typeface="Arial" charset="0"/>
                <a:cs typeface="Arial" charset="0"/>
              </a:defRPr>
            </a:lvl2pPr>
            <a:lvl3pPr marL="1042988" algn="r" defTabSz="1042988" rtl="1">
              <a:defRPr>
                <a:solidFill>
                  <a:schemeClr val="tx1"/>
                </a:solidFill>
                <a:latin typeface="Arial" charset="0"/>
                <a:cs typeface="Arial" charset="0"/>
              </a:defRPr>
            </a:lvl3pPr>
            <a:lvl4pPr marL="1565275" algn="r" defTabSz="1042988" rtl="1">
              <a:defRPr>
                <a:solidFill>
                  <a:schemeClr val="tx1"/>
                </a:solidFill>
                <a:latin typeface="Arial" charset="0"/>
                <a:cs typeface="Arial" charset="0"/>
              </a:defRPr>
            </a:lvl4pPr>
            <a:lvl5pPr marL="2085975" algn="r" defTabSz="1042988" rtl="1">
              <a:defRPr>
                <a:solidFill>
                  <a:schemeClr val="tx1"/>
                </a:solidFill>
                <a:latin typeface="Arial" charset="0"/>
                <a:cs typeface="Arial" charset="0"/>
              </a:defRPr>
            </a:lvl5pPr>
            <a:lvl6pPr marL="2543175" algn="r" defTabSz="1042988" rtl="1" fontAlgn="base">
              <a:spcBef>
                <a:spcPct val="0"/>
              </a:spcBef>
              <a:spcAft>
                <a:spcPct val="0"/>
              </a:spcAft>
              <a:defRPr>
                <a:solidFill>
                  <a:schemeClr val="tx1"/>
                </a:solidFill>
                <a:latin typeface="Arial" charset="0"/>
                <a:cs typeface="Arial" charset="0"/>
              </a:defRPr>
            </a:lvl6pPr>
            <a:lvl7pPr marL="3000375" algn="r" defTabSz="1042988" rtl="1" fontAlgn="base">
              <a:spcBef>
                <a:spcPct val="0"/>
              </a:spcBef>
              <a:spcAft>
                <a:spcPct val="0"/>
              </a:spcAft>
              <a:defRPr>
                <a:solidFill>
                  <a:schemeClr val="tx1"/>
                </a:solidFill>
                <a:latin typeface="Arial" charset="0"/>
                <a:cs typeface="Arial" charset="0"/>
              </a:defRPr>
            </a:lvl7pPr>
            <a:lvl8pPr marL="3457575" algn="r" defTabSz="1042988" rtl="1" fontAlgn="base">
              <a:spcBef>
                <a:spcPct val="0"/>
              </a:spcBef>
              <a:spcAft>
                <a:spcPct val="0"/>
              </a:spcAft>
              <a:defRPr>
                <a:solidFill>
                  <a:schemeClr val="tx1"/>
                </a:solidFill>
                <a:latin typeface="Arial" charset="0"/>
                <a:cs typeface="Arial" charset="0"/>
              </a:defRPr>
            </a:lvl8pPr>
            <a:lvl9pPr marL="3914775" algn="r" defTabSz="1042988" rtl="1" fontAlgn="base">
              <a:spcBef>
                <a:spcPct val="0"/>
              </a:spcBef>
              <a:spcAft>
                <a:spcPct val="0"/>
              </a:spcAft>
              <a:defRPr>
                <a:solidFill>
                  <a:schemeClr val="tx1"/>
                </a:solidFill>
                <a:latin typeface="Arial" charset="0"/>
                <a:cs typeface="Arial" charset="0"/>
              </a:defRPr>
            </a:lvl9pPr>
          </a:lstStyle>
          <a:p>
            <a:pPr algn="l" rtl="0"/>
            <a:r>
              <a:rPr lang="en-GB" sz="1905" u="sng"/>
              <a:t>I: ignore surveys</a:t>
            </a:r>
          </a:p>
        </p:txBody>
      </p:sp>
      <p:sp>
        <p:nvSpPr>
          <p:cNvPr id="906247" name="Text Box 7"/>
          <p:cNvSpPr txBox="1">
            <a:spLocks noChangeArrowheads="1"/>
          </p:cNvSpPr>
          <p:nvPr/>
        </p:nvSpPr>
        <p:spPr bwMode="auto">
          <a:xfrm>
            <a:off x="7623681" y="334046"/>
            <a:ext cx="1614456" cy="388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571" tIns="47286" rIns="94571" bIns="47286">
            <a:spAutoFit/>
          </a:bodyPr>
          <a:lstStyle>
            <a:lvl1pPr algn="r" defTabSz="1042988" rtl="1">
              <a:defRPr>
                <a:solidFill>
                  <a:schemeClr val="tx1"/>
                </a:solidFill>
                <a:latin typeface="Arial" charset="0"/>
                <a:cs typeface="Arial" charset="0"/>
              </a:defRPr>
            </a:lvl1pPr>
            <a:lvl2pPr marL="522288" algn="r" defTabSz="1042988" rtl="1">
              <a:defRPr>
                <a:solidFill>
                  <a:schemeClr val="tx1"/>
                </a:solidFill>
                <a:latin typeface="Arial" charset="0"/>
                <a:cs typeface="Arial" charset="0"/>
              </a:defRPr>
            </a:lvl2pPr>
            <a:lvl3pPr marL="1042988" algn="r" defTabSz="1042988" rtl="1">
              <a:defRPr>
                <a:solidFill>
                  <a:schemeClr val="tx1"/>
                </a:solidFill>
                <a:latin typeface="Arial" charset="0"/>
                <a:cs typeface="Arial" charset="0"/>
              </a:defRPr>
            </a:lvl3pPr>
            <a:lvl4pPr marL="1565275" algn="r" defTabSz="1042988" rtl="1">
              <a:defRPr>
                <a:solidFill>
                  <a:schemeClr val="tx1"/>
                </a:solidFill>
                <a:latin typeface="Arial" charset="0"/>
                <a:cs typeface="Arial" charset="0"/>
              </a:defRPr>
            </a:lvl4pPr>
            <a:lvl5pPr marL="2085975" algn="r" defTabSz="1042988" rtl="1">
              <a:defRPr>
                <a:solidFill>
                  <a:schemeClr val="tx1"/>
                </a:solidFill>
                <a:latin typeface="Arial" charset="0"/>
                <a:cs typeface="Arial" charset="0"/>
              </a:defRPr>
            </a:lvl5pPr>
            <a:lvl6pPr marL="2543175" algn="r" defTabSz="1042988" rtl="1" fontAlgn="base">
              <a:spcBef>
                <a:spcPct val="0"/>
              </a:spcBef>
              <a:spcAft>
                <a:spcPct val="0"/>
              </a:spcAft>
              <a:defRPr>
                <a:solidFill>
                  <a:schemeClr val="tx1"/>
                </a:solidFill>
                <a:latin typeface="Arial" charset="0"/>
                <a:cs typeface="Arial" charset="0"/>
              </a:defRPr>
            </a:lvl6pPr>
            <a:lvl7pPr marL="3000375" algn="r" defTabSz="1042988" rtl="1" fontAlgn="base">
              <a:spcBef>
                <a:spcPct val="0"/>
              </a:spcBef>
              <a:spcAft>
                <a:spcPct val="0"/>
              </a:spcAft>
              <a:defRPr>
                <a:solidFill>
                  <a:schemeClr val="tx1"/>
                </a:solidFill>
                <a:latin typeface="Arial" charset="0"/>
                <a:cs typeface="Arial" charset="0"/>
              </a:defRPr>
            </a:lvl7pPr>
            <a:lvl8pPr marL="3457575" algn="r" defTabSz="1042988" rtl="1" fontAlgn="base">
              <a:spcBef>
                <a:spcPct val="0"/>
              </a:spcBef>
              <a:spcAft>
                <a:spcPct val="0"/>
              </a:spcAft>
              <a:defRPr>
                <a:solidFill>
                  <a:schemeClr val="tx1"/>
                </a:solidFill>
                <a:latin typeface="Arial" charset="0"/>
                <a:cs typeface="Arial" charset="0"/>
              </a:defRPr>
            </a:lvl8pPr>
            <a:lvl9pPr marL="3914775" algn="r" defTabSz="1042988" rtl="1" fontAlgn="base">
              <a:spcBef>
                <a:spcPct val="0"/>
              </a:spcBef>
              <a:spcAft>
                <a:spcPct val="0"/>
              </a:spcAft>
              <a:defRPr>
                <a:solidFill>
                  <a:schemeClr val="tx1"/>
                </a:solidFill>
                <a:latin typeface="Arial" charset="0"/>
                <a:cs typeface="Arial" charset="0"/>
              </a:defRPr>
            </a:lvl9pPr>
          </a:lstStyle>
          <a:p>
            <a:pPr algn="l" rtl="0"/>
            <a:r>
              <a:rPr lang="en-GB" sz="1905" u="sng"/>
              <a:t>II: all surveys</a:t>
            </a:r>
          </a:p>
        </p:txBody>
      </p:sp>
      <p:sp>
        <p:nvSpPr>
          <p:cNvPr id="906248" name="Text Box 8"/>
          <p:cNvSpPr txBox="1">
            <a:spLocks noChangeArrowheads="1"/>
          </p:cNvSpPr>
          <p:nvPr/>
        </p:nvSpPr>
        <p:spPr bwMode="auto">
          <a:xfrm>
            <a:off x="2448865" y="3789683"/>
            <a:ext cx="2566639" cy="388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571" tIns="47286" rIns="94571" bIns="47286">
            <a:spAutoFit/>
          </a:bodyPr>
          <a:lstStyle>
            <a:lvl1pPr algn="r" defTabSz="1042988" rtl="1">
              <a:defRPr>
                <a:solidFill>
                  <a:schemeClr val="tx1"/>
                </a:solidFill>
                <a:latin typeface="Arial" charset="0"/>
                <a:cs typeface="Arial" charset="0"/>
              </a:defRPr>
            </a:lvl1pPr>
            <a:lvl2pPr marL="522288" algn="r" defTabSz="1042988" rtl="1">
              <a:defRPr>
                <a:solidFill>
                  <a:schemeClr val="tx1"/>
                </a:solidFill>
                <a:latin typeface="Arial" charset="0"/>
                <a:cs typeface="Arial" charset="0"/>
              </a:defRPr>
            </a:lvl2pPr>
            <a:lvl3pPr marL="1042988" algn="r" defTabSz="1042988" rtl="1">
              <a:defRPr>
                <a:solidFill>
                  <a:schemeClr val="tx1"/>
                </a:solidFill>
                <a:latin typeface="Arial" charset="0"/>
                <a:cs typeface="Arial" charset="0"/>
              </a:defRPr>
            </a:lvl3pPr>
            <a:lvl4pPr marL="1565275" algn="r" defTabSz="1042988" rtl="1">
              <a:defRPr>
                <a:solidFill>
                  <a:schemeClr val="tx1"/>
                </a:solidFill>
                <a:latin typeface="Arial" charset="0"/>
                <a:cs typeface="Arial" charset="0"/>
              </a:defRPr>
            </a:lvl4pPr>
            <a:lvl5pPr marL="2085975" algn="r" defTabSz="1042988" rtl="1">
              <a:defRPr>
                <a:solidFill>
                  <a:schemeClr val="tx1"/>
                </a:solidFill>
                <a:latin typeface="Arial" charset="0"/>
                <a:cs typeface="Arial" charset="0"/>
              </a:defRPr>
            </a:lvl5pPr>
            <a:lvl6pPr marL="2543175" algn="r" defTabSz="1042988" rtl="1" fontAlgn="base">
              <a:spcBef>
                <a:spcPct val="0"/>
              </a:spcBef>
              <a:spcAft>
                <a:spcPct val="0"/>
              </a:spcAft>
              <a:defRPr>
                <a:solidFill>
                  <a:schemeClr val="tx1"/>
                </a:solidFill>
                <a:latin typeface="Arial" charset="0"/>
                <a:cs typeface="Arial" charset="0"/>
              </a:defRPr>
            </a:lvl6pPr>
            <a:lvl7pPr marL="3000375" algn="r" defTabSz="1042988" rtl="1" fontAlgn="base">
              <a:spcBef>
                <a:spcPct val="0"/>
              </a:spcBef>
              <a:spcAft>
                <a:spcPct val="0"/>
              </a:spcAft>
              <a:defRPr>
                <a:solidFill>
                  <a:schemeClr val="tx1"/>
                </a:solidFill>
                <a:latin typeface="Arial" charset="0"/>
                <a:cs typeface="Arial" charset="0"/>
              </a:defRPr>
            </a:lvl7pPr>
            <a:lvl8pPr marL="3457575" algn="r" defTabSz="1042988" rtl="1" fontAlgn="base">
              <a:spcBef>
                <a:spcPct val="0"/>
              </a:spcBef>
              <a:spcAft>
                <a:spcPct val="0"/>
              </a:spcAft>
              <a:defRPr>
                <a:solidFill>
                  <a:schemeClr val="tx1"/>
                </a:solidFill>
                <a:latin typeface="Arial" charset="0"/>
                <a:cs typeface="Arial" charset="0"/>
              </a:defRPr>
            </a:lvl8pPr>
            <a:lvl9pPr marL="3914775" algn="r" defTabSz="1042988" rtl="1" fontAlgn="base">
              <a:spcBef>
                <a:spcPct val="0"/>
              </a:spcBef>
              <a:spcAft>
                <a:spcPct val="0"/>
              </a:spcAft>
              <a:defRPr>
                <a:solidFill>
                  <a:schemeClr val="tx1"/>
                </a:solidFill>
                <a:latin typeface="Arial" charset="0"/>
                <a:cs typeface="Arial" charset="0"/>
              </a:defRPr>
            </a:lvl9pPr>
          </a:lstStyle>
          <a:p>
            <a:pPr algn="l" rtl="0"/>
            <a:r>
              <a:rPr lang="en-GB" sz="1905" u="sng"/>
              <a:t>III: household surveys</a:t>
            </a:r>
          </a:p>
        </p:txBody>
      </p:sp>
      <p:sp>
        <p:nvSpPr>
          <p:cNvPr id="906249" name="Text Box 9"/>
          <p:cNvSpPr txBox="1">
            <a:spLocks noChangeArrowheads="1"/>
          </p:cNvSpPr>
          <p:nvPr/>
        </p:nvSpPr>
        <p:spPr bwMode="auto">
          <a:xfrm>
            <a:off x="7318433" y="3860237"/>
            <a:ext cx="2775607" cy="388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571" tIns="47286" rIns="94571" bIns="47286">
            <a:spAutoFit/>
          </a:bodyPr>
          <a:lstStyle>
            <a:lvl1pPr algn="r" defTabSz="1042988" rtl="1">
              <a:defRPr>
                <a:solidFill>
                  <a:schemeClr val="tx1"/>
                </a:solidFill>
                <a:latin typeface="Arial" charset="0"/>
                <a:cs typeface="Arial" charset="0"/>
              </a:defRPr>
            </a:lvl1pPr>
            <a:lvl2pPr marL="522288" algn="r" defTabSz="1042988" rtl="1">
              <a:defRPr>
                <a:solidFill>
                  <a:schemeClr val="tx1"/>
                </a:solidFill>
                <a:latin typeface="Arial" charset="0"/>
                <a:cs typeface="Arial" charset="0"/>
              </a:defRPr>
            </a:lvl2pPr>
            <a:lvl3pPr marL="1042988" algn="r" defTabSz="1042988" rtl="1">
              <a:defRPr>
                <a:solidFill>
                  <a:schemeClr val="tx1"/>
                </a:solidFill>
                <a:latin typeface="Arial" charset="0"/>
                <a:cs typeface="Arial" charset="0"/>
              </a:defRPr>
            </a:lvl3pPr>
            <a:lvl4pPr marL="1565275" algn="r" defTabSz="1042988" rtl="1">
              <a:defRPr>
                <a:solidFill>
                  <a:schemeClr val="tx1"/>
                </a:solidFill>
                <a:latin typeface="Arial" charset="0"/>
                <a:cs typeface="Arial" charset="0"/>
              </a:defRPr>
            </a:lvl4pPr>
            <a:lvl5pPr marL="2085975" algn="r" defTabSz="1042988" rtl="1">
              <a:defRPr>
                <a:solidFill>
                  <a:schemeClr val="tx1"/>
                </a:solidFill>
                <a:latin typeface="Arial" charset="0"/>
                <a:cs typeface="Arial" charset="0"/>
              </a:defRPr>
            </a:lvl5pPr>
            <a:lvl6pPr marL="2543175" algn="r" defTabSz="1042988" rtl="1" fontAlgn="base">
              <a:spcBef>
                <a:spcPct val="0"/>
              </a:spcBef>
              <a:spcAft>
                <a:spcPct val="0"/>
              </a:spcAft>
              <a:defRPr>
                <a:solidFill>
                  <a:schemeClr val="tx1"/>
                </a:solidFill>
                <a:latin typeface="Arial" charset="0"/>
                <a:cs typeface="Arial" charset="0"/>
              </a:defRPr>
            </a:lvl6pPr>
            <a:lvl7pPr marL="3000375" algn="r" defTabSz="1042988" rtl="1" fontAlgn="base">
              <a:spcBef>
                <a:spcPct val="0"/>
              </a:spcBef>
              <a:spcAft>
                <a:spcPct val="0"/>
              </a:spcAft>
              <a:defRPr>
                <a:solidFill>
                  <a:schemeClr val="tx1"/>
                </a:solidFill>
                <a:latin typeface="Arial" charset="0"/>
                <a:cs typeface="Arial" charset="0"/>
              </a:defRPr>
            </a:lvl7pPr>
            <a:lvl8pPr marL="3457575" algn="r" defTabSz="1042988" rtl="1" fontAlgn="base">
              <a:spcBef>
                <a:spcPct val="0"/>
              </a:spcBef>
              <a:spcAft>
                <a:spcPct val="0"/>
              </a:spcAft>
              <a:defRPr>
                <a:solidFill>
                  <a:schemeClr val="tx1"/>
                </a:solidFill>
                <a:latin typeface="Arial" charset="0"/>
                <a:cs typeface="Arial" charset="0"/>
              </a:defRPr>
            </a:lvl8pPr>
            <a:lvl9pPr marL="3914775" algn="r" defTabSz="1042988" rtl="1" fontAlgn="base">
              <a:spcBef>
                <a:spcPct val="0"/>
              </a:spcBef>
              <a:spcAft>
                <a:spcPct val="0"/>
              </a:spcAft>
              <a:defRPr>
                <a:solidFill>
                  <a:schemeClr val="tx1"/>
                </a:solidFill>
                <a:latin typeface="Arial" charset="0"/>
                <a:cs typeface="Arial" charset="0"/>
              </a:defRPr>
            </a:lvl9pPr>
          </a:lstStyle>
          <a:p>
            <a:pPr algn="l" rtl="0"/>
            <a:r>
              <a:rPr lang="en-GB" sz="1905" u="sng"/>
              <a:t>IV: national EPI surveys</a:t>
            </a:r>
          </a:p>
        </p:txBody>
      </p:sp>
    </p:spTree>
    <p:extLst>
      <p:ext uri="{BB962C8B-B14F-4D97-AF65-F5344CB8AC3E}">
        <p14:creationId xmlns:p14="http://schemas.microsoft.com/office/powerpoint/2010/main" val="3980034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168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3161" y="1"/>
            <a:ext cx="972376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08291" name="Rectangle 3"/>
          <p:cNvSpPr>
            <a:spLocks noGrp="1" noChangeArrowheads="1"/>
          </p:cNvSpPr>
          <p:nvPr>
            <p:ph type="ctrTitle" idx="4294967295"/>
          </p:nvPr>
        </p:nvSpPr>
        <p:spPr>
          <a:xfrm>
            <a:off x="2607731" y="332606"/>
            <a:ext cx="6974628" cy="506827"/>
          </a:xfrm>
          <a:prstGeom prst="rect">
            <a:avLst/>
          </a:prstGeom>
        </p:spPr>
        <p:txBody>
          <a:bodyPr>
            <a:normAutofit fontScale="90000"/>
          </a:bodyPr>
          <a:lstStyle/>
          <a:p>
            <a:r>
              <a:rPr lang="en-GB" dirty="0"/>
              <a:t>What we </a:t>
            </a:r>
            <a:r>
              <a:rPr lang="en-GB" dirty="0" smtClean="0"/>
              <a:t>did previous year.</a:t>
            </a:r>
            <a:endParaRPr lang="en-GB" dirty="0"/>
          </a:p>
        </p:txBody>
      </p:sp>
    </p:spTree>
    <p:extLst>
      <p:ext uri="{BB962C8B-B14F-4D97-AF65-F5344CB8AC3E}">
        <p14:creationId xmlns:p14="http://schemas.microsoft.com/office/powerpoint/2010/main" val="39033533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137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6589" y="1"/>
            <a:ext cx="9705553"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08291" name="Rectangle 3"/>
          <p:cNvSpPr>
            <a:spLocks noGrp="1" noChangeArrowheads="1"/>
          </p:cNvSpPr>
          <p:nvPr>
            <p:ph type="ctrTitle" idx="4294967295"/>
          </p:nvPr>
        </p:nvSpPr>
        <p:spPr>
          <a:xfrm>
            <a:off x="2309198" y="267812"/>
            <a:ext cx="8011319" cy="506827"/>
          </a:xfrm>
          <a:prstGeom prst="rect">
            <a:avLst/>
          </a:prstGeom>
        </p:spPr>
        <p:txBody>
          <a:bodyPr>
            <a:normAutofit fontScale="90000"/>
          </a:bodyPr>
          <a:lstStyle/>
          <a:p>
            <a:r>
              <a:rPr lang="en-GB" dirty="0" smtClean="0"/>
              <a:t>Influence of new data.</a:t>
            </a:r>
            <a:endParaRPr lang="en-GB" dirty="0"/>
          </a:p>
        </p:txBody>
      </p:sp>
    </p:spTree>
    <p:extLst>
      <p:ext uri="{BB962C8B-B14F-4D97-AF65-F5344CB8AC3E}">
        <p14:creationId xmlns:p14="http://schemas.microsoft.com/office/powerpoint/2010/main" val="3251574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893659"/>
          </a:xfrm>
        </p:spPr>
        <p:txBody>
          <a:bodyPr/>
          <a:lstStyle/>
          <a:p>
            <a:r>
              <a:rPr lang="en-US" b="1" dirty="0" smtClean="0"/>
              <a:t>Background</a:t>
            </a:r>
            <a:endParaRPr lang="en-US" b="1" dirty="0"/>
          </a:p>
        </p:txBody>
      </p:sp>
      <p:sp>
        <p:nvSpPr>
          <p:cNvPr id="5" name="Content Placeholder 4"/>
          <p:cNvSpPr>
            <a:spLocks noGrp="1"/>
          </p:cNvSpPr>
          <p:nvPr>
            <p:ph idx="1"/>
          </p:nvPr>
        </p:nvSpPr>
        <p:spPr>
          <a:xfrm>
            <a:off x="838200" y="1223161"/>
            <a:ext cx="10515600" cy="5035139"/>
          </a:xfrm>
        </p:spPr>
        <p:txBody>
          <a:bodyPr>
            <a:normAutofit fontScale="92500"/>
          </a:bodyPr>
          <a:lstStyle/>
          <a:p>
            <a:r>
              <a:rPr lang="en-US" dirty="0"/>
              <a:t>Population-based household surveys are a common source of </a:t>
            </a:r>
            <a:r>
              <a:rPr lang="en-US" dirty="0" smtClean="0"/>
              <a:t>information on infant </a:t>
            </a:r>
            <a:r>
              <a:rPr lang="en-US" dirty="0"/>
              <a:t>immunization coverage data beyond administrative recording and monitoring </a:t>
            </a:r>
            <a:r>
              <a:rPr lang="en-US" dirty="0" smtClean="0"/>
              <a:t>systems</a:t>
            </a:r>
          </a:p>
          <a:p>
            <a:r>
              <a:rPr lang="en-US" dirty="0" smtClean="0"/>
              <a:t>Three </a:t>
            </a:r>
            <a:r>
              <a:rPr lang="en-US" dirty="0"/>
              <a:t>main household survey </a:t>
            </a:r>
            <a:r>
              <a:rPr lang="en-US" dirty="0" smtClean="0"/>
              <a:t>sources</a:t>
            </a:r>
          </a:p>
          <a:p>
            <a:pPr lvl="1"/>
            <a:r>
              <a:rPr lang="en-US" dirty="0" smtClean="0"/>
              <a:t>Expanded </a:t>
            </a:r>
            <a:r>
              <a:rPr lang="en-US" dirty="0"/>
              <a:t>Programme on Immunization (EPI) cluster </a:t>
            </a:r>
            <a:r>
              <a:rPr lang="en-US" dirty="0" smtClean="0"/>
              <a:t>survey</a:t>
            </a:r>
          </a:p>
          <a:p>
            <a:pPr lvl="1"/>
            <a:r>
              <a:rPr lang="en-US" dirty="0" smtClean="0"/>
              <a:t>UNICEF-supported </a:t>
            </a:r>
            <a:r>
              <a:rPr lang="en-US" dirty="0"/>
              <a:t>Multiple Indicators Cluster Survey (</a:t>
            </a:r>
            <a:r>
              <a:rPr lang="en-US" dirty="0" smtClean="0"/>
              <a:t>MICS)</a:t>
            </a:r>
          </a:p>
          <a:p>
            <a:pPr lvl="1"/>
            <a:r>
              <a:rPr lang="en-US" dirty="0"/>
              <a:t>U</a:t>
            </a:r>
            <a:r>
              <a:rPr lang="en-US" dirty="0" smtClean="0"/>
              <a:t>SAID-supported </a:t>
            </a:r>
            <a:r>
              <a:rPr lang="en-US" dirty="0"/>
              <a:t>Demographic and Health Survey (</a:t>
            </a:r>
            <a:r>
              <a:rPr lang="en-US" dirty="0" smtClean="0"/>
              <a:t>DHS)</a:t>
            </a:r>
          </a:p>
          <a:p>
            <a:r>
              <a:rPr lang="en-US" dirty="0" smtClean="0"/>
              <a:t>Within </a:t>
            </a:r>
            <a:r>
              <a:rPr lang="en-US" dirty="0"/>
              <a:t>these surveys, vaccination history is determined </a:t>
            </a:r>
            <a:r>
              <a:rPr lang="en-US" dirty="0" smtClean="0"/>
              <a:t>by </a:t>
            </a:r>
          </a:p>
          <a:p>
            <a:pPr lvl="1"/>
            <a:r>
              <a:rPr lang="en-US" dirty="0" smtClean="0"/>
              <a:t>documented </a:t>
            </a:r>
            <a:r>
              <a:rPr lang="en-US" dirty="0"/>
              <a:t>evidence within home-based records (</a:t>
            </a:r>
            <a:r>
              <a:rPr lang="en-US" dirty="0" smtClean="0"/>
              <a:t>HBRs)</a:t>
            </a:r>
          </a:p>
          <a:p>
            <a:pPr lvl="1"/>
            <a:r>
              <a:rPr lang="en-US" dirty="0" smtClean="0"/>
              <a:t>asking </a:t>
            </a:r>
            <a:r>
              <a:rPr lang="en-US" dirty="0"/>
              <a:t>the child’s caregiver (recall) </a:t>
            </a:r>
            <a:r>
              <a:rPr lang="en-US" dirty="0" smtClean="0"/>
              <a:t>or</a:t>
            </a:r>
          </a:p>
          <a:p>
            <a:pPr lvl="1"/>
            <a:r>
              <a:rPr lang="en-US" dirty="0" smtClean="0"/>
              <a:t>through </a:t>
            </a:r>
            <a:r>
              <a:rPr lang="en-US" dirty="0"/>
              <a:t>the combination of both </a:t>
            </a:r>
            <a:r>
              <a:rPr lang="en-US" dirty="0" smtClean="0"/>
              <a:t>sources</a:t>
            </a:r>
          </a:p>
          <a:p>
            <a:pPr lvl="1"/>
            <a:r>
              <a:rPr lang="en-US" dirty="0" smtClean="0"/>
              <a:t>some </a:t>
            </a:r>
            <a:r>
              <a:rPr lang="en-US" dirty="0"/>
              <a:t>surveys may also include a facility trace back component wherein facility-based records are reviewed for documented evidence of vaccination </a:t>
            </a:r>
            <a:r>
              <a:rPr lang="en-US" dirty="0" smtClean="0"/>
              <a:t>history</a:t>
            </a:r>
            <a:endParaRPr lang="en-US" dirty="0"/>
          </a:p>
        </p:txBody>
      </p:sp>
    </p:spTree>
    <p:extLst>
      <p:ext uri="{BB962C8B-B14F-4D97-AF65-F5344CB8AC3E}">
        <p14:creationId xmlns:p14="http://schemas.microsoft.com/office/powerpoint/2010/main" val="351725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893659"/>
          </a:xfrm>
        </p:spPr>
        <p:txBody>
          <a:bodyPr/>
          <a:lstStyle/>
          <a:p>
            <a:r>
              <a:rPr lang="en-US" b="1" dirty="0" smtClean="0"/>
              <a:t>Background</a:t>
            </a:r>
            <a:endParaRPr lang="en-US" b="1" dirty="0"/>
          </a:p>
        </p:txBody>
      </p:sp>
      <p:sp>
        <p:nvSpPr>
          <p:cNvPr id="5" name="Content Placeholder 4"/>
          <p:cNvSpPr>
            <a:spLocks noGrp="1"/>
          </p:cNvSpPr>
          <p:nvPr>
            <p:ph idx="1"/>
          </p:nvPr>
        </p:nvSpPr>
        <p:spPr>
          <a:xfrm>
            <a:off x="838200" y="1223161"/>
            <a:ext cx="10515600" cy="5035139"/>
          </a:xfrm>
        </p:spPr>
        <p:txBody>
          <a:bodyPr>
            <a:normAutofit/>
          </a:bodyPr>
          <a:lstStyle/>
          <a:p>
            <a:pPr>
              <a:spcBef>
                <a:spcPts val="1600"/>
              </a:spcBef>
            </a:pPr>
            <a:r>
              <a:rPr lang="en-US" dirty="0" smtClean="0"/>
              <a:t>Some countries utilize the estimated coverage results from population-based household surveys when evaluating programme coverage levels, particularly if there are known problems with administrative coverage reports (e.g., systematic under-/over-reporting, </a:t>
            </a:r>
            <a:r>
              <a:rPr lang="en-US" smtClean="0"/>
              <a:t>missed </a:t>
            </a:r>
            <a:r>
              <a:rPr lang="en-US" smtClean="0"/>
              <a:t>sub-populations</a:t>
            </a:r>
            <a:r>
              <a:rPr lang="en-US" dirty="0" smtClean="0"/>
              <a:t>)</a:t>
            </a:r>
          </a:p>
          <a:p>
            <a:pPr>
              <a:spcBef>
                <a:spcPts val="1600"/>
              </a:spcBef>
            </a:pPr>
            <a:r>
              <a:rPr lang="en-US" dirty="0" smtClean="0"/>
              <a:t>WHO and UNICEF utilize the estimated coverage results from population-based </a:t>
            </a:r>
            <a:r>
              <a:rPr lang="en-US" dirty="0"/>
              <a:t>household </a:t>
            </a:r>
            <a:r>
              <a:rPr lang="en-US" dirty="0" smtClean="0"/>
              <a:t>surveys when producing estimates of national immunization coverage for each of 195 countries</a:t>
            </a:r>
          </a:p>
          <a:p>
            <a:pPr>
              <a:spcBef>
                <a:spcPts val="1600"/>
              </a:spcBef>
            </a:pPr>
            <a:r>
              <a:rPr lang="en-US" dirty="0" smtClean="0"/>
              <a:t>Secretariat for Gavi, the Vaccine Alliance using coverage surveys as one of several data quality requirements in their grant monitoring framework</a:t>
            </a:r>
          </a:p>
        </p:txBody>
      </p:sp>
    </p:spTree>
    <p:extLst>
      <p:ext uri="{BB962C8B-B14F-4D97-AF65-F5344CB8AC3E}">
        <p14:creationId xmlns:p14="http://schemas.microsoft.com/office/powerpoint/2010/main" val="12490856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893659"/>
          </a:xfrm>
        </p:spPr>
        <p:txBody>
          <a:bodyPr/>
          <a:lstStyle/>
          <a:p>
            <a:r>
              <a:rPr lang="en-US" b="1" dirty="0" smtClean="0"/>
              <a:t>Across surveys, differences abound…</a:t>
            </a:r>
            <a:endParaRPr lang="en-US" b="1" dirty="0"/>
          </a:p>
        </p:txBody>
      </p:sp>
      <p:sp>
        <p:nvSpPr>
          <p:cNvPr id="5" name="Content Placeholder 4"/>
          <p:cNvSpPr>
            <a:spLocks noGrp="1"/>
          </p:cNvSpPr>
          <p:nvPr>
            <p:ph idx="1"/>
          </p:nvPr>
        </p:nvSpPr>
        <p:spPr>
          <a:xfrm>
            <a:off x="838200" y="1223161"/>
            <a:ext cx="10515600" cy="5035139"/>
          </a:xfrm>
        </p:spPr>
        <p:txBody>
          <a:bodyPr>
            <a:normAutofit/>
          </a:bodyPr>
          <a:lstStyle/>
          <a:p>
            <a:r>
              <a:rPr lang="en-US" dirty="0" smtClean="0"/>
              <a:t>Primary objectives</a:t>
            </a:r>
          </a:p>
          <a:p>
            <a:r>
              <a:rPr lang="en-US" dirty="0" smtClean="0"/>
              <a:t>Sampling schemes</a:t>
            </a:r>
          </a:p>
          <a:p>
            <a:r>
              <a:rPr lang="en-US" dirty="0" smtClean="0"/>
              <a:t>Levels of oversight</a:t>
            </a:r>
          </a:p>
          <a:p>
            <a:r>
              <a:rPr lang="en-US" dirty="0" smtClean="0"/>
              <a:t>Questionnaire format, content, verbal prompts for vax </a:t>
            </a:r>
            <a:r>
              <a:rPr lang="en-US" dirty="0" err="1" smtClean="0"/>
              <a:t>Hx</a:t>
            </a:r>
            <a:r>
              <a:rPr lang="en-US" dirty="0" smtClean="0"/>
              <a:t>, </a:t>
            </a:r>
            <a:r>
              <a:rPr lang="en-US" dirty="0" err="1" smtClean="0"/>
              <a:t>etc</a:t>
            </a:r>
            <a:endParaRPr lang="en-US" dirty="0" smtClean="0"/>
          </a:p>
          <a:p>
            <a:r>
              <a:rPr lang="en-US" dirty="0" smtClean="0"/>
              <a:t>Often, implementing agency differs</a:t>
            </a:r>
          </a:p>
          <a:p>
            <a:r>
              <a:rPr lang="en-US" dirty="0" smtClean="0"/>
              <a:t>Data cleaning, analysis, reporting</a:t>
            </a:r>
          </a:p>
          <a:p>
            <a:endParaRPr lang="en-US" dirty="0"/>
          </a:p>
          <a:p>
            <a:r>
              <a:rPr lang="en-US" dirty="0" smtClean="0"/>
              <a:t>Many other differences as one goes further into the operations and implementation</a:t>
            </a:r>
          </a:p>
          <a:p>
            <a:r>
              <a:rPr lang="en-US" dirty="0" smtClean="0"/>
              <a:t>See Cutts et al, PLOS Medicine 2013</a:t>
            </a:r>
          </a:p>
        </p:txBody>
      </p:sp>
    </p:spTree>
    <p:extLst>
      <p:ext uri="{BB962C8B-B14F-4D97-AF65-F5344CB8AC3E}">
        <p14:creationId xmlns:p14="http://schemas.microsoft.com/office/powerpoint/2010/main" val="3356143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359663" y="-125969"/>
            <a:ext cx="9648788" cy="7364697"/>
          </a:xfrm>
          <a:prstGeom prst="rect">
            <a:avLst/>
          </a:prstGeom>
        </p:spPr>
      </p:pic>
    </p:spTree>
    <p:extLst>
      <p:ext uri="{BB962C8B-B14F-4D97-AF65-F5344CB8AC3E}">
        <p14:creationId xmlns:p14="http://schemas.microsoft.com/office/powerpoint/2010/main" val="1857006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89503" y="973898"/>
            <a:ext cx="11618764" cy="5777680"/>
          </a:xfrm>
          <a:prstGeom prst="rect">
            <a:avLst/>
          </a:prstGeom>
        </p:spPr>
      </p:pic>
      <p:sp>
        <p:nvSpPr>
          <p:cNvPr id="8" name="Title 1"/>
          <p:cNvSpPr>
            <a:spLocks noGrp="1"/>
          </p:cNvSpPr>
          <p:nvPr>
            <p:ph type="title"/>
          </p:nvPr>
        </p:nvSpPr>
        <p:spPr>
          <a:xfrm>
            <a:off x="841085" y="103868"/>
            <a:ext cx="10515600" cy="1325563"/>
          </a:xfrm>
        </p:spPr>
        <p:txBody>
          <a:bodyPr/>
          <a:lstStyle/>
          <a:p>
            <a:r>
              <a:rPr lang="en-US" b="1" dirty="0" smtClean="0"/>
              <a:t>What is the most likely scenario ?</a:t>
            </a:r>
            <a:br>
              <a:rPr lang="en-US" b="1" dirty="0" smtClean="0"/>
            </a:br>
            <a:endParaRPr lang="en-US" b="1" dirty="0"/>
          </a:p>
        </p:txBody>
      </p:sp>
      <p:sp>
        <p:nvSpPr>
          <p:cNvPr id="9" name="TextBox 8"/>
          <p:cNvSpPr txBox="1"/>
          <p:nvPr/>
        </p:nvSpPr>
        <p:spPr>
          <a:xfrm>
            <a:off x="2529444" y="4762005"/>
            <a:ext cx="461665" cy="1306286"/>
          </a:xfrm>
          <a:prstGeom prst="rect">
            <a:avLst/>
          </a:prstGeom>
          <a:noFill/>
        </p:spPr>
        <p:txBody>
          <a:bodyPr vert="vert270" wrap="square" rtlCol="0">
            <a:spAutoFit/>
          </a:bodyPr>
          <a:lstStyle/>
          <a:p>
            <a:pPr algn="ctr"/>
            <a:r>
              <a:rPr lang="en-US" b="1" dirty="0" smtClean="0"/>
              <a:t>DHS/MICS</a:t>
            </a:r>
            <a:endParaRPr lang="en-US" b="1" dirty="0"/>
          </a:p>
        </p:txBody>
      </p:sp>
      <p:sp>
        <p:nvSpPr>
          <p:cNvPr id="10" name="TextBox 9"/>
          <p:cNvSpPr txBox="1"/>
          <p:nvPr/>
        </p:nvSpPr>
        <p:spPr>
          <a:xfrm>
            <a:off x="5033154" y="4760030"/>
            <a:ext cx="461665" cy="1306286"/>
          </a:xfrm>
          <a:prstGeom prst="rect">
            <a:avLst/>
          </a:prstGeom>
          <a:noFill/>
        </p:spPr>
        <p:txBody>
          <a:bodyPr vert="vert270" wrap="square" rtlCol="0">
            <a:spAutoFit/>
          </a:bodyPr>
          <a:lstStyle/>
          <a:p>
            <a:pPr algn="ctr"/>
            <a:r>
              <a:rPr lang="en-US" b="1" dirty="0" smtClean="0"/>
              <a:t>DHS/MICS</a:t>
            </a:r>
            <a:endParaRPr lang="en-US" b="1" dirty="0"/>
          </a:p>
        </p:txBody>
      </p:sp>
      <p:sp>
        <p:nvSpPr>
          <p:cNvPr id="11" name="TextBox 10"/>
          <p:cNvSpPr txBox="1"/>
          <p:nvPr/>
        </p:nvSpPr>
        <p:spPr>
          <a:xfrm>
            <a:off x="7964372" y="4758055"/>
            <a:ext cx="461665" cy="1306286"/>
          </a:xfrm>
          <a:prstGeom prst="rect">
            <a:avLst/>
          </a:prstGeom>
          <a:noFill/>
        </p:spPr>
        <p:txBody>
          <a:bodyPr vert="vert270" wrap="square" rtlCol="0">
            <a:spAutoFit/>
          </a:bodyPr>
          <a:lstStyle/>
          <a:p>
            <a:pPr algn="ctr"/>
            <a:r>
              <a:rPr lang="en-US" b="1" dirty="0" smtClean="0"/>
              <a:t>DHS/MICS</a:t>
            </a:r>
            <a:endParaRPr lang="en-US" b="1" dirty="0"/>
          </a:p>
        </p:txBody>
      </p:sp>
      <p:sp>
        <p:nvSpPr>
          <p:cNvPr id="12" name="TextBox 11"/>
          <p:cNvSpPr txBox="1"/>
          <p:nvPr/>
        </p:nvSpPr>
        <p:spPr>
          <a:xfrm>
            <a:off x="3714992" y="4760030"/>
            <a:ext cx="461665" cy="1306286"/>
          </a:xfrm>
          <a:prstGeom prst="rect">
            <a:avLst/>
          </a:prstGeom>
          <a:noFill/>
        </p:spPr>
        <p:txBody>
          <a:bodyPr vert="vert270" wrap="square" rtlCol="0">
            <a:spAutoFit/>
          </a:bodyPr>
          <a:lstStyle/>
          <a:p>
            <a:pPr algn="ctr"/>
            <a:r>
              <a:rPr lang="en-US" b="1" dirty="0" smtClean="0"/>
              <a:t>EPI CLUSTER</a:t>
            </a:r>
            <a:endParaRPr lang="en-US" b="1" dirty="0"/>
          </a:p>
        </p:txBody>
      </p:sp>
      <p:sp>
        <p:nvSpPr>
          <p:cNvPr id="13" name="TextBox 12"/>
          <p:cNvSpPr txBox="1"/>
          <p:nvPr/>
        </p:nvSpPr>
        <p:spPr>
          <a:xfrm>
            <a:off x="6159325" y="4758055"/>
            <a:ext cx="461665" cy="1306286"/>
          </a:xfrm>
          <a:prstGeom prst="rect">
            <a:avLst/>
          </a:prstGeom>
          <a:noFill/>
        </p:spPr>
        <p:txBody>
          <a:bodyPr vert="vert270" wrap="square" rtlCol="0">
            <a:spAutoFit/>
          </a:bodyPr>
          <a:lstStyle/>
          <a:p>
            <a:pPr algn="ctr"/>
            <a:r>
              <a:rPr lang="en-US" b="1" dirty="0" smtClean="0"/>
              <a:t>EPI CLUSTER</a:t>
            </a:r>
            <a:endParaRPr lang="en-US" b="1" dirty="0"/>
          </a:p>
        </p:txBody>
      </p:sp>
      <p:sp>
        <p:nvSpPr>
          <p:cNvPr id="14" name="TextBox 13"/>
          <p:cNvSpPr txBox="1"/>
          <p:nvPr/>
        </p:nvSpPr>
        <p:spPr>
          <a:xfrm>
            <a:off x="9613053" y="4756080"/>
            <a:ext cx="461665" cy="1306286"/>
          </a:xfrm>
          <a:prstGeom prst="rect">
            <a:avLst/>
          </a:prstGeom>
          <a:noFill/>
        </p:spPr>
        <p:txBody>
          <a:bodyPr vert="vert270" wrap="square" rtlCol="0">
            <a:spAutoFit/>
          </a:bodyPr>
          <a:lstStyle/>
          <a:p>
            <a:pPr algn="ctr"/>
            <a:r>
              <a:rPr lang="en-US" b="1" dirty="0" smtClean="0"/>
              <a:t>EPI CLUSTER</a:t>
            </a:r>
            <a:endParaRPr lang="en-US" b="1" dirty="0"/>
          </a:p>
        </p:txBody>
      </p:sp>
    </p:spTree>
    <p:extLst>
      <p:ext uri="{BB962C8B-B14F-4D97-AF65-F5344CB8AC3E}">
        <p14:creationId xmlns:p14="http://schemas.microsoft.com/office/powerpoint/2010/main" val="25530173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52400" y="401420"/>
            <a:ext cx="5898757" cy="2929260"/>
          </a:xfrm>
          <a:prstGeom prst="rect">
            <a:avLst/>
          </a:prstGeom>
        </p:spPr>
      </p:pic>
      <p:pic>
        <p:nvPicPr>
          <p:cNvPr id="6" name="Picture 5"/>
          <p:cNvPicPr>
            <a:picLocks noChangeAspect="1"/>
          </p:cNvPicPr>
          <p:nvPr/>
        </p:nvPicPr>
        <p:blipFill>
          <a:blip r:embed="rId3"/>
          <a:stretch>
            <a:fillRect/>
          </a:stretch>
        </p:blipFill>
        <p:spPr>
          <a:xfrm>
            <a:off x="6293243" y="399408"/>
            <a:ext cx="5898757" cy="2933284"/>
          </a:xfrm>
          <a:prstGeom prst="rect">
            <a:avLst/>
          </a:prstGeom>
        </p:spPr>
      </p:pic>
      <p:pic>
        <p:nvPicPr>
          <p:cNvPr id="7" name="Picture 6"/>
          <p:cNvPicPr>
            <a:picLocks noChangeAspect="1"/>
          </p:cNvPicPr>
          <p:nvPr/>
        </p:nvPicPr>
        <p:blipFill>
          <a:blip r:embed="rId4"/>
          <a:stretch>
            <a:fillRect/>
          </a:stretch>
        </p:blipFill>
        <p:spPr>
          <a:xfrm>
            <a:off x="152400" y="3523295"/>
            <a:ext cx="5898757" cy="2933284"/>
          </a:xfrm>
          <a:prstGeom prst="rect">
            <a:avLst/>
          </a:prstGeom>
        </p:spPr>
      </p:pic>
      <p:pic>
        <p:nvPicPr>
          <p:cNvPr id="2" name="Picture 1"/>
          <p:cNvPicPr>
            <a:picLocks noChangeAspect="1"/>
          </p:cNvPicPr>
          <p:nvPr/>
        </p:nvPicPr>
        <p:blipFill>
          <a:blip r:embed="rId5"/>
          <a:stretch>
            <a:fillRect/>
          </a:stretch>
        </p:blipFill>
        <p:spPr>
          <a:xfrm>
            <a:off x="6293242" y="3527319"/>
            <a:ext cx="5898757" cy="2929260"/>
          </a:xfrm>
          <a:prstGeom prst="rect">
            <a:avLst/>
          </a:prstGeom>
        </p:spPr>
      </p:pic>
    </p:spTree>
    <p:extLst>
      <p:ext uri="{BB962C8B-B14F-4D97-AF65-F5344CB8AC3E}">
        <p14:creationId xmlns:p14="http://schemas.microsoft.com/office/powerpoint/2010/main" val="4009190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6649"/>
            <a:ext cx="10515600" cy="1325563"/>
          </a:xfrm>
        </p:spPr>
        <p:txBody>
          <a:bodyPr/>
          <a:lstStyle/>
          <a:p>
            <a:r>
              <a:rPr lang="en-US" b="1" dirty="0" smtClean="0"/>
              <a:t>Observed differences across survey types</a:t>
            </a:r>
            <a:br>
              <a:rPr lang="en-US" b="1" dirty="0" smtClean="0"/>
            </a:br>
            <a:r>
              <a:rPr lang="en-US" b="1" dirty="0" smtClean="0"/>
              <a:t>&gt; documented evidence</a:t>
            </a:r>
            <a:endParaRPr lang="en-US" b="1" dirty="0"/>
          </a:p>
        </p:txBody>
      </p:sp>
      <p:sp>
        <p:nvSpPr>
          <p:cNvPr id="8" name="TextBox 7"/>
          <p:cNvSpPr txBox="1"/>
          <p:nvPr/>
        </p:nvSpPr>
        <p:spPr>
          <a:xfrm>
            <a:off x="942535" y="1535940"/>
            <a:ext cx="10411265" cy="923330"/>
          </a:xfrm>
          <a:prstGeom prst="rect">
            <a:avLst/>
          </a:prstGeom>
          <a:noFill/>
        </p:spPr>
        <p:txBody>
          <a:bodyPr wrap="square" rtlCol="0">
            <a:spAutoFit/>
          </a:bodyPr>
          <a:lstStyle/>
          <a:p>
            <a:pPr algn="ctr"/>
            <a:r>
              <a:rPr lang="en-US" b="1" dirty="0" smtClean="0"/>
              <a:t>median/mean </a:t>
            </a:r>
            <a:r>
              <a:rPr lang="en-US" b="1" dirty="0"/>
              <a:t>home-based record ownership levels observed among children aged 12-23 months at the time of survey by survey type across 199 population-based, nationally representative surveys that estimated coverage for birth cohorts between 2005 and 2012</a:t>
            </a:r>
          </a:p>
        </p:txBody>
      </p:sp>
      <p:pic>
        <p:nvPicPr>
          <p:cNvPr id="3" name="Picture 2"/>
          <p:cNvPicPr>
            <a:picLocks noChangeAspect="1"/>
          </p:cNvPicPr>
          <p:nvPr/>
        </p:nvPicPr>
        <p:blipFill>
          <a:blip r:embed="rId2"/>
          <a:stretch>
            <a:fillRect/>
          </a:stretch>
        </p:blipFill>
        <p:spPr>
          <a:xfrm>
            <a:off x="288348" y="2431134"/>
            <a:ext cx="6241553" cy="4569376"/>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931519459"/>
              </p:ext>
            </p:extLst>
          </p:nvPr>
        </p:nvGraphicFramePr>
        <p:xfrm>
          <a:off x="6529900" y="3560458"/>
          <a:ext cx="5662098" cy="1483360"/>
        </p:xfrm>
        <a:graphic>
          <a:graphicData uri="http://schemas.openxmlformats.org/drawingml/2006/table">
            <a:tbl>
              <a:tblPr firstRow="1" bandRow="1">
                <a:tableStyleId>{5C22544A-7EE6-4342-B048-85BDC9FD1C3A}</a:tableStyleId>
              </a:tblPr>
              <a:tblGrid>
                <a:gridCol w="1502752"/>
                <a:gridCol w="2079673"/>
                <a:gridCol w="2079673"/>
              </a:tblGrid>
              <a:tr h="370840">
                <a:tc>
                  <a:txBody>
                    <a:bodyPr/>
                    <a:lstStyle/>
                    <a:p>
                      <a:endParaRPr lang="en-US" dirty="0"/>
                    </a:p>
                  </a:txBody>
                  <a:tcPr/>
                </a:tc>
                <a:tc>
                  <a:txBody>
                    <a:bodyPr/>
                    <a:lstStyle/>
                    <a:p>
                      <a:r>
                        <a:rPr lang="en-US" dirty="0" smtClean="0"/>
                        <a:t>HBR,</a:t>
                      </a:r>
                      <a:r>
                        <a:rPr lang="en-US" baseline="0" dirty="0" smtClean="0"/>
                        <a:t> m</a:t>
                      </a:r>
                      <a:r>
                        <a:rPr lang="en-US" dirty="0" smtClean="0"/>
                        <a:t>ean (</a:t>
                      </a:r>
                      <a:r>
                        <a:rPr lang="en-US" dirty="0" err="1" smtClean="0"/>
                        <a:t>s.e.</a:t>
                      </a:r>
                      <a:r>
                        <a:rPr lang="en-US" dirty="0" smtClean="0"/>
                        <a:t>)</a:t>
                      </a:r>
                      <a:endParaRPr lang="en-US" dirty="0"/>
                    </a:p>
                  </a:txBody>
                  <a:tcPr/>
                </a:tc>
                <a:tc>
                  <a:txBody>
                    <a:bodyPr/>
                    <a:lstStyle/>
                    <a:p>
                      <a:r>
                        <a:rPr lang="en-US" dirty="0" smtClean="0"/>
                        <a:t>HBR, median</a:t>
                      </a:r>
                      <a:r>
                        <a:rPr lang="en-US" baseline="0" dirty="0" smtClean="0"/>
                        <a:t> (IQR)</a:t>
                      </a:r>
                      <a:endParaRPr lang="en-US" dirty="0"/>
                    </a:p>
                  </a:txBody>
                  <a:tcPr/>
                </a:tc>
              </a:tr>
              <a:tr h="370840">
                <a:tc>
                  <a:txBody>
                    <a:bodyPr/>
                    <a:lstStyle/>
                    <a:p>
                      <a:r>
                        <a:rPr lang="en-US" dirty="0" smtClean="0"/>
                        <a:t>EPI</a:t>
                      </a:r>
                      <a:endParaRPr lang="en-US" dirty="0"/>
                    </a:p>
                  </a:txBody>
                  <a:tcPr/>
                </a:tc>
                <a:tc>
                  <a:txBody>
                    <a:bodyPr/>
                    <a:lstStyle/>
                    <a:p>
                      <a:r>
                        <a:rPr lang="en-US" dirty="0" smtClean="0"/>
                        <a:t>74% (18.3)</a:t>
                      </a:r>
                      <a:endParaRPr lang="en-US" dirty="0"/>
                    </a:p>
                  </a:txBody>
                  <a:tcPr/>
                </a:tc>
                <a:tc>
                  <a:txBody>
                    <a:bodyPr/>
                    <a:lstStyle/>
                    <a:p>
                      <a:r>
                        <a:rPr lang="en-US" dirty="0" smtClean="0"/>
                        <a:t>77% (25)</a:t>
                      </a:r>
                      <a:endParaRPr lang="en-US" dirty="0"/>
                    </a:p>
                  </a:txBody>
                  <a:tcPr/>
                </a:tc>
              </a:tr>
              <a:tr h="370840">
                <a:tc>
                  <a:txBody>
                    <a:bodyPr/>
                    <a:lstStyle/>
                    <a:p>
                      <a:r>
                        <a:rPr lang="en-US" dirty="0" smtClean="0"/>
                        <a:t>DHS/MICS</a:t>
                      </a:r>
                      <a:endParaRPr lang="en-US" dirty="0"/>
                    </a:p>
                  </a:txBody>
                  <a:tcPr/>
                </a:tc>
                <a:tc>
                  <a:txBody>
                    <a:bodyPr/>
                    <a:lstStyle/>
                    <a:p>
                      <a:r>
                        <a:rPr lang="en-US" dirty="0" smtClean="0"/>
                        <a:t>62% (22.7)</a:t>
                      </a:r>
                      <a:endParaRPr lang="en-US" dirty="0"/>
                    </a:p>
                  </a:txBody>
                  <a:tcPr/>
                </a:tc>
                <a:tc>
                  <a:txBody>
                    <a:bodyPr/>
                    <a:lstStyle/>
                    <a:p>
                      <a:r>
                        <a:rPr lang="en-US" dirty="0" smtClean="0"/>
                        <a:t>67% (38)</a:t>
                      </a:r>
                      <a:endParaRPr lang="en-US" dirty="0"/>
                    </a:p>
                  </a:txBody>
                  <a:tcPr/>
                </a:tc>
              </a:tr>
              <a:tr h="370840">
                <a:tc>
                  <a:txBody>
                    <a:bodyPr/>
                    <a:lstStyle/>
                    <a:p>
                      <a:r>
                        <a:rPr lang="en-US" dirty="0" smtClean="0"/>
                        <a:t>OCS</a:t>
                      </a:r>
                      <a:endParaRPr lang="en-US" dirty="0"/>
                    </a:p>
                  </a:txBody>
                  <a:tcPr/>
                </a:tc>
                <a:tc>
                  <a:txBody>
                    <a:bodyPr/>
                    <a:lstStyle/>
                    <a:p>
                      <a:r>
                        <a:rPr lang="en-US" dirty="0" smtClean="0"/>
                        <a:t>56% (24.6)</a:t>
                      </a:r>
                      <a:endParaRPr lang="en-US" dirty="0"/>
                    </a:p>
                  </a:txBody>
                  <a:tcPr/>
                </a:tc>
                <a:tc>
                  <a:txBody>
                    <a:bodyPr/>
                    <a:lstStyle/>
                    <a:p>
                      <a:r>
                        <a:rPr lang="en-US" dirty="0" smtClean="0"/>
                        <a:t>57% (37)</a:t>
                      </a:r>
                      <a:endParaRPr lang="en-US" dirty="0"/>
                    </a:p>
                  </a:txBody>
                  <a:tcPr/>
                </a:tc>
              </a:tr>
            </a:tbl>
          </a:graphicData>
        </a:graphic>
      </p:graphicFrame>
      <p:sp>
        <p:nvSpPr>
          <p:cNvPr id="5" name="TextBox 4"/>
          <p:cNvSpPr txBox="1"/>
          <p:nvPr/>
        </p:nvSpPr>
        <p:spPr>
          <a:xfrm>
            <a:off x="942535" y="6127842"/>
            <a:ext cx="1718778" cy="369332"/>
          </a:xfrm>
          <a:prstGeom prst="rect">
            <a:avLst/>
          </a:prstGeom>
          <a:noFill/>
        </p:spPr>
        <p:txBody>
          <a:bodyPr wrap="square" rtlCol="0">
            <a:spAutoFit/>
          </a:bodyPr>
          <a:lstStyle/>
          <a:p>
            <a:pPr algn="ctr"/>
            <a:r>
              <a:rPr lang="en-US" dirty="0" smtClean="0"/>
              <a:t>n=109</a:t>
            </a:r>
            <a:endParaRPr lang="en-US" dirty="0"/>
          </a:p>
        </p:txBody>
      </p:sp>
      <p:sp>
        <p:nvSpPr>
          <p:cNvPr id="7" name="TextBox 6"/>
          <p:cNvSpPr txBox="1"/>
          <p:nvPr/>
        </p:nvSpPr>
        <p:spPr>
          <a:xfrm>
            <a:off x="2773613" y="6116466"/>
            <a:ext cx="1718778" cy="369332"/>
          </a:xfrm>
          <a:prstGeom prst="rect">
            <a:avLst/>
          </a:prstGeom>
          <a:noFill/>
        </p:spPr>
        <p:txBody>
          <a:bodyPr wrap="square" rtlCol="0">
            <a:spAutoFit/>
          </a:bodyPr>
          <a:lstStyle/>
          <a:p>
            <a:pPr algn="ctr"/>
            <a:r>
              <a:rPr lang="en-US" dirty="0" smtClean="0"/>
              <a:t>n=56</a:t>
            </a:r>
            <a:endParaRPr lang="en-US" dirty="0"/>
          </a:p>
        </p:txBody>
      </p:sp>
      <p:sp>
        <p:nvSpPr>
          <p:cNvPr id="9" name="TextBox 8"/>
          <p:cNvSpPr txBox="1"/>
          <p:nvPr/>
        </p:nvSpPr>
        <p:spPr>
          <a:xfrm>
            <a:off x="4631989" y="6118738"/>
            <a:ext cx="1718778" cy="369332"/>
          </a:xfrm>
          <a:prstGeom prst="rect">
            <a:avLst/>
          </a:prstGeom>
          <a:noFill/>
        </p:spPr>
        <p:txBody>
          <a:bodyPr wrap="square" rtlCol="0">
            <a:spAutoFit/>
          </a:bodyPr>
          <a:lstStyle/>
          <a:p>
            <a:pPr algn="ctr"/>
            <a:r>
              <a:rPr lang="en-US" dirty="0" smtClean="0"/>
              <a:t>n=34</a:t>
            </a:r>
            <a:endParaRPr lang="en-US" dirty="0"/>
          </a:p>
        </p:txBody>
      </p:sp>
    </p:spTree>
    <p:extLst>
      <p:ext uri="{BB962C8B-B14F-4D97-AF65-F5344CB8AC3E}">
        <p14:creationId xmlns:p14="http://schemas.microsoft.com/office/powerpoint/2010/main" val="428146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730885" y="2365758"/>
            <a:ext cx="8730229" cy="4377307"/>
          </a:xfrm>
          <a:prstGeom prst="rect">
            <a:avLst/>
          </a:prstGeom>
        </p:spPr>
      </p:pic>
      <p:sp>
        <p:nvSpPr>
          <p:cNvPr id="2" name="Title 1"/>
          <p:cNvSpPr>
            <a:spLocks noGrp="1"/>
          </p:cNvSpPr>
          <p:nvPr>
            <p:ph type="title"/>
          </p:nvPr>
        </p:nvSpPr>
        <p:spPr>
          <a:xfrm>
            <a:off x="838200" y="266649"/>
            <a:ext cx="10515600" cy="1325563"/>
          </a:xfrm>
        </p:spPr>
        <p:txBody>
          <a:bodyPr/>
          <a:lstStyle/>
          <a:p>
            <a:r>
              <a:rPr lang="en-US" b="1" dirty="0" smtClean="0"/>
              <a:t>Observed differences across survey types</a:t>
            </a:r>
            <a:br>
              <a:rPr lang="en-US" b="1" dirty="0" smtClean="0"/>
            </a:br>
            <a:r>
              <a:rPr lang="en-US" b="1" dirty="0" smtClean="0"/>
              <a:t>&gt; documented evidence</a:t>
            </a:r>
            <a:endParaRPr lang="en-US" b="1" dirty="0"/>
          </a:p>
        </p:txBody>
      </p:sp>
      <p:sp>
        <p:nvSpPr>
          <p:cNvPr id="7" name="Oval 6"/>
          <p:cNvSpPr/>
          <p:nvPr/>
        </p:nvSpPr>
        <p:spPr>
          <a:xfrm>
            <a:off x="8431481" y="3737314"/>
            <a:ext cx="653143" cy="2904536"/>
          </a:xfrm>
          <a:prstGeom prst="ellipse">
            <a:avLst/>
          </a:prstGeom>
          <a:noFill/>
          <a:ln w="47625" cap="rnd">
            <a:solidFill>
              <a:srgbClr val="FF0000">
                <a:alpha val="50000"/>
              </a:srgb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942535" y="1535940"/>
            <a:ext cx="10411265" cy="923330"/>
          </a:xfrm>
          <a:prstGeom prst="rect">
            <a:avLst/>
          </a:prstGeom>
          <a:noFill/>
        </p:spPr>
        <p:txBody>
          <a:bodyPr wrap="square" rtlCol="0">
            <a:spAutoFit/>
          </a:bodyPr>
          <a:lstStyle/>
          <a:p>
            <a:pPr algn="ctr"/>
            <a:r>
              <a:rPr lang="en-US" b="1" dirty="0"/>
              <a:t>Relative frequency of home-based record ownership levels observed among children aged 12-23 months at the time of survey by survey type across 199 population-based, nationally representative surveys that estimated coverage for birth cohorts between 2005 and 2012</a:t>
            </a:r>
          </a:p>
        </p:txBody>
      </p:sp>
    </p:spTree>
    <p:extLst>
      <p:ext uri="{BB962C8B-B14F-4D97-AF65-F5344CB8AC3E}">
        <p14:creationId xmlns:p14="http://schemas.microsoft.com/office/powerpoint/2010/main" val="2071738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3828</TotalTime>
  <Words>809</Words>
  <Application>Microsoft Office PowerPoint</Application>
  <PresentationFormat>Widescreen</PresentationFormat>
  <Paragraphs>114</Paragraphs>
  <Slides>18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Exploring issues of data quality in household surveys:  Searching for explanations behind discrepant results for vaccination coverage across surveys of different form  </vt:lpstr>
      <vt:lpstr>Background</vt:lpstr>
      <vt:lpstr>Background</vt:lpstr>
      <vt:lpstr>Across surveys, differences abound…</vt:lpstr>
      <vt:lpstr>PowerPoint Presentation</vt:lpstr>
      <vt:lpstr>What is the most likely scenario ? </vt:lpstr>
      <vt:lpstr>PowerPoint Presentation</vt:lpstr>
      <vt:lpstr>Observed differences across survey types &gt; documented evidence</vt:lpstr>
      <vt:lpstr>Observed differences across survey types &gt; documented evidence</vt:lpstr>
      <vt:lpstr>Observed HBR ownership levels from above country example</vt:lpstr>
      <vt:lpstr>Reasons for observed differences in HBR ? Perhaps related to…</vt:lpstr>
      <vt:lpstr>PowerPoint Presentation</vt:lpstr>
      <vt:lpstr>Additional example slides</vt:lpstr>
      <vt:lpstr>Challenges </vt:lpstr>
      <vt:lpstr>Challenges </vt:lpstr>
      <vt:lpstr>PowerPoint Presentation</vt:lpstr>
      <vt:lpstr>What we did previous year.</vt:lpstr>
      <vt:lpstr>Influence of new data.</vt:lpstr>
    </vt:vector>
  </TitlesOfParts>
  <Company>UNICEF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Background</dc:title>
  <dc:creator>David Brown</dc:creator>
  <cp:lastModifiedBy>Croft, Trevor</cp:lastModifiedBy>
  <cp:revision>32</cp:revision>
  <dcterms:created xsi:type="dcterms:W3CDTF">2015-07-15T15:00:24Z</dcterms:created>
  <dcterms:modified xsi:type="dcterms:W3CDTF">2015-07-23T14:45:14Z</dcterms:modified>
</cp:coreProperties>
</file>