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66" r:id="rId4"/>
    <p:sldId id="267" r:id="rId5"/>
    <p:sldId id="272" r:id="rId6"/>
    <p:sldId id="284" r:id="rId7"/>
    <p:sldId id="310" r:id="rId8"/>
    <p:sldId id="282" r:id="rId9"/>
    <p:sldId id="304" r:id="rId10"/>
    <p:sldId id="283" r:id="rId11"/>
    <p:sldId id="305" r:id="rId12"/>
    <p:sldId id="307" r:id="rId13"/>
    <p:sldId id="306" r:id="rId14"/>
    <p:sldId id="297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well, Joanna" initials="LJ" lastIdx="3" clrIdx="0">
    <p:extLst>
      <p:ext uri="{19B8F6BF-5375-455C-9EA6-DF929625EA0E}">
        <p15:presenceInfo xmlns:p15="http://schemas.microsoft.com/office/powerpoint/2012/main" userId="S-1-5-21-137981764-238564018-677931608-6652280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9" autoAdjust="0"/>
    <p:restoredTop sz="95501" autoAdjust="0"/>
  </p:normalViewPr>
  <p:slideViewPr>
    <p:cSldViewPr>
      <p:cViewPr varScale="1">
        <p:scale>
          <a:sx n="111" d="100"/>
          <a:sy n="111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77D0F-8C7F-49E5-A40B-82606CCAF35E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FE1E5-D052-431D-8605-92DCEBF5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a map</a:t>
            </a:r>
            <a:r>
              <a:rPr lang="en-US" baseline="0" dirty="0" smtClean="0"/>
              <a:t> of all countries that have conducted a DHS. </a:t>
            </a:r>
            <a:r>
              <a:rPr lang="en-US" dirty="0" smtClean="0"/>
              <a:t>DHS</a:t>
            </a:r>
            <a:r>
              <a:rPr lang="en-US" baseline="0" dirty="0" smtClean="0"/>
              <a:t> is a worldwide program. </a:t>
            </a:r>
            <a:r>
              <a:rPr lang="en-US" dirty="0" smtClean="0"/>
              <a:t>Nearly all DHS</a:t>
            </a:r>
            <a:r>
              <a:rPr lang="en-US" baseline="0" dirty="0" smtClean="0"/>
              <a:t> collect info on vaccinations. And l</a:t>
            </a:r>
            <a:r>
              <a:rPr lang="en-US" dirty="0" smtClean="0"/>
              <a:t>ots of countries have carried out</a:t>
            </a:r>
            <a:r>
              <a:rPr lang="en-US" baseline="0" dirty="0" smtClean="0"/>
              <a:t> multiple DHS, theoretically, making trend analysis possible (although as we’ll undoubtedly discuss, this is not so straightforward given that vaccination schedules are changing over time). A map of countries that have conducted MICS would look similar to this one.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131B9-65C9-49FC-A011-4028C8E1E7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child at a time. Four</a:t>
            </a:r>
            <a:r>
              <a:rPr lang="en-US" baseline="0" dirty="0" smtClean="0"/>
              <a:t> pages per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2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 r="63464"/>
          <a:stretch>
            <a:fillRect/>
          </a:stretch>
        </p:blipFill>
        <p:spPr bwMode="auto">
          <a:xfrm>
            <a:off x="455613" y="455613"/>
            <a:ext cx="300513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42C515A-8FD1-4EAA-B697-F40907BA4FD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2A6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sz="3200" dirty="0" smtClean="0"/>
              <a:t>DHS, MICS, and EPI Surveys: </a:t>
            </a:r>
            <a:r>
              <a:rPr lang="en-US" sz="3200" dirty="0" smtClean="0"/>
              <a:t>An Overview of </a:t>
            </a:r>
            <a:r>
              <a:rPr lang="en-US" sz="3200" dirty="0" smtClean="0"/>
              <a:t>Information Captured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Child’s QRE: immunization module </a:t>
            </a:r>
            <a:r>
              <a:rPr lang="en-US" dirty="0" smtClean="0"/>
              <a:t>(</a:t>
            </a:r>
            <a:r>
              <a:rPr lang="en-US" dirty="0" smtClean="0"/>
              <a:t>MICS5)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1" y="1295400"/>
            <a:ext cx="3823358" cy="5330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233" y="1270634"/>
            <a:ext cx="3823358" cy="53797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Child’s QRE: immunization module </a:t>
            </a:r>
            <a:r>
              <a:rPr lang="en-US" dirty="0" smtClean="0"/>
              <a:t>(</a:t>
            </a:r>
            <a:r>
              <a:rPr lang="en-US" dirty="0" smtClean="0"/>
              <a:t>MICS5)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6423039" cy="47434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04800" y="4343400"/>
            <a:ext cx="7391400" cy="1600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62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r>
              <a:rPr lang="en-US" dirty="0" smtClean="0"/>
              <a:t>QRE Form – Vaccination Records at Health facility (MICS5)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75639"/>
            <a:ext cx="5158741" cy="61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 in model DHS and MICS questionnaires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9534"/>
              </p:ext>
            </p:extLst>
          </p:nvPr>
        </p:nvGraphicFramePr>
        <p:xfrm>
          <a:off x="1066800" y="1290361"/>
          <a:ext cx="7010400" cy="495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676400"/>
                <a:gridCol w="1981200"/>
              </a:tblGrid>
              <a:tr h="231829">
                <a:tc>
                  <a:txBody>
                    <a:bodyPr/>
                    <a:lstStyle/>
                    <a:p>
                      <a:r>
                        <a:rPr lang="en-US" dirty="0" smtClean="0"/>
                        <a:t>Vaccine/Antigen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MICS</a:t>
                      </a:r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r>
                        <a:rPr lang="en-US" dirty="0" smtClean="0"/>
                        <a:t>BCG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Hep</a:t>
                      </a:r>
                      <a:r>
                        <a:rPr lang="en-US" dirty="0" smtClean="0"/>
                        <a:t> B (birth dose)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OPV</a:t>
                      </a:r>
                      <a:r>
                        <a:rPr lang="en-US" baseline="0" dirty="0" smtClean="0"/>
                        <a:t> (birth dose)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r>
                        <a:rPr lang="en-US" dirty="0" smtClean="0"/>
                        <a:t>OPV </a:t>
                      </a:r>
                      <a:r>
                        <a:rPr lang="en-US" baseline="0" dirty="0" smtClean="0"/>
                        <a:t>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r>
                        <a:rPr lang="en-US" dirty="0" smtClean="0"/>
                        <a:t>DPT-</a:t>
                      </a:r>
                      <a:r>
                        <a:rPr lang="en-US" dirty="0" err="1" smtClean="0"/>
                        <a:t>Hep</a:t>
                      </a:r>
                      <a:r>
                        <a:rPr lang="en-US" dirty="0" smtClean="0"/>
                        <a:t> B-</a:t>
                      </a:r>
                      <a:r>
                        <a:rPr lang="en-US" dirty="0" err="1" smtClean="0"/>
                        <a:t>Hib</a:t>
                      </a:r>
                      <a:r>
                        <a:rPr lang="en-US" dirty="0" smtClean="0"/>
                        <a:t> 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DPT 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Hep</a:t>
                      </a:r>
                      <a:r>
                        <a:rPr lang="en-US" sz="1800" baseline="0" dirty="0" smtClean="0"/>
                        <a:t> B 1-3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Hib</a:t>
                      </a:r>
                      <a:r>
                        <a:rPr lang="en-US" sz="1800" dirty="0" smtClean="0"/>
                        <a:t> 1-3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r>
                        <a:rPr lang="en-US" dirty="0" smtClean="0"/>
                        <a:t>Pneumococcal 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r>
                        <a:rPr lang="en-US" dirty="0" smtClean="0"/>
                        <a:t>Rotavirus 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50">
                <a:tc>
                  <a:txBody>
                    <a:bodyPr/>
                    <a:lstStyle/>
                    <a:p>
                      <a:r>
                        <a:rPr lang="en-US" dirty="0" smtClean="0"/>
                        <a:t>Measles Containing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Vaccine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 (</a:t>
                      </a:r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doses)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 (1</a:t>
                      </a:r>
                      <a:r>
                        <a:rPr lang="en-US" baseline="0" dirty="0" smtClean="0"/>
                        <a:t> dose)</a:t>
                      </a:r>
                      <a:endParaRPr lang="en-US" dirty="0"/>
                    </a:p>
                  </a:txBody>
                  <a:tcPr/>
                </a:tc>
              </a:tr>
              <a:tr h="384229">
                <a:tc>
                  <a:txBody>
                    <a:bodyPr/>
                    <a:lstStyle/>
                    <a:p>
                      <a:r>
                        <a:rPr lang="en-US" dirty="0" smtClean="0"/>
                        <a:t>Yellow fever (1 dose)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990600" y="3124200"/>
            <a:ext cx="3886200" cy="4572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90600" y="3590026"/>
            <a:ext cx="5562600" cy="10668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248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Footnotes within Model </a:t>
            </a:r>
            <a:r>
              <a:rPr lang="en-US" dirty="0" smtClean="0">
                <a:solidFill>
                  <a:srgbClr val="FF0000"/>
                </a:solidFill>
              </a:rPr>
              <a:t>QREs </a:t>
            </a:r>
            <a:r>
              <a:rPr lang="en-US" dirty="0">
                <a:solidFill>
                  <a:srgbClr val="FF0000"/>
                </a:solidFill>
              </a:rPr>
              <a:t>provide guidance on how </a:t>
            </a:r>
            <a:r>
              <a:rPr lang="en-US" dirty="0" smtClean="0">
                <a:solidFill>
                  <a:srgbClr val="FF0000"/>
                </a:solidFill>
              </a:rPr>
              <a:t>QREs </a:t>
            </a:r>
            <a:r>
              <a:rPr lang="en-US" dirty="0">
                <a:solidFill>
                  <a:srgbClr val="FF0000"/>
                </a:solidFill>
              </a:rPr>
              <a:t>should be modified depending on vaccination schedule.</a:t>
            </a:r>
          </a:p>
        </p:txBody>
      </p:sp>
    </p:spTree>
    <p:extLst>
      <p:ext uri="{BB962C8B-B14F-4D97-AF65-F5344CB8AC3E}">
        <p14:creationId xmlns:p14="http://schemas.microsoft.com/office/powerpoint/2010/main" val="4039609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 Cluster Surveys/Vaccination Coverage Cluster Surveys*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topic survey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Routine/Campaign immunizations for children 12-23 months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Reasons not vaccinated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Women’s TT.</a:t>
            </a:r>
          </a:p>
          <a:p>
            <a:r>
              <a:rPr lang="en-US" dirty="0"/>
              <a:t>S</a:t>
            </a:r>
            <a:r>
              <a:rPr lang="en-US" dirty="0" smtClean="0"/>
              <a:t>impler sample design</a:t>
            </a:r>
          </a:p>
          <a:p>
            <a:r>
              <a:rPr lang="en-US" dirty="0" smtClean="0"/>
              <a:t>Quicker</a:t>
            </a:r>
          </a:p>
          <a:p>
            <a:r>
              <a:rPr lang="en-US" dirty="0" smtClean="0"/>
              <a:t>Less expensive</a:t>
            </a:r>
          </a:p>
          <a:p>
            <a:r>
              <a:rPr lang="en-US" dirty="0" smtClean="0"/>
              <a:t>Dirtier(?)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*In process of being updated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 model cluster survey form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038600" cy="55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43846" y="4648200"/>
            <a:ext cx="4343400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orm </a:t>
            </a:r>
            <a:r>
              <a:rPr lang="en-US" u="sng" dirty="0"/>
              <a:t>doesn’t</a:t>
            </a:r>
            <a:r>
              <a:rPr lang="en-US" dirty="0"/>
              <a:t> include </a:t>
            </a:r>
            <a:r>
              <a:rPr lang="en-US" dirty="0" smtClean="0"/>
              <a:t>questions, e.g</a:t>
            </a:r>
            <a:r>
              <a:rPr lang="en-US" dirty="0"/>
              <a:t>. </a:t>
            </a:r>
            <a:r>
              <a:rPr lang="en-US" dirty="0" smtClean="0"/>
              <a:t>how </a:t>
            </a:r>
            <a:r>
              <a:rPr lang="en-US" dirty="0"/>
              <a:t>to describe each </a:t>
            </a:r>
            <a:r>
              <a:rPr lang="en-US" dirty="0" smtClean="0"/>
              <a:t>vaccine.</a:t>
            </a:r>
          </a:p>
          <a:p>
            <a:endParaRPr lang="en-US" dirty="0"/>
          </a:p>
          <a:p>
            <a:r>
              <a:rPr lang="en-US" dirty="0" smtClean="0"/>
              <a:t>Form </a:t>
            </a:r>
            <a:r>
              <a:rPr lang="en-US" u="sng" dirty="0" smtClean="0"/>
              <a:t>does</a:t>
            </a:r>
            <a:r>
              <a:rPr lang="en-US" dirty="0" smtClean="0"/>
              <a:t> collect information on source of vaccination.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2819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 dose of BCG</a:t>
            </a:r>
          </a:p>
          <a:p>
            <a:r>
              <a:rPr lang="en-US" dirty="0"/>
              <a:t>3 doses of OPV</a:t>
            </a:r>
          </a:p>
          <a:p>
            <a:r>
              <a:rPr lang="en-US" dirty="0"/>
              <a:t>3 doses of DPT</a:t>
            </a:r>
          </a:p>
          <a:p>
            <a:r>
              <a:rPr lang="en-US" dirty="0"/>
              <a:t>1 dose of measles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1579602"/>
            <a:ext cx="43434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Multiple children per form; children from same cluster not same household.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371599"/>
            <a:ext cx="8534400" cy="5479056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301624" y="152400"/>
            <a:ext cx="8537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Since 1984, DHS has provided technical assistance in over 90 countries for the implementation of more than 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30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surveys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Commonalities between DHS and MICS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839200" cy="5181600"/>
          </a:xfrm>
        </p:spPr>
        <p:txBody>
          <a:bodyPr>
            <a:normAutofit fontScale="92500"/>
          </a:bodyPr>
          <a:lstStyle/>
          <a:p>
            <a:r>
              <a:rPr lang="en-GB" sz="3200" dirty="0" smtClean="0"/>
              <a:t>Multi-topic surveys</a:t>
            </a:r>
          </a:p>
          <a:p>
            <a:r>
              <a:rPr lang="en-GB" sz="3200" dirty="0" smtClean="0"/>
              <a:t>Close harmonization</a:t>
            </a:r>
          </a:p>
          <a:p>
            <a:pPr lvl="1"/>
            <a:r>
              <a:rPr lang="en-GB" sz="2200" dirty="0" smtClean="0"/>
              <a:t>indicator definitions</a:t>
            </a:r>
          </a:p>
          <a:p>
            <a:pPr lvl="1"/>
            <a:r>
              <a:rPr lang="en-GB" sz="2200" dirty="0" smtClean="0"/>
              <a:t>questions and wording</a:t>
            </a:r>
          </a:p>
          <a:p>
            <a:pPr lvl="1"/>
            <a:r>
              <a:rPr lang="en-GB" sz="2200" dirty="0" smtClean="0"/>
              <a:t>methodologies</a:t>
            </a:r>
          </a:p>
          <a:p>
            <a:r>
              <a:rPr lang="en-US" sz="3200" dirty="0" smtClean="0"/>
              <a:t>Flexible research instruments </a:t>
            </a:r>
          </a:p>
          <a:p>
            <a:pPr lvl="1"/>
            <a:r>
              <a:rPr lang="en-GB" sz="2800" dirty="0" smtClean="0"/>
              <a:t>modules to meet country requirements</a:t>
            </a:r>
          </a:p>
          <a:p>
            <a:r>
              <a:rPr lang="en-GB" sz="3200" dirty="0" smtClean="0"/>
              <a:t>Multi-stage cluster sampling</a:t>
            </a:r>
          </a:p>
          <a:p>
            <a:pPr lvl="1"/>
            <a:r>
              <a:rPr lang="en-GB" sz="2200" dirty="0" smtClean="0"/>
              <a:t>~5000-100,000 households</a:t>
            </a:r>
          </a:p>
          <a:p>
            <a:pPr lvl="1"/>
            <a:r>
              <a:rPr lang="en-GB" sz="2200" dirty="0" smtClean="0"/>
              <a:t>Designed to produce national, urban/rural, and regional estimates</a:t>
            </a:r>
            <a:endParaRPr lang="en-GB" sz="2200" dirty="0"/>
          </a:p>
          <a:p>
            <a:r>
              <a:rPr lang="en-GB" sz="3200" dirty="0" smtClean="0"/>
              <a:t>Indicators generally calculated in the same way  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DHS and MICS Questionnaires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011362"/>
            <a:ext cx="4040188" cy="3951288"/>
          </a:xfrm>
        </p:spPr>
        <p:txBody>
          <a:bodyPr/>
          <a:lstStyle/>
          <a:p>
            <a:r>
              <a:rPr lang="en-US" dirty="0" smtClean="0"/>
              <a:t>Household</a:t>
            </a:r>
          </a:p>
          <a:p>
            <a:r>
              <a:rPr lang="en-US" dirty="0" smtClean="0"/>
              <a:t>Women (15-49)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Men (15-49/54/59)</a:t>
            </a:r>
          </a:p>
          <a:p>
            <a:r>
              <a:rPr lang="en-US" dirty="0" smtClean="0"/>
              <a:t>Biomarkers </a:t>
            </a:r>
            <a:r>
              <a:rPr lang="en-US" sz="1800" dirty="0" smtClean="0"/>
              <a:t>(anthropometry, anemia, and HIV)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i="1" dirty="0" smtClean="0"/>
              <a:t>Many optional </a:t>
            </a:r>
            <a:r>
              <a:rPr lang="en-US" sz="2000" b="0" i="1" dirty="0" smtClean="0"/>
              <a:t>modules</a:t>
            </a:r>
          </a:p>
          <a:p>
            <a:pPr>
              <a:buNone/>
            </a:pPr>
            <a:endParaRPr lang="en-US" sz="2000" b="0" dirty="0" smtClean="0"/>
          </a:p>
          <a:p>
            <a:pPr>
              <a:buNone/>
            </a:pPr>
            <a:r>
              <a:rPr lang="en-US" sz="2000" b="0" dirty="0" smtClean="0">
                <a:solidFill>
                  <a:srgbClr val="FF0000"/>
                </a:solidFill>
              </a:rPr>
              <a:t>*</a:t>
            </a:r>
            <a:r>
              <a:rPr lang="en-US" sz="1600" b="0" dirty="0" smtClean="0"/>
              <a:t>Children under age 5 questions in woman’s questionnaire</a:t>
            </a:r>
            <a:endParaRPr lang="en-US" sz="2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2789238"/>
          </a:xfrm>
        </p:spPr>
        <p:txBody>
          <a:bodyPr/>
          <a:lstStyle/>
          <a:p>
            <a:r>
              <a:rPr lang="en-US" dirty="0" smtClean="0"/>
              <a:t>Household</a:t>
            </a:r>
          </a:p>
          <a:p>
            <a:r>
              <a:rPr lang="en-US" dirty="0" smtClean="0"/>
              <a:t>Women (15-49)</a:t>
            </a:r>
          </a:p>
          <a:p>
            <a:r>
              <a:rPr lang="en-US" dirty="0" smtClean="0"/>
              <a:t>Men (15-49)</a:t>
            </a:r>
          </a:p>
          <a:p>
            <a:r>
              <a:rPr lang="en-US" dirty="0" smtClean="0"/>
              <a:t>Children under age 5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Form </a:t>
            </a:r>
            <a:r>
              <a:rPr lang="en-US" dirty="0"/>
              <a:t>– Vaccination Records at Health facility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Anthropometry in child’s </a:t>
            </a:r>
            <a:r>
              <a:rPr lang="en-US" sz="1600" dirty="0"/>
              <a:t>questionnaire</a:t>
            </a:r>
          </a:p>
          <a:p>
            <a:endParaRPr lang="en-US" sz="20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57200" y="1371600"/>
            <a:ext cx="4040188" cy="639762"/>
          </a:xfrm>
          <a:noFill/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US" sz="2800" dirty="0" smtClean="0"/>
              <a:t>DHS Model QREs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  <a:noFill/>
          <a:ln w="57150">
            <a:solidFill>
              <a:schemeClr val="bg2"/>
            </a:solidFill>
          </a:ln>
        </p:spPr>
        <p:txBody>
          <a:bodyPr/>
          <a:lstStyle/>
          <a:p>
            <a:r>
              <a:rPr lang="en-US" sz="2800" dirty="0" smtClean="0"/>
              <a:t>MICS Model QREs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and Location of Questions on Vaccinations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70263" y="2174875"/>
            <a:ext cx="4040188" cy="3951288"/>
          </a:xfrm>
        </p:spPr>
        <p:txBody>
          <a:bodyPr/>
          <a:lstStyle/>
          <a:p>
            <a:pPr marL="57150" indent="0">
              <a:buNone/>
            </a:pPr>
            <a:r>
              <a:rPr lang="en-US" sz="2400" u="sng" dirty="0" smtClean="0"/>
              <a:t>In </a:t>
            </a:r>
            <a:r>
              <a:rPr lang="en-US" u="sng" dirty="0"/>
              <a:t>W</a:t>
            </a:r>
            <a:r>
              <a:rPr lang="en-US" sz="2400" u="sng" dirty="0" smtClean="0"/>
              <a:t>oman’s Questionnaire</a:t>
            </a:r>
          </a:p>
          <a:p>
            <a:pPr marL="400050"/>
            <a:r>
              <a:rPr lang="en-US" sz="2000" dirty="0" smtClean="0"/>
              <a:t>Routine vaccinations/ campaigns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Children age 0-2 born to interviewed women</a:t>
            </a:r>
          </a:p>
          <a:p>
            <a:pPr lvl="2"/>
            <a:r>
              <a:rPr lang="en-US" u="sng" dirty="0" smtClean="0">
                <a:solidFill>
                  <a:schemeClr val="bg2"/>
                </a:solidFill>
              </a:rPr>
              <a:t>E</a:t>
            </a:r>
            <a:r>
              <a:rPr lang="en-US" sz="1800" u="sng" dirty="0" smtClean="0">
                <a:solidFill>
                  <a:schemeClr val="bg2"/>
                </a:solidFill>
              </a:rPr>
              <a:t>xcludes foster/orphans</a:t>
            </a:r>
          </a:p>
          <a:p>
            <a:pPr marL="400050"/>
            <a:r>
              <a:rPr lang="en-US" sz="2000" dirty="0" smtClean="0"/>
              <a:t>Tetanus toxoid injections </a:t>
            </a:r>
            <a:endParaRPr lang="en-US" sz="2000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Women age 15-49 with a live birth in the past 5 years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400" u="sng" dirty="0" smtClean="0"/>
              <a:t>In Child’s </a:t>
            </a:r>
            <a:r>
              <a:rPr lang="en-US" u="sng" dirty="0" smtClean="0"/>
              <a:t>Q</a:t>
            </a:r>
            <a:r>
              <a:rPr lang="en-US" sz="2400" u="sng" dirty="0" smtClean="0"/>
              <a:t>uestionnaire</a:t>
            </a:r>
          </a:p>
          <a:p>
            <a:pPr marL="400050"/>
            <a:r>
              <a:rPr lang="en-US" sz="2000" dirty="0"/>
              <a:t>Routine </a:t>
            </a:r>
            <a:r>
              <a:rPr lang="en-US" sz="2000" dirty="0" smtClean="0"/>
              <a:t>vaccinations/ </a:t>
            </a:r>
            <a:r>
              <a:rPr lang="en-US" sz="2000" dirty="0"/>
              <a:t>campaigns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Children </a:t>
            </a:r>
            <a:r>
              <a:rPr lang="en-US" dirty="0">
                <a:solidFill>
                  <a:srgbClr val="FF0000"/>
                </a:solidFill>
              </a:rPr>
              <a:t>age 0-2 in </a:t>
            </a:r>
            <a:r>
              <a:rPr lang="en-US" dirty="0" smtClean="0">
                <a:solidFill>
                  <a:srgbClr val="FF0000"/>
                </a:solidFill>
              </a:rPr>
              <a:t>household</a:t>
            </a:r>
          </a:p>
          <a:p>
            <a:pPr lvl="2"/>
            <a:r>
              <a:rPr lang="en-US" u="sng" dirty="0" smtClean="0">
                <a:solidFill>
                  <a:schemeClr val="bg2"/>
                </a:solidFill>
              </a:rPr>
              <a:t>Includes foster/orphans</a:t>
            </a:r>
            <a:endParaRPr lang="en-US" u="sng" dirty="0">
              <a:solidFill>
                <a:schemeClr val="bg2"/>
              </a:solidFill>
            </a:endParaRPr>
          </a:p>
          <a:p>
            <a:r>
              <a:rPr lang="en-US" sz="2000" dirty="0" smtClean="0"/>
              <a:t>Health Facility Form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u="sng" dirty="0" smtClean="0"/>
              <a:t>In Woman’s Questionnaire</a:t>
            </a:r>
          </a:p>
          <a:p>
            <a:r>
              <a:rPr lang="en-US" sz="2000" dirty="0" smtClean="0"/>
              <a:t>Tetanus </a:t>
            </a:r>
            <a:r>
              <a:rPr lang="en-US" sz="2000" dirty="0"/>
              <a:t>toxoid injections </a:t>
            </a:r>
            <a:endParaRPr lang="en-US" sz="2000" dirty="0" smtClean="0"/>
          </a:p>
          <a:p>
            <a:pPr marL="40005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 Women age 15-49 with a live birth past 2 years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pPr lvl="1"/>
            <a:endParaRPr lang="en-US" b="0" i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1371600"/>
            <a:ext cx="4040188" cy="63976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DHS Model QREs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4645025" y="1371600"/>
            <a:ext cx="4041775" cy="63976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MICS Model QREs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609600"/>
          </a:xfrm>
        </p:spPr>
        <p:txBody>
          <a:bodyPr/>
          <a:lstStyle/>
          <a:p>
            <a:r>
              <a:rPr lang="en-US" dirty="0" smtClean="0"/>
              <a:t>Child Vaccination Sections of DHS and MICS Questionnaires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r>
              <a:rPr lang="en-US" dirty="0" smtClean="0"/>
              <a:t>Collect data from:</a:t>
            </a:r>
          </a:p>
          <a:p>
            <a:pPr lvl="1"/>
            <a:r>
              <a:rPr lang="en-US" sz="1800" dirty="0" smtClean="0"/>
              <a:t>Vaccination or </a:t>
            </a:r>
            <a:r>
              <a:rPr lang="en-US" sz="1800" dirty="0"/>
              <a:t>h</a:t>
            </a:r>
            <a:r>
              <a:rPr lang="en-US" sz="1800" dirty="0" smtClean="0"/>
              <a:t>ealth cards/booklets or other document (if available)</a:t>
            </a:r>
          </a:p>
          <a:p>
            <a:pPr lvl="1"/>
            <a:r>
              <a:rPr lang="en-US" sz="1800" dirty="0" smtClean="0"/>
              <a:t>Mother’s report of vaccinations given (if no card)</a:t>
            </a:r>
          </a:p>
          <a:p>
            <a:pPr lvl="1"/>
            <a:r>
              <a:rPr lang="en-US" sz="1800" dirty="0" smtClean="0"/>
              <a:t>Health facilities (MICS – Optional)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Antigens included</a:t>
            </a:r>
          </a:p>
          <a:p>
            <a:pPr lvl="1"/>
            <a:r>
              <a:rPr lang="en-US" dirty="0" smtClean="0"/>
              <a:t>All that are standard in the vaccination schedule for children 0-2.</a:t>
            </a:r>
          </a:p>
          <a:p>
            <a:pPr lvl="1"/>
            <a:r>
              <a:rPr lang="en-US" dirty="0" smtClean="0"/>
              <a:t>Antigens received in campaigns/immunization days/child health days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Questionnaire design process is similar in each program</a:t>
            </a:r>
          </a:p>
          <a:p>
            <a:pPr lvl="1"/>
            <a:r>
              <a:rPr lang="en-US" dirty="0" smtClean="0"/>
              <a:t>Questionnaires start from model questionnaires</a:t>
            </a:r>
          </a:p>
          <a:p>
            <a:pPr lvl="1"/>
            <a:r>
              <a:rPr lang="en-US" dirty="0" smtClean="0"/>
              <a:t>Adapted to the needs of the country through questionnaire design meetings with stakeholders</a:t>
            </a:r>
          </a:p>
          <a:p>
            <a:pPr lvl="1"/>
            <a:r>
              <a:rPr lang="en-US" dirty="0" smtClean="0"/>
              <a:t>Translation into local language(s)</a:t>
            </a:r>
          </a:p>
          <a:p>
            <a:pPr lvl="1"/>
            <a:r>
              <a:rPr lang="en-US" dirty="0" smtClean="0"/>
              <a:t>Back translation</a:t>
            </a:r>
          </a:p>
        </p:txBody>
      </p:sp>
    </p:spTree>
    <p:extLst>
      <p:ext uri="{BB962C8B-B14F-4D97-AF65-F5344CB8AC3E}">
        <p14:creationId xmlns:p14="http://schemas.microsoft.com/office/powerpoint/2010/main" val="5719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Woman’s QRE: Child immunization section (</a:t>
            </a:r>
            <a:r>
              <a:rPr lang="en-US" dirty="0" smtClean="0"/>
              <a:t>DHS7)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86" y="1342548"/>
            <a:ext cx="7875204" cy="56159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Woman’s QRE: Child immunization section (DHS7)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4" y="1380627"/>
            <a:ext cx="4447891" cy="5204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68" y="1385087"/>
            <a:ext cx="4371728" cy="3013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382" y="4410875"/>
            <a:ext cx="4356496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5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ID">
  <a:themeElements>
    <a:clrScheme name="USAID_template 13">
      <a:dk1>
        <a:srgbClr val="000000"/>
      </a:dk1>
      <a:lt1>
        <a:srgbClr val="FFFFFF"/>
      </a:lt1>
      <a:dk2>
        <a:srgbClr val="000000"/>
      </a:dk2>
      <a:lt2>
        <a:srgbClr val="002A6C"/>
      </a:lt2>
      <a:accent1>
        <a:srgbClr val="C2113A"/>
      </a:accent1>
      <a:accent2>
        <a:srgbClr val="666666"/>
      </a:accent2>
      <a:accent3>
        <a:srgbClr val="FFFFFF"/>
      </a:accent3>
      <a:accent4>
        <a:srgbClr val="000000"/>
      </a:accent4>
      <a:accent5>
        <a:srgbClr val="DDAAAE"/>
      </a:accent5>
      <a:accent6>
        <a:srgbClr val="5C5C5C"/>
      </a:accent6>
      <a:hlink>
        <a:srgbClr val="DDDDDD"/>
      </a:hlink>
      <a:folHlink>
        <a:srgbClr val="9DBFE5"/>
      </a:folHlink>
    </a:clrScheme>
    <a:fontScheme name="USAI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USAID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3">
        <a:dk1>
          <a:srgbClr val="000000"/>
        </a:dk1>
        <a:lt1>
          <a:srgbClr val="FFFFFF"/>
        </a:lt1>
        <a:dk2>
          <a:srgbClr val="000000"/>
        </a:dk2>
        <a:lt2>
          <a:srgbClr val="002A6C"/>
        </a:lt2>
        <a:accent1>
          <a:srgbClr val="C2113A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DDAAAE"/>
        </a:accent5>
        <a:accent6>
          <a:srgbClr val="5C5C5C"/>
        </a:accent6>
        <a:hlink>
          <a:srgbClr val="DDDDDD"/>
        </a:hlink>
        <a:folHlink>
          <a:srgbClr val="9DBF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5599</TotalTime>
  <Words>637</Words>
  <Application>Microsoft Office PowerPoint</Application>
  <PresentationFormat>On-screen Show (4:3)</PresentationFormat>
  <Paragraphs>131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</vt:lpstr>
      <vt:lpstr>USAID</vt:lpstr>
      <vt:lpstr>DHS, MICS, and EPI Surveys: An Overview of Information Captured   </vt:lpstr>
      <vt:lpstr>PowerPoint Presentation</vt:lpstr>
      <vt:lpstr>Commonalities between DHS and MICS</vt:lpstr>
      <vt:lpstr>DHS and MICS Questionnaires</vt:lpstr>
      <vt:lpstr>Type and Location of Questions on Vaccinations</vt:lpstr>
      <vt:lpstr>Child Vaccination Sections of DHS and MICS Questionnaires</vt:lpstr>
      <vt:lpstr>Questionnaire design</vt:lpstr>
      <vt:lpstr>Woman’s QRE: Child immunization section (DHS7)</vt:lpstr>
      <vt:lpstr>Woman’s QRE: Child immunization section (DHS7)</vt:lpstr>
      <vt:lpstr>Child’s QRE: immunization module (MICS5)</vt:lpstr>
      <vt:lpstr>Child’s QRE: immunization module (MICS5)</vt:lpstr>
      <vt:lpstr>QRE Form – Vaccination Records at Health facility (MICS5)</vt:lpstr>
      <vt:lpstr>Vaccines in model DHS and MICS questionnaires</vt:lpstr>
      <vt:lpstr>EPI Cluster Surveys/Vaccination Coverage Cluster Surveys*</vt:lpstr>
      <vt:lpstr>EPI model cluster survey form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 and Health Surveys Multiple Indicator Cluster Surveys National EPI Cluster Surveys Sero-Surveys</dc:title>
  <dc:creator>Trevor Croft</dc:creator>
  <cp:lastModifiedBy>Lowell, Joanna</cp:lastModifiedBy>
  <cp:revision>103</cp:revision>
  <dcterms:created xsi:type="dcterms:W3CDTF">2012-10-10T00:39:34Z</dcterms:created>
  <dcterms:modified xsi:type="dcterms:W3CDTF">2015-07-21T20:49:15Z</dcterms:modified>
</cp:coreProperties>
</file>