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57" r:id="rId5"/>
    <p:sldId id="258" r:id="rId6"/>
    <p:sldId id="259" r:id="rId7"/>
    <p:sldId id="269" r:id="rId8"/>
    <p:sldId id="270" r:id="rId9"/>
    <p:sldId id="266" r:id="rId10"/>
    <p:sldId id="285" r:id="rId11"/>
    <p:sldId id="271" r:id="rId12"/>
    <p:sldId id="272" r:id="rId13"/>
    <p:sldId id="276" r:id="rId14"/>
    <p:sldId id="279" r:id="rId15"/>
    <p:sldId id="287" r:id="rId16"/>
    <p:sldId id="284" r:id="rId17"/>
    <p:sldId id="274" r:id="rId18"/>
    <p:sldId id="280" r:id="rId19"/>
    <p:sldId id="278"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5" d="100"/>
          <a:sy n="125" d="100"/>
        </p:scale>
        <p:origin x="384" y="12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auer\data\AdHoc\JRF\Number_intro_graph_201507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uer\data\AdHoc\JRF\Number_intro_graph_201507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'graph_AllIncome '!$A$2</c:f>
              <c:strCache>
                <c:ptCount val="1"/>
                <c:pt idx="0">
                  <c:v>Hepatitis B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'!$B$2:$AB$2</c:f>
              <c:numCache>
                <c:formatCode>General</c:formatCode>
                <c:ptCount val="27"/>
                <c:pt idx="0">
                  <c:v>31</c:v>
                </c:pt>
                <c:pt idx="1">
                  <c:v>35</c:v>
                </c:pt>
                <c:pt idx="2">
                  <c:v>39</c:v>
                </c:pt>
                <c:pt idx="3">
                  <c:v>43</c:v>
                </c:pt>
                <c:pt idx="4">
                  <c:v>51</c:v>
                </c:pt>
                <c:pt idx="5">
                  <c:v>60</c:v>
                </c:pt>
                <c:pt idx="6">
                  <c:v>64</c:v>
                </c:pt>
                <c:pt idx="7">
                  <c:v>70</c:v>
                </c:pt>
                <c:pt idx="8">
                  <c:v>79</c:v>
                </c:pt>
                <c:pt idx="9">
                  <c:v>92</c:v>
                </c:pt>
                <c:pt idx="10">
                  <c:v>103</c:v>
                </c:pt>
                <c:pt idx="11">
                  <c:v>117</c:v>
                </c:pt>
                <c:pt idx="12">
                  <c:v>133</c:v>
                </c:pt>
                <c:pt idx="13">
                  <c:v>144</c:v>
                </c:pt>
                <c:pt idx="14">
                  <c:v>150</c:v>
                </c:pt>
                <c:pt idx="15">
                  <c:v>155</c:v>
                </c:pt>
                <c:pt idx="16">
                  <c:v>161</c:v>
                </c:pt>
                <c:pt idx="17">
                  <c:v>167</c:v>
                </c:pt>
                <c:pt idx="18">
                  <c:v>174</c:v>
                </c:pt>
                <c:pt idx="19">
                  <c:v>175</c:v>
                </c:pt>
                <c:pt idx="20">
                  <c:v>175</c:v>
                </c:pt>
                <c:pt idx="21">
                  <c:v>176</c:v>
                </c:pt>
                <c:pt idx="22">
                  <c:v>177</c:v>
                </c:pt>
                <c:pt idx="23">
                  <c:v>179</c:v>
                </c:pt>
                <c:pt idx="24">
                  <c:v>181</c:v>
                </c:pt>
                <c:pt idx="25">
                  <c:v>181</c:v>
                </c:pt>
                <c:pt idx="26">
                  <c:v>181</c:v>
                </c:pt>
              </c:numCache>
            </c:numRef>
          </c:val>
          <c:smooth val="0"/>
        </c:ser>
        <c:ser>
          <c:idx val="1"/>
          <c:order val="1"/>
          <c:tx>
            <c:strRef>
              <c:f>'graph_AllIncome '!$A$3</c:f>
              <c:strCache>
                <c:ptCount val="1"/>
                <c:pt idx="0">
                  <c:v>Heamophilius influenzae type b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'!$B$3:$AB$3</c:f>
              <c:numCache>
                <c:formatCode>General</c:formatCode>
                <c:ptCount val="27"/>
                <c:pt idx="0">
                  <c:v>5</c:v>
                </c:pt>
                <c:pt idx="1">
                  <c:v>6</c:v>
                </c:pt>
                <c:pt idx="2">
                  <c:v>12</c:v>
                </c:pt>
                <c:pt idx="3">
                  <c:v>16</c:v>
                </c:pt>
                <c:pt idx="4">
                  <c:v>24</c:v>
                </c:pt>
                <c:pt idx="5">
                  <c:v>25</c:v>
                </c:pt>
                <c:pt idx="6">
                  <c:v>30</c:v>
                </c:pt>
                <c:pt idx="7">
                  <c:v>32</c:v>
                </c:pt>
                <c:pt idx="8">
                  <c:v>43</c:v>
                </c:pt>
                <c:pt idx="9">
                  <c:v>52</c:v>
                </c:pt>
                <c:pt idx="10">
                  <c:v>62</c:v>
                </c:pt>
                <c:pt idx="11">
                  <c:v>73</c:v>
                </c:pt>
                <c:pt idx="12">
                  <c:v>84</c:v>
                </c:pt>
                <c:pt idx="13">
                  <c:v>88</c:v>
                </c:pt>
                <c:pt idx="14">
                  <c:v>92</c:v>
                </c:pt>
                <c:pt idx="15">
                  <c:v>100</c:v>
                </c:pt>
                <c:pt idx="16">
                  <c:v>108</c:v>
                </c:pt>
                <c:pt idx="17">
                  <c:v>115</c:v>
                </c:pt>
                <c:pt idx="18">
                  <c:v>136</c:v>
                </c:pt>
                <c:pt idx="19">
                  <c:v>159</c:v>
                </c:pt>
                <c:pt idx="20">
                  <c:v>169</c:v>
                </c:pt>
                <c:pt idx="21">
                  <c:v>176</c:v>
                </c:pt>
                <c:pt idx="22">
                  <c:v>183</c:v>
                </c:pt>
                <c:pt idx="23">
                  <c:v>188</c:v>
                </c:pt>
                <c:pt idx="24">
                  <c:v>191</c:v>
                </c:pt>
                <c:pt idx="25">
                  <c:v>191</c:v>
                </c:pt>
                <c:pt idx="26">
                  <c:v>191</c:v>
                </c:pt>
              </c:numCache>
            </c:numRef>
          </c:val>
          <c:smooth val="0"/>
        </c:ser>
        <c:ser>
          <c:idx val="2"/>
          <c:order val="2"/>
          <c:tx>
            <c:strRef>
              <c:f>'graph_AllIncome '!$A$4</c:f>
              <c:strCache>
                <c:ptCount val="1"/>
                <c:pt idx="0">
                  <c:v>Pneumococcal conjugate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'!$B$4:$AB$4</c:f>
              <c:numCache>
                <c:formatCode>General</c:formatCode>
                <c:ptCount val="27"/>
                <c:pt idx="0">
                  <c:v>0</c:v>
                </c:pt>
                <c:pt idx="1">
                  <c:v>0</c:v>
                </c:pt>
                <c:pt idx="2">
                  <c:v>0</c:v>
                </c:pt>
                <c:pt idx="3">
                  <c:v>0</c:v>
                </c:pt>
                <c:pt idx="4">
                  <c:v>0</c:v>
                </c:pt>
                <c:pt idx="5">
                  <c:v>0</c:v>
                </c:pt>
                <c:pt idx="6">
                  <c:v>0</c:v>
                </c:pt>
                <c:pt idx="7">
                  <c:v>0</c:v>
                </c:pt>
                <c:pt idx="8">
                  <c:v>0</c:v>
                </c:pt>
                <c:pt idx="9">
                  <c:v>0</c:v>
                </c:pt>
                <c:pt idx="10">
                  <c:v>1</c:v>
                </c:pt>
                <c:pt idx="11">
                  <c:v>1</c:v>
                </c:pt>
                <c:pt idx="12">
                  <c:v>2</c:v>
                </c:pt>
                <c:pt idx="13">
                  <c:v>2</c:v>
                </c:pt>
                <c:pt idx="14">
                  <c:v>3</c:v>
                </c:pt>
                <c:pt idx="15">
                  <c:v>6</c:v>
                </c:pt>
                <c:pt idx="16">
                  <c:v>15</c:v>
                </c:pt>
                <c:pt idx="17">
                  <c:v>22</c:v>
                </c:pt>
                <c:pt idx="18">
                  <c:v>34</c:v>
                </c:pt>
                <c:pt idx="19">
                  <c:v>45</c:v>
                </c:pt>
                <c:pt idx="20">
                  <c:v>55</c:v>
                </c:pt>
                <c:pt idx="21">
                  <c:v>72</c:v>
                </c:pt>
                <c:pt idx="22">
                  <c:v>85</c:v>
                </c:pt>
                <c:pt idx="23">
                  <c:v>102</c:v>
                </c:pt>
                <c:pt idx="24">
                  <c:v>116</c:v>
                </c:pt>
                <c:pt idx="25">
                  <c:v>131</c:v>
                </c:pt>
                <c:pt idx="26">
                  <c:v>136</c:v>
                </c:pt>
              </c:numCache>
            </c:numRef>
          </c:val>
          <c:smooth val="0"/>
        </c:ser>
        <c:ser>
          <c:idx val="3"/>
          <c:order val="3"/>
          <c:tx>
            <c:strRef>
              <c:f>'graph_AllIncome '!$A$5</c:f>
              <c:strCache>
                <c:ptCount val="1"/>
                <c:pt idx="0">
                  <c:v>Second dose of measles containing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'!$B$5:$AB$5</c:f>
              <c:numCache>
                <c:formatCode>General</c:formatCode>
                <c:ptCount val="27"/>
                <c:pt idx="0">
                  <c:v>43</c:v>
                </c:pt>
                <c:pt idx="1">
                  <c:v>47</c:v>
                </c:pt>
                <c:pt idx="2">
                  <c:v>55</c:v>
                </c:pt>
                <c:pt idx="3">
                  <c:v>57</c:v>
                </c:pt>
                <c:pt idx="4">
                  <c:v>64</c:v>
                </c:pt>
                <c:pt idx="5">
                  <c:v>69</c:v>
                </c:pt>
                <c:pt idx="6">
                  <c:v>77</c:v>
                </c:pt>
                <c:pt idx="7">
                  <c:v>86</c:v>
                </c:pt>
                <c:pt idx="8">
                  <c:v>90</c:v>
                </c:pt>
                <c:pt idx="9">
                  <c:v>91</c:v>
                </c:pt>
                <c:pt idx="10">
                  <c:v>93</c:v>
                </c:pt>
                <c:pt idx="11">
                  <c:v>101</c:v>
                </c:pt>
                <c:pt idx="12">
                  <c:v>105</c:v>
                </c:pt>
                <c:pt idx="13">
                  <c:v>107</c:v>
                </c:pt>
                <c:pt idx="14">
                  <c:v>112</c:v>
                </c:pt>
                <c:pt idx="15">
                  <c:v>117</c:v>
                </c:pt>
                <c:pt idx="16">
                  <c:v>120</c:v>
                </c:pt>
                <c:pt idx="17">
                  <c:v>123</c:v>
                </c:pt>
                <c:pt idx="18">
                  <c:v>125</c:v>
                </c:pt>
                <c:pt idx="19">
                  <c:v>129</c:v>
                </c:pt>
                <c:pt idx="20">
                  <c:v>131</c:v>
                </c:pt>
                <c:pt idx="21">
                  <c:v>133</c:v>
                </c:pt>
                <c:pt idx="22">
                  <c:v>139</c:v>
                </c:pt>
                <c:pt idx="23">
                  <c:v>143</c:v>
                </c:pt>
                <c:pt idx="24">
                  <c:v>150</c:v>
                </c:pt>
                <c:pt idx="25">
                  <c:v>155</c:v>
                </c:pt>
                <c:pt idx="26">
                  <c:v>156</c:v>
                </c:pt>
              </c:numCache>
            </c:numRef>
          </c:val>
          <c:smooth val="0"/>
        </c:ser>
        <c:ser>
          <c:idx val="4"/>
          <c:order val="4"/>
          <c:tx>
            <c:strRef>
              <c:f>'graph_AllIncome '!$A$6</c:f>
              <c:strCache>
                <c:ptCount val="1"/>
                <c:pt idx="0">
                  <c:v>Rubella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'!$B$6:$AB$6</c:f>
              <c:numCache>
                <c:formatCode>General</c:formatCode>
                <c:ptCount val="27"/>
                <c:pt idx="0">
                  <c:v>52</c:v>
                </c:pt>
                <c:pt idx="1">
                  <c:v>55</c:v>
                </c:pt>
                <c:pt idx="2">
                  <c:v>60</c:v>
                </c:pt>
                <c:pt idx="3">
                  <c:v>65</c:v>
                </c:pt>
                <c:pt idx="4">
                  <c:v>68</c:v>
                </c:pt>
                <c:pt idx="5">
                  <c:v>73</c:v>
                </c:pt>
                <c:pt idx="6">
                  <c:v>77</c:v>
                </c:pt>
                <c:pt idx="7">
                  <c:v>82</c:v>
                </c:pt>
                <c:pt idx="8">
                  <c:v>87</c:v>
                </c:pt>
                <c:pt idx="9">
                  <c:v>89</c:v>
                </c:pt>
                <c:pt idx="10">
                  <c:v>93</c:v>
                </c:pt>
                <c:pt idx="11">
                  <c:v>96</c:v>
                </c:pt>
                <c:pt idx="12">
                  <c:v>100</c:v>
                </c:pt>
                <c:pt idx="13">
                  <c:v>102</c:v>
                </c:pt>
                <c:pt idx="14">
                  <c:v>110</c:v>
                </c:pt>
                <c:pt idx="15">
                  <c:v>111</c:v>
                </c:pt>
                <c:pt idx="16">
                  <c:v>115</c:v>
                </c:pt>
                <c:pt idx="17">
                  <c:v>117</c:v>
                </c:pt>
                <c:pt idx="18">
                  <c:v>118</c:v>
                </c:pt>
                <c:pt idx="19">
                  <c:v>120</c:v>
                </c:pt>
                <c:pt idx="20">
                  <c:v>122</c:v>
                </c:pt>
                <c:pt idx="21">
                  <c:v>122</c:v>
                </c:pt>
                <c:pt idx="22">
                  <c:v>124</c:v>
                </c:pt>
                <c:pt idx="23">
                  <c:v>129</c:v>
                </c:pt>
                <c:pt idx="24">
                  <c:v>132</c:v>
                </c:pt>
                <c:pt idx="25">
                  <c:v>140</c:v>
                </c:pt>
                <c:pt idx="26">
                  <c:v>142</c:v>
                </c:pt>
              </c:numCache>
            </c:numRef>
          </c:val>
          <c:smooth val="0"/>
        </c:ser>
        <c:ser>
          <c:idx val="5"/>
          <c:order val="5"/>
          <c:tx>
            <c:strRef>
              <c:f>'graph_AllIncome '!$A$7</c:f>
              <c:strCache>
                <c:ptCount val="1"/>
                <c:pt idx="0">
                  <c:v>Mumps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'!$B$7:$AB$7</c:f>
              <c:numCache>
                <c:formatCode>General</c:formatCode>
                <c:ptCount val="27"/>
                <c:pt idx="0">
                  <c:v>12</c:v>
                </c:pt>
                <c:pt idx="1">
                  <c:v>14</c:v>
                </c:pt>
                <c:pt idx="2">
                  <c:v>16</c:v>
                </c:pt>
                <c:pt idx="3">
                  <c:v>19</c:v>
                </c:pt>
                <c:pt idx="4">
                  <c:v>19</c:v>
                </c:pt>
                <c:pt idx="5">
                  <c:v>21</c:v>
                </c:pt>
                <c:pt idx="6">
                  <c:v>22</c:v>
                </c:pt>
                <c:pt idx="7">
                  <c:v>27</c:v>
                </c:pt>
                <c:pt idx="8">
                  <c:v>36</c:v>
                </c:pt>
                <c:pt idx="9">
                  <c:v>38</c:v>
                </c:pt>
                <c:pt idx="10">
                  <c:v>39</c:v>
                </c:pt>
                <c:pt idx="11">
                  <c:v>40</c:v>
                </c:pt>
                <c:pt idx="12">
                  <c:v>46</c:v>
                </c:pt>
                <c:pt idx="13">
                  <c:v>50</c:v>
                </c:pt>
                <c:pt idx="14">
                  <c:v>52</c:v>
                </c:pt>
                <c:pt idx="15">
                  <c:v>53</c:v>
                </c:pt>
                <c:pt idx="16">
                  <c:v>54</c:v>
                </c:pt>
                <c:pt idx="17">
                  <c:v>56</c:v>
                </c:pt>
                <c:pt idx="18">
                  <c:v>56</c:v>
                </c:pt>
                <c:pt idx="19">
                  <c:v>59</c:v>
                </c:pt>
                <c:pt idx="20">
                  <c:v>60</c:v>
                </c:pt>
                <c:pt idx="21">
                  <c:v>62</c:v>
                </c:pt>
                <c:pt idx="22">
                  <c:v>62</c:v>
                </c:pt>
                <c:pt idx="23">
                  <c:v>62</c:v>
                </c:pt>
                <c:pt idx="24">
                  <c:v>63</c:v>
                </c:pt>
                <c:pt idx="25">
                  <c:v>63</c:v>
                </c:pt>
                <c:pt idx="26">
                  <c:v>63</c:v>
                </c:pt>
              </c:numCache>
            </c:numRef>
          </c:val>
          <c:smooth val="0"/>
        </c:ser>
        <c:ser>
          <c:idx val="6"/>
          <c:order val="6"/>
          <c:tx>
            <c:strRef>
              <c:f>'graph_AllIncome '!$A$8</c:f>
              <c:strCache>
                <c:ptCount val="1"/>
                <c:pt idx="0">
                  <c:v>Varicella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'!$B$8:$AB$8</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1</c:v>
                </c:pt>
                <c:pt idx="12">
                  <c:v>1</c:v>
                </c:pt>
                <c:pt idx="13">
                  <c:v>2</c:v>
                </c:pt>
                <c:pt idx="14">
                  <c:v>5</c:v>
                </c:pt>
                <c:pt idx="15">
                  <c:v>7</c:v>
                </c:pt>
                <c:pt idx="16">
                  <c:v>10</c:v>
                </c:pt>
                <c:pt idx="17">
                  <c:v>12</c:v>
                </c:pt>
                <c:pt idx="18">
                  <c:v>14</c:v>
                </c:pt>
                <c:pt idx="19">
                  <c:v>15</c:v>
                </c:pt>
                <c:pt idx="20">
                  <c:v>17</c:v>
                </c:pt>
                <c:pt idx="21">
                  <c:v>19</c:v>
                </c:pt>
                <c:pt idx="22">
                  <c:v>22</c:v>
                </c:pt>
                <c:pt idx="23">
                  <c:v>25</c:v>
                </c:pt>
                <c:pt idx="24">
                  <c:v>26</c:v>
                </c:pt>
                <c:pt idx="25">
                  <c:v>26</c:v>
                </c:pt>
                <c:pt idx="26">
                  <c:v>26</c:v>
                </c:pt>
              </c:numCache>
            </c:numRef>
          </c:val>
          <c:smooth val="0"/>
        </c:ser>
        <c:ser>
          <c:idx val="7"/>
          <c:order val="7"/>
          <c:tx>
            <c:strRef>
              <c:f>'graph_AllIncome '!$A$9</c:f>
              <c:strCache>
                <c:ptCount val="1"/>
                <c:pt idx="0">
                  <c:v>Rotavirus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'!$B$9:$AB$9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9</c:v>
                </c:pt>
                <c:pt idx="17">
                  <c:v>13</c:v>
                </c:pt>
                <c:pt idx="18">
                  <c:v>18</c:v>
                </c:pt>
                <c:pt idx="19">
                  <c:v>23</c:v>
                </c:pt>
                <c:pt idx="20">
                  <c:v>29</c:v>
                </c:pt>
                <c:pt idx="21">
                  <c:v>30</c:v>
                </c:pt>
                <c:pt idx="22">
                  <c:v>42</c:v>
                </c:pt>
                <c:pt idx="23">
                  <c:v>52</c:v>
                </c:pt>
                <c:pt idx="24">
                  <c:v>74</c:v>
                </c:pt>
                <c:pt idx="25">
                  <c:v>85</c:v>
                </c:pt>
                <c:pt idx="26">
                  <c:v>90</c:v>
                </c:pt>
              </c:numCache>
            </c:numRef>
          </c:val>
          <c:smooth val="0"/>
        </c:ser>
        <c:ser>
          <c:idx val="8"/>
          <c:order val="8"/>
          <c:tx>
            <c:strRef>
              <c:f>'graph_AllIncome '!$A$10</c:f>
              <c:strCache>
                <c:ptCount val="1"/>
                <c:pt idx="0">
                  <c:v>Human Papillomavirus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'!$B$10:$AB$10</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c:v>
                </c:pt>
                <c:pt idx="17">
                  <c:v>9</c:v>
                </c:pt>
                <c:pt idx="18">
                  <c:v>18</c:v>
                </c:pt>
                <c:pt idx="19">
                  <c:v>28</c:v>
                </c:pt>
                <c:pt idx="20">
                  <c:v>35</c:v>
                </c:pt>
                <c:pt idx="21">
                  <c:v>42</c:v>
                </c:pt>
                <c:pt idx="22">
                  <c:v>45</c:v>
                </c:pt>
                <c:pt idx="23">
                  <c:v>55</c:v>
                </c:pt>
                <c:pt idx="24">
                  <c:v>63</c:v>
                </c:pt>
                <c:pt idx="25">
                  <c:v>69</c:v>
                </c:pt>
                <c:pt idx="26">
                  <c:v>70</c:v>
                </c:pt>
              </c:numCache>
            </c:numRef>
          </c:val>
          <c:smooth val="0"/>
        </c:ser>
        <c:ser>
          <c:idx val="9"/>
          <c:order val="9"/>
          <c:tx>
            <c:strRef>
              <c:f>'graph_AllIncome '!$A$11</c:f>
              <c:strCache>
                <c:ptCount val="1"/>
                <c:pt idx="0">
                  <c:v>Inactivated poliovirus containing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'!$B$11:$AB$11</c:f>
              <c:numCache>
                <c:formatCode>General</c:formatCode>
                <c:ptCount val="27"/>
                <c:pt idx="0">
                  <c:v>19</c:v>
                </c:pt>
                <c:pt idx="1">
                  <c:v>19</c:v>
                </c:pt>
                <c:pt idx="2">
                  <c:v>19</c:v>
                </c:pt>
                <c:pt idx="3">
                  <c:v>20</c:v>
                </c:pt>
                <c:pt idx="4">
                  <c:v>20</c:v>
                </c:pt>
                <c:pt idx="5">
                  <c:v>20</c:v>
                </c:pt>
                <c:pt idx="6">
                  <c:v>20</c:v>
                </c:pt>
                <c:pt idx="7">
                  <c:v>21</c:v>
                </c:pt>
                <c:pt idx="8">
                  <c:v>21</c:v>
                </c:pt>
                <c:pt idx="9">
                  <c:v>22</c:v>
                </c:pt>
                <c:pt idx="10">
                  <c:v>22</c:v>
                </c:pt>
                <c:pt idx="11">
                  <c:v>23</c:v>
                </c:pt>
                <c:pt idx="12">
                  <c:v>27</c:v>
                </c:pt>
                <c:pt idx="13">
                  <c:v>29</c:v>
                </c:pt>
                <c:pt idx="14">
                  <c:v>32</c:v>
                </c:pt>
                <c:pt idx="15">
                  <c:v>35</c:v>
                </c:pt>
                <c:pt idx="16">
                  <c:v>36</c:v>
                </c:pt>
                <c:pt idx="17">
                  <c:v>38</c:v>
                </c:pt>
                <c:pt idx="18">
                  <c:v>48</c:v>
                </c:pt>
                <c:pt idx="19">
                  <c:v>50</c:v>
                </c:pt>
                <c:pt idx="20">
                  <c:v>57</c:v>
                </c:pt>
                <c:pt idx="21">
                  <c:v>59</c:v>
                </c:pt>
                <c:pt idx="22">
                  <c:v>63</c:v>
                </c:pt>
                <c:pt idx="23">
                  <c:v>68</c:v>
                </c:pt>
                <c:pt idx="24">
                  <c:v>73</c:v>
                </c:pt>
                <c:pt idx="25">
                  <c:v>192</c:v>
                </c:pt>
                <c:pt idx="26">
                  <c:v>194</c:v>
                </c:pt>
              </c:numCache>
            </c:numRef>
          </c:val>
          <c:smooth val="0"/>
        </c:ser>
        <c:ser>
          <c:idx val="10"/>
          <c:order val="10"/>
          <c:tx>
            <c:strRef>
              <c:f>'graph_AllIncome '!$A$12</c:f>
              <c:strCache>
                <c:ptCount val="1"/>
                <c:pt idx="0">
                  <c:v>Birth dose of Hepatitis B vaccines</c:v>
                </c:pt>
              </c:strCache>
            </c:strRef>
          </c:tx>
          <c:marker>
            <c:symbol val="none"/>
          </c:marker>
          <c:cat>
            <c:numRef>
              <c:f>'graph_AllIncome '!$B$1:$AB$1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'graph_AllIncome '!$B$12:$AB$12</c:f>
              <c:numCache>
                <c:formatCode>General</c:formatCode>
                <c:ptCount val="27"/>
                <c:pt idx="0">
                  <c:v>1</c:v>
                </c:pt>
                <c:pt idx="1">
                  <c:v>1</c:v>
                </c:pt>
                <c:pt idx="2">
                  <c:v>1</c:v>
                </c:pt>
                <c:pt idx="3">
                  <c:v>1</c:v>
                </c:pt>
                <c:pt idx="4">
                  <c:v>1</c:v>
                </c:pt>
                <c:pt idx="5">
                  <c:v>2</c:v>
                </c:pt>
                <c:pt idx="6">
                  <c:v>2</c:v>
                </c:pt>
                <c:pt idx="7">
                  <c:v>2</c:v>
                </c:pt>
                <c:pt idx="8">
                  <c:v>37</c:v>
                </c:pt>
                <c:pt idx="9">
                  <c:v>43</c:v>
                </c:pt>
                <c:pt idx="10">
                  <c:v>51</c:v>
                </c:pt>
                <c:pt idx="11">
                  <c:v>56</c:v>
                </c:pt>
                <c:pt idx="12">
                  <c:v>64</c:v>
                </c:pt>
                <c:pt idx="13">
                  <c:v>74</c:v>
                </c:pt>
                <c:pt idx="14">
                  <c:v>79</c:v>
                </c:pt>
                <c:pt idx="15">
                  <c:v>80</c:v>
                </c:pt>
                <c:pt idx="16">
                  <c:v>83</c:v>
                </c:pt>
                <c:pt idx="17">
                  <c:v>84</c:v>
                </c:pt>
                <c:pt idx="18">
                  <c:v>86</c:v>
                </c:pt>
                <c:pt idx="19">
                  <c:v>87</c:v>
                </c:pt>
                <c:pt idx="20">
                  <c:v>90</c:v>
                </c:pt>
                <c:pt idx="21">
                  <c:v>92</c:v>
                </c:pt>
                <c:pt idx="22">
                  <c:v>93</c:v>
                </c:pt>
                <c:pt idx="23">
                  <c:v>94</c:v>
                </c:pt>
                <c:pt idx="24">
                  <c:v>96</c:v>
                </c:pt>
                <c:pt idx="25">
                  <c:v>96</c:v>
                </c:pt>
                <c:pt idx="26">
                  <c:v>96</c:v>
                </c:pt>
              </c:numCache>
            </c:numRef>
          </c:val>
          <c:smooth val="0"/>
        </c:ser>
        <c:dLbls>
          <c:showLegendKey val="0"/>
          <c:showVal val="0"/>
          <c:showCatName val="0"/>
          <c:showSerName val="0"/>
          <c:showPercent val="0"/>
          <c:showBubbleSize val="0"/>
        </c:dLbls>
        <c:smooth val="0"/>
        <c:axId val="309263960"/>
        <c:axId val="362431984"/>
      </c:lineChart>
      <c:catAx>
        <c:axId val="309263960"/>
        <c:scaling>
          <c:orientation val="minMax"/>
        </c:scaling>
        <c:delete val="0"/>
        <c:axPos val="b"/>
        <c:numFmt formatCode="General" sourceLinked="1"/>
        <c:majorTickMark val="out"/>
        <c:minorTickMark val="none"/>
        <c:tickLblPos val="nextTo"/>
        <c:crossAx val="362431984"/>
        <c:crosses val="autoZero"/>
        <c:auto val="1"/>
        <c:lblAlgn val="ctr"/>
        <c:lblOffset val="100"/>
        <c:noMultiLvlLbl val="0"/>
      </c:catAx>
      <c:valAx>
        <c:axId val="362431984"/>
        <c:scaling>
          <c:orientation val="minMax"/>
          <c:max val="200"/>
          <c:min val="0"/>
        </c:scaling>
        <c:delete val="0"/>
        <c:axPos val="l"/>
        <c:majorGridlines/>
        <c:title>
          <c:tx>
            <c:rich>
              <a:bodyPr rot="-5400000" vert="horz"/>
              <a:lstStyle/>
              <a:p>
                <a:pPr>
                  <a:defRPr/>
                </a:pPr>
                <a:r>
                  <a:rPr lang="en-GB" dirty="0" smtClean="0"/>
                  <a:t>Number of countries</a:t>
                </a:r>
                <a:endParaRPr lang="en-GB" dirty="0"/>
              </a:p>
            </c:rich>
          </c:tx>
          <c:layout/>
          <c:overlay val="0"/>
        </c:title>
        <c:numFmt formatCode="General" sourceLinked="1"/>
        <c:majorTickMark val="out"/>
        <c:minorTickMark val="none"/>
        <c:tickLblPos val="nextTo"/>
        <c:crossAx val="309263960"/>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graph_LMIC!$A$2</c:f>
              <c:strCache>
                <c:ptCount val="1"/>
                <c:pt idx="0">
                  <c:v>Hepatitis B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graph_LMIC!$B$2:$AB$2</c:f>
              <c:numCache>
                <c:formatCode>General</c:formatCode>
                <c:ptCount val="27"/>
                <c:pt idx="0">
                  <c:v>17</c:v>
                </c:pt>
                <c:pt idx="1">
                  <c:v>18</c:v>
                </c:pt>
                <c:pt idx="2">
                  <c:v>21</c:v>
                </c:pt>
                <c:pt idx="3">
                  <c:v>25</c:v>
                </c:pt>
                <c:pt idx="4">
                  <c:v>29</c:v>
                </c:pt>
                <c:pt idx="5">
                  <c:v>33</c:v>
                </c:pt>
                <c:pt idx="6">
                  <c:v>36</c:v>
                </c:pt>
                <c:pt idx="7">
                  <c:v>39</c:v>
                </c:pt>
                <c:pt idx="8">
                  <c:v>45</c:v>
                </c:pt>
                <c:pt idx="9">
                  <c:v>54</c:v>
                </c:pt>
                <c:pt idx="10">
                  <c:v>60</c:v>
                </c:pt>
                <c:pt idx="11">
                  <c:v>72</c:v>
                </c:pt>
                <c:pt idx="12">
                  <c:v>88</c:v>
                </c:pt>
                <c:pt idx="13">
                  <c:v>98</c:v>
                </c:pt>
                <c:pt idx="14">
                  <c:v>104</c:v>
                </c:pt>
                <c:pt idx="15">
                  <c:v>107</c:v>
                </c:pt>
                <c:pt idx="16">
                  <c:v>113</c:v>
                </c:pt>
                <c:pt idx="17">
                  <c:v>117</c:v>
                </c:pt>
                <c:pt idx="18">
                  <c:v>123</c:v>
                </c:pt>
                <c:pt idx="19">
                  <c:v>124</c:v>
                </c:pt>
                <c:pt idx="20">
                  <c:v>124</c:v>
                </c:pt>
                <c:pt idx="21">
                  <c:v>124</c:v>
                </c:pt>
                <c:pt idx="22">
                  <c:v>125</c:v>
                </c:pt>
                <c:pt idx="23">
                  <c:v>126</c:v>
                </c:pt>
                <c:pt idx="24">
                  <c:v>127</c:v>
                </c:pt>
                <c:pt idx="25">
                  <c:v>127</c:v>
                </c:pt>
                <c:pt idx="26">
                  <c:v>127</c:v>
                </c:pt>
              </c:numCache>
            </c:numRef>
          </c:val>
          <c:smooth val="0"/>
        </c:ser>
        <c:ser>
          <c:idx val="1"/>
          <c:order val="1"/>
          <c:tx>
            <c:strRef>
              <c:f>graph_LMIC!$A$3</c:f>
              <c:strCache>
                <c:ptCount val="1"/>
                <c:pt idx="0">
                  <c:v>Heamophilius influenzae type b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graph_LMIC!$B$3:$AB$3</c:f>
              <c:numCache>
                <c:formatCode>General</c:formatCode>
                <c:ptCount val="27"/>
                <c:pt idx="0">
                  <c:v>0</c:v>
                </c:pt>
                <c:pt idx="1">
                  <c:v>0</c:v>
                </c:pt>
                <c:pt idx="2">
                  <c:v>0</c:v>
                </c:pt>
                <c:pt idx="3">
                  <c:v>0</c:v>
                </c:pt>
                <c:pt idx="4">
                  <c:v>1</c:v>
                </c:pt>
                <c:pt idx="5">
                  <c:v>1</c:v>
                </c:pt>
                <c:pt idx="6">
                  <c:v>2</c:v>
                </c:pt>
                <c:pt idx="7">
                  <c:v>3</c:v>
                </c:pt>
                <c:pt idx="8">
                  <c:v>9</c:v>
                </c:pt>
                <c:pt idx="9">
                  <c:v>14</c:v>
                </c:pt>
                <c:pt idx="10">
                  <c:v>17</c:v>
                </c:pt>
                <c:pt idx="11">
                  <c:v>25</c:v>
                </c:pt>
                <c:pt idx="12">
                  <c:v>32</c:v>
                </c:pt>
                <c:pt idx="13">
                  <c:v>36</c:v>
                </c:pt>
                <c:pt idx="14">
                  <c:v>38</c:v>
                </c:pt>
                <c:pt idx="15">
                  <c:v>46</c:v>
                </c:pt>
                <c:pt idx="16">
                  <c:v>54</c:v>
                </c:pt>
                <c:pt idx="17">
                  <c:v>61</c:v>
                </c:pt>
                <c:pt idx="18">
                  <c:v>81</c:v>
                </c:pt>
                <c:pt idx="19">
                  <c:v>101</c:v>
                </c:pt>
                <c:pt idx="20">
                  <c:v>109</c:v>
                </c:pt>
                <c:pt idx="21">
                  <c:v>115</c:v>
                </c:pt>
                <c:pt idx="22">
                  <c:v>121</c:v>
                </c:pt>
                <c:pt idx="23">
                  <c:v>123</c:v>
                </c:pt>
                <c:pt idx="24">
                  <c:v>126</c:v>
                </c:pt>
                <c:pt idx="25">
                  <c:v>126</c:v>
                </c:pt>
                <c:pt idx="26">
                  <c:v>126</c:v>
                </c:pt>
              </c:numCache>
            </c:numRef>
          </c:val>
          <c:smooth val="0"/>
        </c:ser>
        <c:ser>
          <c:idx val="2"/>
          <c:order val="2"/>
          <c:tx>
            <c:strRef>
              <c:f>graph_LMIC!$A$4</c:f>
              <c:strCache>
                <c:ptCount val="1"/>
                <c:pt idx="0">
                  <c:v>Pneumococcal conjugate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graph_LMIC!$B$4:$AB$4</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7</c:v>
                </c:pt>
                <c:pt idx="19">
                  <c:v>11</c:v>
                </c:pt>
                <c:pt idx="20">
                  <c:v>19</c:v>
                </c:pt>
                <c:pt idx="21">
                  <c:v>32</c:v>
                </c:pt>
                <c:pt idx="22">
                  <c:v>42</c:v>
                </c:pt>
                <c:pt idx="23">
                  <c:v>59</c:v>
                </c:pt>
                <c:pt idx="24">
                  <c:v>69</c:v>
                </c:pt>
                <c:pt idx="25">
                  <c:v>83</c:v>
                </c:pt>
                <c:pt idx="26">
                  <c:v>87</c:v>
                </c:pt>
              </c:numCache>
            </c:numRef>
          </c:val>
          <c:smooth val="0"/>
        </c:ser>
        <c:ser>
          <c:idx val="3"/>
          <c:order val="3"/>
          <c:tx>
            <c:strRef>
              <c:f>graph_LMIC!$A$5</c:f>
              <c:strCache>
                <c:ptCount val="1"/>
                <c:pt idx="0">
                  <c:v>Second dose of measles containing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graph_LMIC!$B$5:$AB$5</c:f>
              <c:numCache>
                <c:formatCode>General</c:formatCode>
                <c:ptCount val="27"/>
                <c:pt idx="0">
                  <c:v>16</c:v>
                </c:pt>
                <c:pt idx="1">
                  <c:v>17</c:v>
                </c:pt>
                <c:pt idx="2">
                  <c:v>20</c:v>
                </c:pt>
                <c:pt idx="3">
                  <c:v>22</c:v>
                </c:pt>
                <c:pt idx="4">
                  <c:v>25</c:v>
                </c:pt>
                <c:pt idx="5">
                  <c:v>30</c:v>
                </c:pt>
                <c:pt idx="6">
                  <c:v>31</c:v>
                </c:pt>
                <c:pt idx="7">
                  <c:v>36</c:v>
                </c:pt>
                <c:pt idx="8">
                  <c:v>37</c:v>
                </c:pt>
                <c:pt idx="9">
                  <c:v>38</c:v>
                </c:pt>
                <c:pt idx="10">
                  <c:v>40</c:v>
                </c:pt>
                <c:pt idx="11">
                  <c:v>45</c:v>
                </c:pt>
                <c:pt idx="12">
                  <c:v>49</c:v>
                </c:pt>
                <c:pt idx="13">
                  <c:v>51</c:v>
                </c:pt>
                <c:pt idx="14">
                  <c:v>56</c:v>
                </c:pt>
                <c:pt idx="15">
                  <c:v>60</c:v>
                </c:pt>
                <c:pt idx="16">
                  <c:v>62</c:v>
                </c:pt>
                <c:pt idx="17">
                  <c:v>65</c:v>
                </c:pt>
                <c:pt idx="18">
                  <c:v>67</c:v>
                </c:pt>
                <c:pt idx="19">
                  <c:v>70</c:v>
                </c:pt>
                <c:pt idx="20">
                  <c:v>72</c:v>
                </c:pt>
                <c:pt idx="21">
                  <c:v>74</c:v>
                </c:pt>
                <c:pt idx="22">
                  <c:v>80</c:v>
                </c:pt>
                <c:pt idx="23">
                  <c:v>84</c:v>
                </c:pt>
                <c:pt idx="24">
                  <c:v>91</c:v>
                </c:pt>
                <c:pt idx="25">
                  <c:v>95</c:v>
                </c:pt>
                <c:pt idx="26">
                  <c:v>96</c:v>
                </c:pt>
              </c:numCache>
            </c:numRef>
          </c:val>
          <c:smooth val="0"/>
        </c:ser>
        <c:ser>
          <c:idx val="4"/>
          <c:order val="4"/>
          <c:tx>
            <c:strRef>
              <c:f>graph_LMIC!$A$6</c:f>
              <c:strCache>
                <c:ptCount val="1"/>
                <c:pt idx="0">
                  <c:v>Rubella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graph_LMIC!$B$6:$AB$6</c:f>
              <c:numCache>
                <c:formatCode>General</c:formatCode>
                <c:ptCount val="27"/>
                <c:pt idx="0">
                  <c:v>8</c:v>
                </c:pt>
                <c:pt idx="1">
                  <c:v>9</c:v>
                </c:pt>
                <c:pt idx="2">
                  <c:v>11</c:v>
                </c:pt>
                <c:pt idx="3">
                  <c:v>15</c:v>
                </c:pt>
                <c:pt idx="4">
                  <c:v>17</c:v>
                </c:pt>
                <c:pt idx="5">
                  <c:v>21</c:v>
                </c:pt>
                <c:pt idx="6">
                  <c:v>25</c:v>
                </c:pt>
                <c:pt idx="7">
                  <c:v>29</c:v>
                </c:pt>
                <c:pt idx="8">
                  <c:v>33</c:v>
                </c:pt>
                <c:pt idx="9">
                  <c:v>35</c:v>
                </c:pt>
                <c:pt idx="10">
                  <c:v>38</c:v>
                </c:pt>
                <c:pt idx="11">
                  <c:v>41</c:v>
                </c:pt>
                <c:pt idx="12">
                  <c:v>44</c:v>
                </c:pt>
                <c:pt idx="13">
                  <c:v>46</c:v>
                </c:pt>
                <c:pt idx="14">
                  <c:v>54</c:v>
                </c:pt>
                <c:pt idx="15">
                  <c:v>55</c:v>
                </c:pt>
                <c:pt idx="16">
                  <c:v>57</c:v>
                </c:pt>
                <c:pt idx="17">
                  <c:v>59</c:v>
                </c:pt>
                <c:pt idx="18">
                  <c:v>60</c:v>
                </c:pt>
                <c:pt idx="19">
                  <c:v>62</c:v>
                </c:pt>
                <c:pt idx="20">
                  <c:v>64</c:v>
                </c:pt>
                <c:pt idx="21">
                  <c:v>64</c:v>
                </c:pt>
                <c:pt idx="22">
                  <c:v>66</c:v>
                </c:pt>
                <c:pt idx="23">
                  <c:v>71</c:v>
                </c:pt>
                <c:pt idx="24">
                  <c:v>74</c:v>
                </c:pt>
                <c:pt idx="25">
                  <c:v>80</c:v>
                </c:pt>
                <c:pt idx="26">
                  <c:v>82</c:v>
                </c:pt>
              </c:numCache>
            </c:numRef>
          </c:val>
          <c:smooth val="0"/>
        </c:ser>
        <c:ser>
          <c:idx val="5"/>
          <c:order val="5"/>
          <c:tx>
            <c:strRef>
              <c:f>graph_LMIC!$A$7</c:f>
              <c:strCache>
                <c:ptCount val="1"/>
                <c:pt idx="0">
                  <c:v>Mumps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graph_LMIC!$B$7:$AB$7</c:f>
              <c:numCache>
                <c:formatCode>General</c:formatCode>
                <c:ptCount val="27"/>
                <c:pt idx="0">
                  <c:v>4</c:v>
                </c:pt>
                <c:pt idx="1">
                  <c:v>5</c:v>
                </c:pt>
                <c:pt idx="2">
                  <c:v>7</c:v>
                </c:pt>
                <c:pt idx="3">
                  <c:v>10</c:v>
                </c:pt>
                <c:pt idx="4">
                  <c:v>10</c:v>
                </c:pt>
                <c:pt idx="5">
                  <c:v>12</c:v>
                </c:pt>
                <c:pt idx="6">
                  <c:v>13</c:v>
                </c:pt>
                <c:pt idx="7">
                  <c:v>17</c:v>
                </c:pt>
                <c:pt idx="8">
                  <c:v>21</c:v>
                </c:pt>
                <c:pt idx="9">
                  <c:v>23</c:v>
                </c:pt>
                <c:pt idx="10">
                  <c:v>24</c:v>
                </c:pt>
                <c:pt idx="11">
                  <c:v>25</c:v>
                </c:pt>
                <c:pt idx="12">
                  <c:v>29</c:v>
                </c:pt>
                <c:pt idx="13">
                  <c:v>32</c:v>
                </c:pt>
                <c:pt idx="14">
                  <c:v>33</c:v>
                </c:pt>
                <c:pt idx="15">
                  <c:v>34</c:v>
                </c:pt>
                <c:pt idx="16">
                  <c:v>35</c:v>
                </c:pt>
                <c:pt idx="17">
                  <c:v>37</c:v>
                </c:pt>
                <c:pt idx="18">
                  <c:v>37</c:v>
                </c:pt>
                <c:pt idx="19">
                  <c:v>40</c:v>
                </c:pt>
                <c:pt idx="20">
                  <c:v>41</c:v>
                </c:pt>
                <c:pt idx="21">
                  <c:v>42</c:v>
                </c:pt>
                <c:pt idx="22">
                  <c:v>42</c:v>
                </c:pt>
                <c:pt idx="23">
                  <c:v>42</c:v>
                </c:pt>
                <c:pt idx="24">
                  <c:v>43</c:v>
                </c:pt>
                <c:pt idx="25">
                  <c:v>43</c:v>
                </c:pt>
                <c:pt idx="26">
                  <c:v>43</c:v>
                </c:pt>
              </c:numCache>
            </c:numRef>
          </c:val>
          <c:smooth val="0"/>
        </c:ser>
        <c:ser>
          <c:idx val="6"/>
          <c:order val="6"/>
          <c:tx>
            <c:strRef>
              <c:f>graph_LMIC!$A$8</c:f>
              <c:strCache>
                <c:ptCount val="1"/>
                <c:pt idx="0">
                  <c:v>Varicella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graph_LMIC!$B$8:$AB$8</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1</c:v>
                </c:pt>
                <c:pt idx="19">
                  <c:v>2</c:v>
                </c:pt>
                <c:pt idx="20">
                  <c:v>2</c:v>
                </c:pt>
                <c:pt idx="21">
                  <c:v>2</c:v>
                </c:pt>
                <c:pt idx="22">
                  <c:v>2</c:v>
                </c:pt>
                <c:pt idx="23">
                  <c:v>5</c:v>
                </c:pt>
                <c:pt idx="24">
                  <c:v>5</c:v>
                </c:pt>
                <c:pt idx="25">
                  <c:v>5</c:v>
                </c:pt>
                <c:pt idx="26">
                  <c:v>5</c:v>
                </c:pt>
              </c:numCache>
            </c:numRef>
          </c:val>
          <c:smooth val="0"/>
        </c:ser>
        <c:ser>
          <c:idx val="7"/>
          <c:order val="7"/>
          <c:tx>
            <c:strRef>
              <c:f>graph_LMIC!$A$9</c:f>
              <c:strCache>
                <c:ptCount val="1"/>
                <c:pt idx="0">
                  <c:v>Rotavirus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graph_LMIC!$B$9:$AB$9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5</c:v>
                </c:pt>
                <c:pt idx="17">
                  <c:v>7</c:v>
                </c:pt>
                <c:pt idx="18">
                  <c:v>11</c:v>
                </c:pt>
                <c:pt idx="19">
                  <c:v>14</c:v>
                </c:pt>
                <c:pt idx="20">
                  <c:v>18</c:v>
                </c:pt>
                <c:pt idx="21">
                  <c:v>19</c:v>
                </c:pt>
                <c:pt idx="22">
                  <c:v>31</c:v>
                </c:pt>
                <c:pt idx="23">
                  <c:v>38</c:v>
                </c:pt>
                <c:pt idx="24">
                  <c:v>54</c:v>
                </c:pt>
                <c:pt idx="25">
                  <c:v>62</c:v>
                </c:pt>
                <c:pt idx="26">
                  <c:v>65</c:v>
                </c:pt>
              </c:numCache>
            </c:numRef>
          </c:val>
          <c:smooth val="0"/>
        </c:ser>
        <c:ser>
          <c:idx val="8"/>
          <c:order val="8"/>
          <c:tx>
            <c:strRef>
              <c:f>graph_LMIC!$A$10</c:f>
              <c:strCache>
                <c:ptCount val="1"/>
                <c:pt idx="0">
                  <c:v>Human Papillomavirus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graph_LMIC!$B$10:$AB$10</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3</c:v>
                </c:pt>
                <c:pt idx="19">
                  <c:v>8</c:v>
                </c:pt>
                <c:pt idx="20">
                  <c:v>9</c:v>
                </c:pt>
                <c:pt idx="21">
                  <c:v>12</c:v>
                </c:pt>
                <c:pt idx="22">
                  <c:v>13</c:v>
                </c:pt>
                <c:pt idx="23">
                  <c:v>19</c:v>
                </c:pt>
                <c:pt idx="24">
                  <c:v>21</c:v>
                </c:pt>
                <c:pt idx="25">
                  <c:v>27</c:v>
                </c:pt>
                <c:pt idx="26">
                  <c:v>28</c:v>
                </c:pt>
              </c:numCache>
            </c:numRef>
          </c:val>
          <c:smooth val="0"/>
        </c:ser>
        <c:ser>
          <c:idx val="9"/>
          <c:order val="9"/>
          <c:tx>
            <c:strRef>
              <c:f>graph_LMIC!$A$11</c:f>
              <c:strCache>
                <c:ptCount val="1"/>
                <c:pt idx="0">
                  <c:v>Inactivated poliovirus containing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graph_LMIC!$B$11:$AB$11</c:f>
              <c:numCache>
                <c:formatCode>General</c:formatCode>
                <c:ptCount val="27"/>
                <c:pt idx="0">
                  <c:v>2</c:v>
                </c:pt>
                <c:pt idx="1">
                  <c:v>2</c:v>
                </c:pt>
                <c:pt idx="2">
                  <c:v>2</c:v>
                </c:pt>
                <c:pt idx="3">
                  <c:v>2</c:v>
                </c:pt>
                <c:pt idx="4">
                  <c:v>2</c:v>
                </c:pt>
                <c:pt idx="5">
                  <c:v>2</c:v>
                </c:pt>
                <c:pt idx="6">
                  <c:v>2</c:v>
                </c:pt>
                <c:pt idx="7">
                  <c:v>2</c:v>
                </c:pt>
                <c:pt idx="8">
                  <c:v>2</c:v>
                </c:pt>
                <c:pt idx="9">
                  <c:v>2</c:v>
                </c:pt>
                <c:pt idx="10">
                  <c:v>2</c:v>
                </c:pt>
                <c:pt idx="11">
                  <c:v>2</c:v>
                </c:pt>
                <c:pt idx="12">
                  <c:v>3</c:v>
                </c:pt>
                <c:pt idx="13">
                  <c:v>3</c:v>
                </c:pt>
                <c:pt idx="14">
                  <c:v>3</c:v>
                </c:pt>
                <c:pt idx="15">
                  <c:v>4</c:v>
                </c:pt>
                <c:pt idx="16">
                  <c:v>4</c:v>
                </c:pt>
                <c:pt idx="17">
                  <c:v>5</c:v>
                </c:pt>
                <c:pt idx="18">
                  <c:v>10</c:v>
                </c:pt>
                <c:pt idx="19">
                  <c:v>12</c:v>
                </c:pt>
                <c:pt idx="20">
                  <c:v>14</c:v>
                </c:pt>
                <c:pt idx="21">
                  <c:v>15</c:v>
                </c:pt>
                <c:pt idx="22">
                  <c:v>17</c:v>
                </c:pt>
                <c:pt idx="23">
                  <c:v>21</c:v>
                </c:pt>
                <c:pt idx="24">
                  <c:v>26</c:v>
                </c:pt>
                <c:pt idx="25">
                  <c:v>126</c:v>
                </c:pt>
                <c:pt idx="26">
                  <c:v>128</c:v>
                </c:pt>
              </c:numCache>
            </c:numRef>
          </c:val>
          <c:smooth val="0"/>
        </c:ser>
        <c:ser>
          <c:idx val="10"/>
          <c:order val="10"/>
          <c:tx>
            <c:strRef>
              <c:f>graph_LMIC!$A$12</c:f>
              <c:strCache>
                <c:ptCount val="1"/>
                <c:pt idx="0">
                  <c:v>Birth dose of Hepatitis B vaccines</c:v>
                </c:pt>
              </c:strCache>
            </c:strRef>
          </c:tx>
          <c:marker>
            <c:symbol val="none"/>
          </c:marker>
          <c:cat>
            <c:numRef>
              <c:f>graph_LMIC!$B$1:$AB$1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graph_LMIC!$B$12:$AB$12</c:f>
              <c:numCache>
                <c:formatCode>General</c:formatCode>
                <c:ptCount val="27"/>
                <c:pt idx="0">
                  <c:v>0</c:v>
                </c:pt>
                <c:pt idx="1">
                  <c:v>0</c:v>
                </c:pt>
                <c:pt idx="2">
                  <c:v>0</c:v>
                </c:pt>
                <c:pt idx="3">
                  <c:v>0</c:v>
                </c:pt>
                <c:pt idx="4">
                  <c:v>0</c:v>
                </c:pt>
                <c:pt idx="5">
                  <c:v>0</c:v>
                </c:pt>
                <c:pt idx="6">
                  <c:v>0</c:v>
                </c:pt>
                <c:pt idx="7">
                  <c:v>0</c:v>
                </c:pt>
                <c:pt idx="8">
                  <c:v>24</c:v>
                </c:pt>
                <c:pt idx="9">
                  <c:v>29</c:v>
                </c:pt>
                <c:pt idx="10">
                  <c:v>33</c:v>
                </c:pt>
                <c:pt idx="11">
                  <c:v>36</c:v>
                </c:pt>
                <c:pt idx="12">
                  <c:v>44</c:v>
                </c:pt>
                <c:pt idx="13">
                  <c:v>51</c:v>
                </c:pt>
                <c:pt idx="14">
                  <c:v>56</c:v>
                </c:pt>
                <c:pt idx="15">
                  <c:v>57</c:v>
                </c:pt>
                <c:pt idx="16">
                  <c:v>60</c:v>
                </c:pt>
                <c:pt idx="17">
                  <c:v>60</c:v>
                </c:pt>
                <c:pt idx="18">
                  <c:v>62</c:v>
                </c:pt>
                <c:pt idx="19">
                  <c:v>63</c:v>
                </c:pt>
                <c:pt idx="20">
                  <c:v>65</c:v>
                </c:pt>
                <c:pt idx="21">
                  <c:v>67</c:v>
                </c:pt>
                <c:pt idx="22">
                  <c:v>68</c:v>
                </c:pt>
                <c:pt idx="23">
                  <c:v>69</c:v>
                </c:pt>
                <c:pt idx="24">
                  <c:v>71</c:v>
                </c:pt>
                <c:pt idx="25">
                  <c:v>71</c:v>
                </c:pt>
                <c:pt idx="26">
                  <c:v>71</c:v>
                </c:pt>
              </c:numCache>
            </c:numRef>
          </c:val>
          <c:smooth val="0"/>
        </c:ser>
        <c:dLbls>
          <c:showLegendKey val="0"/>
          <c:showVal val="0"/>
          <c:showCatName val="0"/>
          <c:showSerName val="0"/>
          <c:showPercent val="0"/>
          <c:showBubbleSize val="0"/>
        </c:dLbls>
        <c:smooth val="0"/>
        <c:axId val="363666272"/>
        <c:axId val="364096728"/>
      </c:lineChart>
      <c:catAx>
        <c:axId val="363666272"/>
        <c:scaling>
          <c:orientation val="minMax"/>
        </c:scaling>
        <c:delete val="0"/>
        <c:axPos val="b"/>
        <c:numFmt formatCode="General" sourceLinked="1"/>
        <c:majorTickMark val="out"/>
        <c:minorTickMark val="none"/>
        <c:tickLblPos val="nextTo"/>
        <c:crossAx val="364096728"/>
        <c:crosses val="autoZero"/>
        <c:auto val="1"/>
        <c:lblAlgn val="ctr"/>
        <c:lblOffset val="100"/>
        <c:noMultiLvlLbl val="0"/>
      </c:catAx>
      <c:valAx>
        <c:axId val="364096728"/>
        <c:scaling>
          <c:orientation val="minMax"/>
          <c:max val="150"/>
          <c:min val="0"/>
        </c:scaling>
        <c:delete val="0"/>
        <c:axPos val="l"/>
        <c:majorGridlines/>
        <c:title>
          <c:tx>
            <c:rich>
              <a:bodyPr rot="-5400000" vert="horz"/>
              <a:lstStyle/>
              <a:p>
                <a:pPr>
                  <a:defRPr/>
                </a:pPr>
                <a:r>
                  <a:rPr lang="en-GB" dirty="0" smtClean="0"/>
                  <a:t>Number of countries</a:t>
                </a:r>
                <a:endParaRPr lang="en-GB" dirty="0"/>
              </a:p>
            </c:rich>
          </c:tx>
          <c:layout/>
          <c:overlay val="0"/>
        </c:title>
        <c:numFmt formatCode="General" sourceLinked="1"/>
        <c:majorTickMark val="out"/>
        <c:minorTickMark val="none"/>
        <c:tickLblPos val="nextTo"/>
        <c:crossAx val="363666272"/>
        <c:crosses val="autoZero"/>
        <c:crossBetween val="between"/>
      </c:valAx>
    </c:plotArea>
    <c:legend>
      <c:legendPos val="b"/>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0.90864</cdr:x>
      <cdr:y>0.03551</cdr:y>
    </cdr:from>
    <cdr:to>
      <cdr:x>0.9755</cdr:x>
      <cdr:y>0.57789</cdr:y>
    </cdr:to>
    <cdr:sp macro="" textlink="">
      <cdr:nvSpPr>
        <cdr:cNvPr id="2" name="TextBox 2"/>
        <cdr:cNvSpPr txBox="1"/>
      </cdr:nvSpPr>
      <cdr:spPr>
        <a:xfrm xmlns:a="http://schemas.openxmlformats.org/drawingml/2006/main">
          <a:off x="6084342" y="159668"/>
          <a:ext cx="447675" cy="2438400"/>
        </a:xfrm>
        <a:prstGeom xmlns:a="http://schemas.openxmlformats.org/drawingml/2006/main" prst="rect">
          <a:avLst/>
        </a:prstGeom>
        <a:solidFill xmlns:a="http://schemas.openxmlformats.org/drawingml/2006/main">
          <a:schemeClr val="bg1">
            <a:lumMod val="65000"/>
            <a:alpha val="3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eaVert"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2EED5-1CD5-4F4D-8D9C-43AB5887C82B}" type="datetimeFigureOut">
              <a:rPr lang="en-GB" smtClean="0"/>
              <a:t>27/07/2015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1549A-0A82-4F4C-9C72-A237254E4A00}" type="slidenum">
              <a:rPr lang="en-GB" smtClean="0"/>
              <a:t>‹#›</a:t>
            </a:fld>
            <a:endParaRPr lang="en-GB" dirty="0"/>
          </a:p>
        </p:txBody>
      </p:sp>
    </p:spTree>
    <p:extLst>
      <p:ext uri="{BB962C8B-B14F-4D97-AF65-F5344CB8AC3E}">
        <p14:creationId xmlns:p14="http://schemas.microsoft.com/office/powerpoint/2010/main" val="336219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World Health Organization</a:t>
            </a:r>
          </a:p>
        </p:txBody>
      </p:sp>
      <p:sp>
        <p:nvSpPr>
          <p:cNvPr id="5" name="Rectangle 3"/>
          <p:cNvSpPr>
            <a:spLocks noGrp="1" noChangeArrowheads="1"/>
          </p:cNvSpPr>
          <p:nvPr>
            <p:ph type="dt" idx="1"/>
          </p:nvPr>
        </p:nvSpPr>
        <p:spPr>
          <a:ln/>
        </p:spPr>
        <p:txBody>
          <a:bodyPr/>
          <a:lstStyle/>
          <a:p>
            <a:fld id="{F3795A85-0E6D-486E-A54D-9173215EF24C}" type="datetime3">
              <a:rPr lang="en-US"/>
              <a:pPr/>
              <a:t>27 July 2015</a:t>
            </a:fld>
            <a:endParaRPr lang="en-US" dirty="0"/>
          </a:p>
        </p:txBody>
      </p:sp>
      <p:sp>
        <p:nvSpPr>
          <p:cNvPr id="7" name="Rectangle 7"/>
          <p:cNvSpPr>
            <a:spLocks noGrp="1" noChangeArrowheads="1"/>
          </p:cNvSpPr>
          <p:nvPr>
            <p:ph type="sldNum" sz="quarter" idx="5"/>
          </p:nvPr>
        </p:nvSpPr>
        <p:spPr>
          <a:ln/>
        </p:spPr>
        <p:txBody>
          <a:bodyPr/>
          <a:lstStyle/>
          <a:p>
            <a:fld id="{987C6CF4-F1E5-4442-9E78-158F5E0A2B48}" type="slidenum">
              <a:rPr lang="en-US"/>
              <a:pPr/>
              <a:t>4</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r>
              <a:rPr lang="en-US" dirty="0" smtClean="0"/>
              <a:t>Brazil</a:t>
            </a:r>
            <a:endParaRPr lang="en-US" dirty="0"/>
          </a:p>
        </p:txBody>
      </p:sp>
    </p:spTree>
    <p:extLst>
      <p:ext uri="{BB962C8B-B14F-4D97-AF65-F5344CB8AC3E}">
        <p14:creationId xmlns:p14="http://schemas.microsoft.com/office/powerpoint/2010/main" val="391782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D9031FFE-FF12-4225-95E7-5FEDCEB78B7F}" type="datetime3">
              <a:rPr lang="en-GB" altLang="en-US"/>
              <a:pPr/>
              <a:t>27 July, 2015</a:t>
            </a:fld>
            <a:endParaRPr lang="en-GB" altLang="en-US" dirty="0"/>
          </a:p>
        </p:txBody>
      </p:sp>
      <p:sp>
        <p:nvSpPr>
          <p:cNvPr id="7" name="Rectangle 7"/>
          <p:cNvSpPr>
            <a:spLocks noGrp="1" noChangeArrowheads="1"/>
          </p:cNvSpPr>
          <p:nvPr>
            <p:ph type="sldNum" sz="quarter" idx="5"/>
          </p:nvPr>
        </p:nvSpPr>
        <p:spPr>
          <a:ln/>
        </p:spPr>
        <p:txBody>
          <a:bodyPr/>
          <a:lstStyle/>
          <a:p>
            <a:fld id="{CFEC0CB5-95F6-4B7A-AC61-7A2CC5DE6A63}" type="slidenum">
              <a:rPr lang="en-GB" altLang="en-US"/>
              <a:pPr/>
              <a:t>7</a:t>
            </a:fld>
            <a:endParaRPr lang="en-GB"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7149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Introduced* to date</a:t>
            </a:r>
          </a:p>
          <a:p>
            <a:r>
              <a:rPr lang="en-GB" sz="1200" b="0" i="0" u="none" strike="noStrike" kern="1200" dirty="0" smtClean="0">
                <a:solidFill>
                  <a:schemeClr val="tx1"/>
                </a:solidFill>
                <a:effectLst/>
                <a:latin typeface="+mn-lt"/>
                <a:ea typeface="+mn-ea"/>
                <a:cs typeface="+mn-cs"/>
              </a:rPr>
              <a:t>Algeria</a:t>
            </a:r>
            <a:r>
              <a:rPr lang="en-GB" dirty="0" smtClean="0"/>
              <a:t> </a:t>
            </a:r>
            <a:r>
              <a:rPr lang="en-GB" sz="1200" b="0" i="0" u="none" strike="noStrike" kern="1200" dirty="0" smtClean="0">
                <a:solidFill>
                  <a:schemeClr val="tx1"/>
                </a:solidFill>
                <a:effectLst/>
                <a:latin typeface="+mn-lt"/>
                <a:ea typeface="+mn-ea"/>
                <a:cs typeface="+mn-cs"/>
              </a:rPr>
              <a:t>Andorra</a:t>
            </a:r>
            <a:r>
              <a:rPr lang="en-GB" dirty="0" smtClean="0"/>
              <a:t> </a:t>
            </a:r>
            <a:r>
              <a:rPr lang="en-GB" sz="1200" b="0" i="0" u="none" strike="noStrike" kern="1200" dirty="0" smtClean="0">
                <a:solidFill>
                  <a:schemeClr val="tx1"/>
                </a:solidFill>
                <a:effectLst/>
                <a:latin typeface="+mn-lt"/>
                <a:ea typeface="+mn-ea"/>
                <a:cs typeface="+mn-cs"/>
              </a:rPr>
              <a:t>Antigua and Barbuda</a:t>
            </a:r>
            <a:r>
              <a:rPr lang="en-GB" dirty="0" smtClean="0"/>
              <a:t> </a:t>
            </a:r>
            <a:r>
              <a:rPr lang="en-GB" sz="1200" b="0" i="0" u="none" strike="noStrike" kern="1200" dirty="0" smtClean="0">
                <a:solidFill>
                  <a:schemeClr val="tx1"/>
                </a:solidFill>
                <a:effectLst/>
                <a:latin typeface="+mn-lt"/>
                <a:ea typeface="+mn-ea"/>
                <a:cs typeface="+mn-cs"/>
              </a:rPr>
              <a:t>Argentina</a:t>
            </a:r>
            <a:r>
              <a:rPr lang="en-GB" dirty="0" smtClean="0"/>
              <a:t> </a:t>
            </a:r>
            <a:r>
              <a:rPr lang="en-GB" sz="1200" b="0" i="0" u="none" strike="noStrike" kern="1200" dirty="0" smtClean="0">
                <a:solidFill>
                  <a:schemeClr val="tx1"/>
                </a:solidFill>
                <a:effectLst/>
                <a:latin typeface="+mn-lt"/>
                <a:ea typeface="+mn-ea"/>
                <a:cs typeface="+mn-cs"/>
              </a:rPr>
              <a:t>Australia</a:t>
            </a:r>
            <a:r>
              <a:rPr lang="en-GB" dirty="0" smtClean="0"/>
              <a:t> </a:t>
            </a:r>
            <a:r>
              <a:rPr lang="en-GB" sz="1200" b="0" i="0" u="none" strike="noStrike" kern="1200" dirty="0" smtClean="0">
                <a:solidFill>
                  <a:schemeClr val="tx1"/>
                </a:solidFill>
                <a:effectLst/>
                <a:latin typeface="+mn-lt"/>
                <a:ea typeface="+mn-ea"/>
                <a:cs typeface="+mn-cs"/>
              </a:rPr>
              <a:t>Austria</a:t>
            </a:r>
            <a:r>
              <a:rPr lang="en-GB" dirty="0" smtClean="0"/>
              <a:t> </a:t>
            </a:r>
            <a:r>
              <a:rPr lang="en-GB" sz="1200" b="0" i="0" u="none" strike="noStrike" kern="1200" dirty="0" smtClean="0">
                <a:solidFill>
                  <a:schemeClr val="tx1"/>
                </a:solidFill>
                <a:effectLst/>
                <a:latin typeface="+mn-lt"/>
                <a:ea typeface="+mn-ea"/>
                <a:cs typeface="+mn-cs"/>
              </a:rPr>
              <a:t>Bahamas (the)</a:t>
            </a:r>
            <a:r>
              <a:rPr lang="en-GB" dirty="0" smtClean="0"/>
              <a:t> </a:t>
            </a:r>
            <a:r>
              <a:rPr lang="en-GB" sz="1200" b="0" i="0" u="none" strike="noStrike" kern="1200" dirty="0" smtClean="0">
                <a:solidFill>
                  <a:schemeClr val="tx1"/>
                </a:solidFill>
                <a:effectLst/>
                <a:latin typeface="+mn-lt"/>
                <a:ea typeface="+mn-ea"/>
                <a:cs typeface="+mn-cs"/>
              </a:rPr>
              <a:t>Bahrain</a:t>
            </a:r>
            <a:r>
              <a:rPr lang="en-GB" dirty="0" smtClean="0"/>
              <a:t> </a:t>
            </a:r>
            <a:r>
              <a:rPr lang="en-GB" sz="1200" b="0" i="0" u="none" strike="noStrike" kern="1200" dirty="0" smtClean="0">
                <a:solidFill>
                  <a:schemeClr val="tx1"/>
                </a:solidFill>
                <a:effectLst/>
                <a:latin typeface="+mn-lt"/>
                <a:ea typeface="+mn-ea"/>
                <a:cs typeface="+mn-cs"/>
              </a:rPr>
              <a:t>Barbados</a:t>
            </a:r>
            <a:r>
              <a:rPr lang="en-GB" dirty="0" smtClean="0"/>
              <a:t> </a:t>
            </a:r>
            <a:r>
              <a:rPr lang="en-GB" sz="1200" b="0" i="0" u="none" strike="noStrike" kern="1200" dirty="0" smtClean="0">
                <a:solidFill>
                  <a:schemeClr val="tx1"/>
                </a:solidFill>
                <a:effectLst/>
                <a:latin typeface="+mn-lt"/>
                <a:ea typeface="+mn-ea"/>
                <a:cs typeface="+mn-cs"/>
              </a:rPr>
              <a:t>Belarus</a:t>
            </a:r>
            <a:r>
              <a:rPr lang="en-GB" dirty="0" smtClean="0"/>
              <a:t> </a:t>
            </a:r>
            <a:r>
              <a:rPr lang="en-GB" sz="1200" b="0" i="0" u="none" strike="noStrike" kern="1200" dirty="0" smtClean="0">
                <a:solidFill>
                  <a:schemeClr val="tx1"/>
                </a:solidFill>
                <a:effectLst/>
                <a:latin typeface="+mn-lt"/>
                <a:ea typeface="+mn-ea"/>
                <a:cs typeface="+mn-cs"/>
              </a:rPr>
              <a:t>Belgium</a:t>
            </a:r>
            <a:r>
              <a:rPr lang="en-GB" dirty="0" smtClean="0"/>
              <a:t> </a:t>
            </a:r>
            <a:r>
              <a:rPr lang="en-GB" sz="1200" b="0" i="0" u="none" strike="noStrike" kern="1200" dirty="0" smtClean="0">
                <a:solidFill>
                  <a:schemeClr val="tx1"/>
                </a:solidFill>
                <a:effectLst/>
                <a:latin typeface="+mn-lt"/>
                <a:ea typeface="+mn-ea"/>
                <a:cs typeface="+mn-cs"/>
              </a:rPr>
              <a:t>Belize</a:t>
            </a:r>
            <a:r>
              <a:rPr lang="en-GB" dirty="0" smtClean="0"/>
              <a:t> </a:t>
            </a:r>
            <a:r>
              <a:rPr lang="en-GB" sz="1200" b="0" i="0" u="none" strike="noStrike" kern="1200" dirty="0" smtClean="0">
                <a:solidFill>
                  <a:schemeClr val="tx1"/>
                </a:solidFill>
                <a:effectLst/>
                <a:latin typeface="+mn-lt"/>
                <a:ea typeface="+mn-ea"/>
                <a:cs typeface="+mn-cs"/>
              </a:rPr>
              <a:t>Bolivia (Plurinational State of)</a:t>
            </a:r>
            <a:r>
              <a:rPr lang="en-GB" dirty="0" smtClean="0"/>
              <a:t> </a:t>
            </a:r>
            <a:r>
              <a:rPr lang="en-GB" sz="1200" b="0" i="0" u="none" strike="noStrike" kern="1200" dirty="0" smtClean="0">
                <a:solidFill>
                  <a:schemeClr val="tx1"/>
                </a:solidFill>
                <a:effectLst/>
                <a:latin typeface="+mn-lt"/>
                <a:ea typeface="+mn-ea"/>
                <a:cs typeface="+mn-cs"/>
              </a:rPr>
              <a:t>Brazil</a:t>
            </a:r>
            <a:r>
              <a:rPr lang="en-GB" dirty="0" smtClean="0"/>
              <a:t> </a:t>
            </a:r>
            <a:r>
              <a:rPr lang="en-GB" sz="1200" b="0" i="0" u="none" strike="noStrike" kern="1200" dirty="0" smtClean="0">
                <a:solidFill>
                  <a:schemeClr val="tx1"/>
                </a:solidFill>
                <a:effectLst/>
                <a:latin typeface="+mn-lt"/>
                <a:ea typeface="+mn-ea"/>
                <a:cs typeface="+mn-cs"/>
              </a:rPr>
              <a:t>Brunei Darussalam</a:t>
            </a:r>
            <a:r>
              <a:rPr lang="en-GB" dirty="0" smtClean="0"/>
              <a:t> </a:t>
            </a:r>
            <a:r>
              <a:rPr lang="en-GB" sz="1200" b="0" i="0" u="none" strike="noStrike" kern="1200" dirty="0" smtClean="0">
                <a:solidFill>
                  <a:schemeClr val="tx1"/>
                </a:solidFill>
                <a:effectLst/>
                <a:latin typeface="+mn-lt"/>
                <a:ea typeface="+mn-ea"/>
                <a:cs typeface="+mn-cs"/>
              </a:rPr>
              <a:t>Bulgaria</a:t>
            </a:r>
            <a:r>
              <a:rPr lang="en-GB" dirty="0" smtClean="0"/>
              <a:t> </a:t>
            </a:r>
            <a:r>
              <a:rPr lang="en-GB" sz="1200" b="0" i="0" u="none" strike="noStrike" kern="1200" dirty="0" smtClean="0">
                <a:solidFill>
                  <a:schemeClr val="tx1"/>
                </a:solidFill>
                <a:effectLst/>
                <a:latin typeface="+mn-lt"/>
                <a:ea typeface="+mn-ea"/>
                <a:cs typeface="+mn-cs"/>
              </a:rPr>
              <a:t>Canada</a:t>
            </a:r>
            <a:r>
              <a:rPr lang="en-GB" dirty="0" smtClean="0"/>
              <a:t> </a:t>
            </a:r>
            <a:r>
              <a:rPr lang="en-GB" sz="1200" b="0" i="0" u="none" strike="noStrike" kern="1200" dirty="0" smtClean="0">
                <a:solidFill>
                  <a:schemeClr val="tx1"/>
                </a:solidFill>
                <a:effectLst/>
                <a:latin typeface="+mn-lt"/>
                <a:ea typeface="+mn-ea"/>
                <a:cs typeface="+mn-cs"/>
              </a:rPr>
              <a:t>Chile</a:t>
            </a:r>
            <a:r>
              <a:rPr lang="en-GB" dirty="0" smtClean="0"/>
              <a:t> </a:t>
            </a:r>
            <a:r>
              <a:rPr lang="en-GB" sz="1200" b="0" i="0" u="none" strike="noStrike" kern="1200" dirty="0" smtClean="0">
                <a:solidFill>
                  <a:schemeClr val="tx1"/>
                </a:solidFill>
                <a:effectLst/>
                <a:latin typeface="+mn-lt"/>
                <a:ea typeface="+mn-ea"/>
                <a:cs typeface="+mn-cs"/>
              </a:rPr>
              <a:t>China</a:t>
            </a:r>
            <a:r>
              <a:rPr lang="en-GB" dirty="0" smtClean="0"/>
              <a:t> </a:t>
            </a:r>
            <a:r>
              <a:rPr lang="en-GB" sz="1200" b="0" i="0" u="none" strike="noStrike" kern="1200" dirty="0" smtClean="0">
                <a:solidFill>
                  <a:schemeClr val="tx1"/>
                </a:solidFill>
                <a:effectLst/>
                <a:latin typeface="+mn-lt"/>
                <a:ea typeface="+mn-ea"/>
                <a:cs typeface="+mn-cs"/>
              </a:rPr>
              <a:t>Colombia</a:t>
            </a:r>
            <a:r>
              <a:rPr lang="en-GB" dirty="0" smtClean="0"/>
              <a:t> </a:t>
            </a:r>
            <a:r>
              <a:rPr lang="en-GB" sz="1200" b="0" i="0" u="none" strike="noStrike" kern="1200" dirty="0" smtClean="0">
                <a:solidFill>
                  <a:schemeClr val="tx1"/>
                </a:solidFill>
                <a:effectLst/>
                <a:latin typeface="+mn-lt"/>
                <a:ea typeface="+mn-ea"/>
                <a:cs typeface="+mn-cs"/>
              </a:rPr>
              <a:t>Cook Islands</a:t>
            </a:r>
            <a:r>
              <a:rPr lang="en-GB" dirty="0" smtClean="0"/>
              <a:t> </a:t>
            </a:r>
            <a:r>
              <a:rPr lang="en-GB" sz="1200" b="0" i="0" u="none" strike="noStrike" kern="1200" dirty="0" smtClean="0">
                <a:solidFill>
                  <a:schemeClr val="tx1"/>
                </a:solidFill>
                <a:effectLst/>
                <a:latin typeface="+mn-lt"/>
                <a:ea typeface="+mn-ea"/>
                <a:cs typeface="+mn-cs"/>
              </a:rPr>
              <a:t>Costa Rica</a:t>
            </a:r>
            <a:r>
              <a:rPr lang="en-GB" dirty="0" smtClean="0"/>
              <a:t> </a:t>
            </a:r>
            <a:r>
              <a:rPr lang="en-GB" sz="1200" b="0" i="0" u="none" strike="noStrike" kern="1200" dirty="0" smtClean="0">
                <a:solidFill>
                  <a:schemeClr val="tx1"/>
                </a:solidFill>
                <a:effectLst/>
                <a:latin typeface="+mn-lt"/>
                <a:ea typeface="+mn-ea"/>
                <a:cs typeface="+mn-cs"/>
              </a:rPr>
              <a:t>Cuba</a:t>
            </a:r>
            <a:r>
              <a:rPr lang="en-GB" dirty="0" smtClean="0"/>
              <a:t> </a:t>
            </a:r>
            <a:r>
              <a:rPr lang="en-GB" sz="1200" b="0" i="0" u="none" strike="noStrike" kern="1200" dirty="0" smtClean="0">
                <a:solidFill>
                  <a:schemeClr val="tx1"/>
                </a:solidFill>
                <a:effectLst/>
                <a:latin typeface="+mn-lt"/>
                <a:ea typeface="+mn-ea"/>
                <a:cs typeface="+mn-cs"/>
              </a:rPr>
              <a:t>Cyprus</a:t>
            </a:r>
            <a:r>
              <a:rPr lang="en-GB" dirty="0" smtClean="0"/>
              <a:t> </a:t>
            </a:r>
            <a:r>
              <a:rPr lang="en-GB" sz="1200" b="0" i="0" u="none" strike="noStrike" kern="1200" dirty="0" smtClean="0">
                <a:solidFill>
                  <a:schemeClr val="tx1"/>
                </a:solidFill>
                <a:effectLst/>
                <a:latin typeface="+mn-lt"/>
                <a:ea typeface="+mn-ea"/>
                <a:cs typeface="+mn-cs"/>
              </a:rPr>
              <a:t>Czech Republic (the)</a:t>
            </a:r>
            <a:r>
              <a:rPr lang="en-GB" dirty="0" smtClean="0"/>
              <a:t> </a:t>
            </a:r>
            <a:r>
              <a:rPr lang="en-GB" sz="1200" b="0" i="0" u="none" strike="noStrike" kern="1200" dirty="0" smtClean="0">
                <a:solidFill>
                  <a:schemeClr val="tx1"/>
                </a:solidFill>
                <a:effectLst/>
                <a:latin typeface="+mn-lt"/>
                <a:ea typeface="+mn-ea"/>
                <a:cs typeface="+mn-cs"/>
              </a:rPr>
              <a:t>Denmark</a:t>
            </a:r>
            <a:r>
              <a:rPr lang="en-GB" dirty="0" smtClean="0"/>
              <a:t> </a:t>
            </a:r>
            <a:r>
              <a:rPr lang="en-GB" sz="1200" b="0" i="0" u="none" strike="noStrike" kern="1200" dirty="0" smtClean="0">
                <a:solidFill>
                  <a:schemeClr val="tx1"/>
                </a:solidFill>
                <a:effectLst/>
                <a:latin typeface="+mn-lt"/>
                <a:ea typeface="+mn-ea"/>
                <a:cs typeface="+mn-cs"/>
              </a:rPr>
              <a:t>Dominica</a:t>
            </a:r>
            <a:r>
              <a:rPr lang="en-GB" dirty="0" smtClean="0"/>
              <a:t> </a:t>
            </a:r>
            <a:r>
              <a:rPr lang="en-GB" sz="1200" b="0" i="0" u="none" strike="noStrike" kern="1200" dirty="0" smtClean="0">
                <a:solidFill>
                  <a:schemeClr val="tx1"/>
                </a:solidFill>
                <a:effectLst/>
                <a:latin typeface="+mn-lt"/>
                <a:ea typeface="+mn-ea"/>
                <a:cs typeface="+mn-cs"/>
              </a:rPr>
              <a:t>Dominican Republic (the)</a:t>
            </a:r>
            <a:r>
              <a:rPr lang="en-GB" dirty="0" smtClean="0"/>
              <a:t> </a:t>
            </a:r>
            <a:r>
              <a:rPr lang="en-GB" sz="1200" b="0" i="0" u="none" strike="noStrike" kern="1200" dirty="0" smtClean="0">
                <a:solidFill>
                  <a:schemeClr val="tx1"/>
                </a:solidFill>
                <a:effectLst/>
                <a:latin typeface="+mn-lt"/>
                <a:ea typeface="+mn-ea"/>
                <a:cs typeface="+mn-cs"/>
              </a:rPr>
              <a:t>Ecuador</a:t>
            </a:r>
            <a:r>
              <a:rPr lang="en-GB" dirty="0" smtClean="0"/>
              <a:t> </a:t>
            </a:r>
            <a:r>
              <a:rPr lang="en-GB" sz="1200" b="0" i="0" u="none" strike="noStrike" kern="1200" dirty="0" smtClean="0">
                <a:solidFill>
                  <a:schemeClr val="tx1"/>
                </a:solidFill>
                <a:effectLst/>
                <a:latin typeface="+mn-lt"/>
                <a:ea typeface="+mn-ea"/>
                <a:cs typeface="+mn-cs"/>
              </a:rPr>
              <a:t>Egypt</a:t>
            </a:r>
            <a:r>
              <a:rPr lang="en-GB" dirty="0" smtClean="0"/>
              <a:t> </a:t>
            </a:r>
            <a:r>
              <a:rPr lang="en-GB" sz="1200" b="0" i="0" u="none" strike="noStrike" kern="1200" dirty="0" smtClean="0">
                <a:solidFill>
                  <a:schemeClr val="tx1"/>
                </a:solidFill>
                <a:effectLst/>
                <a:latin typeface="+mn-lt"/>
                <a:ea typeface="+mn-ea"/>
                <a:cs typeface="+mn-cs"/>
              </a:rPr>
              <a:t>El Salvador</a:t>
            </a:r>
            <a:r>
              <a:rPr lang="en-GB" dirty="0" smtClean="0"/>
              <a:t> </a:t>
            </a:r>
            <a:r>
              <a:rPr lang="en-GB" sz="1200" b="0" i="0" u="none" strike="noStrike" kern="1200" dirty="0" smtClean="0">
                <a:solidFill>
                  <a:schemeClr val="tx1"/>
                </a:solidFill>
                <a:effectLst/>
                <a:latin typeface="+mn-lt"/>
                <a:ea typeface="+mn-ea"/>
                <a:cs typeface="+mn-cs"/>
              </a:rPr>
              <a:t>Estonia</a:t>
            </a:r>
            <a:r>
              <a:rPr lang="en-GB" dirty="0" smtClean="0"/>
              <a:t> </a:t>
            </a:r>
            <a:r>
              <a:rPr lang="en-GB" sz="1200" b="0" i="0" u="none" strike="noStrike" kern="1200" dirty="0" smtClean="0">
                <a:solidFill>
                  <a:schemeClr val="tx1"/>
                </a:solidFill>
                <a:effectLst/>
                <a:latin typeface="+mn-lt"/>
                <a:ea typeface="+mn-ea"/>
                <a:cs typeface="+mn-cs"/>
              </a:rPr>
              <a:t>Finland</a:t>
            </a:r>
            <a:r>
              <a:rPr lang="en-GB" dirty="0" smtClean="0"/>
              <a:t> </a:t>
            </a:r>
            <a:r>
              <a:rPr lang="en-GB" sz="1200" b="0" i="0" u="none" strike="noStrike" kern="1200" dirty="0" smtClean="0">
                <a:solidFill>
                  <a:schemeClr val="tx1"/>
                </a:solidFill>
                <a:effectLst/>
                <a:latin typeface="+mn-lt"/>
                <a:ea typeface="+mn-ea"/>
                <a:cs typeface="+mn-cs"/>
              </a:rPr>
              <a:t>France</a:t>
            </a:r>
            <a:r>
              <a:rPr lang="en-GB" dirty="0" smtClean="0"/>
              <a:t> </a:t>
            </a:r>
            <a:r>
              <a:rPr lang="en-GB" sz="1200" b="0" i="0" u="none" strike="noStrike" kern="1200" dirty="0" smtClean="0">
                <a:solidFill>
                  <a:schemeClr val="tx1"/>
                </a:solidFill>
                <a:effectLst/>
                <a:latin typeface="+mn-lt"/>
                <a:ea typeface="+mn-ea"/>
                <a:cs typeface="+mn-cs"/>
              </a:rPr>
              <a:t>Georgia</a:t>
            </a:r>
            <a:r>
              <a:rPr lang="en-GB" dirty="0" smtClean="0"/>
              <a:t> </a:t>
            </a:r>
            <a:r>
              <a:rPr lang="en-GB" sz="1200" b="0" i="0" u="none" strike="noStrike" kern="1200" dirty="0" smtClean="0">
                <a:solidFill>
                  <a:schemeClr val="tx1"/>
                </a:solidFill>
                <a:effectLst/>
                <a:latin typeface="+mn-lt"/>
                <a:ea typeface="+mn-ea"/>
                <a:cs typeface="+mn-cs"/>
              </a:rPr>
              <a:t>Germany</a:t>
            </a:r>
            <a:r>
              <a:rPr lang="en-GB" dirty="0" smtClean="0"/>
              <a:t> </a:t>
            </a:r>
            <a:r>
              <a:rPr lang="en-GB" sz="1200" b="0" i="0" u="none" strike="noStrike" kern="1200" dirty="0" smtClean="0">
                <a:solidFill>
                  <a:schemeClr val="tx1"/>
                </a:solidFill>
                <a:effectLst/>
                <a:latin typeface="+mn-lt"/>
                <a:ea typeface="+mn-ea"/>
                <a:cs typeface="+mn-cs"/>
              </a:rPr>
              <a:t>Grenada</a:t>
            </a:r>
            <a:r>
              <a:rPr lang="en-GB" dirty="0" smtClean="0"/>
              <a:t> </a:t>
            </a:r>
            <a:r>
              <a:rPr lang="en-GB" sz="1200" b="0" i="0" u="none" strike="noStrike" kern="1200" dirty="0" smtClean="0">
                <a:solidFill>
                  <a:schemeClr val="tx1"/>
                </a:solidFill>
                <a:effectLst/>
                <a:latin typeface="+mn-lt"/>
                <a:ea typeface="+mn-ea"/>
                <a:cs typeface="+mn-cs"/>
              </a:rPr>
              <a:t>Guatemala</a:t>
            </a:r>
            <a:r>
              <a:rPr lang="en-GB" dirty="0" smtClean="0"/>
              <a:t> </a:t>
            </a:r>
            <a:r>
              <a:rPr lang="en-GB" sz="1200" b="0" i="0" u="none" strike="noStrike" kern="1200" dirty="0" smtClean="0">
                <a:solidFill>
                  <a:schemeClr val="tx1"/>
                </a:solidFill>
                <a:effectLst/>
                <a:latin typeface="+mn-lt"/>
                <a:ea typeface="+mn-ea"/>
                <a:cs typeface="+mn-cs"/>
              </a:rPr>
              <a:t>Honduras</a:t>
            </a:r>
            <a:r>
              <a:rPr lang="en-GB" dirty="0" smtClean="0"/>
              <a:t> </a:t>
            </a:r>
            <a:r>
              <a:rPr lang="en-GB" sz="1200" b="0" i="0" u="none" strike="noStrike" kern="1200" dirty="0" smtClean="0">
                <a:solidFill>
                  <a:schemeClr val="tx1"/>
                </a:solidFill>
                <a:effectLst/>
                <a:latin typeface="+mn-lt"/>
                <a:ea typeface="+mn-ea"/>
                <a:cs typeface="+mn-cs"/>
              </a:rPr>
              <a:t>Hungary</a:t>
            </a:r>
            <a:r>
              <a:rPr lang="en-GB" dirty="0" smtClean="0"/>
              <a:t> </a:t>
            </a:r>
            <a:r>
              <a:rPr lang="en-GB" sz="1200" b="0" i="0" u="none" strike="noStrike" kern="1200" dirty="0" smtClean="0">
                <a:solidFill>
                  <a:schemeClr val="tx1"/>
                </a:solidFill>
                <a:effectLst/>
                <a:latin typeface="+mn-lt"/>
                <a:ea typeface="+mn-ea"/>
                <a:cs typeface="+mn-cs"/>
              </a:rPr>
              <a:t>Iceland</a:t>
            </a:r>
            <a:r>
              <a:rPr lang="en-GB" dirty="0" smtClean="0"/>
              <a:t> </a:t>
            </a:r>
            <a:r>
              <a:rPr lang="en-GB" sz="1200" b="0" i="0" u="none" strike="noStrike" kern="1200" dirty="0" smtClean="0">
                <a:solidFill>
                  <a:schemeClr val="tx1"/>
                </a:solidFill>
                <a:effectLst/>
                <a:latin typeface="+mn-lt"/>
                <a:ea typeface="+mn-ea"/>
                <a:cs typeface="+mn-cs"/>
              </a:rPr>
              <a:t>Iran (Islamic Republic of)</a:t>
            </a:r>
            <a:r>
              <a:rPr lang="en-GB" dirty="0" smtClean="0"/>
              <a:t> </a:t>
            </a:r>
            <a:r>
              <a:rPr lang="en-GB" sz="1200" b="0" i="0" u="none" strike="noStrike" kern="1200" dirty="0" smtClean="0">
                <a:solidFill>
                  <a:schemeClr val="tx1"/>
                </a:solidFill>
                <a:effectLst/>
                <a:latin typeface="+mn-lt"/>
                <a:ea typeface="+mn-ea"/>
                <a:cs typeface="+mn-cs"/>
              </a:rPr>
              <a:t>Iraq</a:t>
            </a:r>
            <a:r>
              <a:rPr lang="en-GB" dirty="0" smtClean="0"/>
              <a:t> </a:t>
            </a:r>
            <a:r>
              <a:rPr lang="en-GB" sz="1200" b="0" i="0" u="none" strike="noStrike" kern="1200" dirty="0" smtClean="0">
                <a:solidFill>
                  <a:schemeClr val="tx1"/>
                </a:solidFill>
                <a:effectLst/>
                <a:latin typeface="+mn-lt"/>
                <a:ea typeface="+mn-ea"/>
                <a:cs typeface="+mn-cs"/>
              </a:rPr>
              <a:t>Ireland</a:t>
            </a:r>
            <a:r>
              <a:rPr lang="en-GB" dirty="0" smtClean="0"/>
              <a:t> </a:t>
            </a:r>
            <a:r>
              <a:rPr lang="en-GB" sz="1200" b="0" i="0" u="none" strike="noStrike" kern="1200" dirty="0" smtClean="0">
                <a:solidFill>
                  <a:schemeClr val="tx1"/>
                </a:solidFill>
                <a:effectLst/>
                <a:latin typeface="+mn-lt"/>
                <a:ea typeface="+mn-ea"/>
                <a:cs typeface="+mn-cs"/>
              </a:rPr>
              <a:t>Israel</a:t>
            </a:r>
            <a:r>
              <a:rPr lang="en-GB" dirty="0" smtClean="0"/>
              <a:t> </a:t>
            </a:r>
            <a:r>
              <a:rPr lang="en-GB" sz="1200" b="0" i="0" u="none" strike="noStrike" kern="1200" dirty="0" smtClean="0">
                <a:solidFill>
                  <a:schemeClr val="tx1"/>
                </a:solidFill>
                <a:effectLst/>
                <a:latin typeface="+mn-lt"/>
                <a:ea typeface="+mn-ea"/>
                <a:cs typeface="+mn-cs"/>
              </a:rPr>
              <a:t>Italy</a:t>
            </a:r>
            <a:r>
              <a:rPr lang="en-GB" dirty="0" smtClean="0"/>
              <a:t> </a:t>
            </a:r>
            <a:r>
              <a:rPr lang="en-GB" sz="1200" b="0" i="0" u="none" strike="noStrike" kern="1200" dirty="0" smtClean="0">
                <a:solidFill>
                  <a:schemeClr val="tx1"/>
                </a:solidFill>
                <a:effectLst/>
                <a:latin typeface="+mn-lt"/>
                <a:ea typeface="+mn-ea"/>
                <a:cs typeface="+mn-cs"/>
              </a:rPr>
              <a:t>Jamaica</a:t>
            </a:r>
            <a:r>
              <a:rPr lang="en-GB" dirty="0" smtClean="0"/>
              <a:t> </a:t>
            </a:r>
            <a:r>
              <a:rPr lang="en-GB" sz="1200" b="0" i="0" u="none" strike="noStrike" kern="1200" dirty="0" smtClean="0">
                <a:solidFill>
                  <a:schemeClr val="tx1"/>
                </a:solidFill>
                <a:effectLst/>
                <a:latin typeface="+mn-lt"/>
                <a:ea typeface="+mn-ea"/>
                <a:cs typeface="+mn-cs"/>
              </a:rPr>
              <a:t>Japan</a:t>
            </a:r>
            <a:r>
              <a:rPr lang="en-GB" dirty="0" smtClean="0"/>
              <a:t> </a:t>
            </a:r>
            <a:r>
              <a:rPr lang="en-GB" sz="1200" b="0" i="0" u="none" strike="noStrike" kern="1200" dirty="0" smtClean="0">
                <a:solidFill>
                  <a:schemeClr val="tx1"/>
                </a:solidFill>
                <a:effectLst/>
                <a:latin typeface="+mn-lt"/>
                <a:ea typeface="+mn-ea"/>
                <a:cs typeface="+mn-cs"/>
              </a:rPr>
              <a:t>Jordan</a:t>
            </a:r>
            <a:r>
              <a:rPr lang="en-GB" dirty="0" smtClean="0"/>
              <a:t> </a:t>
            </a:r>
            <a:r>
              <a:rPr lang="en-GB" sz="1200" b="0" i="0" u="none" strike="noStrike" kern="1200" dirty="0" smtClean="0">
                <a:solidFill>
                  <a:schemeClr val="tx1"/>
                </a:solidFill>
                <a:effectLst/>
                <a:latin typeface="+mn-lt"/>
                <a:ea typeface="+mn-ea"/>
                <a:cs typeface="+mn-cs"/>
              </a:rPr>
              <a:t>Kazakhstan</a:t>
            </a:r>
            <a:r>
              <a:rPr lang="en-GB" dirty="0" smtClean="0"/>
              <a:t> </a:t>
            </a:r>
            <a:r>
              <a:rPr lang="en-GB" sz="1200" b="0" i="0" u="none" strike="noStrike" kern="1200" dirty="0" smtClean="0">
                <a:solidFill>
                  <a:schemeClr val="tx1"/>
                </a:solidFill>
                <a:effectLst/>
                <a:latin typeface="+mn-lt"/>
                <a:ea typeface="+mn-ea"/>
                <a:cs typeface="+mn-cs"/>
              </a:rPr>
              <a:t>Kuwait</a:t>
            </a:r>
            <a:r>
              <a:rPr lang="en-GB" dirty="0" smtClean="0"/>
              <a:t> </a:t>
            </a:r>
            <a:r>
              <a:rPr lang="en-GB" sz="1200" b="0" i="0" u="none" strike="noStrike" kern="1200" dirty="0" smtClean="0">
                <a:solidFill>
                  <a:schemeClr val="tx1"/>
                </a:solidFill>
                <a:effectLst/>
                <a:latin typeface="+mn-lt"/>
                <a:ea typeface="+mn-ea"/>
                <a:cs typeface="+mn-cs"/>
              </a:rPr>
              <a:t>Lao People’s Democratic Republic (the)</a:t>
            </a:r>
            <a:r>
              <a:rPr lang="en-GB" dirty="0" smtClean="0"/>
              <a:t> </a:t>
            </a:r>
            <a:r>
              <a:rPr lang="en-GB" sz="1200" b="0" i="0" u="none" strike="noStrike" kern="1200" dirty="0" smtClean="0">
                <a:solidFill>
                  <a:schemeClr val="tx1"/>
                </a:solidFill>
                <a:effectLst/>
                <a:latin typeface="+mn-lt"/>
                <a:ea typeface="+mn-ea"/>
                <a:cs typeface="+mn-cs"/>
              </a:rPr>
              <a:t>Latvia</a:t>
            </a:r>
            <a:r>
              <a:rPr lang="en-GB" dirty="0" smtClean="0"/>
              <a:t> </a:t>
            </a:r>
            <a:r>
              <a:rPr lang="en-GB" sz="1200" b="0" i="0" u="none" strike="noStrike" kern="1200" dirty="0" smtClean="0">
                <a:solidFill>
                  <a:schemeClr val="tx1"/>
                </a:solidFill>
                <a:effectLst/>
                <a:latin typeface="+mn-lt"/>
                <a:ea typeface="+mn-ea"/>
                <a:cs typeface="+mn-cs"/>
              </a:rPr>
              <a:t>Libya</a:t>
            </a:r>
            <a:r>
              <a:rPr lang="en-GB" dirty="0" smtClean="0"/>
              <a:t> </a:t>
            </a:r>
            <a:r>
              <a:rPr lang="en-GB" sz="1200" b="0" i="0" u="none" strike="noStrike" kern="1200" dirty="0" smtClean="0">
                <a:solidFill>
                  <a:schemeClr val="tx1"/>
                </a:solidFill>
                <a:effectLst/>
                <a:latin typeface="+mn-lt"/>
                <a:ea typeface="+mn-ea"/>
                <a:cs typeface="+mn-cs"/>
              </a:rPr>
              <a:t>Luxembourg</a:t>
            </a:r>
            <a:r>
              <a:rPr lang="en-GB" dirty="0" smtClean="0"/>
              <a:t> </a:t>
            </a:r>
            <a:r>
              <a:rPr lang="en-GB" sz="1200" b="0" i="0" u="none" strike="noStrike" kern="1200" dirty="0" smtClean="0">
                <a:solidFill>
                  <a:schemeClr val="tx1"/>
                </a:solidFill>
                <a:effectLst/>
                <a:latin typeface="+mn-lt"/>
                <a:ea typeface="+mn-ea"/>
                <a:cs typeface="+mn-cs"/>
              </a:rPr>
              <a:t>Malaysia</a:t>
            </a:r>
            <a:r>
              <a:rPr lang="en-GB" dirty="0" smtClean="0"/>
              <a:t> </a:t>
            </a:r>
            <a:r>
              <a:rPr lang="en-GB" sz="1200" b="0" i="0" u="none" strike="noStrike" kern="1200" dirty="0" smtClean="0">
                <a:solidFill>
                  <a:schemeClr val="tx1"/>
                </a:solidFill>
                <a:effectLst/>
                <a:latin typeface="+mn-lt"/>
                <a:ea typeface="+mn-ea"/>
                <a:cs typeface="+mn-cs"/>
              </a:rPr>
              <a:t>Malta</a:t>
            </a:r>
            <a:r>
              <a:rPr lang="en-GB" dirty="0" smtClean="0"/>
              <a:t> </a:t>
            </a:r>
            <a:r>
              <a:rPr lang="en-GB" sz="1200" b="0" i="0" u="none" strike="noStrike" kern="1200" dirty="0" smtClean="0">
                <a:solidFill>
                  <a:schemeClr val="tx1"/>
                </a:solidFill>
                <a:effectLst/>
                <a:latin typeface="+mn-lt"/>
                <a:ea typeface="+mn-ea"/>
                <a:cs typeface="+mn-cs"/>
              </a:rPr>
              <a:t>Marshall Islands (the)</a:t>
            </a:r>
            <a:r>
              <a:rPr lang="en-GB" dirty="0" smtClean="0"/>
              <a:t> </a:t>
            </a:r>
            <a:r>
              <a:rPr lang="en-GB" sz="1200" b="0" i="0" u="none" strike="noStrike" kern="1200" dirty="0" smtClean="0">
                <a:solidFill>
                  <a:schemeClr val="tx1"/>
                </a:solidFill>
                <a:effectLst/>
                <a:latin typeface="+mn-lt"/>
                <a:ea typeface="+mn-ea"/>
                <a:cs typeface="+mn-cs"/>
              </a:rPr>
              <a:t>Mauritius</a:t>
            </a:r>
            <a:r>
              <a:rPr lang="en-GB" dirty="0" smtClean="0"/>
              <a:t> </a:t>
            </a:r>
            <a:r>
              <a:rPr lang="en-GB" sz="1200" b="0" i="0" u="none" strike="noStrike" kern="1200" dirty="0" smtClean="0">
                <a:solidFill>
                  <a:schemeClr val="tx1"/>
                </a:solidFill>
                <a:effectLst/>
                <a:latin typeface="+mn-lt"/>
                <a:ea typeface="+mn-ea"/>
                <a:cs typeface="+mn-cs"/>
              </a:rPr>
              <a:t>Mexico</a:t>
            </a:r>
            <a:r>
              <a:rPr lang="en-GB" dirty="0" smtClean="0"/>
              <a:t> </a:t>
            </a:r>
            <a:r>
              <a:rPr lang="en-GB" sz="1200" b="0" i="0" u="none" strike="noStrike" kern="1200" dirty="0" smtClean="0">
                <a:solidFill>
                  <a:schemeClr val="tx1"/>
                </a:solidFill>
                <a:effectLst/>
                <a:latin typeface="+mn-lt"/>
                <a:ea typeface="+mn-ea"/>
                <a:cs typeface="+mn-cs"/>
              </a:rPr>
              <a:t>Micronesia (Federated States of)</a:t>
            </a:r>
            <a:r>
              <a:rPr lang="en-GB" dirty="0" smtClean="0"/>
              <a:t> </a:t>
            </a:r>
            <a:r>
              <a:rPr lang="en-GB" sz="1200" b="0" i="0" u="none" strike="noStrike" kern="1200" dirty="0" smtClean="0">
                <a:solidFill>
                  <a:schemeClr val="tx1"/>
                </a:solidFill>
                <a:effectLst/>
                <a:latin typeface="+mn-lt"/>
                <a:ea typeface="+mn-ea"/>
                <a:cs typeface="+mn-cs"/>
              </a:rPr>
              <a:t>Monaco</a:t>
            </a:r>
            <a:r>
              <a:rPr lang="en-GB" dirty="0" smtClean="0"/>
              <a:t> </a:t>
            </a:r>
            <a:r>
              <a:rPr lang="en-GB" sz="1200" b="0" i="0" u="none" strike="noStrike" kern="1200" dirty="0" smtClean="0">
                <a:solidFill>
                  <a:schemeClr val="tx1"/>
                </a:solidFill>
                <a:effectLst/>
                <a:latin typeface="+mn-lt"/>
                <a:ea typeface="+mn-ea"/>
                <a:cs typeface="+mn-cs"/>
              </a:rPr>
              <a:t>Mongolia</a:t>
            </a:r>
            <a:r>
              <a:rPr lang="en-GB" dirty="0" smtClean="0"/>
              <a:t> </a:t>
            </a:r>
            <a:r>
              <a:rPr lang="en-GB" sz="1200" b="0" i="0" u="none" strike="noStrike" kern="1200" dirty="0" smtClean="0">
                <a:solidFill>
                  <a:schemeClr val="tx1"/>
                </a:solidFill>
                <a:effectLst/>
                <a:latin typeface="+mn-lt"/>
                <a:ea typeface="+mn-ea"/>
                <a:cs typeface="+mn-cs"/>
              </a:rPr>
              <a:t>Montenegro</a:t>
            </a:r>
            <a:r>
              <a:rPr lang="en-GB" dirty="0" smtClean="0"/>
              <a:t> </a:t>
            </a:r>
            <a:r>
              <a:rPr lang="en-GB" sz="1200" b="0" i="0" u="none" strike="noStrike" kern="1200" dirty="0" smtClean="0">
                <a:solidFill>
                  <a:schemeClr val="tx1"/>
                </a:solidFill>
                <a:effectLst/>
                <a:latin typeface="+mn-lt"/>
                <a:ea typeface="+mn-ea"/>
                <a:cs typeface="+mn-cs"/>
              </a:rPr>
              <a:t>Morocco</a:t>
            </a:r>
            <a:r>
              <a:rPr lang="en-GB" dirty="0" smtClean="0"/>
              <a:t> </a:t>
            </a:r>
            <a:r>
              <a:rPr lang="en-GB" sz="1200" b="0" i="0" u="none" strike="noStrike" kern="1200" dirty="0" smtClean="0">
                <a:solidFill>
                  <a:schemeClr val="tx1"/>
                </a:solidFill>
                <a:effectLst/>
                <a:latin typeface="+mn-lt"/>
                <a:ea typeface="+mn-ea"/>
                <a:cs typeface="+mn-cs"/>
              </a:rPr>
              <a:t>Nauru</a:t>
            </a:r>
            <a:r>
              <a:rPr lang="en-GB" dirty="0" smtClean="0"/>
              <a:t> </a:t>
            </a:r>
            <a:r>
              <a:rPr lang="en-GB" sz="1200" b="0" i="0" u="none" strike="noStrike" kern="1200" dirty="0" smtClean="0">
                <a:solidFill>
                  <a:schemeClr val="tx1"/>
                </a:solidFill>
                <a:effectLst/>
                <a:latin typeface="+mn-lt"/>
                <a:ea typeface="+mn-ea"/>
                <a:cs typeface="+mn-cs"/>
              </a:rPr>
              <a:t>Nepal</a:t>
            </a:r>
            <a:r>
              <a:rPr lang="en-GB" dirty="0" smtClean="0"/>
              <a:t> </a:t>
            </a:r>
            <a:r>
              <a:rPr lang="en-GB" sz="1200" b="0" i="0" u="none" strike="noStrike" kern="1200" dirty="0" smtClean="0">
                <a:solidFill>
                  <a:schemeClr val="tx1"/>
                </a:solidFill>
                <a:effectLst/>
                <a:latin typeface="+mn-lt"/>
                <a:ea typeface="+mn-ea"/>
                <a:cs typeface="+mn-cs"/>
              </a:rPr>
              <a:t>Netherlands (the)</a:t>
            </a:r>
            <a:r>
              <a:rPr lang="en-GB" dirty="0" smtClean="0"/>
              <a:t> </a:t>
            </a:r>
            <a:r>
              <a:rPr lang="en-GB" sz="1200" b="0" i="0" u="none" strike="noStrike" kern="1200" dirty="0" smtClean="0">
                <a:solidFill>
                  <a:schemeClr val="tx1"/>
                </a:solidFill>
                <a:effectLst/>
                <a:latin typeface="+mn-lt"/>
                <a:ea typeface="+mn-ea"/>
                <a:cs typeface="+mn-cs"/>
              </a:rPr>
              <a:t>New Zealand</a:t>
            </a:r>
            <a:r>
              <a:rPr lang="en-GB" dirty="0" smtClean="0"/>
              <a:t> </a:t>
            </a:r>
            <a:r>
              <a:rPr lang="en-GB" sz="1200" b="0" i="0" u="none" strike="noStrike" kern="1200" dirty="0" smtClean="0">
                <a:solidFill>
                  <a:schemeClr val="tx1"/>
                </a:solidFill>
                <a:effectLst/>
                <a:latin typeface="+mn-lt"/>
                <a:ea typeface="+mn-ea"/>
                <a:cs typeface="+mn-cs"/>
              </a:rPr>
              <a:t>Nicaragua</a:t>
            </a:r>
            <a:r>
              <a:rPr lang="en-GB" dirty="0" smtClean="0"/>
              <a:t> </a:t>
            </a:r>
            <a:r>
              <a:rPr lang="en-GB" sz="1200" b="0" i="0" u="none" strike="noStrike" kern="1200" dirty="0" smtClean="0">
                <a:solidFill>
                  <a:schemeClr val="tx1"/>
                </a:solidFill>
                <a:effectLst/>
                <a:latin typeface="+mn-lt"/>
                <a:ea typeface="+mn-ea"/>
                <a:cs typeface="+mn-cs"/>
              </a:rPr>
              <a:t>Niue</a:t>
            </a:r>
            <a:r>
              <a:rPr lang="en-GB" dirty="0" smtClean="0"/>
              <a:t> </a:t>
            </a:r>
            <a:r>
              <a:rPr lang="en-GB" sz="1200" b="0" i="0" u="none" strike="noStrike" kern="1200" dirty="0" smtClean="0">
                <a:solidFill>
                  <a:schemeClr val="tx1"/>
                </a:solidFill>
                <a:effectLst/>
                <a:latin typeface="+mn-lt"/>
                <a:ea typeface="+mn-ea"/>
                <a:cs typeface="+mn-cs"/>
              </a:rPr>
              <a:t>Norway</a:t>
            </a:r>
            <a:r>
              <a:rPr lang="en-GB" dirty="0" smtClean="0"/>
              <a:t> </a:t>
            </a:r>
            <a:r>
              <a:rPr lang="en-GB" sz="1200" b="0" i="0" u="none" strike="noStrike" kern="1200" dirty="0" smtClean="0">
                <a:solidFill>
                  <a:schemeClr val="tx1"/>
                </a:solidFill>
                <a:effectLst/>
                <a:latin typeface="+mn-lt"/>
                <a:ea typeface="+mn-ea"/>
                <a:cs typeface="+mn-cs"/>
              </a:rPr>
              <a:t>Oman</a:t>
            </a:r>
            <a:r>
              <a:rPr lang="en-GB" dirty="0" smtClean="0"/>
              <a:t> </a:t>
            </a:r>
            <a:r>
              <a:rPr lang="en-GB" sz="1200" b="0" i="0" u="none" strike="noStrike" kern="1200" dirty="0" smtClean="0">
                <a:solidFill>
                  <a:schemeClr val="tx1"/>
                </a:solidFill>
                <a:effectLst/>
                <a:latin typeface="+mn-lt"/>
                <a:ea typeface="+mn-ea"/>
                <a:cs typeface="+mn-cs"/>
              </a:rPr>
              <a:t>Palau</a:t>
            </a:r>
            <a:r>
              <a:rPr lang="en-GB" dirty="0" smtClean="0"/>
              <a:t> </a:t>
            </a:r>
            <a:r>
              <a:rPr lang="en-GB" sz="1200" b="0" i="0" u="none" strike="noStrike" kern="1200" dirty="0" smtClean="0">
                <a:solidFill>
                  <a:schemeClr val="tx1"/>
                </a:solidFill>
                <a:effectLst/>
                <a:latin typeface="+mn-lt"/>
                <a:ea typeface="+mn-ea"/>
                <a:cs typeface="+mn-cs"/>
              </a:rPr>
              <a:t>Panama</a:t>
            </a:r>
            <a:r>
              <a:rPr lang="en-GB" dirty="0" smtClean="0"/>
              <a:t> </a:t>
            </a:r>
            <a:r>
              <a:rPr lang="en-GB" sz="1200" b="0" i="0" u="none" strike="noStrike" kern="1200" dirty="0" smtClean="0">
                <a:solidFill>
                  <a:schemeClr val="tx1"/>
                </a:solidFill>
                <a:effectLst/>
                <a:latin typeface="+mn-lt"/>
                <a:ea typeface="+mn-ea"/>
                <a:cs typeface="+mn-cs"/>
              </a:rPr>
              <a:t>Paraguay</a:t>
            </a:r>
            <a:r>
              <a:rPr lang="en-GB" dirty="0" smtClean="0"/>
              <a:t> </a:t>
            </a:r>
            <a:r>
              <a:rPr lang="en-GB" sz="1200" b="0" i="0" u="none" strike="noStrike" kern="1200" dirty="0" smtClean="0">
                <a:solidFill>
                  <a:schemeClr val="tx1"/>
                </a:solidFill>
                <a:effectLst/>
                <a:latin typeface="+mn-lt"/>
                <a:ea typeface="+mn-ea"/>
                <a:cs typeface="+mn-cs"/>
              </a:rPr>
              <a:t>Peru</a:t>
            </a:r>
            <a:r>
              <a:rPr lang="en-GB" dirty="0" smtClean="0"/>
              <a:t> </a:t>
            </a:r>
            <a:r>
              <a:rPr lang="en-GB" sz="1200" b="0" i="0" u="none" strike="noStrike" kern="1200" dirty="0" smtClean="0">
                <a:solidFill>
                  <a:schemeClr val="tx1"/>
                </a:solidFill>
                <a:effectLst/>
                <a:latin typeface="+mn-lt"/>
                <a:ea typeface="+mn-ea"/>
                <a:cs typeface="+mn-cs"/>
              </a:rPr>
              <a:t>Philippines (the)</a:t>
            </a:r>
            <a:r>
              <a:rPr lang="en-GB" dirty="0" smtClean="0"/>
              <a:t> </a:t>
            </a:r>
            <a:r>
              <a:rPr lang="en-GB" sz="1200" b="0" i="0" u="none" strike="noStrike" kern="1200" dirty="0" smtClean="0">
                <a:solidFill>
                  <a:schemeClr val="tx1"/>
                </a:solidFill>
                <a:effectLst/>
                <a:latin typeface="+mn-lt"/>
                <a:ea typeface="+mn-ea"/>
                <a:cs typeface="+mn-cs"/>
              </a:rPr>
              <a:t>Portugal</a:t>
            </a:r>
            <a:r>
              <a:rPr lang="en-GB" dirty="0" smtClean="0"/>
              <a:t> </a:t>
            </a:r>
            <a:r>
              <a:rPr lang="en-GB" sz="1200" b="0" i="0" u="none" strike="noStrike" kern="1200" dirty="0" smtClean="0">
                <a:solidFill>
                  <a:schemeClr val="tx1"/>
                </a:solidFill>
                <a:effectLst/>
                <a:latin typeface="+mn-lt"/>
                <a:ea typeface="+mn-ea"/>
                <a:cs typeface="+mn-cs"/>
              </a:rPr>
              <a:t>Qatar</a:t>
            </a:r>
            <a:r>
              <a:rPr lang="en-GB" dirty="0" smtClean="0"/>
              <a:t> </a:t>
            </a:r>
            <a:r>
              <a:rPr lang="en-GB" sz="1200" b="0" i="0" u="none" strike="noStrike" kern="1200" dirty="0" smtClean="0">
                <a:solidFill>
                  <a:schemeClr val="tx1"/>
                </a:solidFill>
                <a:effectLst/>
                <a:latin typeface="+mn-lt"/>
                <a:ea typeface="+mn-ea"/>
                <a:cs typeface="+mn-cs"/>
              </a:rPr>
              <a:t>Republic of Korea (the)</a:t>
            </a:r>
            <a:r>
              <a:rPr lang="en-GB" dirty="0" smtClean="0"/>
              <a:t> </a:t>
            </a:r>
            <a:r>
              <a:rPr lang="en-GB" sz="1200" b="0" i="0" u="none" strike="noStrike" kern="1200" dirty="0" smtClean="0">
                <a:solidFill>
                  <a:schemeClr val="tx1"/>
                </a:solidFill>
                <a:effectLst/>
                <a:latin typeface="+mn-lt"/>
                <a:ea typeface="+mn-ea"/>
                <a:cs typeface="+mn-cs"/>
              </a:rPr>
              <a:t>Republic of Moldova (the)</a:t>
            </a:r>
            <a:r>
              <a:rPr lang="en-GB" dirty="0" smtClean="0"/>
              <a:t> </a:t>
            </a:r>
            <a:r>
              <a:rPr lang="en-GB" sz="1200" b="0" i="0" u="none" strike="noStrike" kern="1200" dirty="0" smtClean="0">
                <a:solidFill>
                  <a:schemeClr val="tx1"/>
                </a:solidFill>
                <a:effectLst/>
                <a:latin typeface="+mn-lt"/>
                <a:ea typeface="+mn-ea"/>
                <a:cs typeface="+mn-cs"/>
              </a:rPr>
              <a:t>Romania</a:t>
            </a:r>
            <a:r>
              <a:rPr lang="en-GB" dirty="0" smtClean="0"/>
              <a:t> </a:t>
            </a:r>
            <a:r>
              <a:rPr lang="en-GB" sz="1200" b="0" i="0" u="none" strike="noStrike" kern="1200" dirty="0" smtClean="0">
                <a:solidFill>
                  <a:schemeClr val="tx1"/>
                </a:solidFill>
                <a:effectLst/>
                <a:latin typeface="+mn-lt"/>
                <a:ea typeface="+mn-ea"/>
                <a:cs typeface="+mn-cs"/>
              </a:rPr>
              <a:t>Russian Federation (the)</a:t>
            </a:r>
            <a:r>
              <a:rPr lang="en-GB" dirty="0" smtClean="0"/>
              <a:t> </a:t>
            </a:r>
            <a:r>
              <a:rPr lang="en-GB" sz="1200" b="0" i="0" u="none" strike="noStrike" kern="1200" dirty="0" smtClean="0">
                <a:solidFill>
                  <a:schemeClr val="tx1"/>
                </a:solidFill>
                <a:effectLst/>
                <a:latin typeface="+mn-lt"/>
                <a:ea typeface="+mn-ea"/>
                <a:cs typeface="+mn-cs"/>
              </a:rPr>
              <a:t>Saint Lucia</a:t>
            </a:r>
            <a:r>
              <a:rPr lang="en-GB" dirty="0" smtClean="0"/>
              <a:t> </a:t>
            </a:r>
            <a:r>
              <a:rPr lang="en-GB" sz="1200" b="0" i="0" u="none" strike="noStrike" kern="1200" dirty="0" smtClean="0">
                <a:solidFill>
                  <a:schemeClr val="tx1"/>
                </a:solidFill>
                <a:effectLst/>
                <a:latin typeface="+mn-lt"/>
                <a:ea typeface="+mn-ea"/>
                <a:cs typeface="+mn-cs"/>
              </a:rPr>
              <a:t>Saudi Arabia</a:t>
            </a:r>
            <a:r>
              <a:rPr lang="en-GB" dirty="0" smtClean="0"/>
              <a:t> </a:t>
            </a:r>
            <a:r>
              <a:rPr lang="en-GB" sz="1200" b="0" i="0" u="none" strike="noStrike" kern="1200" dirty="0" smtClean="0">
                <a:solidFill>
                  <a:schemeClr val="tx1"/>
                </a:solidFill>
                <a:effectLst/>
                <a:latin typeface="+mn-lt"/>
                <a:ea typeface="+mn-ea"/>
                <a:cs typeface="+mn-cs"/>
              </a:rPr>
              <a:t>Serbia</a:t>
            </a:r>
            <a:r>
              <a:rPr lang="en-GB" dirty="0" smtClean="0"/>
              <a:t> </a:t>
            </a:r>
            <a:r>
              <a:rPr lang="en-GB" sz="1200" b="0" i="0" u="none" strike="noStrike" kern="1200" dirty="0" smtClean="0">
                <a:solidFill>
                  <a:schemeClr val="tx1"/>
                </a:solidFill>
                <a:effectLst/>
                <a:latin typeface="+mn-lt"/>
                <a:ea typeface="+mn-ea"/>
                <a:cs typeface="+mn-cs"/>
              </a:rPr>
              <a:t>Slovakia</a:t>
            </a:r>
            <a:r>
              <a:rPr lang="en-GB" dirty="0" smtClean="0"/>
              <a:t> </a:t>
            </a:r>
            <a:r>
              <a:rPr lang="en-GB" sz="1200" b="0" i="0" u="none" strike="noStrike" kern="1200" dirty="0" smtClean="0">
                <a:solidFill>
                  <a:schemeClr val="tx1"/>
                </a:solidFill>
                <a:effectLst/>
                <a:latin typeface="+mn-lt"/>
                <a:ea typeface="+mn-ea"/>
                <a:cs typeface="+mn-cs"/>
              </a:rPr>
              <a:t>Slovenia</a:t>
            </a:r>
            <a:r>
              <a:rPr lang="en-GB" dirty="0" smtClean="0"/>
              <a:t> </a:t>
            </a:r>
            <a:r>
              <a:rPr lang="en-GB" sz="1200" b="0" i="0" u="none" strike="noStrike" kern="1200" dirty="0" smtClean="0">
                <a:solidFill>
                  <a:schemeClr val="tx1"/>
                </a:solidFill>
                <a:effectLst/>
                <a:latin typeface="+mn-lt"/>
                <a:ea typeface="+mn-ea"/>
                <a:cs typeface="+mn-cs"/>
              </a:rPr>
              <a:t>South Africa</a:t>
            </a:r>
            <a:r>
              <a:rPr lang="en-GB" dirty="0" smtClean="0"/>
              <a:t> </a:t>
            </a:r>
            <a:r>
              <a:rPr lang="en-GB" sz="1200" b="0" i="0" u="none" strike="noStrike" kern="1200" dirty="0" smtClean="0">
                <a:solidFill>
                  <a:schemeClr val="tx1"/>
                </a:solidFill>
                <a:effectLst/>
                <a:latin typeface="+mn-lt"/>
                <a:ea typeface="+mn-ea"/>
                <a:cs typeface="+mn-cs"/>
              </a:rPr>
              <a:t>Spain</a:t>
            </a:r>
            <a:r>
              <a:rPr lang="en-GB" dirty="0" smtClean="0"/>
              <a:t> </a:t>
            </a:r>
            <a:r>
              <a:rPr lang="en-GB" sz="1200" b="0" i="0" u="none" strike="noStrike" kern="1200" dirty="0" smtClean="0">
                <a:solidFill>
                  <a:schemeClr val="tx1"/>
                </a:solidFill>
                <a:effectLst/>
                <a:latin typeface="+mn-lt"/>
                <a:ea typeface="+mn-ea"/>
                <a:cs typeface="+mn-cs"/>
              </a:rPr>
              <a:t>Suriname</a:t>
            </a:r>
            <a:r>
              <a:rPr lang="en-GB" dirty="0" smtClean="0"/>
              <a:t> </a:t>
            </a:r>
            <a:r>
              <a:rPr lang="en-GB" sz="1200" b="0" i="0" u="none" strike="noStrike" kern="1200" dirty="0" smtClean="0">
                <a:solidFill>
                  <a:schemeClr val="tx1"/>
                </a:solidFill>
                <a:effectLst/>
                <a:latin typeface="+mn-lt"/>
                <a:ea typeface="+mn-ea"/>
                <a:cs typeface="+mn-cs"/>
              </a:rPr>
              <a:t>Switzerland</a:t>
            </a:r>
            <a:r>
              <a:rPr lang="en-GB" dirty="0" smtClean="0"/>
              <a:t> </a:t>
            </a:r>
            <a:r>
              <a:rPr lang="en-GB" sz="1200" b="0" i="0" u="none" strike="noStrike" kern="1200" dirty="0" smtClean="0">
                <a:solidFill>
                  <a:schemeClr val="tx1"/>
                </a:solidFill>
                <a:effectLst/>
                <a:latin typeface="+mn-lt"/>
                <a:ea typeface="+mn-ea"/>
                <a:cs typeface="+mn-cs"/>
              </a:rPr>
              <a:t>Thailand</a:t>
            </a:r>
            <a:r>
              <a:rPr lang="en-GB" dirty="0" smtClean="0"/>
              <a:t> </a:t>
            </a:r>
            <a:r>
              <a:rPr lang="en-GB" sz="1200" b="0" i="0" u="none" strike="noStrike" kern="1200" dirty="0" smtClean="0">
                <a:solidFill>
                  <a:schemeClr val="tx1"/>
                </a:solidFill>
                <a:effectLst/>
                <a:latin typeface="+mn-lt"/>
                <a:ea typeface="+mn-ea"/>
                <a:cs typeface="+mn-cs"/>
              </a:rPr>
              <a:t>Trinidad and Tobago</a:t>
            </a:r>
            <a:r>
              <a:rPr lang="en-GB" dirty="0" smtClean="0"/>
              <a:t> </a:t>
            </a:r>
            <a:r>
              <a:rPr lang="en-GB" sz="1200" b="0" i="0" u="none" strike="noStrike" kern="1200" dirty="0" smtClean="0">
                <a:solidFill>
                  <a:schemeClr val="tx1"/>
                </a:solidFill>
                <a:effectLst/>
                <a:latin typeface="+mn-lt"/>
                <a:ea typeface="+mn-ea"/>
                <a:cs typeface="+mn-cs"/>
              </a:rPr>
              <a:t>Tunisia</a:t>
            </a:r>
            <a:r>
              <a:rPr lang="en-GB" dirty="0" smtClean="0"/>
              <a:t> </a:t>
            </a:r>
            <a:r>
              <a:rPr lang="en-GB" sz="1200" b="0" i="0" u="none" strike="noStrike" kern="1200" dirty="0" smtClean="0">
                <a:solidFill>
                  <a:schemeClr val="tx1"/>
                </a:solidFill>
                <a:effectLst/>
                <a:latin typeface="+mn-lt"/>
                <a:ea typeface="+mn-ea"/>
                <a:cs typeface="+mn-cs"/>
              </a:rPr>
              <a:t>Turkey</a:t>
            </a:r>
            <a:r>
              <a:rPr lang="en-GB" dirty="0" smtClean="0"/>
              <a:t> </a:t>
            </a:r>
            <a:r>
              <a:rPr lang="en-GB" sz="1200" b="0" i="0" u="none" strike="noStrike" kern="1200" dirty="0" smtClean="0">
                <a:solidFill>
                  <a:schemeClr val="tx1"/>
                </a:solidFill>
                <a:effectLst/>
                <a:latin typeface="+mn-lt"/>
                <a:ea typeface="+mn-ea"/>
                <a:cs typeface="+mn-cs"/>
              </a:rPr>
              <a:t>Turkmenistan</a:t>
            </a:r>
            <a:r>
              <a:rPr lang="en-GB" dirty="0" smtClean="0"/>
              <a:t> </a:t>
            </a:r>
            <a:r>
              <a:rPr lang="en-GB" sz="1200" b="0" i="0" u="none" strike="noStrike" kern="1200" dirty="0" smtClean="0">
                <a:solidFill>
                  <a:schemeClr val="tx1"/>
                </a:solidFill>
                <a:effectLst/>
                <a:latin typeface="+mn-lt"/>
                <a:ea typeface="+mn-ea"/>
                <a:cs typeface="+mn-cs"/>
              </a:rPr>
              <a:t>United Arab Emirates (the)</a:t>
            </a:r>
            <a:r>
              <a:rPr lang="en-GB" dirty="0" smtClean="0"/>
              <a:t> </a:t>
            </a:r>
            <a:r>
              <a:rPr lang="en-GB" sz="1200" b="0" i="0" u="none" strike="noStrike" kern="1200" dirty="0" smtClean="0">
                <a:solidFill>
                  <a:schemeClr val="tx1"/>
                </a:solidFill>
                <a:effectLst/>
                <a:latin typeface="+mn-lt"/>
                <a:ea typeface="+mn-ea"/>
                <a:cs typeface="+mn-cs"/>
              </a:rPr>
              <a:t>United Kingdom of Great Britain and Northern Ireland (the)</a:t>
            </a:r>
            <a:r>
              <a:rPr lang="en-GB" dirty="0" smtClean="0"/>
              <a:t> </a:t>
            </a:r>
            <a:r>
              <a:rPr lang="en-GB" sz="1200" b="0" i="0" u="none" strike="noStrike" kern="1200" dirty="0" smtClean="0">
                <a:solidFill>
                  <a:schemeClr val="tx1"/>
                </a:solidFill>
                <a:effectLst/>
                <a:latin typeface="+mn-lt"/>
                <a:ea typeface="+mn-ea"/>
                <a:cs typeface="+mn-cs"/>
              </a:rPr>
              <a:t>United States of America (the)</a:t>
            </a:r>
            <a:r>
              <a:rPr lang="en-GB" dirty="0" smtClean="0"/>
              <a:t> </a:t>
            </a:r>
            <a:r>
              <a:rPr lang="en-GB" sz="1200" b="0" i="0" u="none" strike="noStrike" kern="1200" dirty="0" smtClean="0">
                <a:solidFill>
                  <a:schemeClr val="tx1"/>
                </a:solidFill>
                <a:effectLst/>
                <a:latin typeface="+mn-lt"/>
                <a:ea typeface="+mn-ea"/>
                <a:cs typeface="+mn-cs"/>
              </a:rPr>
              <a:t>Uruguay</a:t>
            </a:r>
            <a:r>
              <a:rPr lang="en-GB" dirty="0" smtClean="0"/>
              <a:t> </a:t>
            </a:r>
            <a:r>
              <a:rPr lang="en-GB" sz="1200" b="0" i="0" u="none" strike="noStrike" kern="1200" dirty="0" smtClean="0">
                <a:solidFill>
                  <a:schemeClr val="tx1"/>
                </a:solidFill>
                <a:effectLst/>
                <a:latin typeface="+mn-lt"/>
                <a:ea typeface="+mn-ea"/>
                <a:cs typeface="+mn-cs"/>
              </a:rPr>
              <a:t>Venezuela (Bolivarian Republic of)</a:t>
            </a:r>
            <a:r>
              <a:rPr lang="en-GB" dirty="0" smtClean="0"/>
              <a:t> </a:t>
            </a:r>
            <a:endParaRPr lang="fr-CH" dirty="0" smtClean="0"/>
          </a:p>
          <a:p>
            <a:endParaRPr lang="fr-CH" u="sng" dirty="0" smtClean="0"/>
          </a:p>
          <a:p>
            <a:r>
              <a:rPr lang="fr-CH" u="sng" dirty="0" smtClean="0"/>
              <a:t>Partial introduction</a:t>
            </a:r>
            <a:r>
              <a:rPr lang="fr-CH" dirty="0" smtClean="0"/>
              <a:t>: Maldives and </a:t>
            </a:r>
            <a:r>
              <a:rPr lang="fr-CH" dirty="0" smtClean="0"/>
              <a:t>Sweden</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08F12FF-1D67-43AA-9336-25A07EAC28EC}" type="slidenum">
              <a:rPr lang="en-GB" smtClean="0"/>
              <a:t>10</a:t>
            </a:fld>
            <a:endParaRPr lang="en-GB" dirty="0"/>
          </a:p>
        </p:txBody>
      </p:sp>
    </p:spTree>
    <p:extLst>
      <p:ext uri="{BB962C8B-B14F-4D97-AF65-F5344CB8AC3E}">
        <p14:creationId xmlns:p14="http://schemas.microsoft.com/office/powerpoint/2010/main" val="157339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2" y="2"/>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1200" b="0" dirty="0">
                <a:solidFill>
                  <a:schemeClr val="tx1"/>
                </a:solidFill>
              </a:rPr>
              <a:t>World Health Organization</a:t>
            </a:r>
          </a:p>
        </p:txBody>
      </p:sp>
      <p:sp>
        <p:nvSpPr>
          <p:cNvPr id="123907" name="Rectangle 3"/>
          <p:cNvSpPr txBox="1">
            <a:spLocks noGrp="1" noChangeArrowheads="1"/>
          </p:cNvSpPr>
          <p:nvPr/>
        </p:nvSpPr>
        <p:spPr bwMode="auto">
          <a:xfrm>
            <a:off x="3884122" y="2"/>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fld id="{B1CD9A11-8ADD-4287-AB68-F2C88105901A}" type="datetime3">
              <a:rPr lang="en-US" sz="1200" b="0">
                <a:solidFill>
                  <a:schemeClr val="tx1"/>
                </a:solidFill>
              </a:rPr>
              <a:pPr algn="r" eaLnBrk="1" hangingPunct="1"/>
              <a:t>27 July 2015</a:t>
            </a:fld>
            <a:endParaRPr lang="en-US" sz="1200" b="0" dirty="0">
              <a:solidFill>
                <a:schemeClr val="tx1"/>
              </a:solidFill>
            </a:endParaRPr>
          </a:p>
        </p:txBody>
      </p:sp>
      <p:sp>
        <p:nvSpPr>
          <p:cNvPr id="123908" name="Rectangle 7"/>
          <p:cNvSpPr txBox="1">
            <a:spLocks noGrp="1" noChangeArrowheads="1"/>
          </p:cNvSpPr>
          <p:nvPr/>
        </p:nvSpPr>
        <p:spPr bwMode="auto">
          <a:xfrm>
            <a:off x="3884122"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fld id="{AAB7CA08-C2CD-4AF3-9E9D-1E89FA025281}" type="slidenum">
              <a:rPr lang="en-US" sz="1200" b="0">
                <a:solidFill>
                  <a:schemeClr val="tx1"/>
                </a:solidFill>
              </a:rPr>
              <a:pPr algn="r" eaLnBrk="1" hangingPunct="1"/>
              <a:t>20</a:t>
            </a:fld>
            <a:endParaRPr lang="en-US" sz="1200" b="0" dirty="0">
              <a:solidFill>
                <a:schemeClr val="tx1"/>
              </a:solidFill>
            </a:endParaRPr>
          </a:p>
        </p:txBody>
      </p:sp>
      <p:sp>
        <p:nvSpPr>
          <p:cNvPr id="123909" name="Rectangle 2"/>
          <p:cNvSpPr>
            <a:spLocks noGrp="1" noRot="1" noChangeAspect="1" noChangeArrowheads="1" noTextEdit="1"/>
          </p:cNvSpPr>
          <p:nvPr>
            <p:ph type="sldImg"/>
          </p:nvPr>
        </p:nvSpPr>
        <p:spPr>
          <a:xfrm>
            <a:off x="1143000" y="685800"/>
            <a:ext cx="4572000" cy="3429000"/>
          </a:xfrm>
          <a:ln/>
        </p:spPr>
      </p:sp>
      <p:sp>
        <p:nvSpPr>
          <p:cNvPr id="123910" name="Rectangle 3"/>
          <p:cNvSpPr>
            <a:spLocks noGrp="1" noChangeArrowheads="1"/>
          </p:cNvSpPr>
          <p:nvPr>
            <p:ph type="body" idx="1"/>
          </p:nvPr>
        </p:nvSpPr>
        <p:spPr>
          <a:noFill/>
        </p:spPr>
        <p:txBody>
          <a:bodyPr/>
          <a:lstStyle/>
          <a:p>
            <a:pPr algn="l" eaLnBrk="1" hangingPunct="1"/>
            <a:r>
              <a:rPr lang="en-GB" dirty="0" smtClean="0"/>
              <a:t>Font size</a:t>
            </a:r>
          </a:p>
        </p:txBody>
      </p:sp>
    </p:spTree>
    <p:extLst>
      <p:ext uri="{BB962C8B-B14F-4D97-AF65-F5344CB8AC3E}">
        <p14:creationId xmlns:p14="http://schemas.microsoft.com/office/powerpoint/2010/main" val="111613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30668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12095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38369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203754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66860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117215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352624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245354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25936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62984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9766-D6D1-4260-B7C9-334A050A5192}" type="datetimeFigureOut">
              <a:rPr lang="en-GB" smtClean="0"/>
              <a:t>27/07/2015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01E0AF-E8B8-4947-907A-418DAD8238DC}" type="slidenum">
              <a:rPr lang="en-GB" smtClean="0"/>
              <a:t>‹#›</a:t>
            </a:fld>
            <a:endParaRPr lang="en-GB" dirty="0"/>
          </a:p>
        </p:txBody>
      </p:sp>
    </p:spTree>
    <p:extLst>
      <p:ext uri="{BB962C8B-B14F-4D97-AF65-F5344CB8AC3E}">
        <p14:creationId xmlns:p14="http://schemas.microsoft.com/office/powerpoint/2010/main" val="246686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79766-D6D1-4260-B7C9-334A050A5192}" type="datetimeFigureOut">
              <a:rPr lang="en-GB" smtClean="0"/>
              <a:t>27/07/2015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1E0AF-E8B8-4947-907A-418DAD8238DC}" type="slidenum">
              <a:rPr lang="en-GB" smtClean="0"/>
              <a:t>‹#›</a:t>
            </a:fld>
            <a:endParaRPr lang="en-GB" dirty="0"/>
          </a:p>
        </p:txBody>
      </p:sp>
    </p:spTree>
    <p:extLst>
      <p:ext uri="{BB962C8B-B14F-4D97-AF65-F5344CB8AC3E}">
        <p14:creationId xmlns:p14="http://schemas.microsoft.com/office/powerpoint/2010/main" val="203546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who.int/immunization/monitoring_surveillance/data/Immunization_at_school.xls?ua=1" TargetMode="External"/><Relationship Id="rId3" Type="http://schemas.openxmlformats.org/officeDocument/2006/relationships/image" Target="../media/image15.png"/><Relationship Id="rId7" Type="http://schemas.openxmlformats.org/officeDocument/2006/relationships/hyperlink" Target="http://apps.who.int/immunization_monitoring/globalsummary/diseases" TargetMode="External"/><Relationship Id="rId2" Type="http://schemas.openxmlformats.org/officeDocument/2006/relationships/hyperlink" Target="http://www.who.int/immunization/monitoring_surveillance/data/en/" TargetMode="External"/><Relationship Id="rId1" Type="http://schemas.openxmlformats.org/officeDocument/2006/relationships/slideLayout" Target="../slideLayouts/slideLayout2.xml"/><Relationship Id="rId6" Type="http://schemas.openxmlformats.org/officeDocument/2006/relationships/hyperlink" Target="http://www.who.int/entity/immunization/monitoring_surveillance/data/year_vaccine_introduction.xls?ua=1" TargetMode="External"/><Relationship Id="rId5" Type="http://schemas.openxmlformats.org/officeDocument/2006/relationships/hyperlink" Target="http://www.who.int/entity/immunization/monitoring_surveillance/data/schedule_data.xls?ua=1" TargetMode="External"/><Relationship Id="rId4" Type="http://schemas.openxmlformats.org/officeDocument/2006/relationships/hyperlink" Target="http://apps.who.int/immunization_monitoring/globalsummary/schedul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immunizationcards.org/" TargetMode="Externa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http://www.who.int/immunization/policy/immunization_tables/e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emf"/><Relationship Id="rId5" Type="http://schemas.openxmlformats.org/officeDocument/2006/relationships/image" Target="../media/image7.jp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normAutofit fontScale="90000"/>
          </a:bodyPr>
          <a:lstStyle/>
          <a:p>
            <a:r>
              <a:rPr lang="en-US" dirty="0" smtClean="0"/>
              <a:t>The changing vaccination landscape and the sources of vaccination data</a:t>
            </a:r>
            <a:endParaRPr lang="en-GB" dirty="0"/>
          </a:p>
        </p:txBody>
      </p:sp>
      <p:sp>
        <p:nvSpPr>
          <p:cNvPr id="3" name="Subtitle 2"/>
          <p:cNvSpPr>
            <a:spLocks noGrp="1"/>
          </p:cNvSpPr>
          <p:nvPr>
            <p:ph type="subTitle" idx="1"/>
          </p:nvPr>
        </p:nvSpPr>
        <p:spPr>
          <a:xfrm>
            <a:off x="1547664" y="5039087"/>
            <a:ext cx="6400800" cy="1752600"/>
          </a:xfrm>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937" y="5733256"/>
            <a:ext cx="4048125" cy="942975"/>
          </a:xfrm>
          <a:prstGeom prst="rect">
            <a:avLst/>
          </a:prstGeom>
        </p:spPr>
      </p:pic>
      <p:sp>
        <p:nvSpPr>
          <p:cNvPr id="5" name="Rectangle 4"/>
          <p:cNvSpPr/>
          <p:nvPr/>
        </p:nvSpPr>
        <p:spPr>
          <a:xfrm>
            <a:off x="1115616" y="3212975"/>
            <a:ext cx="7704856" cy="646331"/>
          </a:xfrm>
          <a:prstGeom prst="rect">
            <a:avLst/>
          </a:prstGeom>
        </p:spPr>
        <p:txBody>
          <a:bodyPr wrap="square">
            <a:spAutoFit/>
          </a:bodyPr>
          <a:lstStyle/>
          <a:p>
            <a:pPr algn="ctr"/>
            <a:r>
              <a:rPr lang="en-US" dirty="0"/>
              <a:t>Technical Consultation on Vaccination Data in Household Surveys</a:t>
            </a:r>
          </a:p>
          <a:p>
            <a:pPr algn="ctr"/>
            <a:r>
              <a:rPr lang="en-US" dirty="0"/>
              <a:t>23-24 July </a:t>
            </a:r>
            <a:r>
              <a:rPr lang="en-US" dirty="0" smtClean="0"/>
              <a:t>2015, ICF </a:t>
            </a:r>
            <a:r>
              <a:rPr lang="en-US" dirty="0"/>
              <a:t>International, Rockville, Maryland USA</a:t>
            </a:r>
          </a:p>
        </p:txBody>
      </p:sp>
      <p:sp>
        <p:nvSpPr>
          <p:cNvPr id="6" name="TextBox 5"/>
          <p:cNvSpPr txBox="1"/>
          <p:nvPr/>
        </p:nvSpPr>
        <p:spPr>
          <a:xfrm>
            <a:off x="3383746" y="4149080"/>
            <a:ext cx="2484398" cy="369332"/>
          </a:xfrm>
          <a:prstGeom prst="rect">
            <a:avLst/>
          </a:prstGeom>
          <a:noFill/>
        </p:spPr>
        <p:txBody>
          <a:bodyPr wrap="none" rtlCol="0">
            <a:spAutoFit/>
          </a:bodyPr>
          <a:lstStyle/>
          <a:p>
            <a:r>
              <a:rPr lang="en-GB" dirty="0" smtClean="0"/>
              <a:t>Marta Gacic Dobo, WHO</a:t>
            </a:r>
            <a:endParaRPr lang="en-GB" dirty="0"/>
          </a:p>
        </p:txBody>
      </p:sp>
    </p:spTree>
    <p:extLst>
      <p:ext uri="{BB962C8B-B14F-4D97-AF65-F5344CB8AC3E}">
        <p14:creationId xmlns:p14="http://schemas.microsoft.com/office/powerpoint/2010/main" val="1711687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90366" y="383938"/>
            <a:ext cx="8229600" cy="1016000"/>
          </a:xfrm>
        </p:spPr>
        <p:txBody>
          <a:bodyPr>
            <a:noAutofit/>
          </a:bodyPr>
          <a:lstStyle/>
          <a:p>
            <a:r>
              <a:rPr lang="en-US" sz="3200" dirty="0" smtClean="0">
                <a:latin typeface="Arial"/>
              </a:rPr>
              <a:t>Countries with Influenza vaccine in the national immunization program</a:t>
            </a:r>
            <a:br>
              <a:rPr lang="en-US" sz="3200" dirty="0" smtClean="0">
                <a:latin typeface="Arial"/>
              </a:rPr>
            </a:br>
            <a:endParaRPr lang="en-GB" sz="3200" dirty="0">
              <a:latin typeface="Arial"/>
            </a:endParaRPr>
          </a:p>
        </p:txBody>
      </p:sp>
      <p:sp>
        <p:nvSpPr>
          <p:cNvPr id="3" name="Footnote"/>
          <p:cNvSpPr txBox="1"/>
          <p:nvPr/>
        </p:nvSpPr>
        <p:spPr>
          <a:xfrm>
            <a:off x="0" y="5595938"/>
            <a:ext cx="9144000" cy="228600"/>
          </a:xfrm>
          <a:prstGeom prst="rect">
            <a:avLst/>
          </a:prstGeom>
          <a:noFill/>
        </p:spPr>
        <p:txBody>
          <a:bodyPr vert="horz" rtlCol="0">
            <a:spAutoFit/>
          </a:bodyPr>
          <a:lstStyle/>
          <a:p>
            <a:r>
              <a:rPr lang="en-GB" sz="900" dirty="0" smtClean="0">
                <a:latin typeface="Arial"/>
              </a:rPr>
              <a:t>* Includes partial introduction</a:t>
            </a:r>
            <a:endParaRPr lang="en-GB" sz="900" dirty="0">
              <a:latin typeface="Arial"/>
            </a:endParaRPr>
          </a:p>
        </p:txBody>
      </p:sp>
      <p:sp>
        <p:nvSpPr>
          <p:cNvPr id="4" name="DataSource"/>
          <p:cNvSpPr txBox="1"/>
          <p:nvPr/>
        </p:nvSpPr>
        <p:spPr>
          <a:xfrm>
            <a:off x="0" y="6350169"/>
            <a:ext cx="3429000" cy="508000"/>
          </a:xfrm>
          <a:prstGeom prst="rect">
            <a:avLst/>
          </a:prstGeom>
          <a:noFill/>
        </p:spPr>
        <p:txBody>
          <a:bodyPr vert="horz" rtlCol="0">
            <a:spAutoFit/>
          </a:bodyPr>
          <a:lstStyle/>
          <a:p>
            <a:r>
              <a:rPr lang="en-US" sz="900" dirty="0" smtClean="0">
                <a:latin typeface="Arial"/>
              </a:rPr>
              <a:t>Data source: WHO/IVB Database, as of 06 July 2015</a:t>
            </a:r>
          </a:p>
          <a:p>
            <a:r>
              <a:rPr lang="en-US" sz="900" dirty="0" smtClean="0">
                <a:latin typeface="Arial"/>
              </a:rPr>
              <a:t>Map production Immunization Vaccines and Biologicals (IVB),</a:t>
            </a:r>
          </a:p>
          <a:p>
            <a:r>
              <a:rPr lang="en-US" sz="900" dirty="0" smtClean="0">
                <a:latin typeface="Arial"/>
              </a:rPr>
              <a:t>World Health Organization</a:t>
            </a:r>
            <a:endParaRPr lang="en-GB" sz="900" dirty="0">
              <a:latin typeface="Arial"/>
            </a:endParaRPr>
          </a:p>
        </p:txBody>
      </p:sp>
      <p:sp>
        <p:nvSpPr>
          <p:cNvPr id="5" name="Disclaimer"/>
          <p:cNvSpPr txBox="1"/>
          <p:nvPr/>
        </p:nvSpPr>
        <p:spPr>
          <a:xfrm>
            <a:off x="5772150" y="6240463"/>
            <a:ext cx="3048000" cy="644525"/>
          </a:xfrm>
          <a:prstGeom prst="rect">
            <a:avLst/>
          </a:prstGeom>
          <a:noFill/>
        </p:spPr>
        <p:txBody>
          <a:bodyPr vert="horz" rtlCol="0">
            <a:spAutoFit/>
          </a:bodyPr>
          <a:lstStyle/>
          <a:p>
            <a:r>
              <a:rPr lang="en-US" sz="600" dirty="0" smtClean="0">
                <a:latin typeface="Times New Roman"/>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2015. All rights reserved.</a:t>
            </a:r>
            <a:endParaRPr lang="en-GB" sz="600" dirty="0">
              <a:latin typeface="Times New Roman"/>
            </a:endParaRPr>
          </a:p>
        </p:txBody>
      </p:sp>
      <p:sp>
        <p:nvSpPr>
          <p:cNvPr id="6" name="rect_legend"/>
          <p:cNvSpPr/>
          <p:nvPr/>
        </p:nvSpPr>
        <p:spPr>
          <a:xfrm>
            <a:off x="2699792" y="5157191"/>
            <a:ext cx="3599408" cy="1083272"/>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_green"/>
          <p:cNvSpPr/>
          <p:nvPr/>
        </p:nvSpPr>
        <p:spPr>
          <a:xfrm>
            <a:off x="2921000" y="5302910"/>
            <a:ext cx="139700" cy="139700"/>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_green"/>
          <p:cNvSpPr txBox="1"/>
          <p:nvPr/>
        </p:nvSpPr>
        <p:spPr>
          <a:xfrm>
            <a:off x="3111500" y="5286400"/>
            <a:ext cx="1744588" cy="230832"/>
          </a:xfrm>
          <a:prstGeom prst="rect">
            <a:avLst/>
          </a:prstGeom>
          <a:noFill/>
        </p:spPr>
        <p:txBody>
          <a:bodyPr vert="horz" rtlCol="0">
            <a:spAutoFit/>
          </a:bodyPr>
          <a:lstStyle/>
          <a:p>
            <a:r>
              <a:rPr lang="en-GB" sz="900" dirty="0" smtClean="0">
                <a:latin typeface="Arial"/>
              </a:rPr>
              <a:t>Introduced* to date</a:t>
            </a:r>
            <a:endParaRPr lang="en-GB" sz="900" dirty="0">
              <a:latin typeface="Arial"/>
            </a:endParaRPr>
          </a:p>
        </p:txBody>
      </p:sp>
      <p:sp>
        <p:nvSpPr>
          <p:cNvPr id="9" name="legend_green"/>
          <p:cNvSpPr txBox="1"/>
          <p:nvPr/>
        </p:nvSpPr>
        <p:spPr>
          <a:xfrm>
            <a:off x="4876800" y="5277510"/>
            <a:ext cx="3200400" cy="230832"/>
          </a:xfrm>
          <a:prstGeom prst="rect">
            <a:avLst/>
          </a:prstGeom>
          <a:noFill/>
        </p:spPr>
        <p:txBody>
          <a:bodyPr vert="horz" rtlCol="0">
            <a:spAutoFit/>
          </a:bodyPr>
          <a:lstStyle/>
          <a:p>
            <a:r>
              <a:rPr lang="en-GB" sz="900" i="1" dirty="0" smtClean="0">
                <a:latin typeface="Arial"/>
              </a:rPr>
              <a:t>(103 countries or 53%)</a:t>
            </a:r>
            <a:endParaRPr lang="en-GB" sz="900" i="1" dirty="0">
              <a:latin typeface="Arial"/>
            </a:endParaRPr>
          </a:p>
        </p:txBody>
      </p:sp>
      <p:sp>
        <p:nvSpPr>
          <p:cNvPr id="13" name="rect_grey"/>
          <p:cNvSpPr/>
          <p:nvPr/>
        </p:nvSpPr>
        <p:spPr>
          <a:xfrm>
            <a:off x="2921000" y="5790580"/>
            <a:ext cx="139700" cy="139700"/>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_grey"/>
          <p:cNvSpPr txBox="1"/>
          <p:nvPr/>
        </p:nvSpPr>
        <p:spPr>
          <a:xfrm>
            <a:off x="3111500" y="5752480"/>
            <a:ext cx="2463800" cy="230832"/>
          </a:xfrm>
          <a:prstGeom prst="rect">
            <a:avLst/>
          </a:prstGeom>
          <a:noFill/>
        </p:spPr>
        <p:txBody>
          <a:bodyPr vert="horz" rtlCol="0">
            <a:spAutoFit/>
          </a:bodyPr>
          <a:lstStyle/>
          <a:p>
            <a:r>
              <a:rPr lang="en-US" sz="900" dirty="0" smtClean="0">
                <a:latin typeface="Arial"/>
              </a:rPr>
              <a:t>Not Available, Not Introduced/No Plans</a:t>
            </a:r>
            <a:endParaRPr lang="en-GB" sz="900" dirty="0">
              <a:latin typeface="Arial"/>
            </a:endParaRPr>
          </a:p>
        </p:txBody>
      </p:sp>
      <p:sp>
        <p:nvSpPr>
          <p:cNvPr id="15" name="legend_grey"/>
          <p:cNvSpPr txBox="1"/>
          <p:nvPr/>
        </p:nvSpPr>
        <p:spPr>
          <a:xfrm>
            <a:off x="4876800" y="5892180"/>
            <a:ext cx="3200400" cy="230832"/>
          </a:xfrm>
          <a:prstGeom prst="rect">
            <a:avLst/>
          </a:prstGeom>
          <a:noFill/>
        </p:spPr>
        <p:txBody>
          <a:bodyPr vert="horz" rtlCol="0">
            <a:spAutoFit/>
          </a:bodyPr>
          <a:lstStyle/>
          <a:p>
            <a:r>
              <a:rPr lang="en-GB" sz="900" i="1" dirty="0" smtClean="0">
                <a:latin typeface="Arial"/>
              </a:rPr>
              <a:t>(89 countries or 46%)</a:t>
            </a:r>
            <a:endParaRPr lang="en-GB" sz="900" i="1" dirty="0">
              <a:latin typeface="Arial"/>
            </a:endParaRPr>
          </a:p>
        </p:txBody>
      </p:sp>
      <p:sp>
        <p:nvSpPr>
          <p:cNvPr id="16" name="rect_na"/>
          <p:cNvSpPr/>
          <p:nvPr/>
        </p:nvSpPr>
        <p:spPr>
          <a:xfrm>
            <a:off x="2921000" y="6044580"/>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legend_na"/>
          <p:cNvSpPr txBox="1"/>
          <p:nvPr/>
        </p:nvSpPr>
        <p:spPr>
          <a:xfrm>
            <a:off x="3111500" y="6006480"/>
            <a:ext cx="3200400" cy="230832"/>
          </a:xfrm>
          <a:prstGeom prst="rect">
            <a:avLst/>
          </a:prstGeom>
          <a:noFill/>
        </p:spPr>
        <p:txBody>
          <a:bodyPr vert="horz" rtlCol="0">
            <a:spAutoFit/>
          </a:bodyPr>
          <a:lstStyle/>
          <a:p>
            <a:r>
              <a:rPr lang="en-GB" sz="900" i="1" dirty="0" smtClean="0">
                <a:latin typeface="Arial"/>
              </a:rPr>
              <a:t>Not applicable</a:t>
            </a:r>
            <a:endParaRPr lang="en-GB" sz="900" i="1" dirty="0">
              <a:latin typeface="Arial"/>
            </a:endParaRPr>
          </a:p>
        </p:txBody>
      </p:sp>
      <p:pic>
        <p:nvPicPr>
          <p:cNvPr id="18" name="WHOlogo"/>
          <p:cNvPicPr>
            <a:picLocks/>
          </p:cNvPicPr>
          <p:nvPr/>
        </p:nvPicPr>
        <p:blipFill>
          <a:blip r:embed="rId3">
            <a:extLst>
              <a:ext uri="{28A0092B-C50C-407E-A947-70E740481C1C}">
                <a14:useLocalDpi xmlns:a14="http://schemas.microsoft.com/office/drawing/2010/main" val="0"/>
              </a:ext>
            </a:extLst>
          </a:blip>
          <a:stretch>
            <a:fillRect/>
          </a:stretch>
        </p:blipFill>
        <p:spPr>
          <a:xfrm>
            <a:off x="8780463" y="6381750"/>
            <a:ext cx="330200" cy="431800"/>
          </a:xfrm>
          <a:prstGeom prst="rect">
            <a:avLst/>
          </a:prstGeom>
        </p:spPr>
      </p:pic>
      <p:sp>
        <p:nvSpPr>
          <p:cNvPr id="21" name="rect_green"/>
          <p:cNvSpPr/>
          <p:nvPr/>
        </p:nvSpPr>
        <p:spPr>
          <a:xfrm>
            <a:off x="2921000" y="5559127"/>
            <a:ext cx="139700" cy="139700"/>
          </a:xfrm>
          <a:prstGeom prst="rect">
            <a:avLst/>
          </a:prstGeom>
          <a:solidFill>
            <a:srgbClr val="B3FCB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_green"/>
          <p:cNvSpPr txBox="1"/>
          <p:nvPr/>
        </p:nvSpPr>
        <p:spPr>
          <a:xfrm>
            <a:off x="3115444" y="5521648"/>
            <a:ext cx="2176636" cy="230832"/>
          </a:xfrm>
          <a:prstGeom prst="rect">
            <a:avLst/>
          </a:prstGeom>
          <a:noFill/>
        </p:spPr>
        <p:txBody>
          <a:bodyPr vert="horz" wrap="square" rtlCol="0">
            <a:spAutoFit/>
          </a:bodyPr>
          <a:lstStyle/>
          <a:p>
            <a:r>
              <a:rPr lang="en-GB" sz="900" dirty="0" smtClean="0">
                <a:latin typeface="Arial"/>
              </a:rPr>
              <a:t>Introduced* in parts of the country</a:t>
            </a:r>
            <a:endParaRPr lang="en-GB" sz="900" dirty="0">
              <a:latin typeface="Arial"/>
            </a:endParaRPr>
          </a:p>
        </p:txBody>
      </p:sp>
      <p:sp>
        <p:nvSpPr>
          <p:cNvPr id="23" name="legend_orange"/>
          <p:cNvSpPr txBox="1"/>
          <p:nvPr/>
        </p:nvSpPr>
        <p:spPr>
          <a:xfrm>
            <a:off x="4894560" y="5486400"/>
            <a:ext cx="3200400" cy="230832"/>
          </a:xfrm>
          <a:prstGeom prst="rect">
            <a:avLst/>
          </a:prstGeom>
          <a:noFill/>
        </p:spPr>
        <p:txBody>
          <a:bodyPr vert="horz" rtlCol="0">
            <a:spAutoFit/>
          </a:bodyPr>
          <a:lstStyle/>
          <a:p>
            <a:endParaRPr lang="en-GB" sz="900" i="1" dirty="0">
              <a:latin typeface="Arial"/>
            </a:endParaRPr>
          </a:p>
        </p:txBody>
      </p:sp>
      <p:sp>
        <p:nvSpPr>
          <p:cNvPr id="24" name="legend_green"/>
          <p:cNvSpPr txBox="1"/>
          <p:nvPr/>
        </p:nvSpPr>
        <p:spPr>
          <a:xfrm>
            <a:off x="4860032" y="5517232"/>
            <a:ext cx="3200400" cy="230832"/>
          </a:xfrm>
          <a:prstGeom prst="rect">
            <a:avLst/>
          </a:prstGeom>
          <a:noFill/>
        </p:spPr>
        <p:txBody>
          <a:bodyPr vert="horz" rtlCol="0">
            <a:spAutoFit/>
          </a:bodyPr>
          <a:lstStyle/>
          <a:p>
            <a:r>
              <a:rPr lang="en-GB" sz="900" i="1" dirty="0" smtClean="0">
                <a:latin typeface="Arial"/>
              </a:rPr>
              <a:t>(2 countries or </a:t>
            </a:r>
            <a:r>
              <a:rPr lang="en-GB" sz="900" i="1" dirty="0">
                <a:latin typeface="Arial"/>
              </a:rPr>
              <a:t>1</a:t>
            </a:r>
            <a:r>
              <a:rPr lang="en-GB" sz="900" i="1" dirty="0" smtClean="0">
                <a:latin typeface="Arial"/>
              </a:rPr>
              <a:t>%)</a:t>
            </a:r>
            <a:endParaRPr lang="en-GB" sz="900" i="1" dirty="0">
              <a:latin typeface="Arial"/>
            </a:endParaRPr>
          </a:p>
        </p:txBody>
      </p:sp>
      <p:pic>
        <p:nvPicPr>
          <p:cNvPr id="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33" t="37271" r="8383" b="37819"/>
          <a:stretch/>
        </p:blipFill>
        <p:spPr bwMode="auto">
          <a:xfrm>
            <a:off x="16855" y="1412776"/>
            <a:ext cx="9176623" cy="385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038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Number of visits same, number of interventions  changed over time</a:t>
            </a:r>
          </a:p>
          <a:p>
            <a:pPr lvl="1"/>
            <a:r>
              <a:rPr lang="en-GB" dirty="0" smtClean="0"/>
              <a:t>Combination vaccines  (DTP =&gt; DTP-HepB-Hib)</a:t>
            </a:r>
          </a:p>
          <a:p>
            <a:pPr lvl="1"/>
            <a:r>
              <a:rPr lang="en-GB" dirty="0" smtClean="0"/>
              <a:t>Additional vaccines at same visit (PcV,  Rota ...)</a:t>
            </a:r>
          </a:p>
          <a:p>
            <a:pPr lvl="1"/>
            <a:r>
              <a:rPr lang="en-GB" dirty="0" smtClean="0"/>
              <a:t>Additional dose (measles 2</a:t>
            </a:r>
            <a:r>
              <a:rPr lang="en-GB" baseline="30000" dirty="0" smtClean="0"/>
              <a:t>nd</a:t>
            </a:r>
            <a:r>
              <a:rPr lang="en-GB" dirty="0" smtClean="0"/>
              <a:t> dose)</a:t>
            </a:r>
          </a:p>
          <a:p>
            <a:r>
              <a:rPr lang="en-GB" dirty="0" smtClean="0"/>
              <a:t>Recording and reporting more and more  complex</a:t>
            </a:r>
          </a:p>
          <a:p>
            <a:r>
              <a:rPr lang="en-GB" dirty="0" smtClean="0"/>
              <a:t>Frequent changes in schedule =&gt; changes in home based records, facility based records</a:t>
            </a:r>
          </a:p>
          <a:p>
            <a:pPr lvl="1"/>
            <a:r>
              <a:rPr lang="en-GB" dirty="0" smtClean="0"/>
              <a:t>Delays in updates</a:t>
            </a:r>
          </a:p>
          <a:p>
            <a:r>
              <a:rPr lang="en-GB" dirty="0" smtClean="0"/>
              <a:t>Availability of home based records  (in some countries very low)</a:t>
            </a:r>
          </a:p>
          <a:p>
            <a:r>
              <a:rPr lang="en-GB" dirty="0" smtClean="0"/>
              <a:t>Mothers recall?</a:t>
            </a:r>
            <a:endParaRPr lang="en-GB" dirty="0"/>
          </a:p>
        </p:txBody>
      </p:sp>
    </p:spTree>
    <p:extLst>
      <p:ext uri="{BB962C8B-B14F-4D97-AF65-F5344CB8AC3E}">
        <p14:creationId xmlns:p14="http://schemas.microsoft.com/office/powerpoint/2010/main" val="25028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Useful links </a:t>
            </a:r>
            <a:r>
              <a:rPr lang="en-GB" sz="2200" dirty="0">
                <a:hlinkClick r:id="rId2"/>
              </a:rPr>
              <a:t>http://www.who.int/immunization/monitoring_surveillance/data/en/</a:t>
            </a:r>
            <a:r>
              <a:rPr lang="en-GB" dirty="0"/>
              <a:t/>
            </a:r>
            <a:br>
              <a:rPr lang="en-GB" dirty="0"/>
            </a:br>
            <a:endParaRPr lang="en-GB" dirty="0"/>
          </a:p>
        </p:txBody>
      </p:sp>
      <p:sp>
        <p:nvSpPr>
          <p:cNvPr id="6" name="Content Placeholder 5"/>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556792"/>
            <a:ext cx="75565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27984" y="4084037"/>
            <a:ext cx="4572000" cy="2585323"/>
          </a:xfrm>
          <a:prstGeom prst="rect">
            <a:avLst/>
          </a:prstGeom>
          <a:solidFill>
            <a:schemeClr val="tx2">
              <a:lumMod val="40000"/>
              <a:lumOff val="60000"/>
            </a:schemeClr>
          </a:solidFill>
        </p:spPr>
        <p:txBody>
          <a:bodyPr>
            <a:spAutoFit/>
          </a:bodyPr>
          <a:lstStyle/>
          <a:p>
            <a:r>
              <a:rPr lang="en-US" b="1" dirty="0"/>
              <a:t>6. Immunization schedule. </a:t>
            </a:r>
            <a:r>
              <a:rPr lang="en-US" dirty="0"/>
              <a:t>Data are available for:</a:t>
            </a:r>
            <a:br>
              <a:rPr lang="en-US" dirty="0"/>
            </a:br>
            <a:r>
              <a:rPr lang="en-US" dirty="0"/>
              <a:t>6.1 Reported immunization schedules by vaccine in </a:t>
            </a:r>
            <a:r>
              <a:rPr lang="en-US" b="1" dirty="0">
                <a:hlinkClick r:id="rId4"/>
              </a:rPr>
              <a:t>html</a:t>
            </a:r>
            <a:r>
              <a:rPr lang="en-US" dirty="0"/>
              <a:t> and in </a:t>
            </a:r>
            <a:r>
              <a:rPr lang="en-US" b="1" dirty="0">
                <a:hlinkClick r:id="rId5"/>
              </a:rPr>
              <a:t>excel</a:t>
            </a:r>
            <a:r>
              <a:rPr lang="en-US" dirty="0"/>
              <a:t/>
            </a:r>
            <a:br>
              <a:rPr lang="en-US" dirty="0"/>
            </a:br>
            <a:r>
              <a:rPr lang="en-US" dirty="0"/>
              <a:t>6.2 Year of introduction of selected vaccines database in </a:t>
            </a:r>
            <a:r>
              <a:rPr lang="en-US" b="1" dirty="0">
                <a:hlinkClick r:id="rId6"/>
              </a:rPr>
              <a:t>excel</a:t>
            </a:r>
            <a:r>
              <a:rPr lang="en-US" dirty="0"/>
              <a:t/>
            </a:r>
            <a:br>
              <a:rPr lang="en-US" dirty="0"/>
            </a:br>
            <a:r>
              <a:rPr lang="en-US" dirty="0"/>
              <a:t>6.3 Immunization schedules by disease covered by antigens within age range </a:t>
            </a:r>
            <a:r>
              <a:rPr lang="en-US" dirty="0" smtClean="0"/>
              <a:t>in </a:t>
            </a:r>
            <a:r>
              <a:rPr lang="en-US" b="1" dirty="0" smtClean="0">
                <a:hlinkClick r:id="rId7"/>
              </a:rPr>
              <a:t>html</a:t>
            </a:r>
            <a:r>
              <a:rPr lang="en-US" dirty="0"/>
              <a:t/>
            </a:r>
            <a:br>
              <a:rPr lang="en-US" dirty="0"/>
            </a:br>
            <a:r>
              <a:rPr lang="en-US" dirty="0"/>
              <a:t>6.4 Immunization provided at school in </a:t>
            </a:r>
            <a:r>
              <a:rPr lang="en-US" b="1" dirty="0">
                <a:hlinkClick r:id="rId8"/>
              </a:rPr>
              <a:t>excel</a:t>
            </a:r>
            <a:endParaRPr lang="en-GB" dirty="0"/>
          </a:p>
        </p:txBody>
      </p:sp>
    </p:spTree>
    <p:extLst>
      <p:ext uri="{BB962C8B-B14F-4D97-AF65-F5344CB8AC3E}">
        <p14:creationId xmlns:p14="http://schemas.microsoft.com/office/powerpoint/2010/main" val="240255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Administrative coverage </a:t>
            </a:r>
            <a:br>
              <a:rPr lang="en-GB" dirty="0" smtClean="0"/>
            </a:br>
            <a:r>
              <a:rPr lang="en-GB" dirty="0" smtClean="0"/>
              <a:t>flow  of  reporting</a:t>
            </a:r>
            <a:endParaRPr lang="en-GB" dirty="0"/>
          </a:p>
        </p:txBody>
      </p:sp>
      <p:pic>
        <p:nvPicPr>
          <p:cNvPr id="1026"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848872" cy="49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499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Home based vaccination records</a:t>
            </a:r>
            <a:br>
              <a:rPr lang="en-GB" dirty="0" smtClean="0"/>
            </a:br>
            <a:r>
              <a:rPr lang="en-GB" dirty="0" smtClean="0"/>
              <a:t>- big diversity  -</a:t>
            </a:r>
            <a:endParaRPr lang="en-GB" dirty="0"/>
          </a:p>
        </p:txBody>
      </p:sp>
      <p:sp>
        <p:nvSpPr>
          <p:cNvPr id="16" name="Content Placeholder 15"/>
          <p:cNvSpPr>
            <a:spLocks noGrp="1"/>
          </p:cNvSpPr>
          <p:nvPr>
            <p:ph sz="half" idx="1"/>
          </p:nvPr>
        </p:nvSpPr>
        <p:spPr/>
        <p:txBody>
          <a:bodyPr>
            <a:normAutofit lnSpcReduction="10000"/>
          </a:bodyPr>
          <a:lstStyle/>
          <a:p>
            <a:r>
              <a:rPr lang="en-GB" dirty="0" smtClean="0"/>
              <a:t>Vaccination card</a:t>
            </a:r>
          </a:p>
          <a:p>
            <a:r>
              <a:rPr lang="en-GB" dirty="0" smtClean="0"/>
              <a:t>Vaccination card plus </a:t>
            </a:r>
          </a:p>
          <a:p>
            <a:r>
              <a:rPr lang="en-GB" dirty="0" smtClean="0"/>
              <a:t>Child health booklet</a:t>
            </a:r>
          </a:p>
          <a:p>
            <a:endParaRPr lang="en-GB" dirty="0"/>
          </a:p>
          <a:p>
            <a:r>
              <a:rPr lang="en-GB" dirty="0" smtClean="0"/>
              <a:t>Changes over time</a:t>
            </a:r>
          </a:p>
          <a:p>
            <a:endParaRPr lang="en-GB" dirty="0"/>
          </a:p>
          <a:p>
            <a:r>
              <a:rPr lang="en-GB" dirty="0" smtClean="0"/>
              <a:t>Different cards by  regions  or </a:t>
            </a:r>
            <a:r>
              <a:rPr lang="en-GB" dirty="0"/>
              <a:t>p</a:t>
            </a:r>
            <a:r>
              <a:rPr lang="en-GB" dirty="0" smtClean="0"/>
              <a:t>ublic / private  sector in country</a:t>
            </a:r>
            <a:endParaRPr lang="en-GB" dirty="0"/>
          </a:p>
        </p:txBody>
      </p:sp>
      <p:sp>
        <p:nvSpPr>
          <p:cNvPr id="17" name="Content Placeholder 16"/>
          <p:cNvSpPr>
            <a:spLocks noGrp="1"/>
          </p:cNvSpPr>
          <p:nvPr>
            <p:ph sz="half" idx="2"/>
          </p:nvPr>
        </p:nvSpPr>
        <p:spPr/>
        <p:txBody>
          <a:bodyPr>
            <a:normAutofit lnSpcReduction="10000"/>
          </a:bodyPr>
          <a:lstStyle/>
          <a:p>
            <a:endParaRPr lang="en-GB" dirty="0"/>
          </a:p>
        </p:txBody>
      </p:sp>
      <p:pic>
        <p:nvPicPr>
          <p:cNvPr id="1028" name="Picture 4" descr="D:\Data\immunization cards\ARM_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94437"/>
            <a:ext cx="2054966" cy="14333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228" y="2400446"/>
            <a:ext cx="2777925" cy="37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584" y="4189515"/>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037" y="1465620"/>
            <a:ext cx="2561167" cy="18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D:\Data\immunization cards\CZE Boy 1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2604" y="2763343"/>
            <a:ext cx="1381706" cy="19668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26822" y="6313530"/>
            <a:ext cx="5346700" cy="400110"/>
          </a:xfrm>
          <a:prstGeom prst="rect">
            <a:avLst/>
          </a:prstGeom>
        </p:spPr>
        <p:txBody>
          <a:bodyPr>
            <a:spAutoFit/>
          </a:bodyPr>
          <a:lstStyle/>
          <a:p>
            <a:r>
              <a:rPr lang="en-GB" sz="2000" dirty="0">
                <a:solidFill>
                  <a:schemeClr val="tx1"/>
                </a:solidFill>
                <a:hlinkClick r:id="rId7"/>
              </a:rPr>
              <a:t>http://www.immunizationcards.org</a:t>
            </a:r>
            <a:r>
              <a:rPr lang="en-GB" sz="2000" dirty="0" smtClean="0">
                <a:solidFill>
                  <a:schemeClr val="tx1"/>
                </a:solidFill>
                <a:hlinkClick r:id="rId7"/>
              </a:rPr>
              <a:t>/</a:t>
            </a:r>
            <a:r>
              <a:rPr lang="en-GB" sz="2000" dirty="0" smtClean="0">
                <a:solidFill>
                  <a:schemeClr val="tx1"/>
                </a:solidFill>
              </a:rPr>
              <a:t> </a:t>
            </a:r>
            <a:endParaRPr lang="en-GB" sz="2000" dirty="0">
              <a:solidFill>
                <a:schemeClr val="tx1"/>
              </a:solidFill>
            </a:endParaRPr>
          </a:p>
        </p:txBody>
      </p:sp>
    </p:spTree>
    <p:extLst>
      <p:ext uri="{BB962C8B-B14F-4D97-AF65-F5344CB8AC3E}">
        <p14:creationId xmlns:p14="http://schemas.microsoft.com/office/powerpoint/2010/main" val="206666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HBR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28800"/>
            <a:ext cx="9168098" cy="3472910"/>
          </a:xfrm>
        </p:spPr>
      </p:pic>
      <p:sp>
        <p:nvSpPr>
          <p:cNvPr id="5" name="TextBox 4"/>
          <p:cNvSpPr txBox="1"/>
          <p:nvPr/>
        </p:nvSpPr>
        <p:spPr>
          <a:xfrm>
            <a:off x="152400" y="5638801"/>
            <a:ext cx="8991600" cy="307760"/>
          </a:xfrm>
          <a:prstGeom prst="rect">
            <a:avLst/>
          </a:prstGeom>
          <a:noFill/>
        </p:spPr>
        <p:txBody>
          <a:bodyPr wrap="square" lIns="91424" tIns="45712" rIns="91424" bIns="45712" rtlCol="0">
            <a:spAutoFit/>
          </a:bodyPr>
          <a:lstStyle/>
          <a:p>
            <a:r>
              <a:rPr lang="en-US" sz="1400" dirty="0"/>
              <a:t>Latest national estimated prevalence of HBR based on DHS and MICS surveys (2000-2013) as of 30 April 2014</a:t>
            </a:r>
          </a:p>
        </p:txBody>
      </p:sp>
    </p:spTree>
    <p:extLst>
      <p:ext uri="{BB962C8B-B14F-4D97-AF65-F5344CB8AC3E}">
        <p14:creationId xmlns:p14="http://schemas.microsoft.com/office/powerpoint/2010/main" val="325181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NIC 5 Aug 2008 005.jpg"/>
          <p:cNvPicPr>
            <a:picLocks noChangeAspect="1"/>
          </p:cNvPicPr>
          <p:nvPr/>
        </p:nvPicPr>
        <p:blipFill>
          <a:blip r:embed="rId2" cstate="email"/>
          <a:stretch>
            <a:fillRect/>
          </a:stretch>
        </p:blipFill>
        <p:spPr>
          <a:xfrm>
            <a:off x="4716016" y="1484784"/>
            <a:ext cx="4265240" cy="3198929"/>
          </a:xfrm>
          <a:prstGeom prst="rect">
            <a:avLst/>
          </a:prstGeom>
        </p:spPr>
      </p:pic>
      <p:sp>
        <p:nvSpPr>
          <p:cNvPr id="2" name="Title 1"/>
          <p:cNvSpPr>
            <a:spLocks noGrp="1"/>
          </p:cNvSpPr>
          <p:nvPr>
            <p:ph type="title"/>
          </p:nvPr>
        </p:nvSpPr>
        <p:spPr/>
        <p:txBody>
          <a:bodyPr/>
          <a:lstStyle/>
          <a:p>
            <a:r>
              <a:rPr lang="en-GB" dirty="0" smtClean="0"/>
              <a:t>Facility based registries</a:t>
            </a:r>
            <a:endParaRPr lang="en-GB" dirty="0"/>
          </a:p>
        </p:txBody>
      </p:sp>
      <p:sp>
        <p:nvSpPr>
          <p:cNvPr id="3" name="Content Placeholder 2"/>
          <p:cNvSpPr>
            <a:spLocks noGrp="1"/>
          </p:cNvSpPr>
          <p:nvPr>
            <p:ph sz="half" idx="1"/>
          </p:nvPr>
        </p:nvSpPr>
        <p:spPr/>
        <p:txBody>
          <a:bodyPr/>
          <a:lstStyle/>
          <a:p>
            <a:r>
              <a:rPr lang="en-GB" dirty="0" smtClean="0"/>
              <a:t>Non standardised registries</a:t>
            </a:r>
          </a:p>
          <a:p>
            <a:r>
              <a:rPr lang="en-GB" dirty="0" smtClean="0"/>
              <a:t>Different recording practices</a:t>
            </a:r>
          </a:p>
          <a:p>
            <a:r>
              <a:rPr lang="en-GB" dirty="0" smtClean="0"/>
              <a:t>Mostly paper based systems </a:t>
            </a:r>
            <a:endParaRPr lang="en-GB" dirty="0"/>
          </a:p>
        </p:txBody>
      </p:sp>
      <p:pic>
        <p:nvPicPr>
          <p:cNvPr id="6" name="Picture 5" descr="NIC 5 Aug 2008 007.jpg"/>
          <p:cNvPicPr>
            <a:picLocks noChangeAspect="1"/>
          </p:cNvPicPr>
          <p:nvPr/>
        </p:nvPicPr>
        <p:blipFill>
          <a:blip r:embed="rId3" cstate="email"/>
          <a:stretch>
            <a:fillRect/>
          </a:stretch>
        </p:blipFill>
        <p:spPr>
          <a:xfrm>
            <a:off x="4139952" y="3744597"/>
            <a:ext cx="3865374" cy="2857296"/>
          </a:xfrm>
          <a:prstGeom prst="rect">
            <a:avLst/>
          </a:prstGeom>
        </p:spPr>
      </p:pic>
      <p:sp>
        <p:nvSpPr>
          <p:cNvPr id="4" name="Content Placeholder 3"/>
          <p:cNvSpPr>
            <a:spLocks noGrp="1"/>
          </p:cNvSpPr>
          <p:nvPr>
            <p:ph sz="half" idx="2"/>
          </p:nvPr>
        </p:nvSpPr>
        <p:spPr/>
        <p:txBody>
          <a:bodyPr/>
          <a:lstStyle/>
          <a:p>
            <a:endParaRPr lang="en-GB" dirty="0"/>
          </a:p>
        </p:txBody>
      </p:sp>
      <p:pic>
        <p:nvPicPr>
          <p:cNvPr id="7" name="Picture 6" descr="Tarjetero_PAR.JPG"/>
          <p:cNvPicPr>
            <a:picLocks noChangeAspect="1"/>
          </p:cNvPicPr>
          <p:nvPr/>
        </p:nvPicPr>
        <p:blipFill>
          <a:blip r:embed="rId4" cstate="email"/>
          <a:stretch>
            <a:fillRect/>
          </a:stretch>
        </p:blipFill>
        <p:spPr>
          <a:xfrm>
            <a:off x="6649944" y="4797152"/>
            <a:ext cx="2530568" cy="1744002"/>
          </a:xfrm>
          <a:prstGeom prst="rect">
            <a:avLst/>
          </a:prstGeom>
        </p:spPr>
      </p:pic>
    </p:spTree>
    <p:extLst>
      <p:ext uri="{BB962C8B-B14F-4D97-AF65-F5344CB8AC3E}">
        <p14:creationId xmlns:p14="http://schemas.microsoft.com/office/powerpoint/2010/main" val="1681287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Delivery strategy</a:t>
            </a:r>
            <a:endParaRPr lang="en-GB" dirty="0"/>
          </a:p>
        </p:txBody>
      </p:sp>
      <p:sp>
        <p:nvSpPr>
          <p:cNvPr id="4" name="Text Placeholder 3"/>
          <p:cNvSpPr>
            <a:spLocks noGrp="1"/>
          </p:cNvSpPr>
          <p:nvPr>
            <p:ph type="body" idx="1"/>
          </p:nvPr>
        </p:nvSpPr>
        <p:spPr/>
        <p:txBody>
          <a:bodyPr/>
          <a:lstStyle/>
          <a:p>
            <a:r>
              <a:rPr lang="en-GB" dirty="0" smtClean="0"/>
              <a:t>Part of routine services</a:t>
            </a:r>
          </a:p>
        </p:txBody>
      </p:sp>
      <p:sp>
        <p:nvSpPr>
          <p:cNvPr id="3" name="Content Placeholder 2"/>
          <p:cNvSpPr>
            <a:spLocks noGrp="1"/>
          </p:cNvSpPr>
          <p:nvPr>
            <p:ph sz="half" idx="2"/>
          </p:nvPr>
        </p:nvSpPr>
        <p:spPr/>
        <p:txBody>
          <a:bodyPr/>
          <a:lstStyle/>
          <a:p>
            <a:pPr lvl="1"/>
            <a:r>
              <a:rPr lang="en-GB" dirty="0" smtClean="0"/>
              <a:t>Fixed post</a:t>
            </a:r>
          </a:p>
          <a:p>
            <a:pPr lvl="1"/>
            <a:r>
              <a:rPr lang="en-GB" dirty="0" smtClean="0"/>
              <a:t>Outreach</a:t>
            </a:r>
          </a:p>
          <a:p>
            <a:pPr lvl="1"/>
            <a:r>
              <a:rPr lang="en-GB" dirty="0" smtClean="0"/>
              <a:t>Private sector</a:t>
            </a:r>
          </a:p>
        </p:txBody>
      </p:sp>
      <p:sp>
        <p:nvSpPr>
          <p:cNvPr id="5" name="Text Placeholder 4"/>
          <p:cNvSpPr>
            <a:spLocks noGrp="1"/>
          </p:cNvSpPr>
          <p:nvPr>
            <p:ph type="body" sz="quarter" idx="3"/>
          </p:nvPr>
        </p:nvSpPr>
        <p:spPr/>
        <p:txBody>
          <a:bodyPr/>
          <a:lstStyle/>
          <a:p>
            <a:r>
              <a:rPr lang="en-GB" dirty="0" smtClean="0"/>
              <a:t>Vaccination campaigns</a:t>
            </a:r>
            <a:endParaRPr lang="en-GB" dirty="0"/>
          </a:p>
        </p:txBody>
      </p:sp>
      <p:sp>
        <p:nvSpPr>
          <p:cNvPr id="6" name="Content Placeholder 5"/>
          <p:cNvSpPr>
            <a:spLocks noGrp="1"/>
          </p:cNvSpPr>
          <p:nvPr>
            <p:ph sz="quarter" idx="4"/>
          </p:nvPr>
        </p:nvSpPr>
        <p:spPr/>
        <p:txBody>
          <a:bodyPr/>
          <a:lstStyle/>
          <a:p>
            <a:endParaRPr lang="en-GB" dirty="0"/>
          </a:p>
        </p:txBody>
      </p:sp>
      <p:pic>
        <p:nvPicPr>
          <p:cNvPr id="250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004" y="3456489"/>
            <a:ext cx="3525287" cy="249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62" y="3502095"/>
            <a:ext cx="3485187" cy="244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93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 most countries at least 1 antigen was added to immunization schedule in past 3-5 years</a:t>
            </a:r>
          </a:p>
          <a:p>
            <a:r>
              <a:rPr lang="en-GB" dirty="0" smtClean="0"/>
              <a:t>Most likely recording tools have changed </a:t>
            </a:r>
          </a:p>
          <a:p>
            <a:pPr lvl="1"/>
            <a:r>
              <a:rPr lang="en-GB" dirty="0" smtClean="0"/>
              <a:t>Home based records</a:t>
            </a:r>
          </a:p>
          <a:p>
            <a:pPr lvl="1"/>
            <a:r>
              <a:rPr lang="en-GB" dirty="0" smtClean="0"/>
              <a:t>Facility based records and registries</a:t>
            </a:r>
          </a:p>
          <a:p>
            <a:r>
              <a:rPr lang="en-GB" dirty="0"/>
              <a:t>D</a:t>
            </a:r>
            <a:r>
              <a:rPr lang="en-GB" dirty="0" smtClean="0"/>
              <a:t>elays in changing recording tools  might have occurred</a:t>
            </a:r>
          </a:p>
          <a:p>
            <a:r>
              <a:rPr lang="en-GB" dirty="0" smtClean="0"/>
              <a:t>In most countries it was at least one  supplementary campaign in past  3-5 years (measles / polio / meningitis .... )</a:t>
            </a:r>
          </a:p>
          <a:p>
            <a:r>
              <a:rPr lang="en-GB" dirty="0" smtClean="0"/>
              <a:t>Increasing importance of 2</a:t>
            </a:r>
            <a:r>
              <a:rPr lang="en-GB" baseline="30000" dirty="0" smtClean="0"/>
              <a:t>nd</a:t>
            </a:r>
            <a:r>
              <a:rPr lang="en-GB" dirty="0" smtClean="0"/>
              <a:t> year of life (Measles vaccination, booster doses)</a:t>
            </a:r>
            <a:endParaRPr lang="en-GB" dirty="0"/>
          </a:p>
        </p:txBody>
      </p:sp>
    </p:spTree>
    <p:extLst>
      <p:ext uri="{BB962C8B-B14F-4D97-AF65-F5344CB8AC3E}">
        <p14:creationId xmlns:p14="http://schemas.microsoft.com/office/powerpoint/2010/main" val="436152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GB" dirty="0"/>
          </a:p>
        </p:txBody>
      </p:sp>
      <p:pic>
        <p:nvPicPr>
          <p:cNvPr id="2050" name="Picture 2" descr="http://humanosphere.org/files/2011/01/africa0048.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
            <a:ext cx="456742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ho.int/entity/immunization/monitoring_surveillance/routine/coverage/Small_BF_card_CN.jp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3031"/>
          <a:stretch/>
        </p:blipFill>
        <p:spPr bwMode="auto">
          <a:xfrm>
            <a:off x="4572000" y="16696"/>
            <a:ext cx="4567006" cy="38443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88032" y="2348881"/>
            <a:ext cx="7772400" cy="1362075"/>
          </a:xfrm>
        </p:spPr>
        <p:txBody>
          <a:bodyPr>
            <a:normAutofit/>
          </a:bodyPr>
          <a:lstStyle/>
          <a:p>
            <a:pPr algn="ctr"/>
            <a:r>
              <a:rPr lang="en-GB" sz="6000" dirty="0"/>
              <a:t>Thank You</a:t>
            </a:r>
          </a:p>
        </p:txBody>
      </p:sp>
      <p:pic>
        <p:nvPicPr>
          <p:cNvPr id="1028" name="Picture 4" descr="D:\Picture2.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41838" y="3429001"/>
            <a:ext cx="4638675" cy="345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10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Routine Immunization schedule, </a:t>
            </a:r>
            <a:r>
              <a:rPr lang="en-GB" dirty="0" smtClean="0"/>
              <a:t>1977</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67317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7511" y="5763859"/>
            <a:ext cx="6328977" cy="646331"/>
          </a:xfrm>
          <a:prstGeom prst="rect">
            <a:avLst/>
          </a:prstGeom>
          <a:noFill/>
        </p:spPr>
        <p:txBody>
          <a:bodyPr wrap="none" rtlCol="0">
            <a:spAutoFit/>
          </a:bodyPr>
          <a:lstStyle/>
          <a:p>
            <a:r>
              <a:rPr lang="en-GB" dirty="0" smtClean="0"/>
              <a:t>7 antigens , 3 visits during first year of life</a:t>
            </a:r>
          </a:p>
          <a:p>
            <a:r>
              <a:rPr lang="en-GB" dirty="0" smtClean="0"/>
              <a:t>BCG, 3 doses of DTP, and  Polio,   1 dose of Measles  and Smallpox</a:t>
            </a:r>
            <a:endParaRPr lang="en-GB" dirty="0"/>
          </a:p>
        </p:txBody>
      </p:sp>
    </p:spTree>
    <p:extLst>
      <p:ext uri="{BB962C8B-B14F-4D97-AF65-F5344CB8AC3E}">
        <p14:creationId xmlns:p14="http://schemas.microsoft.com/office/powerpoint/2010/main" val="397497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normAutofit fontScale="90000"/>
          </a:bodyPr>
          <a:lstStyle/>
          <a:p>
            <a:pPr eaLnBrk="1" hangingPunct="1"/>
            <a:r>
              <a:rPr lang="en-GB" dirty="0" smtClean="0"/>
              <a:t> Advantages and disadvantages of administrative and survey methods</a:t>
            </a:r>
            <a:endParaRPr lang="en-US" dirty="0" smtClean="0"/>
          </a:p>
        </p:txBody>
      </p:sp>
      <p:sp>
        <p:nvSpPr>
          <p:cNvPr id="122883" name="Rectangle 3"/>
          <p:cNvSpPr>
            <a:spLocks noGrp="1" noChangeArrowheads="1"/>
          </p:cNvSpPr>
          <p:nvPr>
            <p:ph type="body" sz="half" idx="4294967295"/>
          </p:nvPr>
        </p:nvSpPr>
        <p:spPr>
          <a:xfrm>
            <a:off x="251520" y="1824980"/>
            <a:ext cx="4523131" cy="5009233"/>
          </a:xfrm>
        </p:spPr>
        <p:txBody>
          <a:bodyPr/>
          <a:lstStyle/>
          <a:p>
            <a:pPr eaLnBrk="1" hangingPunct="1">
              <a:lnSpc>
                <a:spcPct val="90000"/>
              </a:lnSpc>
              <a:buFont typeface="Wingdings" pitchFamily="2" charset="2"/>
              <a:buNone/>
            </a:pPr>
            <a:endParaRPr lang="en-GB" sz="1800" b="1" dirty="0"/>
          </a:p>
          <a:p>
            <a:pPr eaLnBrk="1" hangingPunct="1">
              <a:lnSpc>
                <a:spcPct val="90000"/>
              </a:lnSpc>
              <a:buFont typeface="Wingdings" pitchFamily="2" charset="2"/>
              <a:buNone/>
            </a:pPr>
            <a:r>
              <a:rPr lang="en-GB" sz="1800" b="1" dirty="0"/>
              <a:t>Administrative method</a:t>
            </a:r>
          </a:p>
          <a:p>
            <a:pPr eaLnBrk="1" hangingPunct="1">
              <a:lnSpc>
                <a:spcPct val="90000"/>
              </a:lnSpc>
            </a:pPr>
            <a:r>
              <a:rPr lang="en-GB" sz="1600" dirty="0">
                <a:solidFill>
                  <a:srgbClr val="009900"/>
                </a:solidFill>
              </a:rPr>
              <a:t>Advantages: </a:t>
            </a:r>
          </a:p>
          <a:p>
            <a:pPr lvl="1" eaLnBrk="1" hangingPunct="1">
              <a:lnSpc>
                <a:spcPct val="90000"/>
              </a:lnSpc>
            </a:pPr>
            <a:r>
              <a:rPr lang="en-GB" sz="1600" dirty="0"/>
              <a:t>Based on data necessary for service provision </a:t>
            </a:r>
          </a:p>
          <a:p>
            <a:pPr lvl="1" eaLnBrk="1" hangingPunct="1">
              <a:lnSpc>
                <a:spcPct val="90000"/>
              </a:lnSpc>
            </a:pPr>
            <a:r>
              <a:rPr lang="en-GB" sz="1600" dirty="0"/>
              <a:t>Timely management monitoring tool</a:t>
            </a:r>
          </a:p>
          <a:p>
            <a:pPr lvl="1" eaLnBrk="1" hangingPunct="1">
              <a:lnSpc>
                <a:spcPct val="90000"/>
              </a:lnSpc>
            </a:pPr>
            <a:r>
              <a:rPr lang="en-GB" sz="1600" dirty="0"/>
              <a:t>Provides data at local level</a:t>
            </a:r>
          </a:p>
          <a:p>
            <a:pPr lvl="1" eaLnBrk="1" hangingPunct="1">
              <a:lnSpc>
                <a:spcPct val="90000"/>
              </a:lnSpc>
            </a:pPr>
            <a:endParaRPr lang="en-GB" sz="1600" dirty="0"/>
          </a:p>
          <a:p>
            <a:pPr eaLnBrk="1" hangingPunct="1">
              <a:lnSpc>
                <a:spcPct val="90000"/>
              </a:lnSpc>
            </a:pPr>
            <a:r>
              <a:rPr lang="en-GB" sz="1600" dirty="0">
                <a:solidFill>
                  <a:srgbClr val="FF3300"/>
                </a:solidFill>
              </a:rPr>
              <a:t>Disadvantage / Limitations :</a:t>
            </a:r>
            <a:endParaRPr lang="en-GB" sz="1600" dirty="0"/>
          </a:p>
          <a:p>
            <a:pPr lvl="1" eaLnBrk="1" hangingPunct="1">
              <a:lnSpc>
                <a:spcPct val="90000"/>
              </a:lnSpc>
            </a:pPr>
            <a:r>
              <a:rPr lang="en-GB" sz="1600" dirty="0"/>
              <a:t>Denominator (target population may be projected based on old census data)</a:t>
            </a:r>
            <a:endParaRPr lang="en-GB" sz="1600" dirty="0">
              <a:solidFill>
                <a:srgbClr val="FF3300"/>
              </a:solidFill>
            </a:endParaRPr>
          </a:p>
          <a:p>
            <a:pPr lvl="1" eaLnBrk="1" hangingPunct="1">
              <a:lnSpc>
                <a:spcPct val="90000"/>
              </a:lnSpc>
            </a:pPr>
            <a:r>
              <a:rPr lang="en-GB" sz="1600" dirty="0"/>
              <a:t>Transcription or calculation errors</a:t>
            </a:r>
          </a:p>
          <a:p>
            <a:pPr lvl="1" eaLnBrk="1" hangingPunct="1">
              <a:lnSpc>
                <a:spcPct val="90000"/>
              </a:lnSpc>
            </a:pPr>
            <a:r>
              <a:rPr lang="en-GB" sz="1600" dirty="0"/>
              <a:t>Incomplete reporting</a:t>
            </a:r>
          </a:p>
          <a:p>
            <a:pPr lvl="1" eaLnBrk="1" hangingPunct="1">
              <a:lnSpc>
                <a:spcPct val="90000"/>
              </a:lnSpc>
            </a:pPr>
            <a:r>
              <a:rPr lang="en-GB" sz="1600" dirty="0"/>
              <a:t>May Include vaccination conducted outside  the target group.</a:t>
            </a:r>
          </a:p>
          <a:p>
            <a:pPr lvl="1" eaLnBrk="1" hangingPunct="1">
              <a:lnSpc>
                <a:spcPct val="90000"/>
              </a:lnSpc>
            </a:pPr>
            <a:r>
              <a:rPr lang="en-GB" sz="1600" dirty="0"/>
              <a:t>May not include private sector</a:t>
            </a:r>
          </a:p>
          <a:p>
            <a:pPr lvl="1" eaLnBrk="1" hangingPunct="1">
              <a:lnSpc>
                <a:spcPct val="90000"/>
              </a:lnSpc>
              <a:buFont typeface="Arial" charset="0"/>
              <a:buNone/>
            </a:pPr>
            <a:endParaRPr lang="en-GB" sz="1600" dirty="0"/>
          </a:p>
          <a:p>
            <a:pPr lvl="1" eaLnBrk="1" hangingPunct="1">
              <a:lnSpc>
                <a:spcPct val="90000"/>
              </a:lnSpc>
              <a:buFont typeface="Arial" charset="0"/>
              <a:buNone/>
            </a:pPr>
            <a:endParaRPr lang="en-GB" sz="1600" dirty="0"/>
          </a:p>
          <a:p>
            <a:pPr lvl="1" eaLnBrk="1" hangingPunct="1">
              <a:lnSpc>
                <a:spcPct val="90000"/>
              </a:lnSpc>
            </a:pPr>
            <a:endParaRPr lang="en-GB" sz="1200" dirty="0"/>
          </a:p>
          <a:p>
            <a:pPr eaLnBrk="1" hangingPunct="1">
              <a:lnSpc>
                <a:spcPct val="90000"/>
              </a:lnSpc>
              <a:buFont typeface="Wingdings" pitchFamily="2" charset="2"/>
              <a:buNone/>
            </a:pPr>
            <a:endParaRPr lang="en-GB" sz="1600" dirty="0"/>
          </a:p>
        </p:txBody>
      </p:sp>
      <p:sp>
        <p:nvSpPr>
          <p:cNvPr id="122884" name="Rectangle 4"/>
          <p:cNvSpPr>
            <a:spLocks noGrp="1" noChangeArrowheads="1"/>
          </p:cNvSpPr>
          <p:nvPr>
            <p:ph type="body" sz="half" idx="4294967295"/>
          </p:nvPr>
        </p:nvSpPr>
        <p:spPr>
          <a:xfrm>
            <a:off x="4644008" y="1772816"/>
            <a:ext cx="4490551" cy="5009233"/>
          </a:xfrm>
        </p:spPr>
        <p:txBody>
          <a:bodyPr/>
          <a:lstStyle/>
          <a:p>
            <a:pPr eaLnBrk="1" hangingPunct="1">
              <a:lnSpc>
                <a:spcPct val="80000"/>
              </a:lnSpc>
              <a:buFont typeface="Wingdings" pitchFamily="2" charset="2"/>
              <a:buNone/>
            </a:pPr>
            <a:endParaRPr lang="en-GB" sz="1800" b="1" dirty="0"/>
          </a:p>
          <a:p>
            <a:pPr eaLnBrk="1" hangingPunct="1">
              <a:lnSpc>
                <a:spcPct val="80000"/>
              </a:lnSpc>
              <a:buFont typeface="Wingdings" pitchFamily="2" charset="2"/>
              <a:buNone/>
            </a:pPr>
            <a:r>
              <a:rPr lang="en-GB" sz="1800" b="1" dirty="0"/>
              <a:t>Survey method</a:t>
            </a:r>
          </a:p>
          <a:p>
            <a:pPr eaLnBrk="1" hangingPunct="1">
              <a:lnSpc>
                <a:spcPct val="80000"/>
              </a:lnSpc>
            </a:pPr>
            <a:r>
              <a:rPr lang="en-GB" sz="1600" dirty="0">
                <a:solidFill>
                  <a:srgbClr val="009900"/>
                </a:solidFill>
              </a:rPr>
              <a:t>Advantages:</a:t>
            </a:r>
            <a:r>
              <a:rPr lang="en-GB" sz="1600" dirty="0"/>
              <a:t> </a:t>
            </a:r>
          </a:p>
          <a:p>
            <a:pPr lvl="1" eaLnBrk="1" hangingPunct="1">
              <a:lnSpc>
                <a:spcPct val="80000"/>
              </a:lnSpc>
            </a:pPr>
            <a:r>
              <a:rPr lang="en-GB" sz="1600" dirty="0"/>
              <a:t>Estimate of immunization coverage can be obtained if the denominator is unknown.</a:t>
            </a:r>
          </a:p>
          <a:p>
            <a:pPr lvl="1" eaLnBrk="1" hangingPunct="1">
              <a:lnSpc>
                <a:spcPct val="80000"/>
              </a:lnSpc>
            </a:pPr>
            <a:r>
              <a:rPr lang="en-GB" sz="1600" dirty="0"/>
              <a:t>Provides additional information on social economical status of reached and </a:t>
            </a:r>
            <a:r>
              <a:rPr lang="en-GB" sz="1600" b="1" dirty="0"/>
              <a:t>unreached children</a:t>
            </a:r>
            <a:r>
              <a:rPr lang="en-GB" sz="1600" dirty="0"/>
              <a:t> </a:t>
            </a:r>
          </a:p>
          <a:p>
            <a:pPr lvl="1" eaLnBrk="1" hangingPunct="1">
              <a:lnSpc>
                <a:spcPct val="80000"/>
              </a:lnSpc>
            </a:pPr>
            <a:r>
              <a:rPr lang="en-GB" sz="1600" dirty="0"/>
              <a:t>Vaccinations given by the private sector reflected</a:t>
            </a:r>
          </a:p>
          <a:p>
            <a:pPr eaLnBrk="1" hangingPunct="1">
              <a:lnSpc>
                <a:spcPct val="80000"/>
              </a:lnSpc>
            </a:pPr>
            <a:r>
              <a:rPr lang="en-GB" sz="1600" dirty="0">
                <a:solidFill>
                  <a:srgbClr val="FF3300"/>
                </a:solidFill>
              </a:rPr>
              <a:t>Disadvantage / Limitations:</a:t>
            </a:r>
          </a:p>
          <a:p>
            <a:pPr lvl="1" eaLnBrk="1" hangingPunct="1">
              <a:lnSpc>
                <a:spcPct val="80000"/>
              </a:lnSpc>
            </a:pPr>
            <a:r>
              <a:rPr lang="en-GB" sz="1600" dirty="0"/>
              <a:t>Provides information on the previous birth year’s cohort.</a:t>
            </a:r>
          </a:p>
          <a:p>
            <a:pPr lvl="1" eaLnBrk="1" hangingPunct="1">
              <a:lnSpc>
                <a:spcPct val="80000"/>
              </a:lnSpc>
            </a:pPr>
            <a:r>
              <a:rPr lang="en-GB" sz="1600" dirty="0"/>
              <a:t>Immunization card availability</a:t>
            </a:r>
          </a:p>
          <a:p>
            <a:pPr lvl="1" eaLnBrk="1" hangingPunct="1">
              <a:lnSpc>
                <a:spcPct val="80000"/>
              </a:lnSpc>
            </a:pPr>
            <a:r>
              <a:rPr lang="en-GB" sz="1600" dirty="0"/>
              <a:t>Reliance on recall in absence of card</a:t>
            </a:r>
          </a:p>
          <a:p>
            <a:pPr lvl="1" eaLnBrk="1" hangingPunct="1">
              <a:lnSpc>
                <a:spcPct val="80000"/>
              </a:lnSpc>
            </a:pPr>
            <a:r>
              <a:rPr lang="en-GB" sz="1600" dirty="0"/>
              <a:t>Interviewer interaction</a:t>
            </a:r>
          </a:p>
          <a:p>
            <a:pPr lvl="1" eaLnBrk="1" hangingPunct="1">
              <a:lnSpc>
                <a:spcPct val="80000"/>
              </a:lnSpc>
            </a:pPr>
            <a:r>
              <a:rPr lang="en-GB" sz="1600" dirty="0"/>
              <a:t>Length or complexity of the questionnaire  may compromise accuracy</a:t>
            </a:r>
          </a:p>
          <a:p>
            <a:pPr lvl="1" eaLnBrk="1" hangingPunct="1">
              <a:lnSpc>
                <a:spcPct val="80000"/>
              </a:lnSpc>
            </a:pPr>
            <a:r>
              <a:rPr lang="en-GB" sz="1600" dirty="0"/>
              <a:t>Representativeness of sample</a:t>
            </a:r>
          </a:p>
          <a:p>
            <a:pPr eaLnBrk="1" hangingPunct="1">
              <a:lnSpc>
                <a:spcPct val="80000"/>
              </a:lnSpc>
              <a:buFont typeface="Wingdings" pitchFamily="2" charset="2"/>
              <a:buNone/>
            </a:pPr>
            <a:endParaRPr lang="en-GB" sz="1600" dirty="0"/>
          </a:p>
          <a:p>
            <a:pPr eaLnBrk="1" hangingPunct="1">
              <a:lnSpc>
                <a:spcPct val="80000"/>
              </a:lnSpc>
            </a:pPr>
            <a:endParaRPr lang="en-GB" sz="800" dirty="0"/>
          </a:p>
          <a:p>
            <a:pPr eaLnBrk="1" hangingPunct="1">
              <a:lnSpc>
                <a:spcPct val="80000"/>
              </a:lnSpc>
              <a:buFont typeface="Wingdings" pitchFamily="2" charset="2"/>
              <a:buNone/>
            </a:pPr>
            <a:endParaRPr lang="en-GB" sz="800" dirty="0"/>
          </a:p>
          <a:p>
            <a:pPr eaLnBrk="1" hangingPunct="1">
              <a:lnSpc>
                <a:spcPct val="80000"/>
              </a:lnSpc>
              <a:buFont typeface="Wingdings" pitchFamily="2" charset="2"/>
              <a:buNone/>
            </a:pPr>
            <a:endParaRPr lang="en-US" sz="800" dirty="0"/>
          </a:p>
        </p:txBody>
      </p:sp>
    </p:spTree>
    <p:extLst>
      <p:ext uri="{BB962C8B-B14F-4D97-AF65-F5344CB8AC3E}">
        <p14:creationId xmlns:p14="http://schemas.microsoft.com/office/powerpoint/2010/main" val="59708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Routine Immunization schedule, 2015</a:t>
            </a:r>
            <a:endParaRPr lang="en-GB" dirty="0"/>
          </a:p>
        </p:txBody>
      </p:sp>
      <p:sp>
        <p:nvSpPr>
          <p:cNvPr id="11" name="Content Placeholder 10"/>
          <p:cNvSpPr>
            <a:spLocks noGrp="1"/>
          </p:cNvSpPr>
          <p:nvPr>
            <p:ph sz="half" idx="1"/>
          </p:nvPr>
        </p:nvSpPr>
        <p:spPr/>
        <p:txBody>
          <a:bodyPr>
            <a:normAutofit lnSpcReduction="10000"/>
          </a:bodyPr>
          <a:lstStyle/>
          <a:p>
            <a:r>
              <a:rPr lang="en-GB" dirty="0" smtClean="0"/>
              <a:t>WHO recommends 12 antigens for all immunisation programmes</a:t>
            </a:r>
          </a:p>
          <a:p>
            <a:r>
              <a:rPr lang="en-GB" dirty="0" smtClean="0"/>
              <a:t>Vaccines  for certain regions ex. Yellow Fever, Japanese Encephalitis</a:t>
            </a:r>
          </a:p>
          <a:p>
            <a:r>
              <a:rPr lang="en-GB" dirty="0" smtClean="0"/>
              <a:t>Vaccines for high risk populations ex. </a:t>
            </a:r>
            <a:r>
              <a:rPr lang="en-GB" dirty="0"/>
              <a:t>C</a:t>
            </a:r>
            <a:r>
              <a:rPr lang="en-GB" dirty="0" smtClean="0"/>
              <a:t>holera, Typhoid</a:t>
            </a:r>
            <a:endParaRPr lang="en-GB" dirty="0"/>
          </a:p>
        </p:txBody>
      </p:sp>
      <p:sp>
        <p:nvSpPr>
          <p:cNvPr id="12" name="Content Placeholder 11"/>
          <p:cNvSpPr>
            <a:spLocks noGrp="1"/>
          </p:cNvSpPr>
          <p:nvPr>
            <p:ph sz="half" idx="2"/>
          </p:nvPr>
        </p:nvSpPr>
        <p:spPr/>
        <p:txBody>
          <a:bodyPr>
            <a:normAutofit lnSpcReduction="10000"/>
          </a:bodyPr>
          <a:lstStyle/>
          <a:p>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087"/>
            <a:ext cx="3906823" cy="277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420888"/>
            <a:ext cx="4154305" cy="295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1" y="3735483"/>
            <a:ext cx="3875718" cy="277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672" y="6444044"/>
            <a:ext cx="6556026" cy="369332"/>
          </a:xfrm>
          <a:prstGeom prst="rect">
            <a:avLst/>
          </a:prstGeom>
          <a:noFill/>
        </p:spPr>
        <p:txBody>
          <a:bodyPr wrap="none" rtlCol="0">
            <a:spAutoFit/>
          </a:bodyPr>
          <a:lstStyle/>
          <a:p>
            <a:r>
              <a:rPr lang="en-GB" dirty="0">
                <a:hlinkClick r:id="rId5"/>
              </a:rPr>
              <a:t>http://www.who.int/immunization/policy/immunization_tables/en</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396288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r>
              <a:rPr lang="en-US" sz="2500" dirty="0" smtClean="0"/>
              <a:t>Number </a:t>
            </a:r>
            <a:r>
              <a:rPr lang="en-US" sz="2500" dirty="0"/>
              <a:t>of Vaccines/Antigens Introduced Nationwide in  Immunization Schedules -  2000 compared to </a:t>
            </a:r>
            <a:r>
              <a:rPr lang="en-US" sz="2500" dirty="0" smtClean="0"/>
              <a:t>date</a:t>
            </a:r>
            <a:br>
              <a:rPr lang="en-US" sz="2500" dirty="0" smtClean="0"/>
            </a:br>
            <a:r>
              <a:rPr lang="en-US" sz="2500" dirty="0"/>
              <a:t/>
            </a:r>
            <a:br>
              <a:rPr lang="en-US" sz="2500" dirty="0"/>
            </a:br>
            <a:endParaRPr lang="en-US" sz="2500" dirty="0"/>
          </a:p>
        </p:txBody>
      </p:sp>
      <p:sp>
        <p:nvSpPr>
          <p:cNvPr id="4" name="Rectangle 8"/>
          <p:cNvSpPr>
            <a:spLocks noChangeArrowheads="1"/>
          </p:cNvSpPr>
          <p:nvPr/>
        </p:nvSpPr>
        <p:spPr bwMode="auto">
          <a:xfrm>
            <a:off x="119795" y="5826222"/>
            <a:ext cx="534988" cy="168275"/>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08" tIns="45304" rIns="90608" bIns="45304" anchor="ctr"/>
          <a:lstStyle/>
          <a:p>
            <a:endParaRPr lang="en-US" sz="1200" dirty="0">
              <a:solidFill>
                <a:srgbClr val="636463"/>
              </a:solidFill>
            </a:endParaRPr>
          </a:p>
        </p:txBody>
      </p:sp>
      <p:sp>
        <p:nvSpPr>
          <p:cNvPr id="5" name="Rectangle 10"/>
          <p:cNvSpPr>
            <a:spLocks noChangeArrowheads="1"/>
          </p:cNvSpPr>
          <p:nvPr/>
        </p:nvSpPr>
        <p:spPr bwMode="auto">
          <a:xfrm>
            <a:off x="120058" y="5590340"/>
            <a:ext cx="534988" cy="16827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08" tIns="45304" rIns="90608" bIns="45304" anchor="ctr"/>
          <a:lstStyle/>
          <a:p>
            <a:endParaRPr lang="en-US" sz="1200" dirty="0">
              <a:solidFill>
                <a:srgbClr val="636463"/>
              </a:solidFill>
            </a:endParaRPr>
          </a:p>
        </p:txBody>
      </p:sp>
      <p:sp>
        <p:nvSpPr>
          <p:cNvPr id="6" name="Rectangle 8"/>
          <p:cNvSpPr>
            <a:spLocks noChangeArrowheads="1"/>
          </p:cNvSpPr>
          <p:nvPr/>
        </p:nvSpPr>
        <p:spPr bwMode="auto">
          <a:xfrm>
            <a:off x="120058" y="4884693"/>
            <a:ext cx="534988" cy="168275"/>
          </a:xfrm>
          <a:prstGeom prst="rect">
            <a:avLst/>
          </a:prstGeom>
          <a:solidFill>
            <a:srgbClr val="BEE8FF"/>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7" name="Rectangle 8"/>
          <p:cNvSpPr>
            <a:spLocks noChangeArrowheads="1"/>
          </p:cNvSpPr>
          <p:nvPr/>
        </p:nvSpPr>
        <p:spPr bwMode="auto">
          <a:xfrm>
            <a:off x="120058" y="4649601"/>
            <a:ext cx="534988" cy="168275"/>
          </a:xfrm>
          <a:prstGeom prst="rect">
            <a:avLst/>
          </a:prstGeom>
          <a:solidFill>
            <a:srgbClr val="FFBEBE"/>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8" name="Rectangle 8"/>
          <p:cNvSpPr>
            <a:spLocks noChangeArrowheads="1"/>
          </p:cNvSpPr>
          <p:nvPr/>
        </p:nvSpPr>
        <p:spPr bwMode="auto">
          <a:xfrm>
            <a:off x="120058" y="4414509"/>
            <a:ext cx="534988" cy="168275"/>
          </a:xfrm>
          <a:prstGeom prst="rect">
            <a:avLst/>
          </a:prstGeom>
          <a:solidFill>
            <a:srgbClr val="FF0000"/>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9" name="Rectangle 8"/>
          <p:cNvSpPr>
            <a:spLocks noChangeArrowheads="1"/>
          </p:cNvSpPr>
          <p:nvPr/>
        </p:nvSpPr>
        <p:spPr bwMode="auto">
          <a:xfrm>
            <a:off x="120058" y="5119785"/>
            <a:ext cx="534988" cy="168275"/>
          </a:xfrm>
          <a:prstGeom prst="rect">
            <a:avLst/>
          </a:prstGeom>
          <a:solidFill>
            <a:srgbClr val="0070FF"/>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10" name="Rectangle 8"/>
          <p:cNvSpPr>
            <a:spLocks noChangeArrowheads="1"/>
          </p:cNvSpPr>
          <p:nvPr/>
        </p:nvSpPr>
        <p:spPr bwMode="auto">
          <a:xfrm>
            <a:off x="120058" y="5354877"/>
            <a:ext cx="534988" cy="168275"/>
          </a:xfrm>
          <a:prstGeom prst="rect">
            <a:avLst/>
          </a:prstGeom>
          <a:solidFill>
            <a:srgbClr val="002673"/>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2" name="TextBox 1"/>
          <p:cNvSpPr txBox="1"/>
          <p:nvPr/>
        </p:nvSpPr>
        <p:spPr>
          <a:xfrm>
            <a:off x="5532204" y="1455975"/>
            <a:ext cx="4008348" cy="1265870"/>
          </a:xfrm>
          <a:prstGeom prst="rect">
            <a:avLst/>
          </a:prstGeom>
          <a:noFill/>
        </p:spPr>
        <p:txBody>
          <a:bodyPr wrap="square" lIns="80147" tIns="40074" rIns="80147" bIns="40074" rtlCol="0">
            <a:spAutoFit/>
          </a:bodyPr>
          <a:lstStyle/>
          <a:p>
            <a:r>
              <a:rPr lang="en-US" sz="1100" dirty="0"/>
              <a:t>Selected antigens are : </a:t>
            </a:r>
          </a:p>
          <a:p>
            <a:r>
              <a:rPr lang="en-US" sz="1100" dirty="0"/>
              <a:t>Diphtheria, Tetanus, Pertussis, Measles, Polio - universal use </a:t>
            </a:r>
          </a:p>
          <a:p>
            <a:r>
              <a:rPr lang="en-US" sz="1100" dirty="0"/>
              <a:t>Hepatitis B, </a:t>
            </a:r>
          </a:p>
          <a:p>
            <a:r>
              <a:rPr lang="en-US" sz="1100" dirty="0"/>
              <a:t>Heamophilius Influenza type B, </a:t>
            </a:r>
          </a:p>
          <a:p>
            <a:r>
              <a:rPr lang="en-US" sz="1100" dirty="0"/>
              <a:t>Pneumococcal conjugate</a:t>
            </a:r>
          </a:p>
          <a:p>
            <a:r>
              <a:rPr lang="en-US" sz="1100" dirty="0"/>
              <a:t>Rotavirus</a:t>
            </a:r>
            <a:r>
              <a:rPr lang="en-US" sz="900" dirty="0"/>
              <a:t> </a:t>
            </a:r>
            <a:endParaRPr lang="en-US" sz="900" dirty="0" smtClean="0"/>
          </a:p>
          <a:p>
            <a:r>
              <a:rPr lang="en-US" sz="1100" dirty="0"/>
              <a:t>Rubella</a:t>
            </a:r>
          </a:p>
        </p:txBody>
      </p:sp>
      <p:sp>
        <p:nvSpPr>
          <p:cNvPr id="15" name="Text Box 6"/>
          <p:cNvSpPr txBox="1">
            <a:spLocks noChangeArrowheads="1"/>
          </p:cNvSpPr>
          <p:nvPr/>
        </p:nvSpPr>
        <p:spPr bwMode="auto">
          <a:xfrm>
            <a:off x="125788" y="6010449"/>
            <a:ext cx="3609079" cy="7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80" tIns="45440" rIns="90880" bIns="45440">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eaLnBrk="0" fontAlgn="base" hangingPunct="0">
              <a:spcBef>
                <a:spcPct val="50000"/>
              </a:spcBef>
              <a:spcAft>
                <a:spcPct val="0"/>
              </a:spcAft>
              <a:defRPr sz="3900" b="1">
                <a:solidFill>
                  <a:srgbClr val="000066"/>
                </a:solidFill>
                <a:latin typeface="Arial" charset="0"/>
                <a:cs typeface="Arial" charset="0"/>
              </a:defRPr>
            </a:lvl6pPr>
            <a:lvl7pPr marL="2971800" indent="-228600" defTabSz="1042988" eaLnBrk="0" fontAlgn="base" hangingPunct="0">
              <a:spcBef>
                <a:spcPct val="50000"/>
              </a:spcBef>
              <a:spcAft>
                <a:spcPct val="0"/>
              </a:spcAft>
              <a:defRPr sz="3900" b="1">
                <a:solidFill>
                  <a:srgbClr val="000066"/>
                </a:solidFill>
                <a:latin typeface="Arial" charset="0"/>
                <a:cs typeface="Arial" charset="0"/>
              </a:defRPr>
            </a:lvl7pPr>
            <a:lvl8pPr marL="3429000" indent="-228600" defTabSz="1042988" eaLnBrk="0" fontAlgn="base" hangingPunct="0">
              <a:spcBef>
                <a:spcPct val="50000"/>
              </a:spcBef>
              <a:spcAft>
                <a:spcPct val="0"/>
              </a:spcAft>
              <a:defRPr sz="3900" b="1">
                <a:solidFill>
                  <a:srgbClr val="000066"/>
                </a:solidFill>
                <a:latin typeface="Arial" charset="0"/>
                <a:cs typeface="Arial" charset="0"/>
              </a:defRPr>
            </a:lvl8pPr>
            <a:lvl9pPr marL="3886200" indent="-228600" defTabSz="1042988" eaLnBrk="0" fontAlgn="base" hangingPunct="0">
              <a:spcBef>
                <a:spcPct val="50000"/>
              </a:spcBef>
              <a:spcAft>
                <a:spcPct val="0"/>
              </a:spcAft>
              <a:defRPr sz="3900" b="1">
                <a:solidFill>
                  <a:srgbClr val="000066"/>
                </a:solidFill>
                <a:latin typeface="Arial" charset="0"/>
                <a:cs typeface="Arial" charset="0"/>
              </a:defRPr>
            </a:lvl9pPr>
          </a:lstStyle>
          <a:p>
            <a:pPr algn="l">
              <a:spcBef>
                <a:spcPct val="50000"/>
              </a:spcBef>
              <a:defRPr/>
            </a:pPr>
            <a:r>
              <a:rPr lang="en-GB" sz="900" b="0" dirty="0">
                <a:solidFill>
                  <a:schemeClr val="tx1"/>
                </a:solidFill>
                <a:latin typeface="+mn-lt"/>
              </a:rPr>
              <a:t>Data Source: WHO/IVB Database, as at  </a:t>
            </a:r>
            <a:r>
              <a:rPr lang="en-GB" sz="900" b="0" dirty="0" smtClean="0">
                <a:solidFill>
                  <a:schemeClr val="tx1"/>
                </a:solidFill>
                <a:latin typeface="+mn-lt"/>
              </a:rPr>
              <a:t>20 July 2015</a:t>
            </a:r>
            <a:endParaRPr lang="en-GB" sz="900" b="0" dirty="0">
              <a:solidFill>
                <a:schemeClr val="tx1"/>
              </a:solidFill>
              <a:latin typeface="+mn-lt"/>
            </a:endParaRPr>
          </a:p>
          <a:p>
            <a:pPr algn="l">
              <a:spcBef>
                <a:spcPct val="50000"/>
              </a:spcBef>
              <a:defRPr/>
            </a:pPr>
            <a:r>
              <a:rPr lang="en-GB" sz="900" b="0" dirty="0">
                <a:solidFill>
                  <a:schemeClr val="tx1"/>
                </a:solidFill>
                <a:latin typeface="+mn-lt"/>
              </a:rPr>
              <a:t>Map production: Immunization Vaccines and Biologicals, (IVB), World Health Organization</a:t>
            </a:r>
          </a:p>
          <a:p>
            <a:pPr>
              <a:spcBef>
                <a:spcPct val="50000"/>
              </a:spcBef>
              <a:defRPr/>
            </a:pPr>
            <a:r>
              <a:rPr lang="en-GB" sz="900" b="0" dirty="0">
                <a:solidFill>
                  <a:schemeClr val="tx1"/>
                </a:solidFill>
                <a:latin typeface="+mn-lt"/>
              </a:rPr>
              <a:t>Date of slide: </a:t>
            </a:r>
            <a:r>
              <a:rPr lang="en-GB" sz="900" b="0" dirty="0">
                <a:solidFill>
                  <a:schemeClr val="tx1"/>
                </a:solidFill>
              </a:rPr>
              <a:t>20 July 2015</a:t>
            </a:r>
            <a:endParaRPr lang="en-GB" sz="900" b="0" dirty="0">
              <a:solidFill>
                <a:schemeClr val="tx1"/>
              </a:solidFill>
              <a:latin typeface="+mn-lt"/>
            </a:endParaRPr>
          </a:p>
        </p:txBody>
      </p:sp>
      <p:sp>
        <p:nvSpPr>
          <p:cNvPr id="16" name="Text Box 7"/>
          <p:cNvSpPr txBox="1">
            <a:spLocks noChangeArrowheads="1"/>
          </p:cNvSpPr>
          <p:nvPr/>
        </p:nvSpPr>
        <p:spPr bwMode="auto">
          <a:xfrm>
            <a:off x="4305020" y="6342187"/>
            <a:ext cx="4475444" cy="55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80" tIns="45440" rIns="90880" bIns="45440">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eaLnBrk="0" fontAlgn="base" hangingPunct="0">
              <a:spcBef>
                <a:spcPct val="50000"/>
              </a:spcBef>
              <a:spcAft>
                <a:spcPct val="0"/>
              </a:spcAft>
              <a:defRPr sz="3900" b="1">
                <a:solidFill>
                  <a:srgbClr val="000066"/>
                </a:solidFill>
                <a:latin typeface="Arial" charset="0"/>
                <a:cs typeface="Arial" charset="0"/>
              </a:defRPr>
            </a:lvl6pPr>
            <a:lvl7pPr marL="2971800" indent="-228600" defTabSz="1042988" eaLnBrk="0" fontAlgn="base" hangingPunct="0">
              <a:spcBef>
                <a:spcPct val="50000"/>
              </a:spcBef>
              <a:spcAft>
                <a:spcPct val="0"/>
              </a:spcAft>
              <a:defRPr sz="3900" b="1">
                <a:solidFill>
                  <a:srgbClr val="000066"/>
                </a:solidFill>
                <a:latin typeface="Arial" charset="0"/>
                <a:cs typeface="Arial" charset="0"/>
              </a:defRPr>
            </a:lvl7pPr>
            <a:lvl8pPr marL="3429000" indent="-228600" defTabSz="1042988" eaLnBrk="0" fontAlgn="base" hangingPunct="0">
              <a:spcBef>
                <a:spcPct val="50000"/>
              </a:spcBef>
              <a:spcAft>
                <a:spcPct val="0"/>
              </a:spcAft>
              <a:defRPr sz="3900" b="1">
                <a:solidFill>
                  <a:srgbClr val="000066"/>
                </a:solidFill>
                <a:latin typeface="Arial" charset="0"/>
                <a:cs typeface="Arial" charset="0"/>
              </a:defRPr>
            </a:lvl8pPr>
            <a:lvl9pPr marL="3886200" indent="-228600" defTabSz="1042988" eaLnBrk="0" fontAlgn="base" hangingPunct="0">
              <a:spcBef>
                <a:spcPct val="50000"/>
              </a:spcBef>
              <a:spcAft>
                <a:spcPct val="0"/>
              </a:spcAft>
              <a:defRPr sz="3900" b="1">
                <a:solidFill>
                  <a:srgbClr val="000066"/>
                </a:solidFill>
                <a:latin typeface="Arial" charset="0"/>
                <a:cs typeface="Arial" charset="0"/>
              </a:defRPr>
            </a:lvl9pPr>
          </a:lstStyle>
          <a:p>
            <a:pPr>
              <a:defRPr/>
            </a:pPr>
            <a:r>
              <a:rPr lang="en-GB" sz="600" b="0" dirty="0">
                <a:solidFill>
                  <a:schemeClr val="tx1"/>
                </a:solidFill>
                <a:latin typeface="+mn-lt"/>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a:defRPr/>
            </a:pPr>
            <a:r>
              <a:rPr lang="en-GB" sz="600" b="0" dirty="0">
                <a:solidFill>
                  <a:schemeClr val="tx1"/>
                </a:solidFill>
                <a:latin typeface="+mn-lt"/>
                <a:sym typeface="Symbol" pitchFamily="18" charset="2"/>
              </a:rPr>
              <a:t></a:t>
            </a:r>
            <a:r>
              <a:rPr lang="en-GB" sz="600" b="0" dirty="0">
                <a:solidFill>
                  <a:schemeClr val="tx1"/>
                </a:solidFill>
                <a:latin typeface="+mn-lt"/>
              </a:rPr>
              <a:t> WHO </a:t>
            </a:r>
            <a:r>
              <a:rPr lang="en-GB" sz="600" b="0" dirty="0" smtClean="0">
                <a:solidFill>
                  <a:schemeClr val="tx1"/>
                </a:solidFill>
                <a:latin typeface="+mn-lt"/>
              </a:rPr>
              <a:t>2015. </a:t>
            </a:r>
            <a:r>
              <a:rPr lang="en-GB" sz="600" b="0" dirty="0">
                <a:solidFill>
                  <a:schemeClr val="tx1"/>
                </a:solidFill>
                <a:latin typeface="+mn-lt"/>
              </a:rPr>
              <a:t>All rights reserved</a:t>
            </a:r>
            <a:endParaRPr lang="en-GB" sz="2400" b="0" dirty="0">
              <a:solidFill>
                <a:schemeClr val="tx1"/>
              </a:solidFill>
              <a:latin typeface="+mn-lt"/>
            </a:endParaRPr>
          </a:p>
        </p:txBody>
      </p:sp>
      <p:sp>
        <p:nvSpPr>
          <p:cNvPr id="11" name="TextBox 10"/>
          <p:cNvSpPr txBox="1"/>
          <p:nvPr/>
        </p:nvSpPr>
        <p:spPr>
          <a:xfrm>
            <a:off x="654783" y="4141784"/>
            <a:ext cx="2487138" cy="223320"/>
          </a:xfrm>
          <a:prstGeom prst="rect">
            <a:avLst/>
          </a:prstGeom>
          <a:noFill/>
        </p:spPr>
        <p:txBody>
          <a:bodyPr wrap="square" lIns="80147" tIns="40074" rIns="80147" bIns="40074" rtlCol="0">
            <a:spAutoFit/>
          </a:bodyPr>
          <a:lstStyle/>
          <a:p>
            <a:r>
              <a:rPr lang="en-US" sz="900" dirty="0"/>
              <a:t>5 antigens (DTP, Measles and Polio)</a:t>
            </a:r>
          </a:p>
        </p:txBody>
      </p:sp>
      <p:sp>
        <p:nvSpPr>
          <p:cNvPr id="18" name="TextBox 17"/>
          <p:cNvSpPr txBox="1"/>
          <p:nvPr/>
        </p:nvSpPr>
        <p:spPr>
          <a:xfrm>
            <a:off x="670992" y="4365104"/>
            <a:ext cx="2487138" cy="223320"/>
          </a:xfrm>
          <a:prstGeom prst="rect">
            <a:avLst/>
          </a:prstGeom>
          <a:noFill/>
        </p:spPr>
        <p:txBody>
          <a:bodyPr wrap="square" lIns="80147" tIns="40074" rIns="80147" bIns="40074" rtlCol="0">
            <a:spAutoFit/>
          </a:bodyPr>
          <a:lstStyle/>
          <a:p>
            <a:r>
              <a:rPr lang="en-US" sz="900" dirty="0"/>
              <a:t>6 antigens</a:t>
            </a:r>
          </a:p>
        </p:txBody>
      </p:sp>
      <p:sp>
        <p:nvSpPr>
          <p:cNvPr id="19" name="TextBox 18"/>
          <p:cNvSpPr txBox="1"/>
          <p:nvPr/>
        </p:nvSpPr>
        <p:spPr>
          <a:xfrm>
            <a:off x="682560" y="4625090"/>
            <a:ext cx="2487138" cy="223320"/>
          </a:xfrm>
          <a:prstGeom prst="rect">
            <a:avLst/>
          </a:prstGeom>
          <a:noFill/>
        </p:spPr>
        <p:txBody>
          <a:bodyPr wrap="square" lIns="80147" tIns="40074" rIns="80147" bIns="40074" rtlCol="0">
            <a:spAutoFit/>
          </a:bodyPr>
          <a:lstStyle/>
          <a:p>
            <a:r>
              <a:rPr lang="en-US" sz="900" dirty="0"/>
              <a:t>7 antigens</a:t>
            </a:r>
          </a:p>
        </p:txBody>
      </p:sp>
      <p:sp>
        <p:nvSpPr>
          <p:cNvPr id="20" name="TextBox 19"/>
          <p:cNvSpPr txBox="1"/>
          <p:nvPr/>
        </p:nvSpPr>
        <p:spPr>
          <a:xfrm>
            <a:off x="665449" y="4869160"/>
            <a:ext cx="2487138" cy="223320"/>
          </a:xfrm>
          <a:prstGeom prst="rect">
            <a:avLst/>
          </a:prstGeom>
          <a:noFill/>
        </p:spPr>
        <p:txBody>
          <a:bodyPr wrap="square" lIns="80147" tIns="40074" rIns="80147" bIns="40074" rtlCol="0">
            <a:spAutoFit/>
          </a:bodyPr>
          <a:lstStyle/>
          <a:p>
            <a:r>
              <a:rPr lang="en-US" sz="900" dirty="0"/>
              <a:t>8 antigens</a:t>
            </a:r>
          </a:p>
        </p:txBody>
      </p:sp>
      <p:sp>
        <p:nvSpPr>
          <p:cNvPr id="21" name="TextBox 20"/>
          <p:cNvSpPr txBox="1"/>
          <p:nvPr/>
        </p:nvSpPr>
        <p:spPr>
          <a:xfrm>
            <a:off x="673768" y="5085184"/>
            <a:ext cx="2487138" cy="223320"/>
          </a:xfrm>
          <a:prstGeom prst="rect">
            <a:avLst/>
          </a:prstGeom>
          <a:noFill/>
        </p:spPr>
        <p:txBody>
          <a:bodyPr wrap="square" lIns="80147" tIns="40074" rIns="80147" bIns="40074" rtlCol="0">
            <a:spAutoFit/>
          </a:bodyPr>
          <a:lstStyle/>
          <a:p>
            <a:r>
              <a:rPr lang="en-US" sz="900" dirty="0"/>
              <a:t>9  antigens</a:t>
            </a:r>
          </a:p>
        </p:txBody>
      </p:sp>
      <p:sp>
        <p:nvSpPr>
          <p:cNvPr id="22" name="TextBox 21"/>
          <p:cNvSpPr txBox="1"/>
          <p:nvPr/>
        </p:nvSpPr>
        <p:spPr>
          <a:xfrm>
            <a:off x="662672" y="5559116"/>
            <a:ext cx="2487138" cy="223320"/>
          </a:xfrm>
          <a:prstGeom prst="rect">
            <a:avLst/>
          </a:prstGeom>
          <a:noFill/>
        </p:spPr>
        <p:txBody>
          <a:bodyPr wrap="square" lIns="80147" tIns="40074" rIns="80147" bIns="40074" rtlCol="0">
            <a:spAutoFit/>
          </a:bodyPr>
          <a:lstStyle/>
          <a:p>
            <a:r>
              <a:rPr lang="en-US" sz="900" dirty="0"/>
              <a:t>Not applicable</a:t>
            </a:r>
          </a:p>
        </p:txBody>
      </p:sp>
      <p:sp>
        <p:nvSpPr>
          <p:cNvPr id="23" name="TextBox 22"/>
          <p:cNvSpPr txBox="1"/>
          <p:nvPr/>
        </p:nvSpPr>
        <p:spPr>
          <a:xfrm>
            <a:off x="659895" y="5820866"/>
            <a:ext cx="2487138" cy="223320"/>
          </a:xfrm>
          <a:prstGeom prst="rect">
            <a:avLst/>
          </a:prstGeom>
          <a:noFill/>
        </p:spPr>
        <p:txBody>
          <a:bodyPr wrap="square" lIns="80147" tIns="40074" rIns="80147" bIns="40074" rtlCol="0">
            <a:spAutoFit/>
          </a:bodyPr>
          <a:lstStyle/>
          <a:p>
            <a:r>
              <a:rPr lang="en-US" sz="900" dirty="0"/>
              <a:t>Not available</a:t>
            </a:r>
          </a:p>
        </p:txBody>
      </p:sp>
      <p:sp>
        <p:nvSpPr>
          <p:cNvPr id="3" name="TextBox 2"/>
          <p:cNvSpPr txBox="1"/>
          <p:nvPr/>
        </p:nvSpPr>
        <p:spPr>
          <a:xfrm>
            <a:off x="428246" y="3297060"/>
            <a:ext cx="648072" cy="369332"/>
          </a:xfrm>
          <a:prstGeom prst="rect">
            <a:avLst/>
          </a:prstGeom>
          <a:noFill/>
        </p:spPr>
        <p:txBody>
          <a:bodyPr wrap="square" rtlCol="0">
            <a:spAutoFit/>
          </a:bodyPr>
          <a:lstStyle/>
          <a:p>
            <a:r>
              <a:rPr lang="en-US" dirty="0" smtClean="0"/>
              <a:t>2000</a:t>
            </a:r>
            <a:endParaRPr lang="en-US" dirty="0"/>
          </a:p>
        </p:txBody>
      </p:sp>
      <p:sp>
        <p:nvSpPr>
          <p:cNvPr id="24" name="TextBox 23"/>
          <p:cNvSpPr txBox="1"/>
          <p:nvPr/>
        </p:nvSpPr>
        <p:spPr>
          <a:xfrm>
            <a:off x="8144838" y="4612069"/>
            <a:ext cx="985587" cy="646331"/>
          </a:xfrm>
          <a:prstGeom prst="rect">
            <a:avLst/>
          </a:prstGeom>
          <a:noFill/>
        </p:spPr>
        <p:txBody>
          <a:bodyPr wrap="square" rtlCol="0">
            <a:spAutoFit/>
          </a:bodyPr>
          <a:lstStyle/>
          <a:p>
            <a:r>
              <a:rPr lang="en-US" dirty="0" smtClean="0"/>
              <a:t>July</a:t>
            </a:r>
            <a:r>
              <a:rPr lang="en-US" sz="1400" dirty="0" smtClean="0"/>
              <a:t> </a:t>
            </a:r>
            <a:r>
              <a:rPr lang="en-US" dirty="0" smtClean="0"/>
              <a:t>2015</a:t>
            </a:r>
            <a:endParaRPr lang="en-US" dirty="0"/>
          </a:p>
        </p:txBody>
      </p:sp>
      <p:sp>
        <p:nvSpPr>
          <p:cNvPr id="25" name="Rectangle 8"/>
          <p:cNvSpPr>
            <a:spLocks noChangeArrowheads="1"/>
          </p:cNvSpPr>
          <p:nvPr/>
        </p:nvSpPr>
        <p:spPr bwMode="auto">
          <a:xfrm>
            <a:off x="118800" y="4176000"/>
            <a:ext cx="534988" cy="168275"/>
          </a:xfrm>
          <a:prstGeom prst="rect">
            <a:avLst/>
          </a:prstGeom>
          <a:solidFill>
            <a:srgbClr val="730000"/>
          </a:solidFill>
          <a:ln w="9525">
            <a:solidFill>
              <a:schemeClr val="tx1"/>
            </a:solidFill>
            <a:miter lim="800000"/>
            <a:headEnd/>
            <a:tailEnd/>
          </a:ln>
          <a:effectLst/>
        </p:spPr>
        <p:txBody>
          <a:bodyPr wrap="none" lIns="90608" tIns="45304" rIns="90608" bIns="45304" anchor="ctr"/>
          <a:lstStyle/>
          <a:p>
            <a:endParaRPr lang="en-US" sz="1200" dirty="0">
              <a:solidFill>
                <a:srgbClr val="636463"/>
              </a:solidFill>
            </a:endParaRPr>
          </a:p>
        </p:txBody>
      </p:sp>
      <p:sp>
        <p:nvSpPr>
          <p:cNvPr id="26" name="TextBox 25"/>
          <p:cNvSpPr txBox="1"/>
          <p:nvPr/>
        </p:nvSpPr>
        <p:spPr>
          <a:xfrm>
            <a:off x="673768" y="5309419"/>
            <a:ext cx="2487138" cy="223320"/>
          </a:xfrm>
          <a:prstGeom prst="rect">
            <a:avLst/>
          </a:prstGeom>
          <a:noFill/>
        </p:spPr>
        <p:txBody>
          <a:bodyPr wrap="square" lIns="80147" tIns="40074" rIns="80147" bIns="40074" rtlCol="0">
            <a:spAutoFit/>
          </a:bodyPr>
          <a:lstStyle/>
          <a:p>
            <a:r>
              <a:rPr lang="en-US" sz="900" dirty="0" smtClean="0"/>
              <a:t>10  </a:t>
            </a:r>
            <a:r>
              <a:rPr lang="en-US" sz="900" dirty="0"/>
              <a:t>antigens</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45" t="18546" r="4287" b="25133"/>
          <a:stretch/>
        </p:blipFill>
        <p:spPr bwMode="auto">
          <a:xfrm>
            <a:off x="8863" y="1434167"/>
            <a:ext cx="5649464" cy="235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WHOlogo"/>
          <p:cNvPicPr>
            <a:picLocks/>
          </p:cNvPicPr>
          <p:nvPr/>
        </p:nvPicPr>
        <p:blipFill>
          <a:blip r:embed="rId5">
            <a:extLst>
              <a:ext uri="{28A0092B-C50C-407E-A947-70E740481C1C}">
                <a14:useLocalDpi xmlns:a14="http://schemas.microsoft.com/office/drawing/2010/main" val="0"/>
              </a:ext>
            </a:extLst>
          </a:blip>
          <a:stretch>
            <a:fillRect/>
          </a:stretch>
        </p:blipFill>
        <p:spPr>
          <a:xfrm>
            <a:off x="8780463" y="6381750"/>
            <a:ext cx="330200" cy="431800"/>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499" t="12632" r="5468" b="28475"/>
          <a:stretch/>
        </p:blipFill>
        <p:spPr bwMode="auto">
          <a:xfrm>
            <a:off x="3182501" y="3655529"/>
            <a:ext cx="5493215" cy="262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77068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smtClean="0"/>
              <a:t>Vaccine introduction status over time (1990 to date)</a:t>
            </a:r>
            <a:endParaRPr lang="en-GB" dirty="0"/>
          </a:p>
        </p:txBody>
      </p:sp>
      <p:sp>
        <p:nvSpPr>
          <p:cNvPr id="4" name="Text Box 6"/>
          <p:cNvSpPr txBox="1">
            <a:spLocks noChangeArrowheads="1"/>
          </p:cNvSpPr>
          <p:nvPr/>
        </p:nvSpPr>
        <p:spPr bwMode="auto">
          <a:xfrm>
            <a:off x="113499" y="6309320"/>
            <a:ext cx="3609079" cy="43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80" tIns="45440" rIns="90880" bIns="45440">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eaLnBrk="0" fontAlgn="base" hangingPunct="0">
              <a:spcBef>
                <a:spcPct val="50000"/>
              </a:spcBef>
              <a:spcAft>
                <a:spcPct val="0"/>
              </a:spcAft>
              <a:defRPr sz="3900" b="1">
                <a:solidFill>
                  <a:srgbClr val="000066"/>
                </a:solidFill>
                <a:latin typeface="Arial" charset="0"/>
                <a:cs typeface="Arial" charset="0"/>
              </a:defRPr>
            </a:lvl6pPr>
            <a:lvl7pPr marL="2971800" indent="-228600" defTabSz="1042988" eaLnBrk="0" fontAlgn="base" hangingPunct="0">
              <a:spcBef>
                <a:spcPct val="50000"/>
              </a:spcBef>
              <a:spcAft>
                <a:spcPct val="0"/>
              </a:spcAft>
              <a:defRPr sz="3900" b="1">
                <a:solidFill>
                  <a:srgbClr val="000066"/>
                </a:solidFill>
                <a:latin typeface="Arial" charset="0"/>
                <a:cs typeface="Arial" charset="0"/>
              </a:defRPr>
            </a:lvl7pPr>
            <a:lvl8pPr marL="3429000" indent="-228600" defTabSz="1042988" eaLnBrk="0" fontAlgn="base" hangingPunct="0">
              <a:spcBef>
                <a:spcPct val="50000"/>
              </a:spcBef>
              <a:spcAft>
                <a:spcPct val="0"/>
              </a:spcAft>
              <a:defRPr sz="3900" b="1">
                <a:solidFill>
                  <a:srgbClr val="000066"/>
                </a:solidFill>
                <a:latin typeface="Arial" charset="0"/>
                <a:cs typeface="Arial" charset="0"/>
              </a:defRPr>
            </a:lvl8pPr>
            <a:lvl9pPr marL="3886200" indent="-228600" defTabSz="1042988" eaLnBrk="0" fontAlgn="base" hangingPunct="0">
              <a:spcBef>
                <a:spcPct val="50000"/>
              </a:spcBef>
              <a:spcAft>
                <a:spcPct val="0"/>
              </a:spcAft>
              <a:defRPr sz="3900" b="1">
                <a:solidFill>
                  <a:srgbClr val="000066"/>
                </a:solidFill>
                <a:latin typeface="Arial" charset="0"/>
                <a:cs typeface="Arial" charset="0"/>
              </a:defRPr>
            </a:lvl9pPr>
          </a:lstStyle>
          <a:p>
            <a:pPr algn="l">
              <a:spcBef>
                <a:spcPct val="50000"/>
              </a:spcBef>
              <a:defRPr/>
            </a:pPr>
            <a:r>
              <a:rPr lang="en-GB" sz="900" b="0" dirty="0">
                <a:solidFill>
                  <a:schemeClr val="tx1"/>
                </a:solidFill>
                <a:latin typeface="+mn-lt"/>
              </a:rPr>
              <a:t>Data Source: WHO/IVB Database, as at  </a:t>
            </a:r>
            <a:r>
              <a:rPr lang="en-GB" sz="900" b="0" dirty="0" smtClean="0">
                <a:solidFill>
                  <a:schemeClr val="tx1"/>
                </a:solidFill>
                <a:latin typeface="+mn-lt"/>
              </a:rPr>
              <a:t>20 July 2015</a:t>
            </a:r>
            <a:endParaRPr lang="en-GB" sz="900" b="0" dirty="0">
              <a:solidFill>
                <a:schemeClr val="tx1"/>
              </a:solidFill>
              <a:latin typeface="+mn-lt"/>
            </a:endParaRPr>
          </a:p>
          <a:p>
            <a:pPr>
              <a:spcBef>
                <a:spcPct val="50000"/>
              </a:spcBef>
              <a:defRPr/>
            </a:pPr>
            <a:r>
              <a:rPr lang="en-GB" sz="900" b="0" dirty="0" smtClean="0">
                <a:solidFill>
                  <a:schemeClr val="tx1"/>
                </a:solidFill>
                <a:latin typeface="+mn-lt"/>
              </a:rPr>
              <a:t>Date </a:t>
            </a:r>
            <a:r>
              <a:rPr lang="en-GB" sz="900" b="0" dirty="0">
                <a:solidFill>
                  <a:schemeClr val="tx1"/>
                </a:solidFill>
                <a:latin typeface="+mn-lt"/>
              </a:rPr>
              <a:t>of slide: </a:t>
            </a:r>
            <a:r>
              <a:rPr lang="en-GB" sz="900" b="0" dirty="0" smtClean="0">
                <a:solidFill>
                  <a:schemeClr val="tx1"/>
                </a:solidFill>
              </a:rPr>
              <a:t>20 July 2015</a:t>
            </a:r>
            <a:endParaRPr lang="en-GB" sz="900" b="0" dirty="0">
              <a:solidFill>
                <a:schemeClr val="tx1"/>
              </a:solidFill>
              <a:latin typeface="+mn-lt"/>
            </a:endParaRPr>
          </a:p>
        </p:txBody>
      </p:sp>
      <p:pic>
        <p:nvPicPr>
          <p:cNvPr id="5" name="WHOlogo"/>
          <p:cNvPicPr>
            <a:picLocks/>
          </p:cNvPicPr>
          <p:nvPr/>
        </p:nvPicPr>
        <p:blipFill>
          <a:blip r:embed="rId2">
            <a:extLst>
              <a:ext uri="{28A0092B-C50C-407E-A947-70E740481C1C}">
                <a14:useLocalDpi xmlns:a14="http://schemas.microsoft.com/office/drawing/2010/main" val="0"/>
              </a:ext>
            </a:extLst>
          </a:blip>
          <a:stretch>
            <a:fillRect/>
          </a:stretch>
        </p:blipFill>
        <p:spPr>
          <a:xfrm>
            <a:off x="8780463" y="6381750"/>
            <a:ext cx="330200" cy="4318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010374844"/>
              </p:ext>
            </p:extLst>
          </p:nvPr>
        </p:nvGraphicFramePr>
        <p:xfrm>
          <a:off x="1223962" y="1597496"/>
          <a:ext cx="6696075"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27784" y="1403484"/>
            <a:ext cx="4343112" cy="400110"/>
          </a:xfrm>
          <a:prstGeom prst="rect">
            <a:avLst/>
          </a:prstGeom>
          <a:noFill/>
        </p:spPr>
        <p:txBody>
          <a:bodyPr wrap="none" rtlCol="0">
            <a:spAutoFit/>
          </a:bodyPr>
          <a:lstStyle/>
          <a:p>
            <a:r>
              <a:rPr lang="en-GB" sz="2000" dirty="0" smtClean="0">
                <a:solidFill>
                  <a:srgbClr val="FF0000"/>
                </a:solidFill>
              </a:rPr>
              <a:t>40  Introduction  in 33 countries in 2015</a:t>
            </a:r>
            <a:endParaRPr lang="en-GB" sz="2000" dirty="0">
              <a:solidFill>
                <a:srgbClr val="FF0000"/>
              </a:solidFill>
            </a:endParaRPr>
          </a:p>
        </p:txBody>
      </p:sp>
    </p:spTree>
    <p:extLst>
      <p:ext uri="{BB962C8B-B14F-4D97-AF65-F5344CB8AC3E}">
        <p14:creationId xmlns:p14="http://schemas.microsoft.com/office/powerpoint/2010/main" val="360012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Vaccine introduction status over time </a:t>
            </a:r>
            <a:br>
              <a:rPr lang="en-US" sz="3600" dirty="0" smtClean="0"/>
            </a:br>
            <a:r>
              <a:rPr lang="en-US" sz="3600" dirty="0" smtClean="0"/>
              <a:t>(1990 to date) in low and middle </a:t>
            </a:r>
            <a:br>
              <a:rPr lang="en-US" sz="3600" dirty="0" smtClean="0"/>
            </a:br>
            <a:r>
              <a:rPr lang="en-US" sz="3600" dirty="0" smtClean="0"/>
              <a:t>income countries</a:t>
            </a:r>
            <a:endParaRPr lang="en-US" sz="3600" dirty="0"/>
          </a:p>
        </p:txBody>
      </p:sp>
      <p:sp>
        <p:nvSpPr>
          <p:cNvPr id="4" name="Text Box 6"/>
          <p:cNvSpPr txBox="1">
            <a:spLocks noChangeArrowheads="1"/>
          </p:cNvSpPr>
          <p:nvPr/>
        </p:nvSpPr>
        <p:spPr bwMode="auto">
          <a:xfrm>
            <a:off x="113499" y="6309320"/>
            <a:ext cx="3609079" cy="43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880" tIns="45440" rIns="90880" bIns="45440">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eaLnBrk="0" fontAlgn="base" hangingPunct="0">
              <a:spcBef>
                <a:spcPct val="50000"/>
              </a:spcBef>
              <a:spcAft>
                <a:spcPct val="0"/>
              </a:spcAft>
              <a:defRPr sz="3900" b="1">
                <a:solidFill>
                  <a:srgbClr val="000066"/>
                </a:solidFill>
                <a:latin typeface="Arial" charset="0"/>
                <a:cs typeface="Arial" charset="0"/>
              </a:defRPr>
            </a:lvl6pPr>
            <a:lvl7pPr marL="2971800" indent="-228600" defTabSz="1042988" eaLnBrk="0" fontAlgn="base" hangingPunct="0">
              <a:spcBef>
                <a:spcPct val="50000"/>
              </a:spcBef>
              <a:spcAft>
                <a:spcPct val="0"/>
              </a:spcAft>
              <a:defRPr sz="3900" b="1">
                <a:solidFill>
                  <a:srgbClr val="000066"/>
                </a:solidFill>
                <a:latin typeface="Arial" charset="0"/>
                <a:cs typeface="Arial" charset="0"/>
              </a:defRPr>
            </a:lvl7pPr>
            <a:lvl8pPr marL="3429000" indent="-228600" defTabSz="1042988" eaLnBrk="0" fontAlgn="base" hangingPunct="0">
              <a:spcBef>
                <a:spcPct val="50000"/>
              </a:spcBef>
              <a:spcAft>
                <a:spcPct val="0"/>
              </a:spcAft>
              <a:defRPr sz="3900" b="1">
                <a:solidFill>
                  <a:srgbClr val="000066"/>
                </a:solidFill>
                <a:latin typeface="Arial" charset="0"/>
                <a:cs typeface="Arial" charset="0"/>
              </a:defRPr>
            </a:lvl8pPr>
            <a:lvl9pPr marL="3886200" indent="-228600" defTabSz="1042988" eaLnBrk="0" fontAlgn="base" hangingPunct="0">
              <a:spcBef>
                <a:spcPct val="50000"/>
              </a:spcBef>
              <a:spcAft>
                <a:spcPct val="0"/>
              </a:spcAft>
              <a:defRPr sz="3900" b="1">
                <a:solidFill>
                  <a:srgbClr val="000066"/>
                </a:solidFill>
                <a:latin typeface="Arial" charset="0"/>
                <a:cs typeface="Arial" charset="0"/>
              </a:defRPr>
            </a:lvl9pPr>
          </a:lstStyle>
          <a:p>
            <a:pPr algn="l">
              <a:spcBef>
                <a:spcPct val="50000"/>
              </a:spcBef>
              <a:defRPr/>
            </a:pPr>
            <a:r>
              <a:rPr lang="en-GB" sz="900" b="0" dirty="0">
                <a:solidFill>
                  <a:schemeClr val="tx1"/>
                </a:solidFill>
                <a:latin typeface="+mn-lt"/>
              </a:rPr>
              <a:t>Data Source: WHO/IVB Database, as at  </a:t>
            </a:r>
            <a:r>
              <a:rPr lang="en-GB" sz="900" b="0" dirty="0" smtClean="0">
                <a:solidFill>
                  <a:schemeClr val="tx1"/>
                </a:solidFill>
                <a:latin typeface="+mn-lt"/>
              </a:rPr>
              <a:t>20 July 2015</a:t>
            </a:r>
            <a:endParaRPr lang="en-GB" sz="900" b="0" dirty="0">
              <a:solidFill>
                <a:schemeClr val="tx1"/>
              </a:solidFill>
              <a:latin typeface="+mn-lt"/>
            </a:endParaRPr>
          </a:p>
          <a:p>
            <a:pPr>
              <a:spcBef>
                <a:spcPct val="50000"/>
              </a:spcBef>
              <a:defRPr/>
            </a:pPr>
            <a:r>
              <a:rPr lang="en-GB" sz="900" b="0" dirty="0" smtClean="0">
                <a:solidFill>
                  <a:schemeClr val="tx1"/>
                </a:solidFill>
                <a:latin typeface="+mn-lt"/>
              </a:rPr>
              <a:t>Date </a:t>
            </a:r>
            <a:r>
              <a:rPr lang="en-GB" sz="900" b="0" dirty="0">
                <a:solidFill>
                  <a:schemeClr val="tx1"/>
                </a:solidFill>
                <a:latin typeface="+mn-lt"/>
              </a:rPr>
              <a:t>of slide: </a:t>
            </a:r>
            <a:r>
              <a:rPr lang="en-GB" sz="900" b="0" dirty="0" smtClean="0">
                <a:solidFill>
                  <a:schemeClr val="tx1"/>
                </a:solidFill>
              </a:rPr>
              <a:t>20 July 2015</a:t>
            </a:r>
            <a:endParaRPr lang="en-GB" sz="900" b="0" dirty="0">
              <a:solidFill>
                <a:schemeClr val="tx1"/>
              </a:solidFill>
              <a:latin typeface="+mn-lt"/>
            </a:endParaRPr>
          </a:p>
        </p:txBody>
      </p:sp>
      <p:pic>
        <p:nvPicPr>
          <p:cNvPr id="5" name="WHOlogo"/>
          <p:cNvPicPr>
            <a:picLocks/>
          </p:cNvPicPr>
          <p:nvPr/>
        </p:nvPicPr>
        <p:blipFill>
          <a:blip r:embed="rId2">
            <a:extLst>
              <a:ext uri="{28A0092B-C50C-407E-A947-70E740481C1C}">
                <a14:useLocalDpi xmlns:a14="http://schemas.microsoft.com/office/drawing/2010/main" val="0"/>
              </a:ext>
            </a:extLst>
          </a:blip>
          <a:stretch>
            <a:fillRect/>
          </a:stretch>
        </p:blipFill>
        <p:spPr>
          <a:xfrm>
            <a:off x="8780463" y="6381750"/>
            <a:ext cx="330200" cy="4318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579190074"/>
              </p:ext>
            </p:extLst>
          </p:nvPr>
        </p:nvGraphicFramePr>
        <p:xfrm>
          <a:off x="1259632" y="1556792"/>
          <a:ext cx="6696075"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p:cNvSpPr txBox="1"/>
          <p:nvPr/>
        </p:nvSpPr>
        <p:spPr>
          <a:xfrm>
            <a:off x="7380312" y="1854696"/>
            <a:ext cx="447675" cy="2294384"/>
          </a:xfrm>
          <a:prstGeom prst="rect">
            <a:avLst/>
          </a:prstGeom>
          <a:solidFill>
            <a:schemeClr val="bg1">
              <a:lumMod val="65000"/>
              <a:alpha val="3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eaVert"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GB" sz="1100" dirty="0"/>
          </a:p>
        </p:txBody>
      </p:sp>
    </p:spTree>
    <p:extLst>
      <p:ext uri="{BB962C8B-B14F-4D97-AF65-F5344CB8AC3E}">
        <p14:creationId xmlns:p14="http://schemas.microsoft.com/office/powerpoint/2010/main" val="161505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31" y="1442729"/>
            <a:ext cx="8989796" cy="40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62" name="Rectangle 2"/>
          <p:cNvSpPr>
            <a:spLocks noGrp="1" noChangeArrowheads="1"/>
          </p:cNvSpPr>
          <p:nvPr>
            <p:ph type="title"/>
          </p:nvPr>
        </p:nvSpPr>
        <p:spPr/>
        <p:txBody>
          <a:bodyPr>
            <a:noAutofit/>
          </a:bodyPr>
          <a:lstStyle/>
          <a:p>
            <a:r>
              <a:rPr lang="en-US" altLang="en-US" sz="3600" dirty="0" smtClean="0"/>
              <a:t>99 countries introducing IPV between </a:t>
            </a:r>
            <a:br>
              <a:rPr lang="en-US" altLang="en-US" sz="3600" dirty="0" smtClean="0"/>
            </a:br>
            <a:r>
              <a:rPr lang="en-US" altLang="en-US" sz="3600" dirty="0" smtClean="0"/>
              <a:t>July 2015 and March 2016</a:t>
            </a:r>
            <a:endParaRPr lang="en-US" altLang="en-US" sz="3600" dirty="0"/>
          </a:p>
        </p:txBody>
      </p:sp>
      <p:sp>
        <p:nvSpPr>
          <p:cNvPr id="2" name="TextBox 1"/>
          <p:cNvSpPr txBox="1"/>
          <p:nvPr/>
        </p:nvSpPr>
        <p:spPr>
          <a:xfrm>
            <a:off x="7462894" y="5677199"/>
            <a:ext cx="1662861" cy="362896"/>
          </a:xfrm>
          <a:prstGeom prst="rect">
            <a:avLst/>
          </a:prstGeom>
          <a:noFill/>
        </p:spPr>
        <p:txBody>
          <a:bodyPr wrap="square" lIns="80147" tIns="40074" rIns="80147" bIns="40074" rtlCol="0">
            <a:spAutoFit/>
          </a:bodyPr>
          <a:lstStyle/>
          <a:p>
            <a:r>
              <a:rPr lang="en-US" sz="900" dirty="0" smtClean="0"/>
              <a:t>Source: WHO/UNICEF database as at 01 June 2015</a:t>
            </a:r>
            <a:endParaRPr lang="en-US" sz="900" dirty="0"/>
          </a:p>
        </p:txBody>
      </p:sp>
      <p:sp>
        <p:nvSpPr>
          <p:cNvPr id="5" name="Oval 4"/>
          <p:cNvSpPr/>
          <p:nvPr/>
        </p:nvSpPr>
        <p:spPr bwMode="auto">
          <a:xfrm>
            <a:off x="7224846" y="4336156"/>
            <a:ext cx="1553394" cy="783717"/>
          </a:xfrm>
          <a:prstGeom prst="ellipse">
            <a:avLst/>
          </a:prstGeom>
          <a:solidFill>
            <a:srgbClr val="002060"/>
          </a:solidFill>
          <a:ln w="9525" cap="flat" cmpd="sng" algn="ctr">
            <a:solidFill>
              <a:schemeClr val="accent2">
                <a:lumMod val="20000"/>
                <a:lumOff val="80000"/>
              </a:schemeClr>
            </a:solid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a:r>
              <a:rPr lang="en-US" sz="700" dirty="0" smtClean="0">
                <a:solidFill>
                  <a:schemeClr val="bg1"/>
                </a:solidFill>
              </a:rPr>
              <a:t>Grenada – Indonesia – Mauritius – Nauru and Yemen are introducing in 2015 but no month of introduction available</a:t>
            </a:r>
            <a:r>
              <a:rPr lang="en-US" sz="900" dirty="0" smtClean="0">
                <a:solidFill>
                  <a:schemeClr val="bg1"/>
                </a:solidFill>
              </a:rPr>
              <a:t>. </a:t>
            </a:r>
          </a:p>
          <a:p>
            <a:pPr defTabSz="914179" rtl="1" fontAlgn="base">
              <a:spcBef>
                <a:spcPct val="0"/>
              </a:spcBef>
              <a:spcAft>
                <a:spcPct val="0"/>
              </a:spcAft>
            </a:pPr>
            <a:endParaRPr lang="en-US" sz="900" b="1" dirty="0">
              <a:solidFill>
                <a:schemeClr val="bg1"/>
              </a:solidFill>
            </a:endParaRPr>
          </a:p>
        </p:txBody>
      </p: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737" b="23068"/>
          <a:stretch/>
        </p:blipFill>
        <p:spPr bwMode="auto">
          <a:xfrm>
            <a:off x="135532" y="5673652"/>
            <a:ext cx="3693821" cy="36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786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IPV schedule</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2" r="14408"/>
          <a:stretch/>
        </p:blipFill>
        <p:spPr bwMode="auto">
          <a:xfrm>
            <a:off x="1" y="1412776"/>
            <a:ext cx="9143999" cy="403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02" y="5698121"/>
            <a:ext cx="9354933" cy="830997"/>
          </a:xfrm>
          <a:prstGeom prst="rect">
            <a:avLst/>
          </a:prstGeom>
          <a:noFill/>
        </p:spPr>
        <p:txBody>
          <a:bodyPr wrap="none" rtlCol="0">
            <a:spAutoFit/>
          </a:bodyPr>
          <a:lstStyle/>
          <a:p>
            <a:r>
              <a:rPr lang="en-GB" sz="2400" dirty="0" smtClean="0"/>
              <a:t>Some countries mainly  in  American region will  use sequential  schedule  </a:t>
            </a:r>
          </a:p>
          <a:p>
            <a:r>
              <a:rPr lang="en-GB" sz="2400" dirty="0" smtClean="0"/>
              <a:t>replacing 1</a:t>
            </a:r>
            <a:r>
              <a:rPr lang="en-GB" sz="2400" baseline="30000" dirty="0" smtClean="0"/>
              <a:t>st</a:t>
            </a:r>
            <a:r>
              <a:rPr lang="en-GB" sz="2400" dirty="0" smtClean="0"/>
              <a:t> dose of OPV with IPV </a:t>
            </a:r>
            <a:endParaRPr lang="en-GB" sz="2400" dirty="0"/>
          </a:p>
        </p:txBody>
      </p:sp>
    </p:spTree>
    <p:extLst>
      <p:ext uri="{BB962C8B-B14F-4D97-AF65-F5344CB8AC3E}">
        <p14:creationId xmlns:p14="http://schemas.microsoft.com/office/powerpoint/2010/main" val="393825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Immunization across life span</a:t>
            </a:r>
            <a:endParaRPr lang="en-GB" dirty="0"/>
          </a:p>
        </p:txBody>
      </p:sp>
      <p:sp>
        <p:nvSpPr>
          <p:cNvPr id="4" name="Text Placeholder 3"/>
          <p:cNvSpPr>
            <a:spLocks noGrp="1"/>
          </p:cNvSpPr>
          <p:nvPr>
            <p:ph type="body" idx="1"/>
          </p:nvPr>
        </p:nvSpPr>
        <p:spPr/>
        <p:txBody>
          <a:bodyPr>
            <a:normAutofit fontScale="85000" lnSpcReduction="20000"/>
          </a:bodyPr>
          <a:lstStyle/>
          <a:p>
            <a:r>
              <a:rPr lang="en-GB" dirty="0"/>
              <a:t>Measles 2</a:t>
            </a:r>
            <a:r>
              <a:rPr lang="en-GB" baseline="30000" dirty="0"/>
              <a:t>nd</a:t>
            </a:r>
            <a:r>
              <a:rPr lang="en-GB" dirty="0"/>
              <a:t> dose</a:t>
            </a:r>
          </a:p>
          <a:p>
            <a:pPr lvl="1"/>
            <a:r>
              <a:rPr lang="en-GB" dirty="0"/>
              <a:t>2nd year of </a:t>
            </a:r>
            <a:r>
              <a:rPr lang="en-GB" dirty="0" smtClean="0"/>
              <a:t>life   /    School </a:t>
            </a:r>
            <a:r>
              <a:rPr lang="en-GB" dirty="0"/>
              <a:t>age</a:t>
            </a:r>
          </a:p>
          <a:p>
            <a:endParaRPr lang="en-GB" dirty="0"/>
          </a:p>
        </p:txBody>
      </p:sp>
      <p:sp>
        <p:nvSpPr>
          <p:cNvPr id="5" name="Text Placeholder 4"/>
          <p:cNvSpPr>
            <a:spLocks noGrp="1"/>
          </p:cNvSpPr>
          <p:nvPr>
            <p:ph type="body" sz="quarter" idx="3"/>
          </p:nvPr>
        </p:nvSpPr>
        <p:spPr/>
        <p:txBody>
          <a:bodyPr>
            <a:normAutofit fontScale="85000" lnSpcReduction="20000"/>
          </a:bodyPr>
          <a:lstStyle/>
          <a:p>
            <a:r>
              <a:rPr lang="en-GB" dirty="0"/>
              <a:t>HPV</a:t>
            </a:r>
          </a:p>
          <a:p>
            <a:pPr lvl="1"/>
            <a:r>
              <a:rPr lang="en-GB" dirty="0"/>
              <a:t>Adolescent girls</a:t>
            </a:r>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245868" cy="31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415952"/>
            <a:ext cx="4135040" cy="310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7803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1184</Words>
  <Application>Microsoft Office PowerPoint</Application>
  <PresentationFormat>On-screen Show (4:3)</PresentationFormat>
  <Paragraphs>158</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Symbol</vt:lpstr>
      <vt:lpstr>Times New Roman</vt:lpstr>
      <vt:lpstr>Wingdings</vt:lpstr>
      <vt:lpstr>Office Theme</vt:lpstr>
      <vt:lpstr>The changing vaccination landscape and the sources of vaccination data</vt:lpstr>
      <vt:lpstr>Routine Immunization schedule, 1977</vt:lpstr>
      <vt:lpstr>Routine Immunization schedule, 2015</vt:lpstr>
      <vt:lpstr>Number of Vaccines/Antigens Introduced Nationwide in  Immunization Schedules -  2000 compared to date  </vt:lpstr>
      <vt:lpstr>Vaccine introduction status over time (1990 to date)</vt:lpstr>
      <vt:lpstr>Vaccine introduction status over time  (1990 to date) in low and middle  income countries</vt:lpstr>
      <vt:lpstr>99 countries introducing IPV between  July 2015 and March 2016</vt:lpstr>
      <vt:lpstr>Proposed IPV schedule</vt:lpstr>
      <vt:lpstr>Immunization across life span</vt:lpstr>
      <vt:lpstr>Countries with Influenza vaccine in the national immunization program </vt:lpstr>
      <vt:lpstr>Challenges</vt:lpstr>
      <vt:lpstr>Useful links http://www.who.int/immunization/monitoring_surveillance/data/en/ </vt:lpstr>
      <vt:lpstr>Administrative coverage  flow  of  reporting</vt:lpstr>
      <vt:lpstr>Home based vaccination records - big diversity  -</vt:lpstr>
      <vt:lpstr>Prevalence of HBR</vt:lpstr>
      <vt:lpstr>Facility based registries</vt:lpstr>
      <vt:lpstr>Delivery strategy</vt:lpstr>
      <vt:lpstr>Summary</vt:lpstr>
      <vt:lpstr>Thank You</vt:lpstr>
      <vt:lpstr> Advantages and disadvantages of administrative and survey methods</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vaccination landscape over the last 30-40 years and the sources of vaccination data</dc:title>
  <dc:creator>GACIC-DOBO, Marta</dc:creator>
  <cp:lastModifiedBy>Croft, Trevor</cp:lastModifiedBy>
  <cp:revision>13</cp:revision>
  <dcterms:created xsi:type="dcterms:W3CDTF">2015-07-20T08:59:00Z</dcterms:created>
  <dcterms:modified xsi:type="dcterms:W3CDTF">2015-07-27T15:06:43Z</dcterms:modified>
</cp:coreProperties>
</file>