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3" r:id="rId3"/>
    <p:sldId id="294" r:id="rId4"/>
    <p:sldId id="304" r:id="rId5"/>
    <p:sldId id="302" r:id="rId6"/>
    <p:sldId id="303" r:id="rId7"/>
    <p:sldId id="307" r:id="rId8"/>
    <p:sldId id="306" r:id="rId9"/>
    <p:sldId id="308" r:id="rId10"/>
    <p:sldId id="309" r:id="rId11"/>
    <p:sldId id="310" r:id="rId12"/>
    <p:sldId id="311" r:id="rId13"/>
    <p:sldId id="305" r:id="rId14"/>
    <p:sldId id="31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>
      <p:cViewPr varScale="1">
        <p:scale>
          <a:sx n="127" d="100"/>
          <a:sy n="127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7D0F-8C7F-49E5-A40B-82606CCAF35E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E1E5-D052-431D-8605-92DCEBF5E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7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E1E5-D052-431D-8605-92DCEBF5ED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9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42C515A-8FD1-4EAA-B697-F40907BA4FD2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2A6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r>
              <a:rPr lang="en-US" sz="3200" dirty="0" smtClean="0"/>
              <a:t>Reporting on </a:t>
            </a:r>
            <a:br>
              <a:rPr lang="en-US" sz="3200" dirty="0" smtClean="0"/>
            </a:br>
            <a:r>
              <a:rPr lang="en-US" sz="3200" dirty="0" smtClean="0"/>
              <a:t>Vaccination Coverage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62600"/>
            <a:ext cx="7543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Technical Consultation on Vaccination Data in Household Surveys</a:t>
            </a:r>
          </a:p>
          <a:p>
            <a:pPr algn="ctr"/>
            <a:r>
              <a:rPr lang="en-US" sz="1400" dirty="0" smtClean="0"/>
              <a:t>July 23-24, 2015</a:t>
            </a:r>
          </a:p>
          <a:p>
            <a:pPr algn="ctr"/>
            <a:r>
              <a:rPr lang="en-US" sz="1400" dirty="0" smtClean="0"/>
              <a:t>Trevor Croft, ICF International</a:t>
            </a:r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of home based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Include evidence of home based record in tabulations:</a:t>
            </a:r>
          </a:p>
          <a:p>
            <a:pPr marL="742950" lvl="2" indent="-342900"/>
            <a:r>
              <a:rPr lang="en-US" sz="2000" dirty="0" smtClean="0"/>
              <a:t>Ever </a:t>
            </a:r>
            <a:r>
              <a:rPr lang="en-US" sz="2000" dirty="0"/>
              <a:t>had </a:t>
            </a:r>
            <a:r>
              <a:rPr lang="en-US" sz="2000" dirty="0" smtClean="0"/>
              <a:t>vaccination card</a:t>
            </a:r>
          </a:p>
          <a:p>
            <a:pPr marL="742950" lvl="2" indent="-342900"/>
            <a:r>
              <a:rPr lang="en-US" sz="2000" dirty="0" smtClean="0"/>
              <a:t>Currently </a:t>
            </a:r>
            <a:r>
              <a:rPr lang="en-US" sz="2000" dirty="0"/>
              <a:t>has </a:t>
            </a:r>
            <a:r>
              <a:rPr lang="en-US" sz="2000" dirty="0" smtClean="0"/>
              <a:t>vaccination card</a:t>
            </a:r>
          </a:p>
          <a:p>
            <a:pPr marL="742950" lvl="2" indent="-342900"/>
            <a:r>
              <a:rPr lang="en-US" sz="2000" dirty="0" smtClean="0"/>
              <a:t>Vaccination card seen by interviewer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Do we need all 3?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229360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Timely doses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Given </a:t>
                </a:r>
                <a:r>
                  <a:rPr lang="en-US" dirty="0"/>
                  <a:t>by 12 months of </a:t>
                </a:r>
                <a:r>
                  <a:rPr lang="en-US" dirty="0" smtClean="0"/>
                  <a:t>age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Calculated by applying the proportion of vaccines given before age 12 months of those with sufficient date information*, to the total proportion of children receiving a vaccine: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𝑉𝑎𝑐𝑐𝑖𝑛𝑎𝑡𝑒𝑑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𝑁𝑢𝑚𝑏𝑒𝑟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𝑐h𝑖𝑙𝑑𝑟𝑒𝑛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𝑉𝑎𝑐𝑐𝑖𝑛𝑎𝑡𝑒𝑑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12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𝑚𝑜𝑛𝑡h𝑠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𝑉𝑎𝑐𝑐𝑖𝑛𝑎𝑡𝑖𝑜𝑛𝑠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𝑠𝑢𝑓𝑓𝑖𝑐𝑖𝑒𝑛𝑡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𝑑𝑎𝑡𝑒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𝑖𝑛𝑓𝑜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DHS 1-6: calculated to the month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DHS 7: now possible to the day.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Apply to appropriate age for vaccine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e.g. 24 months for MCV2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Relies on good date of birth and vaccination dates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903" b="-7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5635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</a:t>
            </a:r>
            <a:r>
              <a:rPr lang="en-US" dirty="0"/>
              <a:t>doses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Given </a:t>
            </a:r>
            <a:r>
              <a:rPr lang="en-US" dirty="0"/>
              <a:t>with appropriate spacing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4 weeks between Polio 1 &amp; 2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Hep.B</a:t>
            </a:r>
            <a:r>
              <a:rPr lang="en-US" dirty="0" smtClean="0"/>
              <a:t> at birth within &lt; 24 hours?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Relies </a:t>
            </a:r>
            <a:r>
              <a:rPr lang="en-US" dirty="0"/>
              <a:t>on good date </a:t>
            </a:r>
            <a:r>
              <a:rPr lang="en-US" dirty="0" smtClean="0"/>
              <a:t>information for each vaccine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Data quality can be a big issue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currently presented in DHS tabulations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Probably more appropriate for secondary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0353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20199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80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are to include HPV, what is needed for reporting?</a:t>
            </a:r>
          </a:p>
          <a:p>
            <a:pPr lvl="1"/>
            <a:r>
              <a:rPr lang="en-US" dirty="0" smtClean="0"/>
              <a:t>Women receiving HPV 1, 2, 3?</a:t>
            </a:r>
          </a:p>
          <a:p>
            <a:pPr lvl="1"/>
            <a:r>
              <a:rPr lang="en-US" dirty="0" smtClean="0"/>
              <a:t>Received by age 15?  13?</a:t>
            </a:r>
          </a:p>
          <a:p>
            <a:r>
              <a:rPr lang="en-US" dirty="0" smtClean="0"/>
              <a:t>Similar reporting to, say, DPT?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651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 table (Malawi DHS 2010)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6111" t="56092" r="10556" b="8046"/>
          <a:stretch>
            <a:fillRect/>
          </a:stretch>
        </p:blipFill>
        <p:spPr bwMode="auto">
          <a:xfrm>
            <a:off x="228600" y="1600200"/>
            <a:ext cx="8763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sz="2000" dirty="0" smtClean="0"/>
              <a:t>Line 1:</a:t>
            </a:r>
          </a:p>
          <a:p>
            <a:pPr lvl="1"/>
            <a:r>
              <a:rPr lang="en-US" sz="1800" dirty="0" smtClean="0"/>
              <a:t>Percentage </a:t>
            </a:r>
            <a:r>
              <a:rPr lang="en-US" sz="1800" dirty="0" smtClean="0"/>
              <a:t>of </a:t>
            </a:r>
            <a:r>
              <a:rPr lang="en-US" sz="1800" dirty="0" smtClean="0">
                <a:solidFill>
                  <a:schemeClr val="accent1"/>
                </a:solidFill>
              </a:rPr>
              <a:t>ALL</a:t>
            </a:r>
            <a:r>
              <a:rPr lang="en-US" sz="1800" dirty="0" smtClean="0"/>
              <a:t> children 12-23 receiving vaccine according to card.</a:t>
            </a:r>
          </a:p>
          <a:p>
            <a:r>
              <a:rPr lang="en-US" sz="2000" dirty="0" smtClean="0"/>
              <a:t>Line 2:</a:t>
            </a:r>
          </a:p>
          <a:p>
            <a:pPr lvl="1"/>
            <a:r>
              <a:rPr lang="en-US" sz="1800" dirty="0" smtClean="0"/>
              <a:t>Percentage </a:t>
            </a:r>
            <a:r>
              <a:rPr lang="en-US" sz="1800" dirty="0" smtClean="0"/>
              <a:t>of </a:t>
            </a:r>
            <a:r>
              <a:rPr lang="en-US" sz="1800" dirty="0" smtClean="0">
                <a:solidFill>
                  <a:schemeClr val="accent1"/>
                </a:solidFill>
              </a:rPr>
              <a:t>ALL</a:t>
            </a:r>
            <a:r>
              <a:rPr lang="en-US" sz="1800" dirty="0" smtClean="0"/>
              <a:t> children 12-23 receiving vaccine according to mother’s recall.</a:t>
            </a:r>
          </a:p>
          <a:p>
            <a:r>
              <a:rPr lang="en-US" sz="2000" dirty="0" smtClean="0"/>
              <a:t>Line 3:</a:t>
            </a:r>
          </a:p>
          <a:p>
            <a:pPr lvl="1"/>
            <a:r>
              <a:rPr lang="en-US" sz="1800" dirty="0" smtClean="0"/>
              <a:t>Percentage </a:t>
            </a:r>
            <a:r>
              <a:rPr lang="en-US" sz="1800" dirty="0" smtClean="0"/>
              <a:t>of </a:t>
            </a:r>
            <a:r>
              <a:rPr lang="en-US" sz="1800" dirty="0" smtClean="0">
                <a:solidFill>
                  <a:schemeClr val="accent1"/>
                </a:solidFill>
              </a:rPr>
              <a:t>ALL</a:t>
            </a:r>
            <a:r>
              <a:rPr lang="en-US" sz="1800" dirty="0" smtClean="0"/>
              <a:t> children 12-23 receiving vaccine according to either source.</a:t>
            </a:r>
          </a:p>
          <a:p>
            <a:pPr lvl="1"/>
            <a:r>
              <a:rPr lang="en-US" sz="1800" dirty="0" smtClean="0"/>
              <a:t>Line 3 = Line 1 + Line 2.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Note that denominator for all 3 lines is from the third line.</a:t>
            </a:r>
          </a:p>
          <a:p>
            <a:pPr lvl="2"/>
            <a:endParaRPr lang="en-US" sz="1800" dirty="0" smtClean="0"/>
          </a:p>
          <a:p>
            <a:r>
              <a:rPr lang="en-US" sz="2000" dirty="0" smtClean="0"/>
              <a:t>Line 4:</a:t>
            </a:r>
          </a:p>
          <a:p>
            <a:pPr lvl="1"/>
            <a:r>
              <a:rPr lang="en-US" sz="1800" dirty="0" smtClean="0"/>
              <a:t>Percentage </a:t>
            </a:r>
            <a:r>
              <a:rPr lang="en-US" sz="1800" dirty="0" smtClean="0"/>
              <a:t>of ALL children 12-23 receiving vaccine before age 12 months.</a:t>
            </a:r>
          </a:p>
          <a:p>
            <a:pPr lvl="1"/>
            <a:r>
              <a:rPr lang="en-US" sz="1800" dirty="0" smtClean="0"/>
              <a:t>Only available for those with vaccine cards</a:t>
            </a:r>
          </a:p>
          <a:p>
            <a:pPr lvl="1"/>
            <a:r>
              <a:rPr lang="en-US" sz="1800" dirty="0" smtClean="0"/>
              <a:t>Estimated for mother’s report, based on data for those with cards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Vaccination table </a:t>
            </a:r>
            <a:r>
              <a:rPr lang="en-US" dirty="0" smtClean="0"/>
              <a:t>(Bangladesh </a:t>
            </a:r>
            <a:r>
              <a:rPr lang="en-US" dirty="0"/>
              <a:t>DHS </a:t>
            </a:r>
            <a:r>
              <a:rPr lang="en-US" dirty="0" smtClean="0"/>
              <a:t>2011)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447800"/>
            <a:ext cx="7772400" cy="29000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4648200"/>
            <a:ext cx="7772401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7200" y="4267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775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 table (Armenia DHS 2010)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490905"/>
            <a:ext cx="8957695" cy="3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649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vaccine </a:t>
            </a:r>
            <a:r>
              <a:rPr lang="en-US" dirty="0" smtClean="0"/>
              <a:t>combinations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Age cohorts and target groups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Full vaccination &amp; </a:t>
            </a:r>
            <a:r>
              <a:rPr lang="en-US" dirty="0"/>
              <a:t>b</a:t>
            </a:r>
            <a:r>
              <a:rPr lang="en-US" dirty="0" smtClean="0"/>
              <a:t>asic vaccination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Evidence of home </a:t>
            </a:r>
            <a:r>
              <a:rPr lang="en-US" dirty="0" smtClean="0"/>
              <a:t>based record (HBR)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Timely </a:t>
            </a:r>
            <a:r>
              <a:rPr lang="en-US" dirty="0" smtClean="0"/>
              <a:t>doses and valid </a:t>
            </a:r>
            <a:r>
              <a:rPr lang="en-US" dirty="0" smtClean="0"/>
              <a:t>doses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HPV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86416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Vaccine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Differing vaccine schedules may apply in the three years preceding the survey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Pentavalent </a:t>
            </a:r>
            <a:r>
              <a:rPr lang="en-US" dirty="0"/>
              <a:t>v. DPT, </a:t>
            </a:r>
            <a:r>
              <a:rPr lang="en-US" dirty="0" err="1"/>
              <a:t>HepB</a:t>
            </a:r>
            <a:r>
              <a:rPr lang="en-US" dirty="0"/>
              <a:t>, </a:t>
            </a:r>
            <a:r>
              <a:rPr lang="en-US" dirty="0" err="1"/>
              <a:t>Hib</a:t>
            </a:r>
            <a:r>
              <a:rPr lang="en-US" dirty="0"/>
              <a:t> separately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 to capture both those recorded as Pentavalent and those recorded as separate vaccines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Present </a:t>
            </a:r>
            <a:r>
              <a:rPr lang="en-US" dirty="0"/>
              <a:t>data on antigens separately if collected </a:t>
            </a:r>
            <a:r>
              <a:rPr lang="en-US" dirty="0" smtClean="0"/>
              <a:t>separately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If only given as Pentavalent, present as DPT-</a:t>
            </a:r>
            <a:r>
              <a:rPr lang="en-US" sz="1600" dirty="0" err="1" smtClean="0"/>
              <a:t>HepB</a:t>
            </a:r>
            <a:r>
              <a:rPr lang="en-US" sz="1600" dirty="0" smtClean="0"/>
              <a:t>-</a:t>
            </a:r>
            <a:r>
              <a:rPr lang="en-US" sz="1600" dirty="0" err="1" smtClean="0"/>
              <a:t>Hib</a:t>
            </a:r>
            <a:r>
              <a:rPr lang="en-US" sz="1600" dirty="0" smtClean="0"/>
              <a:t> combined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792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cohorts and age appropriate 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cohort: children 12-23 months of age</a:t>
            </a:r>
          </a:p>
          <a:p>
            <a:r>
              <a:rPr lang="en-US" dirty="0" smtClean="0"/>
              <a:t>For MCV given at 12-15 months, DHS &amp; MICS have used </a:t>
            </a:r>
            <a:r>
              <a:rPr lang="en-US" dirty="0"/>
              <a:t>1</a:t>
            </a:r>
            <a:r>
              <a:rPr lang="en-US" dirty="0" smtClean="0"/>
              <a:t>5-26 or 18-29</a:t>
            </a:r>
          </a:p>
          <a:p>
            <a:r>
              <a:rPr lang="en-US" dirty="0" smtClean="0"/>
              <a:t>Other vaccines also have older target groups</a:t>
            </a:r>
          </a:p>
          <a:p>
            <a:pPr lvl="1"/>
            <a:r>
              <a:rPr lang="en-US" dirty="0" smtClean="0"/>
              <a:t>MCV2 at 18-21 months</a:t>
            </a:r>
          </a:p>
          <a:p>
            <a:pPr lvl="1"/>
            <a:r>
              <a:rPr lang="en-US" dirty="0" smtClean="0"/>
              <a:t>Rubella at 12 months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WHO/UNICEF recommendation</a:t>
            </a:r>
          </a:p>
          <a:p>
            <a:pPr lvl="1"/>
            <a:r>
              <a:rPr lang="en-US" dirty="0" smtClean="0"/>
              <a:t>Use single year cohorts, e.g. 12-23, 24-35, 36-47 months</a:t>
            </a:r>
          </a:p>
          <a:p>
            <a:pPr lvl="1"/>
            <a:r>
              <a:rPr lang="en-US" dirty="0" smtClean="0"/>
              <a:t>Present data for those cohorts for appropriate vaccines</a:t>
            </a:r>
          </a:p>
        </p:txBody>
      </p:sp>
    </p:spTree>
    <p:extLst>
      <p:ext uri="{BB962C8B-B14F-4D97-AF65-F5344CB8AC3E}">
        <p14:creationId xmlns:p14="http://schemas.microsoft.com/office/powerpoint/2010/main" val="787528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vaccinated &amp; basic 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Fully vaccinated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vaccines given according to schedule as appropriate for 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Should some vaccines be excluded? (e.g. Polio 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Should newer vaccines be excluded for a period of time until fully established?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Otherwise trends may decline when new vaccines are introduced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Cases when vaccines should not be </a:t>
            </a:r>
            <a:r>
              <a:rPr lang="en-US" dirty="0" smtClean="0"/>
              <a:t>given?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Basic vaccination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BCG</a:t>
            </a:r>
            <a:r>
              <a:rPr lang="en-US" dirty="0"/>
              <a:t>, Polio 1-3, DPT 1-3, </a:t>
            </a:r>
            <a:r>
              <a:rPr lang="en-US" dirty="0" smtClean="0"/>
              <a:t>Measles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Argued that this is useful for monitoring trends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Excludes newer vaccines, including Polio 0 (at birth)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 this concept useful?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493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AID">
  <a:themeElements>
    <a:clrScheme name="USAID_template 13">
      <a:dk1>
        <a:srgbClr val="000000"/>
      </a:dk1>
      <a:lt1>
        <a:srgbClr val="FFFFFF"/>
      </a:lt1>
      <a:dk2>
        <a:srgbClr val="000000"/>
      </a:dk2>
      <a:lt2>
        <a:srgbClr val="002A6C"/>
      </a:lt2>
      <a:accent1>
        <a:srgbClr val="C2113A"/>
      </a:accent1>
      <a:accent2>
        <a:srgbClr val="666666"/>
      </a:accent2>
      <a:accent3>
        <a:srgbClr val="FFFFFF"/>
      </a:accent3>
      <a:accent4>
        <a:srgbClr val="000000"/>
      </a:accent4>
      <a:accent5>
        <a:srgbClr val="DDAAAE"/>
      </a:accent5>
      <a:accent6>
        <a:srgbClr val="5C5C5C"/>
      </a:accent6>
      <a:hlink>
        <a:srgbClr val="DDDDDD"/>
      </a:hlink>
      <a:folHlink>
        <a:srgbClr val="9DBFE5"/>
      </a:folHlink>
    </a:clrScheme>
    <a:fontScheme name="USAI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USAID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3">
        <a:dk1>
          <a:srgbClr val="000000"/>
        </a:dk1>
        <a:lt1>
          <a:srgbClr val="FFFFFF"/>
        </a:lt1>
        <a:dk2>
          <a:srgbClr val="000000"/>
        </a:dk2>
        <a:lt2>
          <a:srgbClr val="002A6C"/>
        </a:lt2>
        <a:accent1>
          <a:srgbClr val="C2113A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DDAAAE"/>
        </a:accent5>
        <a:accent6>
          <a:srgbClr val="5C5C5C"/>
        </a:accent6>
        <a:hlink>
          <a:srgbClr val="DDDDDD"/>
        </a:hlink>
        <a:folHlink>
          <a:srgbClr val="9DBFE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551</Words>
  <Application>Microsoft Office PowerPoint</Application>
  <PresentationFormat>On-screen Show (4:3)</PresentationFormat>
  <Paragraphs>99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USAID</vt:lpstr>
      <vt:lpstr>Reporting on  Vaccination Coverage </vt:lpstr>
      <vt:lpstr>Vaccination table (Malawi DHS 2010) </vt:lpstr>
      <vt:lpstr>Calculations</vt:lpstr>
      <vt:lpstr>Vaccination table (Bangladesh DHS 2011) </vt:lpstr>
      <vt:lpstr>Vaccination table (Armenia DHS 2010) </vt:lpstr>
      <vt:lpstr>Issues</vt:lpstr>
      <vt:lpstr>Vaccine combinations</vt:lpstr>
      <vt:lpstr>Age cohorts and age appropriate vaccination</vt:lpstr>
      <vt:lpstr>Fully vaccinated &amp; basic vaccination</vt:lpstr>
      <vt:lpstr>Evidence of home based record</vt:lpstr>
      <vt:lpstr>Timely doses</vt:lpstr>
      <vt:lpstr>Valid doses</vt:lpstr>
      <vt:lpstr>PowerPoint Presentation</vt:lpstr>
      <vt:lpstr>HPV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and Health Surveys Multiple Indicator Cluster Surveys National EPI Cluster Surveys Sero-Surveys</dc:title>
  <dc:creator>Trevor Croft</dc:creator>
  <cp:lastModifiedBy>Croft, Trevor</cp:lastModifiedBy>
  <cp:revision>74</cp:revision>
  <dcterms:created xsi:type="dcterms:W3CDTF">2012-10-10T00:39:34Z</dcterms:created>
  <dcterms:modified xsi:type="dcterms:W3CDTF">2015-07-22T22:53:01Z</dcterms:modified>
</cp:coreProperties>
</file>